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2" r:id="rId16"/>
    <p:sldId id="273"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194" y="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10/12/2015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10/12/2015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10/12/2015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10/12/2015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omicsonline.org/" TargetMode="External"/><Relationship Id="rId7"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hyperlink" Target="mailto:contact.omics@omicsonline.org" TargetMode="External"/><Relationship Id="rId5" Type="http://schemas.openxmlformats.org/officeDocument/2006/relationships/hyperlink" Target="http://www.omicsonline.org/international-scientific-conferences/" TargetMode="External"/><Relationship Id="rId4" Type="http://schemas.openxmlformats.org/officeDocument/2006/relationships/hyperlink" Target="http://www.omicsonline.org/open-access.php" TargetMode="Externa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casereports.bmj.com/search?author1=Nilanchali+Singh&amp;sortspec=date&amp;submit=Submit" TargetMode="External"/><Relationship Id="rId2" Type="http://schemas.openxmlformats.org/officeDocument/2006/relationships/hyperlink" Target="http://www.ncbi.nlm.nih.gov/pubmed/25010487" TargetMode="External"/><Relationship Id="rId1" Type="http://schemas.openxmlformats.org/officeDocument/2006/relationships/slideLayout" Target="../slideLayouts/slideLayout2.xml"/><Relationship Id="rId5" Type="http://schemas.openxmlformats.org/officeDocument/2006/relationships/hyperlink" Target="http://casereports.bmj.com/search?author1=Yedla+Manikya+Mala&amp;sortspec=date&amp;submit=Submit" TargetMode="External"/><Relationship Id="rId4" Type="http://schemas.openxmlformats.org/officeDocument/2006/relationships/hyperlink" Target="http://casereports.bmj.com/search?author1=Reva+Tripathi&amp;sortspec=date&amp;submit=Submit"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a:xfrm>
            <a:off x="1371600" y="5638800"/>
            <a:ext cx="6400800" cy="990600"/>
          </a:xfrm>
        </p:spPr>
        <p:txBody>
          <a:bodyPr>
            <a:normAutofit lnSpcReduction="10000"/>
          </a:bodyPr>
          <a:lstStyle/>
          <a:p>
            <a:r>
              <a:rPr lang="en-US" sz="6000" b="1" dirty="0" smtClean="0"/>
              <a:t>Dr </a:t>
            </a:r>
            <a:r>
              <a:rPr lang="en-US" sz="6000" b="1" dirty="0" err="1" smtClean="0"/>
              <a:t>Nilanchali</a:t>
            </a:r>
            <a:r>
              <a:rPr lang="en-US" sz="6000" b="1" dirty="0" smtClean="0"/>
              <a:t> Singh</a:t>
            </a:r>
            <a:endParaRPr lang="en-US" sz="6000" b="1" dirty="0"/>
          </a:p>
        </p:txBody>
      </p:sp>
      <p:pic>
        <p:nvPicPr>
          <p:cNvPr id="1026" name="Picture 2"/>
          <p:cNvPicPr>
            <a:picLocks noChangeAspect="1" noChangeArrowheads="1"/>
          </p:cNvPicPr>
          <p:nvPr/>
        </p:nvPicPr>
        <p:blipFill>
          <a:blip r:embed="rId2"/>
          <a:srcRect/>
          <a:stretch>
            <a:fillRect/>
          </a:stretch>
        </p:blipFill>
        <p:spPr bwMode="auto">
          <a:xfrm>
            <a:off x="2362200" y="304800"/>
            <a:ext cx="4724400" cy="5105400"/>
          </a:xfrm>
          <a:prstGeom prst="rect">
            <a:avLst/>
          </a:prstGeom>
          <a:noFill/>
          <a:ln w="9525">
            <a:noFill/>
            <a:miter lim="800000"/>
            <a:headEnd/>
            <a:tailEnd/>
          </a:ln>
          <a:effec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229600" cy="563562"/>
          </a:xfrm>
        </p:spPr>
        <p:txBody>
          <a:bodyPr>
            <a:noAutofit/>
          </a:bodyPr>
          <a:lstStyle/>
          <a:p>
            <a:r>
              <a:rPr lang="en-US" sz="3600" b="1" dirty="0" smtClean="0"/>
              <a:t>Published Articles: (in Indexed Journals)</a:t>
            </a:r>
            <a:endParaRPr lang="en-US" sz="3600" dirty="0"/>
          </a:p>
        </p:txBody>
      </p:sp>
      <p:sp>
        <p:nvSpPr>
          <p:cNvPr id="3" name="Content Placeholder 2"/>
          <p:cNvSpPr>
            <a:spLocks noGrp="1"/>
          </p:cNvSpPr>
          <p:nvPr>
            <p:ph idx="1"/>
          </p:nvPr>
        </p:nvSpPr>
        <p:spPr>
          <a:xfrm>
            <a:off x="0" y="1219200"/>
            <a:ext cx="9144000" cy="5638800"/>
          </a:xfrm>
        </p:spPr>
        <p:txBody>
          <a:bodyPr>
            <a:normAutofit fontScale="55000" lnSpcReduction="20000"/>
          </a:bodyPr>
          <a:lstStyle/>
          <a:p>
            <a:pPr lvl="1">
              <a:buNone/>
            </a:pPr>
            <a:r>
              <a:rPr lang="en-US" b="1" dirty="0" err="1" smtClean="0"/>
              <a:t>Srishti</a:t>
            </a:r>
            <a:r>
              <a:rPr lang="en-US" b="1" dirty="0" smtClean="0"/>
              <a:t> Gupta, </a:t>
            </a:r>
            <a:r>
              <a:rPr lang="en-US" b="1" dirty="0" err="1" smtClean="0"/>
              <a:t>RevaTripathi</a:t>
            </a:r>
            <a:r>
              <a:rPr lang="en-US" b="1" dirty="0" smtClean="0"/>
              <a:t>, </a:t>
            </a:r>
            <a:r>
              <a:rPr lang="en-US" b="1" dirty="0" err="1" smtClean="0"/>
              <a:t>Nilanchali</a:t>
            </a:r>
            <a:r>
              <a:rPr lang="en-US" b="1" dirty="0" smtClean="0"/>
              <a:t> Singh, </a:t>
            </a:r>
            <a:r>
              <a:rPr lang="en-US" b="1" dirty="0" err="1" smtClean="0"/>
              <a:t>Preena</a:t>
            </a:r>
            <a:r>
              <a:rPr lang="en-US" b="1" dirty="0" smtClean="0"/>
              <a:t> </a:t>
            </a:r>
            <a:r>
              <a:rPr lang="en-US" b="1" dirty="0" err="1" smtClean="0"/>
              <a:t>Bhalla</a:t>
            </a:r>
            <a:r>
              <a:rPr lang="en-US" b="1" dirty="0" smtClean="0"/>
              <a:t>, Siddhartha </a:t>
            </a:r>
            <a:r>
              <a:rPr lang="en-US" b="1" dirty="0" err="1" smtClean="0"/>
              <a:t>Ramji</a:t>
            </a:r>
            <a:r>
              <a:rPr lang="en-US" b="1" dirty="0" smtClean="0"/>
              <a:t>, YM Mala. Pregnancy outcome in asymptomatic women with abnormal vaginal flora without any treatment and after treatment with vaginal </a:t>
            </a:r>
            <a:r>
              <a:rPr lang="en-US" b="1" dirty="0" err="1" smtClean="0"/>
              <a:t>clindamycin</a:t>
            </a:r>
            <a:r>
              <a:rPr lang="en-US" b="1" dirty="0" smtClean="0"/>
              <a:t> and </a:t>
            </a:r>
            <a:r>
              <a:rPr lang="en-US" b="1" dirty="0" err="1" smtClean="0"/>
              <a:t>clotrimazole</a:t>
            </a:r>
            <a:r>
              <a:rPr lang="en-US" b="1" dirty="0" smtClean="0"/>
              <a:t>: A randomized controlled trial. South </a:t>
            </a:r>
            <a:r>
              <a:rPr lang="en-US" b="1" dirty="0" err="1" smtClean="0"/>
              <a:t>Afr</a:t>
            </a:r>
            <a:r>
              <a:rPr lang="en-US" b="1" dirty="0" smtClean="0"/>
              <a:t> J </a:t>
            </a:r>
            <a:r>
              <a:rPr lang="en-US" b="1" dirty="0" err="1" smtClean="0"/>
              <a:t>Obstet</a:t>
            </a:r>
            <a:r>
              <a:rPr lang="en-US" b="1" dirty="0" smtClean="0"/>
              <a:t> Gynaecol.2013. 19(2); 35-38.</a:t>
            </a:r>
            <a:endParaRPr lang="en-US" sz="2400" b="1" dirty="0" smtClean="0"/>
          </a:p>
          <a:p>
            <a:pPr>
              <a:buNone/>
            </a:pPr>
            <a:r>
              <a:rPr lang="en-US" b="1" dirty="0" smtClean="0"/>
              <a:t> </a:t>
            </a:r>
            <a:endParaRPr lang="en-US" sz="2800" b="1" dirty="0" smtClean="0"/>
          </a:p>
          <a:p>
            <a:pPr lvl="1">
              <a:buNone/>
            </a:pPr>
            <a:r>
              <a:rPr lang="en-US" b="1" dirty="0" err="1" smtClean="0"/>
              <a:t>Nilanchali</a:t>
            </a:r>
            <a:r>
              <a:rPr lang="en-US" b="1" dirty="0" smtClean="0"/>
              <a:t> Singh, </a:t>
            </a:r>
            <a:r>
              <a:rPr lang="en-US" b="1" dirty="0" err="1" smtClean="0"/>
              <a:t>Reva</a:t>
            </a:r>
            <a:r>
              <a:rPr lang="en-US" b="1" dirty="0" smtClean="0"/>
              <a:t> </a:t>
            </a:r>
            <a:r>
              <a:rPr lang="en-US" b="1" dirty="0" err="1" smtClean="0"/>
              <a:t>Tripathi</a:t>
            </a:r>
            <a:r>
              <a:rPr lang="en-US" b="1" dirty="0" smtClean="0"/>
              <a:t>, YM Mala, Shelly </a:t>
            </a:r>
            <a:r>
              <a:rPr lang="en-US" b="1" dirty="0" err="1" smtClean="0"/>
              <a:t>Arora</a:t>
            </a:r>
            <a:r>
              <a:rPr lang="en-US" b="1" dirty="0" smtClean="0"/>
              <a:t>. </a:t>
            </a:r>
            <a:r>
              <a:rPr lang="en-US" b="1" dirty="0" err="1" smtClean="0"/>
              <a:t>Xanthomatous</a:t>
            </a:r>
            <a:r>
              <a:rPr lang="en-US" b="1" dirty="0" smtClean="0"/>
              <a:t> </a:t>
            </a:r>
            <a:r>
              <a:rPr lang="en-US" b="1" dirty="0" err="1" smtClean="0"/>
              <a:t>Oophoritis</a:t>
            </a:r>
            <a:r>
              <a:rPr lang="en-US" b="1" dirty="0" smtClean="0"/>
              <a:t> following Uterine Artery </a:t>
            </a:r>
            <a:r>
              <a:rPr lang="en-US" b="1" dirty="0" err="1" smtClean="0"/>
              <a:t>Embolisation</a:t>
            </a:r>
            <a:r>
              <a:rPr lang="en-US" b="1" dirty="0" smtClean="0"/>
              <a:t>: Successful conservative surgical management with </a:t>
            </a:r>
            <a:r>
              <a:rPr lang="en-US" b="1" dirty="0" err="1" smtClean="0"/>
              <a:t>favourable</a:t>
            </a:r>
            <a:r>
              <a:rPr lang="en-US" b="1" dirty="0" smtClean="0"/>
              <a:t> outcome. BMJ Case Reports. 2013</a:t>
            </a:r>
            <a:endParaRPr lang="en-US" sz="2400" b="1" dirty="0" smtClean="0"/>
          </a:p>
          <a:p>
            <a:pPr>
              <a:buNone/>
            </a:pPr>
            <a:r>
              <a:rPr lang="en-US" b="1" dirty="0" smtClean="0"/>
              <a:t> </a:t>
            </a:r>
            <a:endParaRPr lang="en-US" sz="2800" b="1" dirty="0" smtClean="0"/>
          </a:p>
          <a:p>
            <a:pPr lvl="1">
              <a:buNone/>
            </a:pPr>
            <a:r>
              <a:rPr lang="en-US" b="1" dirty="0" err="1" smtClean="0"/>
              <a:t>Nilanchali</a:t>
            </a:r>
            <a:r>
              <a:rPr lang="en-US" b="1" dirty="0" smtClean="0"/>
              <a:t> Singh, </a:t>
            </a:r>
            <a:r>
              <a:rPr lang="en-US" b="1" dirty="0" err="1" smtClean="0"/>
              <a:t>RevaTripathi</a:t>
            </a:r>
            <a:r>
              <a:rPr lang="en-US" b="1" dirty="0" smtClean="0"/>
              <a:t>, </a:t>
            </a:r>
            <a:r>
              <a:rPr lang="en-US" b="1" dirty="0" err="1" smtClean="0"/>
              <a:t>Shakun</a:t>
            </a:r>
            <a:r>
              <a:rPr lang="en-US" b="1" dirty="0" smtClean="0"/>
              <a:t> </a:t>
            </a:r>
            <a:r>
              <a:rPr lang="en-US" b="1" dirty="0" err="1" smtClean="0"/>
              <a:t>Tyagi</a:t>
            </a:r>
            <a:r>
              <a:rPr lang="en-US" b="1" dirty="0" smtClean="0"/>
              <a:t>, </a:t>
            </a:r>
            <a:r>
              <a:rPr lang="en-US" b="1" dirty="0" err="1" smtClean="0"/>
              <a:t>Atul</a:t>
            </a:r>
            <a:r>
              <a:rPr lang="en-US" b="1" dirty="0" smtClean="0"/>
              <a:t> </a:t>
            </a:r>
            <a:r>
              <a:rPr lang="en-US" b="1" dirty="0" err="1" smtClean="0"/>
              <a:t>Batra</a:t>
            </a:r>
            <a:r>
              <a:rPr lang="en-US" b="1" dirty="0" smtClean="0"/>
              <a:t>. </a:t>
            </a:r>
            <a:r>
              <a:rPr lang="en-US" b="1" dirty="0" err="1" smtClean="0"/>
              <a:t>Antepartum</a:t>
            </a:r>
            <a:r>
              <a:rPr lang="en-US" b="1" dirty="0" smtClean="0"/>
              <a:t> fetal bladder rupture leading to urinary </a:t>
            </a:r>
            <a:r>
              <a:rPr lang="en-US" b="1" dirty="0" err="1" smtClean="0"/>
              <a:t>ascitis</a:t>
            </a:r>
            <a:r>
              <a:rPr lang="en-US" b="1" dirty="0" smtClean="0"/>
              <a:t>: Attempt to rescue by placement of </a:t>
            </a:r>
            <a:r>
              <a:rPr lang="en-US" b="1" dirty="0" err="1" smtClean="0"/>
              <a:t>peritoneo</a:t>
            </a:r>
            <a:r>
              <a:rPr lang="en-US" b="1" dirty="0" smtClean="0"/>
              <a:t>-amniotic shunt. BMJ Case reports. doi:10.1136/bcr-2013-200021</a:t>
            </a:r>
            <a:endParaRPr lang="en-US" sz="2400" b="1" dirty="0" smtClean="0"/>
          </a:p>
          <a:p>
            <a:pPr>
              <a:buNone/>
            </a:pPr>
            <a:r>
              <a:rPr lang="en-US" b="1" dirty="0" smtClean="0"/>
              <a:t> </a:t>
            </a:r>
            <a:endParaRPr lang="en-US" sz="2800" b="1" dirty="0" smtClean="0"/>
          </a:p>
          <a:p>
            <a:pPr lvl="1">
              <a:buNone/>
            </a:pPr>
            <a:r>
              <a:rPr lang="en-US" b="1" dirty="0" err="1" smtClean="0"/>
              <a:t>Nilanchali</a:t>
            </a:r>
            <a:r>
              <a:rPr lang="en-US" b="1" dirty="0" smtClean="0"/>
              <a:t> Singh, </a:t>
            </a:r>
            <a:r>
              <a:rPr lang="en-US" b="1" dirty="0" err="1" smtClean="0"/>
              <a:t>RevaTripathi</a:t>
            </a:r>
            <a:r>
              <a:rPr lang="en-US" b="1" dirty="0" smtClean="0"/>
              <a:t>, YM Mala, </a:t>
            </a:r>
            <a:r>
              <a:rPr lang="en-US" b="1" dirty="0" err="1" smtClean="0"/>
              <a:t>ShakunTyagi</a:t>
            </a:r>
            <a:r>
              <a:rPr lang="en-US" b="1" dirty="0" smtClean="0"/>
              <a:t>, Sanjay </a:t>
            </a:r>
            <a:r>
              <a:rPr lang="en-US" b="1" dirty="0" err="1" smtClean="0"/>
              <a:t>Tyagi</a:t>
            </a:r>
            <a:r>
              <a:rPr lang="en-US" b="1" dirty="0" smtClean="0"/>
              <a:t>, </a:t>
            </a:r>
            <a:r>
              <a:rPr lang="en-US" b="1" dirty="0" err="1" smtClean="0"/>
              <a:t>Chanchal</a:t>
            </a:r>
            <a:r>
              <a:rPr lang="en-US" b="1" dirty="0" smtClean="0"/>
              <a:t> Singh. Varied presentation of uterine </a:t>
            </a:r>
            <a:r>
              <a:rPr lang="en-US" b="1" dirty="0" err="1" smtClean="0"/>
              <a:t>arterio</a:t>
            </a:r>
            <a:r>
              <a:rPr lang="en-US" b="1" dirty="0" smtClean="0"/>
              <a:t>-venous malformations and their management by uterine artery </a:t>
            </a:r>
            <a:r>
              <a:rPr lang="en-US" b="1" dirty="0" err="1" smtClean="0"/>
              <a:t>embolisation</a:t>
            </a:r>
            <a:r>
              <a:rPr lang="en-US" b="1" dirty="0" smtClean="0"/>
              <a:t>: A small Case Series. Journal of </a:t>
            </a:r>
            <a:r>
              <a:rPr lang="en-US" b="1" dirty="0" err="1" smtClean="0"/>
              <a:t>Obsterics</a:t>
            </a:r>
            <a:r>
              <a:rPr lang="en-US" b="1" dirty="0" smtClean="0"/>
              <a:t> and </a:t>
            </a:r>
            <a:r>
              <a:rPr lang="en-US" b="1" dirty="0" err="1" smtClean="0"/>
              <a:t>Gynaecology</a:t>
            </a:r>
            <a:r>
              <a:rPr lang="en-US" b="1" dirty="0" smtClean="0"/>
              <a:t>. 2013.104-107.</a:t>
            </a:r>
            <a:endParaRPr lang="en-US" sz="2400" b="1" dirty="0" smtClean="0"/>
          </a:p>
          <a:p>
            <a:pPr>
              <a:buNone/>
            </a:pPr>
            <a:r>
              <a:rPr lang="en-US" b="1" dirty="0" smtClean="0"/>
              <a:t> </a:t>
            </a:r>
            <a:endParaRPr lang="en-US" sz="2800" b="1" dirty="0" smtClean="0"/>
          </a:p>
          <a:p>
            <a:pPr lvl="1">
              <a:buNone/>
            </a:pPr>
            <a:r>
              <a:rPr lang="en-US" b="1" dirty="0" smtClean="0"/>
              <a:t>Tempe A, Singh N, Sharma I, </a:t>
            </a:r>
            <a:r>
              <a:rPr lang="en-US" b="1" dirty="0" err="1" smtClean="0"/>
              <a:t>Agarwal</a:t>
            </a:r>
            <a:r>
              <a:rPr lang="en-US" b="1" dirty="0" smtClean="0"/>
              <a:t> S. The Case of </a:t>
            </a:r>
            <a:r>
              <a:rPr lang="en-US" b="1" dirty="0" err="1" smtClean="0"/>
              <a:t>Sacrococcygeal</a:t>
            </a:r>
            <a:r>
              <a:rPr lang="en-US" b="1" dirty="0" smtClean="0"/>
              <a:t> </a:t>
            </a:r>
            <a:r>
              <a:rPr lang="en-US" b="1" dirty="0" err="1" smtClean="0"/>
              <a:t>Teratoma</a:t>
            </a:r>
            <a:r>
              <a:rPr lang="en-US" b="1" dirty="0" smtClean="0"/>
              <a:t> in an IVF Pregnancy: Is There any Association between Congenital Tumors and Assisted Reproduction Techniques? J </a:t>
            </a:r>
            <a:r>
              <a:rPr lang="en-US" b="1" dirty="0" err="1" smtClean="0"/>
              <a:t>Reprod</a:t>
            </a:r>
            <a:r>
              <a:rPr lang="en-US" b="1" dirty="0" smtClean="0"/>
              <a:t> </a:t>
            </a:r>
            <a:r>
              <a:rPr lang="en-US" b="1" dirty="0" err="1" smtClean="0"/>
              <a:t>Infertil</a:t>
            </a:r>
            <a:r>
              <a:rPr lang="en-US" b="1" dirty="0" smtClean="0"/>
              <a:t>. 2014;15(2):109-112.</a:t>
            </a:r>
            <a:endParaRPr lang="en-US" sz="2400" b="1" dirty="0" smtClean="0"/>
          </a:p>
          <a:p>
            <a:pPr>
              <a:buNone/>
            </a:pPr>
            <a:r>
              <a:rPr lang="en-US" b="1" dirty="0" smtClean="0"/>
              <a:t> </a:t>
            </a:r>
            <a:endParaRPr lang="en-US" sz="2800" b="1" dirty="0" smtClean="0"/>
          </a:p>
          <a:p>
            <a:pPr lvl="1">
              <a:buNone/>
            </a:pPr>
            <a:r>
              <a:rPr lang="en-US" b="1" dirty="0" err="1" smtClean="0"/>
              <a:t>Nutan</a:t>
            </a:r>
            <a:r>
              <a:rPr lang="en-US" b="1" dirty="0" smtClean="0"/>
              <a:t> </a:t>
            </a:r>
            <a:r>
              <a:rPr lang="en-US" b="1" dirty="0" err="1" smtClean="0"/>
              <a:t>Agarwal</a:t>
            </a:r>
            <a:r>
              <a:rPr lang="en-US" b="1" dirty="0" smtClean="0"/>
              <a:t>, </a:t>
            </a:r>
            <a:r>
              <a:rPr lang="en-US" b="1" dirty="0" err="1" smtClean="0"/>
              <a:t>Smita</a:t>
            </a:r>
            <a:r>
              <a:rPr lang="en-US" b="1" dirty="0" smtClean="0"/>
              <a:t> Singh, </a:t>
            </a:r>
            <a:r>
              <a:rPr lang="en-US" b="1" dirty="0" err="1" smtClean="0"/>
              <a:t>Alka</a:t>
            </a:r>
            <a:r>
              <a:rPr lang="en-US" b="1" dirty="0" smtClean="0"/>
              <a:t> </a:t>
            </a:r>
            <a:r>
              <a:rPr lang="en-US" b="1" dirty="0" err="1" smtClean="0"/>
              <a:t>Kriplani</a:t>
            </a:r>
            <a:r>
              <a:rPr lang="en-US" b="1" dirty="0" smtClean="0"/>
              <a:t>, </a:t>
            </a:r>
            <a:r>
              <a:rPr lang="en-US" b="1" dirty="0" err="1" smtClean="0"/>
              <a:t>Neerja</a:t>
            </a:r>
            <a:r>
              <a:rPr lang="en-US" b="1" dirty="0" smtClean="0"/>
              <a:t> </a:t>
            </a:r>
            <a:r>
              <a:rPr lang="en-US" b="1" dirty="0" err="1" smtClean="0"/>
              <a:t>Bhatla</a:t>
            </a:r>
            <a:r>
              <a:rPr lang="en-US" b="1" dirty="0" smtClean="0"/>
              <a:t>, </a:t>
            </a:r>
            <a:r>
              <a:rPr lang="en-US" b="1" dirty="0" err="1" smtClean="0"/>
              <a:t>Nilanchali</a:t>
            </a:r>
            <a:r>
              <a:rPr lang="en-US" b="1" dirty="0" smtClean="0"/>
              <a:t> Singh. Evaluation of </a:t>
            </a:r>
            <a:r>
              <a:rPr lang="en-US" b="1" dirty="0" err="1" smtClean="0"/>
              <a:t>gabapentin</a:t>
            </a:r>
            <a:r>
              <a:rPr lang="en-US" b="1" dirty="0" smtClean="0"/>
              <a:t> in management of hot flushes in postmenopausal women. Post Reproductive Health, formerly Menopause International. 2014, Vol. 20(1) 36–38</a:t>
            </a:r>
            <a:endParaRPr lang="en-US" sz="2400" b="1" dirty="0" smtClean="0"/>
          </a:p>
          <a:p>
            <a:pPr>
              <a:buNone/>
            </a:pPr>
            <a:endParaRPr lang="en-US"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Accepted Articles: (in Indexed Journals)</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77500" lnSpcReduction="20000"/>
          </a:bodyPr>
          <a:lstStyle/>
          <a:p>
            <a:pPr lvl="1"/>
            <a:r>
              <a:rPr lang="en-US" dirty="0" err="1" smtClean="0"/>
              <a:t>Nilanchali</a:t>
            </a:r>
            <a:r>
              <a:rPr lang="en-US" dirty="0" smtClean="0"/>
              <a:t> Singh, </a:t>
            </a:r>
            <a:r>
              <a:rPr lang="en-US" dirty="0" err="1" smtClean="0"/>
              <a:t>Reva</a:t>
            </a:r>
            <a:r>
              <a:rPr lang="en-US" dirty="0" smtClean="0"/>
              <a:t> </a:t>
            </a:r>
            <a:r>
              <a:rPr lang="en-US" dirty="0" err="1" smtClean="0"/>
              <a:t>Tripathi</a:t>
            </a:r>
            <a:r>
              <a:rPr lang="en-US" dirty="0" smtClean="0"/>
              <a:t>, YM Mala, </a:t>
            </a:r>
            <a:r>
              <a:rPr lang="en-US" dirty="0" err="1" smtClean="0"/>
              <a:t>Shakun</a:t>
            </a:r>
            <a:r>
              <a:rPr lang="en-US" dirty="0" smtClean="0"/>
              <a:t> </a:t>
            </a:r>
            <a:r>
              <a:rPr lang="en-US" dirty="0" err="1" smtClean="0"/>
              <a:t>Tyagi</a:t>
            </a:r>
            <a:r>
              <a:rPr lang="en-US" dirty="0" smtClean="0"/>
              <a:t>, </a:t>
            </a:r>
            <a:r>
              <a:rPr lang="en-US" dirty="0" err="1" smtClean="0"/>
              <a:t>Divya</a:t>
            </a:r>
            <a:r>
              <a:rPr lang="en-US" dirty="0" smtClean="0"/>
              <a:t> </a:t>
            </a:r>
            <a:r>
              <a:rPr lang="en-US" dirty="0" err="1" smtClean="0"/>
              <a:t>Verma</a:t>
            </a:r>
            <a:r>
              <a:rPr lang="en-US" dirty="0" smtClean="0"/>
              <a:t>. Undiagnosed hypothyroidism in pregnancy leading to </a:t>
            </a:r>
            <a:r>
              <a:rPr lang="en-US" dirty="0" err="1" smtClean="0"/>
              <a:t>myxedema</a:t>
            </a:r>
            <a:r>
              <a:rPr lang="en-US" dirty="0" smtClean="0"/>
              <a:t> coma in labor: Diagnosing and managing this rare emergency. Case Reports in Obstetrics and </a:t>
            </a:r>
            <a:r>
              <a:rPr lang="en-US" dirty="0" err="1" smtClean="0"/>
              <a:t>Gynaecology</a:t>
            </a:r>
            <a:r>
              <a:rPr lang="en-US" dirty="0" smtClean="0"/>
              <a:t>. 2013</a:t>
            </a:r>
            <a:endParaRPr lang="en-US" sz="2800" dirty="0" smtClean="0"/>
          </a:p>
          <a:p>
            <a:pPr lvl="1"/>
            <a:r>
              <a:rPr lang="en-US" dirty="0" err="1" smtClean="0"/>
              <a:t>Nilanchali</a:t>
            </a:r>
            <a:r>
              <a:rPr lang="en-US" dirty="0" smtClean="0"/>
              <a:t> Singh, </a:t>
            </a:r>
            <a:r>
              <a:rPr lang="en-US" dirty="0" err="1" smtClean="0"/>
              <a:t>Reva</a:t>
            </a:r>
            <a:r>
              <a:rPr lang="en-US" dirty="0" smtClean="0"/>
              <a:t> </a:t>
            </a:r>
            <a:r>
              <a:rPr lang="en-US" dirty="0" err="1" smtClean="0"/>
              <a:t>Tripathi</a:t>
            </a:r>
            <a:r>
              <a:rPr lang="en-US" dirty="0" smtClean="0"/>
              <a:t>, YM Mala, </a:t>
            </a:r>
            <a:r>
              <a:rPr lang="en-US" dirty="0" err="1" smtClean="0"/>
              <a:t>ShakunTyagi</a:t>
            </a:r>
            <a:r>
              <a:rPr lang="en-US" dirty="0" smtClean="0"/>
              <a:t>, </a:t>
            </a:r>
            <a:r>
              <a:rPr lang="en-US" dirty="0" err="1" smtClean="0"/>
              <a:t>Namita</a:t>
            </a:r>
            <a:r>
              <a:rPr lang="en-US" dirty="0" smtClean="0"/>
              <a:t> Jain. Massive spontaneous </a:t>
            </a:r>
            <a:r>
              <a:rPr lang="en-US" dirty="0" err="1" smtClean="0"/>
              <a:t>intraperitoneal</a:t>
            </a:r>
            <a:r>
              <a:rPr lang="en-US" dirty="0" smtClean="0"/>
              <a:t> hemorrhage in a young female with Chronic Immune Thrombocytopenic </a:t>
            </a:r>
            <a:r>
              <a:rPr lang="en-US" dirty="0" err="1" smtClean="0"/>
              <a:t>Purpura</a:t>
            </a:r>
            <a:r>
              <a:rPr lang="en-US" dirty="0" smtClean="0"/>
              <a:t> masquerading ruptured ovarian cyst: Successful non-surgical management of this rare catastrophic event. Journal of </a:t>
            </a:r>
            <a:r>
              <a:rPr lang="en-US" dirty="0" err="1" smtClean="0"/>
              <a:t>paediatric</a:t>
            </a:r>
            <a:r>
              <a:rPr lang="en-US" dirty="0" smtClean="0"/>
              <a:t> emergency, 2013.</a:t>
            </a:r>
            <a:endParaRPr lang="en-US" sz="2400" dirty="0" smtClean="0"/>
          </a:p>
          <a:p>
            <a:pPr lvl="1"/>
            <a:r>
              <a:rPr lang="en-US" dirty="0" err="1" smtClean="0"/>
              <a:t>Nilanchali</a:t>
            </a:r>
            <a:r>
              <a:rPr lang="en-US" dirty="0" smtClean="0"/>
              <a:t> Singh, </a:t>
            </a:r>
            <a:r>
              <a:rPr lang="en-US" dirty="0" err="1" smtClean="0"/>
              <a:t>Reva</a:t>
            </a:r>
            <a:r>
              <a:rPr lang="en-US" dirty="0" smtClean="0"/>
              <a:t> </a:t>
            </a:r>
            <a:r>
              <a:rPr lang="en-US" dirty="0" err="1" smtClean="0"/>
              <a:t>Tripathi</a:t>
            </a:r>
            <a:r>
              <a:rPr lang="en-US" dirty="0" smtClean="0"/>
              <a:t>, YM Mala, </a:t>
            </a:r>
            <a:r>
              <a:rPr lang="en-US" dirty="0" err="1" smtClean="0"/>
              <a:t>Atul</a:t>
            </a:r>
            <a:r>
              <a:rPr lang="en-US" dirty="0" smtClean="0"/>
              <a:t> </a:t>
            </a:r>
            <a:r>
              <a:rPr lang="en-US" dirty="0" err="1" smtClean="0"/>
              <a:t>Batra</a:t>
            </a:r>
            <a:r>
              <a:rPr lang="en-US" dirty="0" smtClean="0"/>
              <a:t>. Diagnosis of </a:t>
            </a:r>
            <a:r>
              <a:rPr lang="en-US" dirty="0" err="1" smtClean="0"/>
              <a:t>cornual</a:t>
            </a:r>
            <a:r>
              <a:rPr lang="en-US" dirty="0" smtClean="0"/>
              <a:t> pregnancy by three-</a:t>
            </a:r>
            <a:r>
              <a:rPr lang="en-US" dirty="0" err="1" smtClean="0"/>
              <a:t>dimentional</a:t>
            </a:r>
            <a:r>
              <a:rPr lang="en-US" dirty="0" smtClean="0"/>
              <a:t> </a:t>
            </a:r>
            <a:r>
              <a:rPr lang="en-US" dirty="0" err="1" smtClean="0"/>
              <a:t>ultrasonography</a:t>
            </a:r>
            <a:r>
              <a:rPr lang="en-US" dirty="0" smtClean="0"/>
              <a:t> and successful management by </a:t>
            </a:r>
            <a:r>
              <a:rPr lang="en-US" dirty="0" err="1" smtClean="0"/>
              <a:t>methotrexate</a:t>
            </a:r>
            <a:r>
              <a:rPr lang="en-US" dirty="0" smtClean="0"/>
              <a:t> therapy despite very high beta HCG levels. Journal of Diagnostic and Clinical Research. 2013.</a:t>
            </a:r>
            <a:endParaRPr lang="en-US" sz="2400" dirty="0" smtClean="0"/>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Publications (In Non- Indexed Journals)</a:t>
            </a:r>
            <a:r>
              <a:rPr lang="en-US" dirty="0" smtClean="0"/>
              <a:t/>
            </a:r>
            <a:br>
              <a:rPr lang="en-US" dirty="0" smtClean="0"/>
            </a:br>
            <a:endParaRPr lang="en-US" dirty="0"/>
          </a:p>
        </p:txBody>
      </p:sp>
      <p:sp>
        <p:nvSpPr>
          <p:cNvPr id="3" name="Content Placeholder 2"/>
          <p:cNvSpPr>
            <a:spLocks noGrp="1"/>
          </p:cNvSpPr>
          <p:nvPr>
            <p:ph idx="1"/>
          </p:nvPr>
        </p:nvSpPr>
        <p:spPr/>
        <p:txBody>
          <a:bodyPr>
            <a:noAutofit/>
          </a:bodyPr>
          <a:lstStyle/>
          <a:p>
            <a:pPr lvl="1">
              <a:buNone/>
            </a:pPr>
            <a:r>
              <a:rPr lang="en-US" sz="1600" b="1" dirty="0" err="1" smtClean="0"/>
              <a:t>Nilanchali</a:t>
            </a:r>
            <a:r>
              <a:rPr lang="en-US" sz="1600" b="1" dirty="0" smtClean="0"/>
              <a:t> Singh, </a:t>
            </a:r>
            <a:r>
              <a:rPr lang="en-US" sz="1600" b="1" dirty="0" err="1" smtClean="0"/>
              <a:t>Reva</a:t>
            </a:r>
            <a:r>
              <a:rPr lang="en-US" sz="1600" b="1" dirty="0" smtClean="0"/>
              <a:t> </a:t>
            </a:r>
            <a:r>
              <a:rPr lang="en-US" sz="1600" b="1" dirty="0" err="1" smtClean="0"/>
              <a:t>Tripathi</a:t>
            </a:r>
            <a:r>
              <a:rPr lang="en-US" sz="1600" b="1" dirty="0" smtClean="0"/>
              <a:t>, YM Mala. </a:t>
            </a:r>
            <a:r>
              <a:rPr lang="en-US" sz="1400" b="1" dirty="0" smtClean="0"/>
              <a:t>Maternal and fetal outcomes in patients with previous Cesarean Section undergoing trial of vaginal birth at a tertiary care centre in North India. Journal of Pregnancy and Child Health. 214</a:t>
            </a:r>
          </a:p>
          <a:p>
            <a:pPr>
              <a:buNone/>
            </a:pPr>
            <a:r>
              <a:rPr lang="en-US" sz="1600" b="1" dirty="0" smtClean="0"/>
              <a:t> </a:t>
            </a:r>
            <a:endParaRPr lang="en-US" sz="1400" b="1" dirty="0" smtClean="0"/>
          </a:p>
          <a:p>
            <a:pPr lvl="1">
              <a:buNone/>
            </a:pPr>
            <a:r>
              <a:rPr lang="en-US" sz="1400" b="1" dirty="0" err="1" smtClean="0"/>
              <a:t>Nilanchali</a:t>
            </a:r>
            <a:r>
              <a:rPr lang="en-US" sz="1400" b="1" dirty="0" smtClean="0"/>
              <a:t> Singh. Non-invasive prenatal screening: An innovation! NARCHI Delhi E-Journal. April 2014.</a:t>
            </a:r>
            <a:endParaRPr lang="en-US" sz="1200" b="1" dirty="0" smtClean="0"/>
          </a:p>
          <a:p>
            <a:pPr>
              <a:buNone/>
            </a:pPr>
            <a:r>
              <a:rPr lang="en-US" sz="1600" b="1" dirty="0" smtClean="0"/>
              <a:t> </a:t>
            </a:r>
            <a:endParaRPr lang="en-US" sz="1400" b="1" dirty="0" smtClean="0"/>
          </a:p>
          <a:p>
            <a:pPr lvl="1">
              <a:buNone/>
            </a:pPr>
            <a:r>
              <a:rPr lang="en-US" sz="1400" b="1" dirty="0" err="1" smtClean="0"/>
              <a:t>Nilanchali</a:t>
            </a:r>
            <a:r>
              <a:rPr lang="en-US" sz="1400" b="1" dirty="0" smtClean="0"/>
              <a:t> Singh, </a:t>
            </a:r>
            <a:r>
              <a:rPr lang="en-US" sz="1400" b="1" dirty="0" err="1" smtClean="0"/>
              <a:t>Reva</a:t>
            </a:r>
            <a:r>
              <a:rPr lang="en-US" sz="1400" b="1" dirty="0" smtClean="0"/>
              <a:t> </a:t>
            </a:r>
            <a:r>
              <a:rPr lang="en-US" sz="1400" b="1" dirty="0" err="1" smtClean="0"/>
              <a:t>Tripathi</a:t>
            </a:r>
            <a:r>
              <a:rPr lang="en-US" sz="1400" b="1" dirty="0" smtClean="0"/>
              <a:t>, YM Mala. Management of </a:t>
            </a:r>
            <a:r>
              <a:rPr lang="en-US" sz="1400" b="1" dirty="0" err="1" smtClean="0"/>
              <a:t>Gynaecological</a:t>
            </a:r>
            <a:r>
              <a:rPr lang="en-US" sz="1400" b="1" dirty="0" smtClean="0"/>
              <a:t> conditions by </a:t>
            </a:r>
            <a:r>
              <a:rPr lang="en-US" sz="1400" b="1" dirty="0" err="1" smtClean="0"/>
              <a:t>embolization</a:t>
            </a:r>
            <a:r>
              <a:rPr lang="en-US" sz="1400" b="1" dirty="0" smtClean="0"/>
              <a:t>. AOGD Bulletin. May 2011; p 28.</a:t>
            </a:r>
            <a:endParaRPr lang="en-US" sz="1200" b="1" dirty="0" smtClean="0"/>
          </a:p>
          <a:p>
            <a:pPr>
              <a:buNone/>
            </a:pPr>
            <a:r>
              <a:rPr lang="en-US" sz="1600" b="1" dirty="0" smtClean="0"/>
              <a:t> </a:t>
            </a:r>
            <a:endParaRPr lang="en-US" sz="1400" b="1" dirty="0" smtClean="0"/>
          </a:p>
          <a:p>
            <a:pPr lvl="1">
              <a:buNone/>
            </a:pPr>
            <a:r>
              <a:rPr lang="en-US" sz="1400" b="1" dirty="0" err="1" smtClean="0"/>
              <a:t>Reva</a:t>
            </a:r>
            <a:r>
              <a:rPr lang="en-US" sz="1400" b="1" dirty="0" smtClean="0"/>
              <a:t> </a:t>
            </a:r>
            <a:r>
              <a:rPr lang="en-US" sz="1400" b="1" dirty="0" err="1" smtClean="0"/>
              <a:t>Tripathi</a:t>
            </a:r>
            <a:r>
              <a:rPr lang="en-US" sz="1400" b="1" dirty="0" smtClean="0"/>
              <a:t>, YM Mala, </a:t>
            </a:r>
            <a:r>
              <a:rPr lang="en-US" sz="1400" b="1" dirty="0" err="1" smtClean="0"/>
              <a:t>Shakun</a:t>
            </a:r>
            <a:r>
              <a:rPr lang="en-US" sz="1400" b="1" dirty="0" smtClean="0"/>
              <a:t> </a:t>
            </a:r>
            <a:r>
              <a:rPr lang="en-US" sz="1400" b="1" dirty="0" err="1" smtClean="0"/>
              <a:t>Tyagi</a:t>
            </a:r>
            <a:r>
              <a:rPr lang="en-US" sz="1400" b="1" dirty="0" smtClean="0"/>
              <a:t>, </a:t>
            </a:r>
            <a:r>
              <a:rPr lang="en-US" sz="1400" b="1" dirty="0" err="1" smtClean="0"/>
              <a:t>Mumtaz</a:t>
            </a:r>
            <a:r>
              <a:rPr lang="en-US" sz="1400" b="1" dirty="0" smtClean="0"/>
              <a:t> Khan, </a:t>
            </a:r>
            <a:r>
              <a:rPr lang="en-US" sz="1400" b="1" dirty="0" err="1" smtClean="0"/>
              <a:t>Nilanchali</a:t>
            </a:r>
            <a:r>
              <a:rPr lang="en-US" sz="1400" b="1" dirty="0" smtClean="0"/>
              <a:t> </a:t>
            </a:r>
            <a:r>
              <a:rPr lang="en-US" sz="1400" b="1" dirty="0" err="1" smtClean="0"/>
              <a:t>Singh.Massive</a:t>
            </a:r>
            <a:r>
              <a:rPr lang="en-US" sz="1400" b="1" dirty="0" smtClean="0"/>
              <a:t> Spontaneous </a:t>
            </a:r>
            <a:r>
              <a:rPr lang="en-US" sz="1400" b="1" dirty="0" err="1" smtClean="0"/>
              <a:t>Intraperitoneal</a:t>
            </a:r>
            <a:r>
              <a:rPr lang="en-US" sz="1400" b="1" dirty="0" smtClean="0"/>
              <a:t> Hemorrhage: Managed Conservatively. AOGD Bulletin. May 2013; p 35.</a:t>
            </a:r>
            <a:endParaRPr lang="en-US" sz="1200" b="1" dirty="0" smtClean="0"/>
          </a:p>
          <a:p>
            <a:pPr>
              <a:buNone/>
            </a:pPr>
            <a:r>
              <a:rPr lang="en-US" sz="1600" b="1" dirty="0" smtClean="0"/>
              <a:t> </a:t>
            </a:r>
            <a:endParaRPr lang="en-US" sz="1400" b="1" dirty="0" smtClean="0"/>
          </a:p>
          <a:p>
            <a:pPr lvl="1">
              <a:buNone/>
            </a:pPr>
            <a:r>
              <a:rPr lang="en-US" sz="1400" b="1" dirty="0" err="1" smtClean="0"/>
              <a:t>Nilanchali</a:t>
            </a:r>
            <a:r>
              <a:rPr lang="en-US" sz="1400" b="1" dirty="0" smtClean="0"/>
              <a:t> Singh, </a:t>
            </a:r>
            <a:r>
              <a:rPr lang="en-US" sz="1400" b="1" dirty="0" err="1" smtClean="0"/>
              <a:t>Reva</a:t>
            </a:r>
            <a:r>
              <a:rPr lang="en-US" sz="1400" b="1" dirty="0" smtClean="0"/>
              <a:t> </a:t>
            </a:r>
            <a:r>
              <a:rPr lang="en-US" sz="1400" b="1" dirty="0" err="1" smtClean="0"/>
              <a:t>Tripathi</a:t>
            </a:r>
            <a:r>
              <a:rPr lang="en-US" sz="1400" b="1" dirty="0" smtClean="0"/>
              <a:t>, YM Mala, </a:t>
            </a:r>
            <a:r>
              <a:rPr lang="en-US" sz="1400" b="1" dirty="0" err="1" smtClean="0"/>
              <a:t>Shakun</a:t>
            </a:r>
            <a:r>
              <a:rPr lang="en-US" sz="1400" b="1" dirty="0" smtClean="0"/>
              <a:t> </a:t>
            </a:r>
            <a:r>
              <a:rPr lang="en-US" sz="1400" b="1" dirty="0" err="1" smtClean="0"/>
              <a:t>Tyagi</a:t>
            </a:r>
            <a:r>
              <a:rPr lang="en-US" sz="1400" b="1" dirty="0" smtClean="0"/>
              <a:t>. Maternal and Fetal Outcome in pregnant women with </a:t>
            </a:r>
            <a:r>
              <a:rPr lang="en-US" sz="1400" b="1" dirty="0" err="1" smtClean="0"/>
              <a:t>Takayasu</a:t>
            </a:r>
            <a:r>
              <a:rPr lang="en-US" sz="1400" b="1" dirty="0" smtClean="0"/>
              <a:t> </a:t>
            </a:r>
            <a:r>
              <a:rPr lang="en-US" sz="1400" b="1" dirty="0" err="1" smtClean="0"/>
              <a:t>Aortoarteritis</a:t>
            </a:r>
            <a:r>
              <a:rPr lang="en-US" sz="1400" b="1" dirty="0" smtClean="0"/>
              <a:t>: Does optimally timed intervention in renal arterial involvement improve maternal outcome?. AOGD Souvenir. 2013; p28-29.</a:t>
            </a:r>
            <a:endParaRPr lang="en-US" sz="1200" b="1" dirty="0" smtClean="0"/>
          </a:p>
          <a:p>
            <a:pPr lvl="1">
              <a:buNone/>
            </a:pPr>
            <a:r>
              <a:rPr lang="en-US" sz="1400" b="1" dirty="0" err="1" smtClean="0"/>
              <a:t>Nilanchali</a:t>
            </a:r>
            <a:r>
              <a:rPr lang="en-US" sz="1400" b="1" dirty="0" smtClean="0"/>
              <a:t> Singh, </a:t>
            </a:r>
            <a:r>
              <a:rPr lang="en-US" sz="1400" b="1" dirty="0" err="1" smtClean="0"/>
              <a:t>Alka</a:t>
            </a:r>
            <a:r>
              <a:rPr lang="en-US" sz="1400" b="1" dirty="0" smtClean="0"/>
              <a:t> </a:t>
            </a:r>
            <a:r>
              <a:rPr lang="en-US" sz="1400" b="1" dirty="0" err="1" smtClean="0"/>
              <a:t>Kriplani</a:t>
            </a:r>
            <a:r>
              <a:rPr lang="en-US" sz="1400" b="1" dirty="0" smtClean="0"/>
              <a:t>, </a:t>
            </a:r>
            <a:r>
              <a:rPr lang="en-US" sz="1400" b="1" dirty="0" err="1" smtClean="0"/>
              <a:t>Garima</a:t>
            </a:r>
            <a:r>
              <a:rPr lang="en-US" sz="1400" b="1" dirty="0" smtClean="0"/>
              <a:t> </a:t>
            </a:r>
            <a:r>
              <a:rPr lang="en-US" sz="1400" b="1" dirty="0" err="1" smtClean="0"/>
              <a:t>Kachhawa</a:t>
            </a:r>
            <a:r>
              <a:rPr lang="en-US" sz="1400" b="1" dirty="0" smtClean="0"/>
              <a:t>. Premenstrual Syndrome. Asian Journal of Obstetrics and </a:t>
            </a:r>
            <a:r>
              <a:rPr lang="en-US" sz="1400" b="1" dirty="0" err="1" smtClean="0"/>
              <a:t>Gynaecology</a:t>
            </a:r>
            <a:r>
              <a:rPr lang="en-US" sz="1400" b="1" dirty="0" smtClean="0"/>
              <a:t>. December 2013.</a:t>
            </a:r>
            <a:endParaRPr lang="en-US" sz="1200" b="1" dirty="0" smtClean="0"/>
          </a:p>
          <a:p>
            <a:pPr lvl="1">
              <a:buNone/>
            </a:pPr>
            <a:r>
              <a:rPr lang="en-US" sz="1400" b="1" dirty="0" smtClean="0"/>
              <a:t>A.G. </a:t>
            </a:r>
            <a:r>
              <a:rPr lang="en-US" sz="1400" b="1" dirty="0" err="1" smtClean="0"/>
              <a:t>Radhika</a:t>
            </a:r>
            <a:r>
              <a:rPr lang="en-US" sz="1400" b="1" dirty="0" smtClean="0"/>
              <a:t>, </a:t>
            </a:r>
            <a:r>
              <a:rPr lang="en-US" sz="1400" b="1" dirty="0" err="1" smtClean="0"/>
              <a:t>Anju</a:t>
            </a:r>
            <a:r>
              <a:rPr lang="en-US" sz="1400" b="1" dirty="0" smtClean="0"/>
              <a:t> </a:t>
            </a:r>
            <a:r>
              <a:rPr lang="en-US" sz="1400" b="1" dirty="0" err="1" smtClean="0"/>
              <a:t>Pradhan</a:t>
            </a:r>
            <a:r>
              <a:rPr lang="en-US" sz="1400" b="1" dirty="0" smtClean="0"/>
              <a:t>, </a:t>
            </a:r>
            <a:r>
              <a:rPr lang="en-US" sz="1400" b="1" dirty="0" err="1" smtClean="0"/>
              <a:t>Nilanchali</a:t>
            </a:r>
            <a:r>
              <a:rPr lang="en-US" sz="1400" b="1" dirty="0" smtClean="0"/>
              <a:t> Singh. Cochrane reviews in Obstetrics and Gynecology – what is the contribution of Indian studies? 22</a:t>
            </a:r>
            <a:r>
              <a:rPr lang="en-US" sz="1400" b="1" baseline="30000" dirty="0" smtClean="0"/>
              <a:t>nd</a:t>
            </a:r>
            <a:r>
              <a:rPr lang="en-US" sz="1400" b="1" dirty="0" smtClean="0"/>
              <a:t> Cochrane Colloquium 2014. Evidence-Informed Public Health. </a:t>
            </a:r>
            <a:r>
              <a:rPr lang="en-US" sz="1400" b="1" dirty="0" err="1" smtClean="0"/>
              <a:t>Oppurtunities</a:t>
            </a:r>
            <a:r>
              <a:rPr lang="en-US" sz="1400" b="1" dirty="0" smtClean="0"/>
              <a:t> and challenges.</a:t>
            </a:r>
            <a:endParaRPr lang="en-US" sz="1200" b="1" dirty="0" smtClean="0"/>
          </a:p>
          <a:p>
            <a:pPr>
              <a:buNone/>
            </a:pPr>
            <a:endParaRPr lang="en-US" sz="1600" b="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Chapters Written in Books:</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70000" lnSpcReduction="20000"/>
          </a:bodyPr>
          <a:lstStyle/>
          <a:p>
            <a:pPr lvl="0" fontAlgn="base"/>
            <a:r>
              <a:rPr lang="en-US" dirty="0" err="1" smtClean="0"/>
              <a:t>Shalini</a:t>
            </a:r>
            <a:r>
              <a:rPr lang="en-US" dirty="0" smtClean="0"/>
              <a:t> </a:t>
            </a:r>
            <a:r>
              <a:rPr lang="en-US" dirty="0" err="1" smtClean="0"/>
              <a:t>Rajaram</a:t>
            </a:r>
            <a:r>
              <a:rPr lang="en-US" dirty="0" smtClean="0"/>
              <a:t>, </a:t>
            </a:r>
            <a:r>
              <a:rPr lang="en-US" dirty="0" err="1" smtClean="0"/>
              <a:t>Nilanchali</a:t>
            </a:r>
            <a:r>
              <a:rPr lang="en-US" dirty="0" smtClean="0"/>
              <a:t> Singh. Hormone therapy and Cancers. In:  </a:t>
            </a:r>
            <a:r>
              <a:rPr lang="en-US" dirty="0" err="1" smtClean="0"/>
              <a:t>Neerja</a:t>
            </a:r>
            <a:r>
              <a:rPr lang="en-US" dirty="0" smtClean="0"/>
              <a:t> </a:t>
            </a:r>
            <a:r>
              <a:rPr lang="en-US" dirty="0" err="1" smtClean="0"/>
              <a:t>goel</a:t>
            </a:r>
            <a:r>
              <a:rPr lang="en-US" dirty="0" smtClean="0"/>
              <a:t>, </a:t>
            </a:r>
            <a:r>
              <a:rPr lang="en-US" dirty="0" err="1" smtClean="0"/>
              <a:t>Bindiya</a:t>
            </a:r>
            <a:r>
              <a:rPr lang="en-US" dirty="0" smtClean="0"/>
              <a:t> Gupta (</a:t>
            </a:r>
            <a:r>
              <a:rPr lang="en-US" dirty="0" err="1" smtClean="0"/>
              <a:t>eds</a:t>
            </a:r>
            <a:r>
              <a:rPr lang="en-US" dirty="0" smtClean="0"/>
              <a:t>). Menopause. 1</a:t>
            </a:r>
            <a:r>
              <a:rPr lang="en-US" baseline="30000" dirty="0" smtClean="0"/>
              <a:t>st</a:t>
            </a:r>
            <a:r>
              <a:rPr lang="en-US" dirty="0" smtClean="0"/>
              <a:t> </a:t>
            </a:r>
            <a:r>
              <a:rPr lang="en-US" dirty="0" err="1" smtClean="0"/>
              <a:t>Ed.New</a:t>
            </a:r>
            <a:r>
              <a:rPr lang="en-US" dirty="0" smtClean="0"/>
              <a:t> Delhi. </a:t>
            </a:r>
            <a:r>
              <a:rPr lang="en-US" dirty="0" err="1" smtClean="0"/>
              <a:t>Jaypee</a:t>
            </a:r>
            <a:r>
              <a:rPr lang="en-US" dirty="0" smtClean="0"/>
              <a:t> Publishers. 2014. P186-97.</a:t>
            </a:r>
          </a:p>
          <a:p>
            <a:pPr fontAlgn="base"/>
            <a:r>
              <a:rPr lang="en-US" dirty="0" smtClean="0"/>
              <a:t> </a:t>
            </a:r>
          </a:p>
          <a:p>
            <a:pPr lvl="0" fontAlgn="base"/>
            <a:r>
              <a:rPr lang="en-US" dirty="0" err="1" smtClean="0"/>
              <a:t>Nilanchali</a:t>
            </a:r>
            <a:r>
              <a:rPr lang="en-US" dirty="0" smtClean="0"/>
              <a:t> Singh, </a:t>
            </a:r>
            <a:r>
              <a:rPr lang="en-US" dirty="0" err="1" smtClean="0"/>
              <a:t>Bindiya</a:t>
            </a:r>
            <a:r>
              <a:rPr lang="en-US" dirty="0" smtClean="0"/>
              <a:t> Gupta. </a:t>
            </a:r>
            <a:r>
              <a:rPr lang="en-US" dirty="0" err="1" smtClean="0"/>
              <a:t>Urogenital</a:t>
            </a:r>
            <a:r>
              <a:rPr lang="en-US" dirty="0" smtClean="0"/>
              <a:t> and Sexual Symptoms. In:  </a:t>
            </a:r>
            <a:r>
              <a:rPr lang="en-US" dirty="0" err="1" smtClean="0"/>
              <a:t>Neerja</a:t>
            </a:r>
            <a:r>
              <a:rPr lang="en-US" dirty="0" smtClean="0"/>
              <a:t> </a:t>
            </a:r>
            <a:r>
              <a:rPr lang="en-US" dirty="0" err="1" smtClean="0"/>
              <a:t>goel</a:t>
            </a:r>
            <a:r>
              <a:rPr lang="en-US" dirty="0" smtClean="0"/>
              <a:t>, </a:t>
            </a:r>
            <a:r>
              <a:rPr lang="en-US" dirty="0" err="1" smtClean="0"/>
              <a:t>Bindiya</a:t>
            </a:r>
            <a:r>
              <a:rPr lang="en-US" dirty="0" smtClean="0"/>
              <a:t> Gupta (</a:t>
            </a:r>
            <a:r>
              <a:rPr lang="en-US" dirty="0" err="1" smtClean="0"/>
              <a:t>eds</a:t>
            </a:r>
            <a:r>
              <a:rPr lang="en-US" dirty="0" smtClean="0"/>
              <a:t>). Menopause. 1</a:t>
            </a:r>
            <a:r>
              <a:rPr lang="en-US" baseline="30000" dirty="0" smtClean="0"/>
              <a:t>st</a:t>
            </a:r>
            <a:r>
              <a:rPr lang="en-US" dirty="0" smtClean="0"/>
              <a:t> Ed. New Delhi. </a:t>
            </a:r>
            <a:r>
              <a:rPr lang="en-US" dirty="0" err="1" smtClean="0"/>
              <a:t>Jaypee</a:t>
            </a:r>
            <a:r>
              <a:rPr lang="en-US" dirty="0" smtClean="0"/>
              <a:t> Publishers. 2014. P132-44.</a:t>
            </a:r>
          </a:p>
          <a:p>
            <a:pPr fontAlgn="base"/>
            <a:r>
              <a:rPr lang="en-US" b="1" dirty="0" smtClean="0"/>
              <a:t> </a:t>
            </a:r>
            <a:endParaRPr lang="en-US" dirty="0" smtClean="0"/>
          </a:p>
          <a:p>
            <a:pPr lvl="0"/>
            <a:r>
              <a:rPr lang="en-US" dirty="0" err="1" smtClean="0"/>
              <a:t>Reva</a:t>
            </a:r>
            <a:r>
              <a:rPr lang="en-US" dirty="0" smtClean="0"/>
              <a:t> </a:t>
            </a:r>
            <a:r>
              <a:rPr lang="en-US" dirty="0" err="1" smtClean="0"/>
              <a:t>Tripathi</a:t>
            </a:r>
            <a:r>
              <a:rPr lang="en-US" dirty="0" smtClean="0"/>
              <a:t>, </a:t>
            </a:r>
            <a:r>
              <a:rPr lang="en-US" dirty="0" err="1" smtClean="0"/>
              <a:t>Nilanchali</a:t>
            </a:r>
            <a:r>
              <a:rPr lang="en-US" dirty="0" smtClean="0"/>
              <a:t> Singh. Lump in Abdomen. In: Mala YM, Gupta M, </a:t>
            </a:r>
            <a:r>
              <a:rPr lang="en-US" dirty="0" err="1" smtClean="0"/>
              <a:t>Batra</a:t>
            </a:r>
            <a:r>
              <a:rPr lang="en-US" dirty="0" smtClean="0"/>
              <a:t> S (</a:t>
            </a:r>
            <a:r>
              <a:rPr lang="en-US" dirty="0" err="1" smtClean="0"/>
              <a:t>eds</a:t>
            </a:r>
            <a:r>
              <a:rPr lang="en-US" dirty="0" smtClean="0"/>
              <a:t>). Case Discussions in Obstetrics and </a:t>
            </a:r>
            <a:r>
              <a:rPr lang="en-US" dirty="0" err="1" smtClean="0"/>
              <a:t>Gynaecology</a:t>
            </a:r>
            <a:r>
              <a:rPr lang="en-US" dirty="0" smtClean="0"/>
              <a:t>. 1</a:t>
            </a:r>
            <a:r>
              <a:rPr lang="en-US" baseline="30000" dirty="0" smtClean="0"/>
              <a:t>st</a:t>
            </a:r>
            <a:r>
              <a:rPr lang="en-US" dirty="0" smtClean="0"/>
              <a:t> Ed. New Delhi. </a:t>
            </a:r>
            <a:r>
              <a:rPr lang="en-US" dirty="0" err="1" smtClean="0"/>
              <a:t>Jaypee</a:t>
            </a:r>
            <a:r>
              <a:rPr lang="en-US" dirty="0" smtClean="0"/>
              <a:t> Publishers. 2011. P311-326.</a:t>
            </a:r>
          </a:p>
          <a:p>
            <a:r>
              <a:rPr lang="en-US" dirty="0" smtClean="0"/>
              <a:t> </a:t>
            </a:r>
          </a:p>
          <a:p>
            <a:pPr lvl="0"/>
            <a:r>
              <a:rPr lang="en-US" dirty="0" err="1" smtClean="0"/>
              <a:t>Reva</a:t>
            </a:r>
            <a:r>
              <a:rPr lang="en-US" dirty="0" smtClean="0"/>
              <a:t> </a:t>
            </a:r>
            <a:r>
              <a:rPr lang="en-US" dirty="0" err="1" smtClean="0"/>
              <a:t>Tripathi</a:t>
            </a:r>
            <a:r>
              <a:rPr lang="en-US" dirty="0" smtClean="0"/>
              <a:t>, </a:t>
            </a:r>
            <a:r>
              <a:rPr lang="en-US" dirty="0" err="1" smtClean="0"/>
              <a:t>Nilanchali</a:t>
            </a:r>
            <a:r>
              <a:rPr lang="en-US" dirty="0" smtClean="0"/>
              <a:t> Singh, </a:t>
            </a:r>
            <a:r>
              <a:rPr lang="en-US" dirty="0" err="1" smtClean="0"/>
              <a:t>Chanchal</a:t>
            </a:r>
            <a:r>
              <a:rPr lang="en-US" dirty="0" smtClean="0"/>
              <a:t>. Normal </a:t>
            </a:r>
            <a:r>
              <a:rPr lang="en-US" dirty="0" err="1" smtClean="0"/>
              <a:t>Labour</a:t>
            </a:r>
            <a:r>
              <a:rPr lang="en-US" dirty="0" smtClean="0"/>
              <a:t>. In: </a:t>
            </a:r>
            <a:r>
              <a:rPr lang="en-US" dirty="0" err="1" smtClean="0"/>
              <a:t>Sachdeva</a:t>
            </a:r>
            <a:r>
              <a:rPr lang="en-US" dirty="0" smtClean="0"/>
              <a:t> P, </a:t>
            </a:r>
            <a:r>
              <a:rPr lang="en-US" dirty="0" err="1" smtClean="0"/>
              <a:t>Batra</a:t>
            </a:r>
            <a:r>
              <a:rPr lang="en-US" dirty="0" smtClean="0"/>
              <a:t> S (</a:t>
            </a:r>
            <a:r>
              <a:rPr lang="en-US" dirty="0" err="1" smtClean="0"/>
              <a:t>eds</a:t>
            </a:r>
            <a:r>
              <a:rPr lang="en-US" dirty="0" smtClean="0"/>
              <a:t>). Textbook of Obstetrics. 1</a:t>
            </a:r>
            <a:r>
              <a:rPr lang="en-US" baseline="30000" dirty="0" smtClean="0"/>
              <a:t>st</a:t>
            </a:r>
            <a:r>
              <a:rPr lang="en-US" dirty="0" smtClean="0"/>
              <a:t> Ed. New Delhi. </a:t>
            </a:r>
            <a:r>
              <a:rPr lang="en-US" dirty="0" err="1" smtClean="0"/>
              <a:t>Wolters</a:t>
            </a:r>
            <a:r>
              <a:rPr lang="en-US" dirty="0" smtClean="0"/>
              <a:t> &amp; </a:t>
            </a:r>
            <a:r>
              <a:rPr lang="en-US" dirty="0" err="1" smtClean="0"/>
              <a:t>Kluvers</a:t>
            </a:r>
            <a:r>
              <a:rPr lang="en-US" dirty="0" smtClean="0"/>
              <a:t>. 2013 (In press).</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Current Projects:</a:t>
            </a:r>
            <a:r>
              <a:rPr lang="en-US" dirty="0" smtClean="0"/>
              <a:t/>
            </a:r>
            <a:br>
              <a:rPr lang="en-US" dirty="0" smtClean="0"/>
            </a:br>
            <a:endParaRPr lang="en-US" dirty="0"/>
          </a:p>
        </p:txBody>
      </p:sp>
      <p:sp>
        <p:nvSpPr>
          <p:cNvPr id="3" name="Content Placeholder 2"/>
          <p:cNvSpPr>
            <a:spLocks noGrp="1"/>
          </p:cNvSpPr>
          <p:nvPr>
            <p:ph idx="1"/>
          </p:nvPr>
        </p:nvSpPr>
        <p:spPr>
          <a:xfrm>
            <a:off x="457200" y="914400"/>
            <a:ext cx="8229600" cy="5562600"/>
          </a:xfrm>
        </p:spPr>
        <p:txBody>
          <a:bodyPr>
            <a:normAutofit fontScale="70000" lnSpcReduction="20000"/>
          </a:bodyPr>
          <a:lstStyle/>
          <a:p>
            <a:pPr lvl="0"/>
            <a:r>
              <a:rPr lang="en-US" b="1" dirty="0" smtClean="0"/>
              <a:t>Randomized controlled Study: Comparing safety and efficacy of iron sucrose and iron </a:t>
            </a:r>
            <a:r>
              <a:rPr lang="en-US" b="1" dirty="0" err="1" smtClean="0"/>
              <a:t>carboxy</a:t>
            </a:r>
            <a:r>
              <a:rPr lang="en-US" b="1" dirty="0" smtClean="0"/>
              <a:t>-maltose in postpartum </a:t>
            </a:r>
            <a:r>
              <a:rPr lang="en-US" b="1" dirty="0" err="1" smtClean="0"/>
              <a:t>anaemia</a:t>
            </a:r>
            <a:endParaRPr lang="en-US" b="1" dirty="0" smtClean="0"/>
          </a:p>
          <a:p>
            <a:pPr lvl="0"/>
            <a:r>
              <a:rPr lang="en-US" b="1" dirty="0" smtClean="0"/>
              <a:t>Randomized controlled Study: Comparison of </a:t>
            </a:r>
            <a:r>
              <a:rPr lang="en-US" b="1" dirty="0" err="1" smtClean="0"/>
              <a:t>berberine</a:t>
            </a:r>
            <a:r>
              <a:rPr lang="en-US" b="1" dirty="0" smtClean="0"/>
              <a:t> and </a:t>
            </a:r>
            <a:r>
              <a:rPr lang="en-US" b="1" dirty="0" err="1" smtClean="0"/>
              <a:t>metformin</a:t>
            </a:r>
            <a:r>
              <a:rPr lang="en-US" b="1" dirty="0" smtClean="0"/>
              <a:t> in PCOS</a:t>
            </a:r>
            <a:endParaRPr lang="en-US" dirty="0" smtClean="0"/>
          </a:p>
          <a:p>
            <a:pPr lvl="0"/>
            <a:r>
              <a:rPr lang="en-US" b="1" dirty="0" smtClean="0"/>
              <a:t>Comparison of </a:t>
            </a:r>
            <a:r>
              <a:rPr lang="en-US" b="1" dirty="0" err="1" smtClean="0"/>
              <a:t>GeneXpert</a:t>
            </a:r>
            <a:r>
              <a:rPr lang="en-US" b="1" dirty="0" smtClean="0"/>
              <a:t> MTB/RIF and various cytokines with conventional methods for diagnosis of female genital tuberculosis in infertile women</a:t>
            </a:r>
            <a:endParaRPr lang="en-US" dirty="0" smtClean="0"/>
          </a:p>
          <a:p>
            <a:pPr lvl="0"/>
            <a:r>
              <a:rPr lang="en-US" b="1" dirty="0" smtClean="0"/>
              <a:t>First trimester waist circumference in predicting gestational diabetes mellitus and pregnancy outcome. A Prospective study</a:t>
            </a:r>
            <a:endParaRPr lang="en-US" dirty="0" smtClean="0"/>
          </a:p>
          <a:p>
            <a:pPr lvl="0"/>
            <a:r>
              <a:rPr lang="en-US" b="1" dirty="0" smtClean="0"/>
              <a:t>Impact of pregnancy on urinary continence. A cross-sectional study</a:t>
            </a:r>
            <a:endParaRPr lang="en-US" dirty="0" smtClean="0"/>
          </a:p>
          <a:p>
            <a:pPr lvl="0"/>
            <a:r>
              <a:rPr lang="en-US" b="1" dirty="0" smtClean="0"/>
              <a:t>Fetal scalp stimulation test:  A non invasive alternative for prediction of fetal </a:t>
            </a:r>
            <a:r>
              <a:rPr lang="en-US" b="1" dirty="0" err="1" smtClean="0"/>
              <a:t>acidemia</a:t>
            </a:r>
            <a:endParaRPr lang="en-US" dirty="0" smtClean="0"/>
          </a:p>
          <a:p>
            <a:pPr lvl="0"/>
            <a:r>
              <a:rPr lang="en-US" b="1" dirty="0" smtClean="0"/>
              <a:t>Effect of </a:t>
            </a:r>
            <a:r>
              <a:rPr lang="en-US" b="1" dirty="0" err="1" smtClean="0"/>
              <a:t>drotavarine</a:t>
            </a:r>
            <a:r>
              <a:rPr lang="en-US" b="1" dirty="0" smtClean="0"/>
              <a:t> and </a:t>
            </a:r>
            <a:r>
              <a:rPr lang="en-US" b="1" dirty="0" err="1" smtClean="0"/>
              <a:t>valethamate</a:t>
            </a:r>
            <a:r>
              <a:rPr lang="en-US" b="1" dirty="0" smtClean="0"/>
              <a:t> in second stage of </a:t>
            </a:r>
            <a:r>
              <a:rPr lang="en-US" b="1" dirty="0" err="1" smtClean="0"/>
              <a:t>labour</a:t>
            </a:r>
            <a:endParaRPr lang="en-US" dirty="0" smtClean="0"/>
          </a:p>
          <a:p>
            <a:pPr lvl="0"/>
            <a:r>
              <a:rPr lang="en-US" b="1" dirty="0" smtClean="0"/>
              <a:t>Effect of intimate partner violence on contraceptive use</a:t>
            </a:r>
            <a:endParaRPr lang="en-US" dirty="0" smtClean="0"/>
          </a:p>
          <a:p>
            <a:pPr lvl="0"/>
            <a:r>
              <a:rPr lang="en-US" b="1" dirty="0" smtClean="0"/>
              <a:t>Knowledge, attitude and practices in contraceptive use in Eastern Delhi population</a:t>
            </a:r>
            <a:endParaRPr lang="en-US" dirty="0" smtClean="0"/>
          </a:p>
          <a:p>
            <a:pPr lvl="0"/>
            <a:r>
              <a:rPr lang="en-US" b="1" dirty="0" smtClean="0"/>
              <a:t>Missing IUCD thread: perception in society and how to manage?</a:t>
            </a:r>
            <a:endParaRPr lang="en-US" dirty="0" smtClean="0"/>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1217613" y="285750"/>
            <a:ext cx="6556375" cy="1163638"/>
          </a:xfrm>
          <a:prstGeom prst="rect">
            <a:avLst/>
          </a:prstGeom>
        </p:spPr>
        <p:txBody>
          <a:bodyPr>
            <a:normAutofit fontScale="700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fontAlgn="base">
              <a:spcAft>
                <a:spcPct val="0"/>
              </a:spcAft>
              <a:buFont typeface="Arial" panose="020B0604020202020204" pitchFamily="34" charset="0"/>
              <a:buNone/>
              <a:defRPr/>
            </a:pPr>
            <a:r>
              <a:rPr lang="en-US" sz="5400" dirty="0" smtClean="0">
                <a:solidFill>
                  <a:srgbClr val="F79646"/>
                </a:solidFill>
                <a:latin typeface="Stencil" panose="040409050D0802020404" pitchFamily="82" charset="0"/>
              </a:rPr>
              <a:t>OMICS </a:t>
            </a:r>
            <a:r>
              <a:rPr lang="en-US" sz="5400" dirty="0" smtClean="0">
                <a:solidFill>
                  <a:srgbClr val="F79646"/>
                </a:solidFill>
                <a:latin typeface="Stencil" panose="040409050D0802020404" pitchFamily="82" charset="0"/>
              </a:rPr>
              <a:t>International</a:t>
            </a:r>
          </a:p>
          <a:p>
            <a:pPr marL="0" indent="0" algn="ctr" fontAlgn="base">
              <a:spcAft>
                <a:spcPct val="0"/>
              </a:spcAft>
              <a:buFont typeface="Arial" panose="020B0604020202020204" pitchFamily="34" charset="0"/>
              <a:buNone/>
              <a:defRPr/>
            </a:pPr>
            <a:r>
              <a:rPr lang="en-US" sz="5400" dirty="0" smtClean="0">
                <a:solidFill>
                  <a:srgbClr val="F79646"/>
                </a:solidFill>
              </a:rPr>
              <a:t>www.omicsonline.org</a:t>
            </a:r>
            <a:endParaRPr lang="en-US" sz="5400" dirty="0">
              <a:solidFill>
                <a:srgbClr val="F79646"/>
              </a:solidFill>
            </a:endParaRPr>
          </a:p>
        </p:txBody>
      </p:sp>
      <p:sp>
        <p:nvSpPr>
          <p:cNvPr id="2052" name="Rectangle 8"/>
          <p:cNvSpPr>
            <a:spLocks noChangeArrowheads="1"/>
          </p:cNvSpPr>
          <p:nvPr/>
        </p:nvSpPr>
        <p:spPr bwMode="auto">
          <a:xfrm>
            <a:off x="2209800" y="6372225"/>
            <a:ext cx="5019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0"/>
              </a:spcBef>
              <a:spcAft>
                <a:spcPct val="0"/>
              </a:spcAft>
            </a:pPr>
            <a:r>
              <a:rPr lang="en-US" altLang="en-US" sz="2000" smtClean="0">
                <a:solidFill>
                  <a:srgbClr val="7030A0"/>
                </a:solidFill>
                <a:latin typeface="Arial" charset="0"/>
                <a:cs typeface="Arial" charset="0"/>
              </a:rPr>
              <a:t>Contact us at: contact.omics@omicsonline.org</a:t>
            </a:r>
          </a:p>
        </p:txBody>
      </p:sp>
      <p:sp>
        <p:nvSpPr>
          <p:cNvPr id="2" name="Folded Corner 1"/>
          <p:cNvSpPr/>
          <p:nvPr/>
        </p:nvSpPr>
        <p:spPr>
          <a:xfrm>
            <a:off x="0" y="2841625"/>
            <a:ext cx="9144000" cy="3983038"/>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fontAlgn="base">
              <a:spcBef>
                <a:spcPct val="0"/>
              </a:spcBef>
              <a:spcAft>
                <a:spcPct val="0"/>
              </a:spcAft>
              <a:defRPr/>
            </a:pPr>
            <a:endParaRPr lang="en-US" b="1" dirty="0" smtClean="0">
              <a:hlinkClick r:id="rId3" tooltip="OMICS International"/>
            </a:endParaRPr>
          </a:p>
          <a:p>
            <a:pPr fontAlgn="base">
              <a:spcBef>
                <a:spcPct val="0"/>
              </a:spcBef>
              <a:spcAft>
                <a:spcPct val="0"/>
              </a:spcAft>
              <a:defRPr/>
            </a:pPr>
            <a:endParaRPr lang="en-US" b="1" dirty="0">
              <a:hlinkClick r:id="rId3" tooltip="OMICS International"/>
            </a:endParaRPr>
          </a:p>
          <a:p>
            <a:pPr fontAlgn="base">
              <a:spcBef>
                <a:spcPct val="0"/>
              </a:spcBef>
              <a:spcAft>
                <a:spcPct val="0"/>
              </a:spcAft>
              <a:defRPr/>
            </a:pPr>
            <a:endParaRPr lang="en-US" b="1" dirty="0" smtClean="0">
              <a:hlinkClick r:id="rId3" tooltip="OMICS International"/>
            </a:endParaRPr>
          </a:p>
          <a:p>
            <a:pPr fontAlgn="base">
              <a:spcBef>
                <a:spcPct val="0"/>
              </a:spcBef>
              <a:spcAft>
                <a:spcPct val="0"/>
              </a:spcAft>
              <a:defRPr/>
            </a:pPr>
            <a:r>
              <a:rPr lang="en-US" b="1" dirty="0" smtClean="0">
                <a:hlinkClick r:id="rId3" tooltip="OMICS International"/>
              </a:rPr>
              <a:t>OMICS </a:t>
            </a:r>
            <a:r>
              <a:rPr lang="en-US" b="1" dirty="0">
                <a:hlinkClick r:id="rId3" tooltip="OMICS International"/>
              </a:rPr>
              <a:t>International</a:t>
            </a:r>
            <a:r>
              <a:rPr lang="en-US" dirty="0"/>
              <a:t> (and its subsidiaries), is an </a:t>
            </a:r>
            <a:r>
              <a:rPr lang="en-US" dirty="0">
                <a:hlinkClick r:id="rId4" tooltip="Open Access"/>
              </a:rPr>
              <a:t>Open Access</a:t>
            </a:r>
            <a:r>
              <a:rPr lang="en-US" dirty="0"/>
              <a:t> publisher and international </a:t>
            </a:r>
            <a:r>
              <a:rPr lang="en-US" dirty="0">
                <a:hlinkClick r:id="rId5" tooltip="conference"/>
              </a:rPr>
              <a:t>conference</a:t>
            </a:r>
            <a:r>
              <a:rPr lang="en-US" dirty="0"/>
              <a:t> Organizer, which owns and operates </a:t>
            </a:r>
            <a:r>
              <a:rPr lang="en-US" dirty="0" smtClean="0"/>
              <a:t>peer-reviewed </a:t>
            </a:r>
            <a:r>
              <a:rPr lang="en-US" dirty="0"/>
              <a:t>Clinical, Medical, Life Sciences, and Engineering &amp; Technology journals and hosts </a:t>
            </a:r>
            <a:r>
              <a:rPr lang="en-US" dirty="0" smtClean="0"/>
              <a:t> scholarly </a:t>
            </a:r>
            <a:r>
              <a:rPr lang="en-US" dirty="0"/>
              <a:t>conferences per year in the fields of clinical, medical, pharmaceutical, life sciences, business, engineering, and technology. Our journals have more than 3 million readers and our conferences bring together internationally renowned speakers and scientists to create exciting and memorable events, filled with lively interactive sessions and world-class exhibitions and poster presentations. Join us!</a:t>
            </a:r>
            <a:br>
              <a:rPr lang="en-US" dirty="0"/>
            </a:br>
            <a:r>
              <a:rPr lang="en-US" dirty="0"/>
              <a:t/>
            </a:r>
            <a:br>
              <a:rPr lang="en-US" dirty="0"/>
            </a:br>
            <a:r>
              <a:rPr lang="en-US" dirty="0">
                <a:hlinkClick r:id="rId3" tooltip="OMICS International"/>
              </a:rPr>
              <a:t>OMICS International</a:t>
            </a:r>
            <a:r>
              <a:rPr lang="en-US" dirty="0"/>
              <a:t> is always open to constructive feedback. We pride ourselves on our commitment to serving the Open Access community and are always hard at work to become better at what we do. We invite your concerns, questions, even complaints. Contact us at </a:t>
            </a:r>
            <a:r>
              <a:rPr lang="en-US" dirty="0">
                <a:hlinkClick r:id="rId6" tooltip="Click here"/>
              </a:rPr>
              <a:t>contact.omics@omicsonline.org</a:t>
            </a:r>
            <a:r>
              <a:rPr lang="en-US" dirty="0"/>
              <a:t>. We will get back to you in 24-48 hours. You may also call 1-800-216-6499 (USA Toll Free) or at +1-650-268-9744 and we will return your call in the same timeframe.</a:t>
            </a:r>
            <a:endParaRPr lang="en-US" dirty="0">
              <a:solidFill>
                <a:srgbClr val="0070C0"/>
              </a:solidFill>
            </a:endParaRPr>
          </a:p>
        </p:txBody>
      </p:sp>
      <p:pic>
        <p:nvPicPr>
          <p:cNvPr id="1028" name="Picture 4" descr="OMICS Internatinal"/>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52400" y="1889125"/>
            <a:ext cx="2857500" cy="952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5485572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blue_light_background_04_vector_181887.jpg"/>
          <p:cNvPicPr>
            <a:picLocks noChangeAspect="1" noChangeArrowheads="1"/>
          </p:cNvPicPr>
          <p:nvPr/>
        </p:nvPicPr>
        <p:blipFill>
          <a:blip r:embed="rId2"/>
          <a:srcRect/>
          <a:stretch>
            <a:fillRect/>
          </a:stretch>
        </p:blipFill>
        <p:spPr bwMode="auto">
          <a:xfrm>
            <a:off x="0" y="-93663"/>
            <a:ext cx="9144000" cy="6926263"/>
          </a:xfrm>
          <a:prstGeom prst="rect">
            <a:avLst/>
          </a:prstGeom>
          <a:noFill/>
          <a:ln w="9525">
            <a:noFill/>
            <a:miter lim="800000"/>
            <a:headEnd/>
            <a:tailEnd/>
          </a:ln>
        </p:spPr>
      </p:pic>
      <p:sp>
        <p:nvSpPr>
          <p:cNvPr id="5" name="Flowchart: Display 4"/>
          <p:cNvSpPr/>
          <p:nvPr/>
        </p:nvSpPr>
        <p:spPr>
          <a:xfrm>
            <a:off x="14288" y="831850"/>
            <a:ext cx="9129712" cy="495935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Group welcomes 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Group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
        <p:nvSpPr>
          <p:cNvPr id="8" name="Rectangle 7"/>
          <p:cNvSpPr/>
          <p:nvPr/>
        </p:nvSpPr>
        <p:spPr>
          <a:xfrm>
            <a:off x="1333500" y="5715000"/>
            <a:ext cx="6230938" cy="923925"/>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IN" dirty="0">
                <a:solidFill>
                  <a:srgbClr val="0070C0"/>
                </a:solidFill>
                <a:latin typeface="Times New Roman" pitchFamily="18" charset="0"/>
                <a:ea typeface="Microsoft YaHei" panose="020B0503020204020204" pitchFamily="34" charset="-122"/>
                <a:cs typeface="Times New Roman" pitchFamily="18" charset="0"/>
              </a:rPr>
              <a:t>For more details please visit our website: http://omicsonline.org/Submitmanuscript.php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Tree>
    <p:extLst>
      <p:ext uri="{BB962C8B-B14F-4D97-AF65-F5344CB8AC3E}">
        <p14:creationId xmlns:p14="http://schemas.microsoft.com/office/powerpoint/2010/main" val="16982526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lnSpcReduction="10000"/>
          </a:bodyPr>
          <a:lstStyle/>
          <a:p>
            <a:r>
              <a:rPr lang="en-US" b="1" dirty="0" err="1" smtClean="0"/>
              <a:t>Speciality</a:t>
            </a:r>
            <a:r>
              <a:rPr lang="en-US" b="1" dirty="0" smtClean="0"/>
              <a:t>: Obstetrics and </a:t>
            </a:r>
            <a:r>
              <a:rPr lang="en-US" b="1" dirty="0" err="1" smtClean="0"/>
              <a:t>Gynaecology</a:t>
            </a:r>
            <a:endParaRPr lang="en-US" dirty="0" smtClean="0"/>
          </a:p>
          <a:p>
            <a:r>
              <a:rPr lang="en-US" b="1" dirty="0" smtClean="0"/>
              <a:t>Current Designation: Assistant Professor, Department of Obstetrics and </a:t>
            </a:r>
            <a:r>
              <a:rPr lang="en-US" b="1" dirty="0" err="1" smtClean="0"/>
              <a:t>Gynaecology</a:t>
            </a:r>
            <a:r>
              <a:rPr lang="en-US" b="1" dirty="0" smtClean="0"/>
              <a:t>, University College of Medical Sciences and associated Guru </a:t>
            </a:r>
            <a:r>
              <a:rPr lang="en-US" b="1" dirty="0" err="1" smtClean="0"/>
              <a:t>Tegh</a:t>
            </a:r>
            <a:r>
              <a:rPr lang="en-US" b="1" dirty="0" smtClean="0"/>
              <a:t> </a:t>
            </a:r>
            <a:r>
              <a:rPr lang="en-US" b="1" dirty="0" err="1" smtClean="0"/>
              <a:t>Bahadur</a:t>
            </a:r>
            <a:r>
              <a:rPr lang="en-US" b="1" dirty="0" smtClean="0"/>
              <a:t> Hospital, Delhi, India.</a:t>
            </a:r>
            <a:endParaRPr lang="en-US" dirty="0" smtClean="0"/>
          </a:p>
          <a:p>
            <a:r>
              <a:rPr lang="en-US" b="1" dirty="0" smtClean="0"/>
              <a:t>Date of Birth: 12-02-1983</a:t>
            </a:r>
            <a:endParaRPr lang="en-US" dirty="0" smtClean="0"/>
          </a:p>
          <a:p>
            <a:r>
              <a:rPr lang="en-US" b="1" dirty="0" smtClean="0"/>
              <a:t>Academic degrees: MBBS (2007), MS (2010), DNB (2012), Fellow in </a:t>
            </a:r>
            <a:r>
              <a:rPr lang="en-US" b="1" dirty="0" err="1" smtClean="0"/>
              <a:t>Gynaecology</a:t>
            </a:r>
            <a:r>
              <a:rPr lang="en-US" b="1" dirty="0" smtClean="0"/>
              <a:t> Endoscopy (Asia Pacific Association of </a:t>
            </a:r>
            <a:r>
              <a:rPr lang="en-US" b="1" dirty="0" err="1" smtClean="0"/>
              <a:t>Gynaecology</a:t>
            </a:r>
            <a:r>
              <a:rPr lang="en-US" b="1" dirty="0" smtClean="0"/>
              <a:t> Endoscopy, Taiwan)</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err="1" smtClean="0"/>
              <a:t>Honours</a:t>
            </a:r>
            <a:r>
              <a:rPr lang="en-US" dirty="0" smtClean="0"/>
              <a:t/>
            </a:r>
            <a:br>
              <a:rPr lang="en-US" dirty="0" smtClean="0"/>
            </a:br>
            <a:endParaRPr lang="en-US" dirty="0"/>
          </a:p>
        </p:txBody>
      </p:sp>
      <p:sp>
        <p:nvSpPr>
          <p:cNvPr id="3" name="Content Placeholder 2"/>
          <p:cNvSpPr>
            <a:spLocks noGrp="1"/>
          </p:cNvSpPr>
          <p:nvPr>
            <p:ph idx="1"/>
          </p:nvPr>
        </p:nvSpPr>
        <p:spPr>
          <a:xfrm>
            <a:off x="457200" y="1066800"/>
            <a:ext cx="8382000" cy="5410200"/>
          </a:xfrm>
        </p:spPr>
        <p:txBody>
          <a:bodyPr>
            <a:normAutofit/>
          </a:bodyPr>
          <a:lstStyle/>
          <a:p>
            <a:pPr lvl="0"/>
            <a:r>
              <a:rPr lang="en-US" sz="1600" b="1" dirty="0" smtClean="0"/>
              <a:t>Invited as a guest speaker in </a:t>
            </a:r>
            <a:r>
              <a:rPr lang="en-US" sz="1600" b="1" dirty="0" err="1" smtClean="0"/>
              <a:t>PhystechMed</a:t>
            </a:r>
            <a:r>
              <a:rPr lang="en-US" sz="1600" b="1" dirty="0" smtClean="0"/>
              <a:t> conference, 2014 in Moscow, Russia</a:t>
            </a:r>
          </a:p>
          <a:p>
            <a:pPr lvl="0"/>
            <a:r>
              <a:rPr lang="en-US" sz="1600" b="1" dirty="0" smtClean="0"/>
              <a:t> Invited as an Editorial Board Member of the Austin Journal of Clinical Case </a:t>
            </a:r>
            <a:r>
              <a:rPr lang="en-US" sz="1600" b="1" cap="all" dirty="0" smtClean="0"/>
              <a:t>R</a:t>
            </a:r>
            <a:r>
              <a:rPr lang="en-US" sz="1600" b="1" dirty="0" smtClean="0"/>
              <a:t>eports, published from USA.</a:t>
            </a:r>
          </a:p>
          <a:p>
            <a:pPr lvl="0"/>
            <a:r>
              <a:rPr lang="en-US" sz="1600" b="1" dirty="0" smtClean="0"/>
              <a:t>Member of Organizing and Scientific Committee of Association of Obstetrics and </a:t>
            </a:r>
            <a:r>
              <a:rPr lang="en-US" sz="1600" b="1" dirty="0" err="1" smtClean="0"/>
              <a:t>gynaecologists</a:t>
            </a:r>
            <a:r>
              <a:rPr lang="en-US" sz="1600" b="1" dirty="0" smtClean="0"/>
              <a:t> of Delhi (AOGD) 2013 and </a:t>
            </a:r>
            <a:r>
              <a:rPr lang="en-US" sz="1600" b="1" dirty="0" err="1" smtClean="0"/>
              <a:t>Gynae</a:t>
            </a:r>
            <a:r>
              <a:rPr lang="en-US" sz="1600" b="1" dirty="0" smtClean="0"/>
              <a:t> Endocrine </a:t>
            </a:r>
            <a:r>
              <a:rPr lang="en-US" sz="1600" b="1" dirty="0" err="1" smtClean="0"/>
              <a:t>Soceity</a:t>
            </a:r>
            <a:r>
              <a:rPr lang="en-US" sz="1600" b="1" dirty="0" smtClean="0"/>
              <a:t> of India (GESI)</a:t>
            </a:r>
          </a:p>
          <a:p>
            <a:pPr lvl="0"/>
            <a:r>
              <a:rPr lang="en-US" sz="1600" b="1" dirty="0" smtClean="0"/>
              <a:t>Chairperson in various sessions in many CMEs and Conferences.</a:t>
            </a:r>
          </a:p>
          <a:p>
            <a:pPr lvl="0"/>
            <a:r>
              <a:rPr lang="en-US" sz="1600" b="1" dirty="0" smtClean="0"/>
              <a:t>Delivered Lecture on Laparoscopy Training in Training Program organized by All India Institute of Medical Sciences, New Delhi in September, 2013.</a:t>
            </a:r>
          </a:p>
          <a:p>
            <a:pPr lvl="0"/>
            <a:r>
              <a:rPr lang="en-US" sz="1600" b="1" dirty="0" smtClean="0"/>
              <a:t>Invited by following Journals as a reviewer articles:</a:t>
            </a:r>
          </a:p>
          <a:p>
            <a:pPr lvl="0"/>
            <a:r>
              <a:rPr lang="en-US" sz="1600" b="1" dirty="0" smtClean="0"/>
              <a:t>Archives of Obstetrics and </a:t>
            </a:r>
            <a:r>
              <a:rPr lang="en-US" sz="1600" b="1" dirty="0" err="1" smtClean="0"/>
              <a:t>gynaecology</a:t>
            </a:r>
            <a:r>
              <a:rPr lang="en-US" sz="1600" b="1" dirty="0" smtClean="0"/>
              <a:t> (Indexed in </a:t>
            </a:r>
            <a:r>
              <a:rPr lang="en-US" sz="1600" b="1" dirty="0" err="1" smtClean="0"/>
              <a:t>pubmed</a:t>
            </a:r>
            <a:r>
              <a:rPr lang="en-US" sz="1600" b="1" dirty="0" smtClean="0"/>
              <a:t> with impact factor of 1.2)</a:t>
            </a:r>
          </a:p>
          <a:p>
            <a:pPr lvl="0"/>
            <a:r>
              <a:rPr lang="en-US" sz="1600" b="1" dirty="0" smtClean="0"/>
              <a:t>Asian Pacific Journal of Tropical Biomedicine (Indexed in </a:t>
            </a:r>
            <a:r>
              <a:rPr lang="en-US" sz="1600" b="1" dirty="0" err="1" smtClean="0"/>
              <a:t>pubmed</a:t>
            </a:r>
            <a:r>
              <a:rPr lang="en-US" sz="1600" b="1" dirty="0" smtClean="0"/>
              <a:t> with impact factor of 0.5)</a:t>
            </a:r>
          </a:p>
          <a:p>
            <a:pPr lvl="0"/>
            <a:r>
              <a:rPr lang="en-US" sz="1600" b="1" dirty="0" err="1" smtClean="0"/>
              <a:t>Gynaecologic</a:t>
            </a:r>
            <a:r>
              <a:rPr lang="en-US" sz="1600" b="1" dirty="0" smtClean="0"/>
              <a:t> and Obstetric Investigation (Indexed in </a:t>
            </a:r>
            <a:r>
              <a:rPr lang="en-US" sz="1600" b="1" dirty="0" err="1" smtClean="0"/>
              <a:t>pubmed</a:t>
            </a:r>
            <a:r>
              <a:rPr lang="en-US" sz="1600" b="1" dirty="0" smtClean="0"/>
              <a:t> with impact factor of 2.5) </a:t>
            </a:r>
          </a:p>
          <a:p>
            <a:pPr lvl="0"/>
            <a:r>
              <a:rPr lang="en-US" sz="1600" b="1" dirty="0" smtClean="0"/>
              <a:t>Journal of Obstetrics and </a:t>
            </a:r>
            <a:r>
              <a:rPr lang="en-US" sz="1600" b="1" dirty="0" err="1" smtClean="0"/>
              <a:t>Gynaecology</a:t>
            </a:r>
            <a:r>
              <a:rPr lang="en-US" sz="1600" b="1" dirty="0" smtClean="0"/>
              <a:t> (Indexed in </a:t>
            </a:r>
            <a:r>
              <a:rPr lang="en-US" sz="1600" b="1" dirty="0" err="1" smtClean="0"/>
              <a:t>pubmed</a:t>
            </a:r>
            <a:r>
              <a:rPr lang="en-US" sz="1600" b="1" dirty="0" smtClean="0"/>
              <a:t> with impact factor of 0.6) </a:t>
            </a:r>
          </a:p>
          <a:p>
            <a:pPr lvl="0"/>
            <a:r>
              <a:rPr lang="en-US" sz="1600" b="1" dirty="0" smtClean="0"/>
              <a:t>BMC Women’s Health ((Indexed in </a:t>
            </a:r>
            <a:r>
              <a:rPr lang="en-US" sz="1600" b="1" dirty="0" err="1" smtClean="0"/>
              <a:t>pubmed</a:t>
            </a:r>
            <a:r>
              <a:rPr lang="en-US" sz="1600" b="1" dirty="0" smtClean="0"/>
              <a:t> with impact factor of 1.5) </a:t>
            </a:r>
          </a:p>
          <a:p>
            <a:pPr lvl="0"/>
            <a:r>
              <a:rPr lang="en-US" sz="1600" b="1" dirty="0" smtClean="0"/>
              <a:t>Journal of pain and relief (Indexed in </a:t>
            </a:r>
            <a:r>
              <a:rPr lang="en-US" sz="1600" b="1" dirty="0" err="1" smtClean="0"/>
              <a:t>pubmed</a:t>
            </a:r>
            <a:r>
              <a:rPr lang="en-US" sz="1600" b="1" dirty="0" smtClean="0"/>
              <a:t>) </a:t>
            </a:r>
          </a:p>
          <a:p>
            <a:pPr lvl="0"/>
            <a:r>
              <a:rPr lang="en-US" sz="1600" b="1" dirty="0" smtClean="0"/>
              <a:t>Journal of research in Nursing and Midwifery</a:t>
            </a:r>
          </a:p>
          <a:p>
            <a:pPr lvl="0"/>
            <a:r>
              <a:rPr lang="en-US" sz="1600" b="1" dirty="0" smtClean="0"/>
              <a:t>Offered a short term assignment by </a:t>
            </a:r>
            <a:r>
              <a:rPr lang="en-US" sz="1600" b="1" dirty="0" err="1" smtClean="0"/>
              <a:t>Soceity</a:t>
            </a:r>
            <a:r>
              <a:rPr lang="en-US" sz="1600" b="1" dirty="0" smtClean="0"/>
              <a:t> for Applied Studies, Centre for Health Research and Development (</a:t>
            </a:r>
            <a:r>
              <a:rPr lang="en-US" sz="1600" b="1" dirty="0" err="1" smtClean="0"/>
              <a:t>WHOCollaborating</a:t>
            </a:r>
            <a:r>
              <a:rPr lang="en-US" sz="1600" b="1" dirty="0" smtClean="0"/>
              <a:t> Centre).</a:t>
            </a:r>
            <a:r>
              <a:rPr lang="en-US" sz="1600" b="1" i="1" dirty="0" smtClean="0"/>
              <a:t>Topic:</a:t>
            </a:r>
            <a:r>
              <a:rPr lang="en-US" sz="1600" b="1" dirty="0" smtClean="0"/>
              <a:t> Coding of Verbal Autopsy Forms. Duration: 6 months (December, 2011 to May, 2012)</a:t>
            </a:r>
          </a:p>
          <a:p>
            <a:endParaRPr lang="en-US" sz="1600"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b="1" dirty="0" smtClean="0"/>
              <a:t>Awards and Prizes</a:t>
            </a:r>
            <a:endParaRPr lang="en-US" dirty="0"/>
          </a:p>
        </p:txBody>
      </p:sp>
      <p:sp>
        <p:nvSpPr>
          <p:cNvPr id="3" name="Content Placeholder 2"/>
          <p:cNvSpPr>
            <a:spLocks noGrp="1"/>
          </p:cNvSpPr>
          <p:nvPr>
            <p:ph idx="1"/>
          </p:nvPr>
        </p:nvSpPr>
        <p:spPr>
          <a:xfrm>
            <a:off x="0" y="990600"/>
            <a:ext cx="9144000" cy="5867400"/>
          </a:xfrm>
        </p:spPr>
        <p:txBody>
          <a:bodyPr>
            <a:normAutofit fontScale="47500" lnSpcReduction="20000"/>
          </a:bodyPr>
          <a:lstStyle/>
          <a:p>
            <a:pPr>
              <a:buNone/>
            </a:pPr>
            <a:endParaRPr lang="en-US" dirty="0" smtClean="0"/>
          </a:p>
          <a:p>
            <a:pPr lvl="0"/>
            <a:r>
              <a:rPr lang="en-US" sz="3400" b="1" dirty="0" err="1" smtClean="0"/>
              <a:t>Kamla</a:t>
            </a:r>
            <a:r>
              <a:rPr lang="en-US" sz="3400" b="1" dirty="0" smtClean="0"/>
              <a:t> Nehru Memorial Award, 2007 in Obstetrics and </a:t>
            </a:r>
            <a:r>
              <a:rPr lang="en-US" sz="3400" b="1" dirty="0" err="1" smtClean="0"/>
              <a:t>Gynaecology</a:t>
            </a:r>
            <a:endParaRPr lang="en-US" sz="3400" b="1" dirty="0" smtClean="0"/>
          </a:p>
          <a:p>
            <a:pPr lvl="0"/>
            <a:r>
              <a:rPr lang="en-US" sz="3400" b="1" dirty="0" smtClean="0"/>
              <a:t>Best Paper in Free Communication in 20</a:t>
            </a:r>
            <a:r>
              <a:rPr lang="en-US" sz="3400" b="1" baseline="30000" dirty="0" smtClean="0"/>
              <a:t>th</a:t>
            </a:r>
            <a:r>
              <a:rPr lang="en-US" sz="3400" b="1" dirty="0" smtClean="0"/>
              <a:t> Annual Conference, NARCHI, New Delhi, 2013.</a:t>
            </a:r>
          </a:p>
          <a:p>
            <a:pPr lvl="0"/>
            <a:r>
              <a:rPr lang="en-US" sz="3400" b="1" dirty="0" smtClean="0"/>
              <a:t>Best Student Award in Anatomy, 2002</a:t>
            </a:r>
          </a:p>
          <a:p>
            <a:pPr lvl="0"/>
            <a:r>
              <a:rPr lang="en-US" sz="3400" b="1" dirty="0" smtClean="0"/>
              <a:t>Overall MBBS Topper Award in 2007</a:t>
            </a:r>
          </a:p>
          <a:p>
            <a:pPr lvl="0"/>
            <a:r>
              <a:rPr lang="en-US" sz="3400" b="1" dirty="0" smtClean="0"/>
              <a:t>Professional Topper in Second and Final Professional MBBS Exams</a:t>
            </a:r>
          </a:p>
          <a:p>
            <a:pPr lvl="0"/>
            <a:r>
              <a:rPr lang="en-US" sz="3400" b="1" dirty="0" smtClean="0"/>
              <a:t>Gold Medalist (Highest Marks Obtained) in following subjects:</a:t>
            </a:r>
          </a:p>
          <a:p>
            <a:pPr lvl="1"/>
            <a:r>
              <a:rPr lang="en-US" sz="3000" b="1" dirty="0" smtClean="0"/>
              <a:t>Anatomy</a:t>
            </a:r>
          </a:p>
          <a:p>
            <a:pPr lvl="1"/>
            <a:r>
              <a:rPr lang="en-US" sz="3000" b="1" dirty="0" smtClean="0"/>
              <a:t>Pathology</a:t>
            </a:r>
          </a:p>
          <a:p>
            <a:pPr lvl="1"/>
            <a:r>
              <a:rPr lang="en-US" sz="3000" b="1" dirty="0" smtClean="0"/>
              <a:t>Microbiology</a:t>
            </a:r>
          </a:p>
          <a:p>
            <a:pPr lvl="1"/>
            <a:r>
              <a:rPr lang="en-US" sz="3000" b="1" dirty="0" smtClean="0"/>
              <a:t>Forensic Medicine</a:t>
            </a:r>
          </a:p>
          <a:p>
            <a:pPr lvl="1"/>
            <a:r>
              <a:rPr lang="en-US" sz="3000" b="1" dirty="0" smtClean="0"/>
              <a:t>Social and Preventive Medicine</a:t>
            </a:r>
          </a:p>
          <a:p>
            <a:pPr lvl="1"/>
            <a:r>
              <a:rPr lang="en-US" sz="3000" b="1" dirty="0" smtClean="0"/>
              <a:t>Medicine</a:t>
            </a:r>
          </a:p>
          <a:p>
            <a:pPr lvl="1"/>
            <a:r>
              <a:rPr lang="en-US" sz="3000" b="1" dirty="0" err="1" smtClean="0"/>
              <a:t>Paediatrics</a:t>
            </a:r>
            <a:endParaRPr lang="en-US" sz="3000" b="1" dirty="0" smtClean="0"/>
          </a:p>
          <a:p>
            <a:pPr lvl="1"/>
            <a:r>
              <a:rPr lang="en-US" sz="3000" b="1" dirty="0" smtClean="0"/>
              <a:t>Obstetrics and </a:t>
            </a:r>
            <a:r>
              <a:rPr lang="en-US" sz="3000" b="1" dirty="0" err="1" smtClean="0"/>
              <a:t>Gynaecology</a:t>
            </a:r>
            <a:endParaRPr lang="en-US" sz="3000" b="1" dirty="0" smtClean="0"/>
          </a:p>
          <a:p>
            <a:pPr lvl="1"/>
            <a:r>
              <a:rPr lang="en-US" sz="3000" b="1" dirty="0" smtClean="0"/>
              <a:t>Surgery</a:t>
            </a:r>
            <a:r>
              <a:rPr lang="en-US" sz="3400" b="1" dirty="0" smtClean="0"/>
              <a:t> </a:t>
            </a:r>
          </a:p>
          <a:p>
            <a:pPr lvl="0"/>
            <a:r>
              <a:rPr lang="en-US" sz="3400" b="1" dirty="0" smtClean="0"/>
              <a:t>City (Gorakhpur, U.P.) Topper in </a:t>
            </a:r>
            <a:r>
              <a:rPr lang="en-US" sz="3400" b="1" dirty="0" err="1" smtClean="0"/>
              <a:t>Xth</a:t>
            </a:r>
            <a:r>
              <a:rPr lang="en-US" sz="3400" b="1" dirty="0" smtClean="0"/>
              <a:t> Standard, ICSE Board, 1999.</a:t>
            </a:r>
          </a:p>
          <a:p>
            <a:pPr lvl="0"/>
            <a:r>
              <a:rPr lang="en-US" sz="3400" b="1" dirty="0" smtClean="0"/>
              <a:t>Best Seminar in Anatomical Society</a:t>
            </a:r>
          </a:p>
          <a:p>
            <a:pPr lvl="0"/>
            <a:r>
              <a:rPr lang="en-US" sz="3400" b="1" dirty="0" smtClean="0"/>
              <a:t>Second Prize in Seminar in Physiology</a:t>
            </a:r>
          </a:p>
          <a:p>
            <a:pPr lvl="0"/>
            <a:r>
              <a:rPr lang="en-US" sz="3400" b="1" dirty="0" smtClean="0"/>
              <a:t>Third Prize in Seminar in Biochemistry</a:t>
            </a:r>
          </a:p>
          <a:p>
            <a:pPr lvl="0"/>
            <a:r>
              <a:rPr lang="en-US" sz="3400" b="1" dirty="0" smtClean="0"/>
              <a:t>First Prize in Working Model Competition at City level, 2000</a:t>
            </a:r>
          </a:p>
          <a:p>
            <a:pPr lvl="0"/>
            <a:r>
              <a:rPr lang="en-US" sz="3400" b="1" dirty="0" smtClean="0"/>
              <a:t>Second Prize in Working Model Competition at District level, 2000</a:t>
            </a:r>
          </a:p>
          <a:p>
            <a:pPr lvl="0"/>
            <a:r>
              <a:rPr lang="en-US" sz="3400" b="1" dirty="0" smtClean="0"/>
              <a:t>Third Prize in Working Model Competition at State (Uttar Pradesh) level, 2000</a:t>
            </a:r>
            <a:endParaRPr lang="en-US" b="1" dirty="0" smtClean="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Scholarship</a:t>
            </a:r>
            <a:endParaRPr lang="en-US" dirty="0"/>
          </a:p>
        </p:txBody>
      </p:sp>
      <p:sp>
        <p:nvSpPr>
          <p:cNvPr id="3" name="Content Placeholder 2"/>
          <p:cNvSpPr>
            <a:spLocks noGrp="1"/>
          </p:cNvSpPr>
          <p:nvPr>
            <p:ph idx="1"/>
          </p:nvPr>
        </p:nvSpPr>
        <p:spPr/>
        <p:txBody>
          <a:bodyPr/>
          <a:lstStyle/>
          <a:p>
            <a:pPr>
              <a:buNone/>
            </a:pPr>
            <a:endParaRPr lang="en-US" dirty="0" smtClean="0"/>
          </a:p>
          <a:p>
            <a:pPr lvl="0"/>
            <a:r>
              <a:rPr lang="en-US" b="1" dirty="0" err="1" smtClean="0"/>
              <a:t>Kamla</a:t>
            </a:r>
            <a:r>
              <a:rPr lang="en-US" b="1" dirty="0" smtClean="0"/>
              <a:t> Nehru Memorial Scholarship</a:t>
            </a:r>
            <a:r>
              <a:rPr lang="en-US" dirty="0" smtClean="0"/>
              <a:t> for obtaining highest marks in Obstetrics and </a:t>
            </a:r>
            <a:r>
              <a:rPr lang="en-US" dirty="0" err="1" smtClean="0"/>
              <a:t>Gynaecology</a:t>
            </a:r>
            <a:r>
              <a:rPr lang="en-US" dirty="0" smtClean="0"/>
              <a:t> in year 2008.</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Extra-Curricular Activities:</a:t>
            </a:r>
            <a:r>
              <a:rPr lang="en-US" dirty="0" smtClean="0"/>
              <a:t/>
            </a:r>
            <a:br>
              <a:rPr lang="en-US" dirty="0" smtClean="0"/>
            </a:br>
            <a:endParaRPr lang="en-US" dirty="0"/>
          </a:p>
        </p:txBody>
      </p:sp>
      <p:sp>
        <p:nvSpPr>
          <p:cNvPr id="3" name="Content Placeholder 2"/>
          <p:cNvSpPr>
            <a:spLocks noGrp="1"/>
          </p:cNvSpPr>
          <p:nvPr>
            <p:ph idx="1"/>
          </p:nvPr>
        </p:nvSpPr>
        <p:spPr>
          <a:xfrm>
            <a:off x="457200" y="1600200"/>
            <a:ext cx="8382000" cy="4876800"/>
          </a:xfrm>
        </p:spPr>
        <p:txBody>
          <a:bodyPr>
            <a:normAutofit fontScale="55000" lnSpcReduction="20000"/>
          </a:bodyPr>
          <a:lstStyle/>
          <a:p>
            <a:pPr lvl="0"/>
            <a:r>
              <a:rPr lang="en-US" sz="3800" b="1" dirty="0" smtClean="0"/>
              <a:t>Actively participated as a member of the organizing committee of Annual AOGD Conference, 2013. Also, acted as a comparer in the conference.</a:t>
            </a:r>
          </a:p>
          <a:p>
            <a:pPr lvl="0"/>
            <a:r>
              <a:rPr lang="en-US" sz="3800" b="1" dirty="0" smtClean="0"/>
              <a:t>Actively participated as a member of the organizing and Scientific committee of Annual GESI Conference, 2014. </a:t>
            </a:r>
          </a:p>
          <a:p>
            <a:pPr lvl="0"/>
            <a:r>
              <a:rPr lang="en-US" sz="3800" b="1" dirty="0" smtClean="0"/>
              <a:t>Chaired a session in GESI Conference, 2014.</a:t>
            </a:r>
          </a:p>
          <a:p>
            <a:pPr lvl="0"/>
            <a:r>
              <a:rPr lang="en-US" sz="3800" b="1" dirty="0" smtClean="0"/>
              <a:t>Organizing Member and faculty in</a:t>
            </a:r>
          </a:p>
          <a:p>
            <a:pPr lvl="0"/>
            <a:r>
              <a:rPr lang="en-US" sz="3800" b="1" dirty="0" smtClean="0"/>
              <a:t>Also participated actively in organizing many CMEs, workshops and Conferences conducted by Department of Obstetrics and </a:t>
            </a:r>
            <a:r>
              <a:rPr lang="en-US" sz="3800" b="1" dirty="0" err="1" smtClean="0"/>
              <a:t>Gynaecology</a:t>
            </a:r>
            <a:r>
              <a:rPr lang="en-US" sz="3800" b="1" dirty="0" smtClean="0"/>
              <a:t>, </a:t>
            </a:r>
            <a:r>
              <a:rPr lang="en-US" sz="3800" b="1" dirty="0" err="1" smtClean="0"/>
              <a:t>Maulana</a:t>
            </a:r>
            <a:r>
              <a:rPr lang="en-US" sz="3800" b="1" dirty="0" smtClean="0"/>
              <a:t> Azad Medical College from Year 2010 to 2013.</a:t>
            </a:r>
          </a:p>
          <a:p>
            <a:pPr lvl="0"/>
            <a:r>
              <a:rPr lang="en-US" sz="3800" b="1" dirty="0" smtClean="0"/>
              <a:t>Many Awards pertaining to athletics and sports including Best athlete and Best Sportsperson Awards in Senior Secondary school and graduation (MBBS) levels.</a:t>
            </a:r>
          </a:p>
          <a:p>
            <a:pPr lvl="0"/>
            <a:r>
              <a:rPr lang="en-US" sz="3800" b="1" dirty="0" smtClean="0"/>
              <a:t>Many certificates of participation in singing, dance, debate </a:t>
            </a:r>
            <a:r>
              <a:rPr lang="en-US" sz="3800" b="1" dirty="0" err="1" smtClean="0"/>
              <a:t>competetions</a:t>
            </a:r>
            <a:r>
              <a:rPr lang="en-US" sz="3800" b="1" dirty="0" smtClean="0"/>
              <a:t>.</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smtClean="0"/>
              <a:t>Presentations</a:t>
            </a:r>
            <a:r>
              <a:rPr lang="en-US" dirty="0" smtClean="0"/>
              <a:t/>
            </a:r>
            <a:br>
              <a:rPr lang="en-US" dirty="0" smtClean="0"/>
            </a:br>
            <a:endParaRPr lang="en-US" dirty="0"/>
          </a:p>
        </p:txBody>
      </p:sp>
      <p:sp>
        <p:nvSpPr>
          <p:cNvPr id="3" name="Content Placeholder 2"/>
          <p:cNvSpPr>
            <a:spLocks noGrp="1"/>
          </p:cNvSpPr>
          <p:nvPr>
            <p:ph idx="1"/>
          </p:nvPr>
        </p:nvSpPr>
        <p:spPr>
          <a:xfrm>
            <a:off x="457200" y="762000"/>
            <a:ext cx="8229600" cy="5364163"/>
          </a:xfrm>
        </p:spPr>
        <p:txBody>
          <a:bodyPr>
            <a:normAutofit fontScale="62500" lnSpcReduction="20000"/>
          </a:bodyPr>
          <a:lstStyle/>
          <a:p>
            <a:pPr lvl="0"/>
            <a:r>
              <a:rPr lang="en-US" dirty="0" smtClean="0"/>
              <a:t>Free communication paper on </a:t>
            </a:r>
            <a:r>
              <a:rPr lang="en-US" b="1" dirty="0" smtClean="0"/>
              <a:t>Laparoscopic findings in in Infertility patients suspected to have tuberculosis</a:t>
            </a:r>
            <a:r>
              <a:rPr lang="en-US" dirty="0" smtClean="0"/>
              <a:t> in Association of Obstetricians and </a:t>
            </a:r>
            <a:r>
              <a:rPr lang="en-US" dirty="0" err="1" smtClean="0"/>
              <a:t>Gynaecology</a:t>
            </a:r>
            <a:r>
              <a:rPr lang="en-US" dirty="0" smtClean="0"/>
              <a:t> Conference, 2007</a:t>
            </a:r>
          </a:p>
          <a:p>
            <a:pPr lvl="0"/>
            <a:r>
              <a:rPr lang="en-US" dirty="0" smtClean="0"/>
              <a:t>Free paper on </a:t>
            </a:r>
            <a:r>
              <a:rPr lang="en-US" b="1" dirty="0" smtClean="0"/>
              <a:t>Role of </a:t>
            </a:r>
            <a:r>
              <a:rPr lang="en-US" b="1" dirty="0" err="1" smtClean="0"/>
              <a:t>Amniotomy</a:t>
            </a:r>
            <a:r>
              <a:rPr lang="en-US" b="1" dirty="0" smtClean="0"/>
              <a:t> in </a:t>
            </a:r>
            <a:r>
              <a:rPr lang="en-US" b="1" dirty="0" err="1" smtClean="0"/>
              <a:t>Labour</a:t>
            </a:r>
            <a:r>
              <a:rPr lang="en-US" b="1" dirty="0" smtClean="0"/>
              <a:t> </a:t>
            </a:r>
            <a:r>
              <a:rPr lang="en-US" dirty="0" smtClean="0"/>
              <a:t>in All India Congress of Obstetric and </a:t>
            </a:r>
            <a:r>
              <a:rPr lang="en-US" dirty="0" err="1" smtClean="0"/>
              <a:t>Gynaecological</a:t>
            </a:r>
            <a:r>
              <a:rPr lang="en-US" dirty="0" smtClean="0"/>
              <a:t> Societies of India, 2009.</a:t>
            </a:r>
          </a:p>
          <a:p>
            <a:pPr lvl="0"/>
            <a:r>
              <a:rPr lang="en-US" dirty="0" smtClean="0"/>
              <a:t>Free communication paper on </a:t>
            </a:r>
            <a:r>
              <a:rPr lang="en-US" b="1" dirty="0" smtClean="0"/>
              <a:t>maternal and Fetal outcome in Twin Pregnancies </a:t>
            </a:r>
            <a:r>
              <a:rPr lang="en-US" dirty="0" smtClean="0"/>
              <a:t>in Association of Obstetricians and </a:t>
            </a:r>
            <a:r>
              <a:rPr lang="en-US" dirty="0" err="1" smtClean="0"/>
              <a:t>Gynaecologists</a:t>
            </a:r>
            <a:r>
              <a:rPr lang="en-US" dirty="0" smtClean="0"/>
              <a:t> of Delhi Conference, 2007</a:t>
            </a:r>
          </a:p>
          <a:p>
            <a:pPr lvl="0"/>
            <a:r>
              <a:rPr lang="en-US" dirty="0" err="1" smtClean="0"/>
              <a:t>Competetion</a:t>
            </a:r>
            <a:r>
              <a:rPr lang="en-US" dirty="0" smtClean="0"/>
              <a:t> paper on </a:t>
            </a:r>
            <a:r>
              <a:rPr lang="en-US" b="1" dirty="0" smtClean="0"/>
              <a:t>Scar thickness measurements in previous Cesarean </a:t>
            </a:r>
            <a:r>
              <a:rPr lang="en-US" b="1" dirty="0" err="1" smtClean="0"/>
              <a:t>section</a:t>
            </a:r>
            <a:r>
              <a:rPr lang="en-US" dirty="0" err="1" smtClean="0"/>
              <a:t>in</a:t>
            </a:r>
            <a:r>
              <a:rPr lang="en-US" dirty="0" smtClean="0"/>
              <a:t> Association of Obstetricians and </a:t>
            </a:r>
            <a:r>
              <a:rPr lang="en-US" dirty="0" err="1" smtClean="0"/>
              <a:t>Gynaecologists</a:t>
            </a:r>
            <a:r>
              <a:rPr lang="en-US" dirty="0" smtClean="0"/>
              <a:t> of Delhi Conference, 2009</a:t>
            </a:r>
          </a:p>
          <a:p>
            <a:pPr lvl="0"/>
            <a:r>
              <a:rPr lang="en-US" dirty="0" smtClean="0"/>
              <a:t>AOGD Meeting, February, 2013. </a:t>
            </a:r>
            <a:r>
              <a:rPr lang="en-US" b="1" dirty="0" smtClean="0"/>
              <a:t>Massive spontaneous </a:t>
            </a:r>
            <a:r>
              <a:rPr lang="en-US" b="1" dirty="0" err="1" smtClean="0"/>
              <a:t>intraperitoneal</a:t>
            </a:r>
            <a:r>
              <a:rPr lang="en-US" b="1" dirty="0" smtClean="0"/>
              <a:t> hemorrhage: managed conservatively</a:t>
            </a:r>
            <a:r>
              <a:rPr lang="en-US" dirty="0" smtClean="0"/>
              <a:t>.</a:t>
            </a:r>
          </a:p>
          <a:p>
            <a:pPr lvl="0"/>
            <a:r>
              <a:rPr lang="en-US" dirty="0" smtClean="0"/>
              <a:t>AOGD Meeting, April, 2011. </a:t>
            </a:r>
            <a:r>
              <a:rPr lang="en-US" b="1" dirty="0" smtClean="0"/>
              <a:t>Management of </a:t>
            </a:r>
            <a:r>
              <a:rPr lang="en-US" b="1" dirty="0" err="1" smtClean="0"/>
              <a:t>Gynaecological</a:t>
            </a:r>
            <a:r>
              <a:rPr lang="en-US" b="1" dirty="0" smtClean="0"/>
              <a:t> conditions by uterine artery </a:t>
            </a:r>
            <a:r>
              <a:rPr lang="en-US" b="1" dirty="0" err="1" smtClean="0"/>
              <a:t>embolization</a:t>
            </a:r>
            <a:r>
              <a:rPr lang="en-US" b="1" dirty="0" smtClean="0"/>
              <a:t>.</a:t>
            </a:r>
            <a:endParaRPr lang="en-US" dirty="0" smtClean="0"/>
          </a:p>
          <a:p>
            <a:pPr lvl="0"/>
            <a:r>
              <a:rPr lang="en-US" dirty="0" smtClean="0"/>
              <a:t>Free Communication paper on</a:t>
            </a:r>
            <a:r>
              <a:rPr lang="en-US" b="1" dirty="0" smtClean="0"/>
              <a:t> ‘Breast Stimulation in Low Risk </a:t>
            </a:r>
            <a:r>
              <a:rPr lang="en-US" b="1" dirty="0" err="1" smtClean="0"/>
              <a:t>Primigravida</a:t>
            </a:r>
            <a:r>
              <a:rPr lang="en-US" b="1" dirty="0" smtClean="0"/>
              <a:t> at term: Does it aid in spontaneous onset of </a:t>
            </a:r>
            <a:r>
              <a:rPr lang="en-US" b="1" dirty="0" err="1" smtClean="0"/>
              <a:t>labour</a:t>
            </a:r>
            <a:r>
              <a:rPr lang="en-US" b="1" dirty="0" smtClean="0"/>
              <a:t> and decreasing </a:t>
            </a:r>
            <a:r>
              <a:rPr lang="en-US" b="1" dirty="0" err="1" smtClean="0"/>
              <a:t>Postdatism</a:t>
            </a:r>
            <a:r>
              <a:rPr lang="en-US" b="1" dirty="0" smtClean="0"/>
              <a:t>? A Randomized Controlled Study.’  </a:t>
            </a:r>
            <a:r>
              <a:rPr lang="en-US" dirty="0" smtClean="0"/>
              <a:t>in</a:t>
            </a:r>
            <a:r>
              <a:rPr lang="en-US" b="1" dirty="0" smtClean="0"/>
              <a:t> </a:t>
            </a:r>
            <a:r>
              <a:rPr lang="en-US" dirty="0" smtClean="0"/>
              <a:t>20</a:t>
            </a:r>
            <a:r>
              <a:rPr lang="en-US" baseline="30000" dirty="0" smtClean="0"/>
              <a:t>th</a:t>
            </a:r>
            <a:r>
              <a:rPr lang="en-US" dirty="0" smtClean="0"/>
              <a:t> Annual Conference, NARCHI, New Delhi, 2013</a:t>
            </a:r>
            <a:r>
              <a:rPr lang="en-US" b="1" dirty="0" smtClean="0"/>
              <a:t>.</a:t>
            </a:r>
            <a:endParaRPr lang="en-US"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Presentations</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55000" lnSpcReduction="20000"/>
          </a:bodyPr>
          <a:lstStyle/>
          <a:p>
            <a:pPr lvl="0"/>
            <a:r>
              <a:rPr lang="en-US" dirty="0" smtClean="0"/>
              <a:t>Free Communication paper on</a:t>
            </a:r>
            <a:r>
              <a:rPr lang="en-US" b="1" dirty="0" smtClean="0"/>
              <a:t> ‘Maternal and Fetal Outcome in pregnant women with </a:t>
            </a:r>
            <a:r>
              <a:rPr lang="en-US" b="1" dirty="0" err="1" smtClean="0"/>
              <a:t>Takayasu</a:t>
            </a:r>
            <a:r>
              <a:rPr lang="en-US" b="1" dirty="0" smtClean="0"/>
              <a:t> </a:t>
            </a:r>
            <a:r>
              <a:rPr lang="en-US" b="1" dirty="0" err="1" smtClean="0"/>
              <a:t>Aortoarteritis</a:t>
            </a:r>
            <a:r>
              <a:rPr lang="en-US" b="1" dirty="0" smtClean="0"/>
              <a:t>: Does optimally timed intervention in renal arterial involvement improve maternal outcome? </a:t>
            </a:r>
            <a:r>
              <a:rPr lang="en-US" dirty="0" smtClean="0"/>
              <a:t>In 35</a:t>
            </a:r>
            <a:r>
              <a:rPr lang="en-US" baseline="30000" dirty="0" smtClean="0"/>
              <a:t>th</a:t>
            </a:r>
            <a:r>
              <a:rPr lang="en-US" dirty="0" smtClean="0"/>
              <a:t> Annual conference of Association of Obstetricians and </a:t>
            </a:r>
            <a:r>
              <a:rPr lang="en-US" dirty="0" err="1" smtClean="0"/>
              <a:t>Gynaecologists</a:t>
            </a:r>
            <a:r>
              <a:rPr lang="en-US" dirty="0" smtClean="0"/>
              <a:t> of Delhi, 2013.</a:t>
            </a:r>
          </a:p>
          <a:p>
            <a:pPr lvl="0"/>
            <a:r>
              <a:rPr lang="en-US" dirty="0" smtClean="0"/>
              <a:t>Free Communication paper on</a:t>
            </a:r>
            <a:r>
              <a:rPr lang="en-US" b="1" dirty="0" smtClean="0"/>
              <a:t> ‘Breast Stimulation in Elderly </a:t>
            </a:r>
            <a:r>
              <a:rPr lang="en-US" b="1" dirty="0" err="1" smtClean="0"/>
              <a:t>Primigravida</a:t>
            </a:r>
            <a:r>
              <a:rPr lang="en-US" b="1" dirty="0" smtClean="0"/>
              <a:t> at term: Does it aid in spontaneous onset of </a:t>
            </a:r>
            <a:r>
              <a:rPr lang="en-US" b="1" dirty="0" err="1" smtClean="0"/>
              <a:t>labour</a:t>
            </a:r>
            <a:r>
              <a:rPr lang="en-US" b="1" dirty="0" smtClean="0"/>
              <a:t>? A Pilot Study.’  </a:t>
            </a:r>
            <a:r>
              <a:rPr lang="en-US" dirty="0" smtClean="0"/>
              <a:t>in Annual Conference, </a:t>
            </a:r>
            <a:r>
              <a:rPr lang="en-US" dirty="0" err="1" smtClean="0"/>
              <a:t>Yuva</a:t>
            </a:r>
            <a:r>
              <a:rPr lang="en-US" dirty="0" smtClean="0"/>
              <a:t> FOGSI, North Zone, Amritsar, 2013</a:t>
            </a:r>
          </a:p>
          <a:p>
            <a:pPr lvl="0"/>
            <a:r>
              <a:rPr lang="en-US" dirty="0" smtClean="0"/>
              <a:t>Poster presentation on </a:t>
            </a:r>
            <a:r>
              <a:rPr lang="en-US" b="1" dirty="0" smtClean="0"/>
              <a:t>Maternal and Fetal Outcome in pregnant women with </a:t>
            </a:r>
            <a:r>
              <a:rPr lang="en-US" b="1" dirty="0" err="1" smtClean="0"/>
              <a:t>Takayasu</a:t>
            </a:r>
            <a:r>
              <a:rPr lang="en-US" b="1" dirty="0" smtClean="0"/>
              <a:t> </a:t>
            </a:r>
            <a:r>
              <a:rPr lang="en-US" b="1" dirty="0" err="1" smtClean="0"/>
              <a:t>Aortoarteritis</a:t>
            </a:r>
            <a:r>
              <a:rPr lang="en-US" b="1" dirty="0" smtClean="0"/>
              <a:t>: Does optimally timed intervention in renal arterial involvement improve maternal outcome? </a:t>
            </a:r>
            <a:r>
              <a:rPr lang="en-US" dirty="0" smtClean="0"/>
              <a:t>In Royal College of Obstetrics and </a:t>
            </a:r>
            <a:r>
              <a:rPr lang="en-US" dirty="0" err="1" smtClean="0"/>
              <a:t>Gynaecology</a:t>
            </a:r>
            <a:r>
              <a:rPr lang="en-US" dirty="0" smtClean="0"/>
              <a:t> Conference, Hyderabad, 2014.</a:t>
            </a:r>
          </a:p>
          <a:p>
            <a:pPr lvl="0"/>
            <a:r>
              <a:rPr lang="en-US" dirty="0" smtClean="0"/>
              <a:t>Free Communication paper on</a:t>
            </a:r>
            <a:r>
              <a:rPr lang="en-US" b="1" dirty="0" smtClean="0"/>
              <a:t> Comparison of </a:t>
            </a:r>
            <a:r>
              <a:rPr lang="en-US" b="1" dirty="0" err="1" smtClean="0"/>
              <a:t>antiresorptive</a:t>
            </a:r>
            <a:r>
              <a:rPr lang="en-US" b="1" dirty="0" smtClean="0"/>
              <a:t> effect of Hormone therapy and </a:t>
            </a:r>
            <a:r>
              <a:rPr lang="en-US" b="1" dirty="0" err="1" smtClean="0"/>
              <a:t>Ibandronate</a:t>
            </a:r>
            <a:r>
              <a:rPr lang="en-US" b="1" dirty="0" smtClean="0"/>
              <a:t> in postmenopausal women by assessing type I collagen C-</a:t>
            </a:r>
            <a:r>
              <a:rPr lang="en-US" b="1" dirty="0" err="1" smtClean="0"/>
              <a:t>telopeptide</a:t>
            </a:r>
            <a:r>
              <a:rPr lang="en-US" b="1" dirty="0" smtClean="0"/>
              <a:t> levels</a:t>
            </a:r>
            <a:r>
              <a:rPr lang="en-US" dirty="0" smtClean="0"/>
              <a:t> in Annual GESI Conference, 2014</a:t>
            </a:r>
          </a:p>
          <a:p>
            <a:pPr lvl="0"/>
            <a:r>
              <a:rPr lang="en-US" dirty="0" smtClean="0"/>
              <a:t>Free Communication paper on</a:t>
            </a:r>
            <a:r>
              <a:rPr lang="en-US" b="1" dirty="0" smtClean="0"/>
              <a:t> Obstetric Outcome after </a:t>
            </a:r>
            <a:r>
              <a:rPr lang="en-US" b="1" dirty="0" err="1" smtClean="0"/>
              <a:t>Hysteroscopic</a:t>
            </a:r>
            <a:r>
              <a:rPr lang="en-US" b="1" dirty="0" smtClean="0"/>
              <a:t> Septum Resection in Patients with Uterine Septa of Various Sizes</a:t>
            </a:r>
            <a:r>
              <a:rPr lang="en-US" dirty="0" smtClean="0"/>
              <a:t> in Annual DGES and IAGE Conference, 2014</a:t>
            </a:r>
          </a:p>
          <a:p>
            <a:endParaRPr lang="en-US" dirty="0" smtClean="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sz="3600" b="1" dirty="0" smtClean="0"/>
              <a:t>Published Articles: (in Indexed Journals)</a:t>
            </a:r>
            <a:r>
              <a:rPr lang="en-US" sz="4000" dirty="0" smtClean="0"/>
              <a:t/>
            </a:r>
            <a:br>
              <a:rPr lang="en-US" sz="4000" dirty="0" smtClean="0"/>
            </a:br>
            <a:endParaRPr lang="en-US" dirty="0"/>
          </a:p>
        </p:txBody>
      </p:sp>
      <p:sp>
        <p:nvSpPr>
          <p:cNvPr id="3" name="Content Placeholder 2"/>
          <p:cNvSpPr>
            <a:spLocks noGrp="1"/>
          </p:cNvSpPr>
          <p:nvPr>
            <p:ph idx="1"/>
          </p:nvPr>
        </p:nvSpPr>
        <p:spPr>
          <a:xfrm>
            <a:off x="0" y="762000"/>
            <a:ext cx="9144000" cy="5715000"/>
          </a:xfrm>
        </p:spPr>
        <p:txBody>
          <a:bodyPr>
            <a:normAutofit fontScale="47500" lnSpcReduction="20000"/>
          </a:bodyPr>
          <a:lstStyle/>
          <a:p>
            <a:pPr lvl="1">
              <a:buNone/>
            </a:pPr>
            <a:r>
              <a:rPr lang="en-US" b="1" dirty="0" err="1" smtClean="0"/>
              <a:t>Nilanchali</a:t>
            </a:r>
            <a:r>
              <a:rPr lang="en-US" b="1" dirty="0" smtClean="0"/>
              <a:t> Singh, </a:t>
            </a:r>
            <a:r>
              <a:rPr lang="en-US" b="1" dirty="0" err="1" smtClean="0"/>
              <a:t>Reva</a:t>
            </a:r>
            <a:r>
              <a:rPr lang="en-US" b="1" dirty="0" smtClean="0"/>
              <a:t> </a:t>
            </a:r>
            <a:r>
              <a:rPr lang="en-US" b="1" dirty="0" err="1" smtClean="0"/>
              <a:t>Tripathi</a:t>
            </a:r>
            <a:r>
              <a:rPr lang="en-US" b="1" dirty="0" smtClean="0"/>
              <a:t>, YM Mala, </a:t>
            </a:r>
            <a:r>
              <a:rPr lang="en-US" b="1" dirty="0" err="1" smtClean="0"/>
              <a:t>Rashmi</a:t>
            </a:r>
            <a:r>
              <a:rPr lang="en-US" b="1" dirty="0" smtClean="0"/>
              <a:t> Dixit. Measurement of scar thickness by </a:t>
            </a:r>
            <a:r>
              <a:rPr lang="en-US" b="1" dirty="0" err="1" smtClean="0"/>
              <a:t>transvaginal</a:t>
            </a:r>
            <a:r>
              <a:rPr lang="en-US" b="1" dirty="0" smtClean="0"/>
              <a:t> </a:t>
            </a:r>
            <a:r>
              <a:rPr lang="en-US" sz="3400" b="1" dirty="0" err="1" smtClean="0"/>
              <a:t>sonography</a:t>
            </a:r>
            <a:r>
              <a:rPr lang="en-US" sz="3400" b="1" dirty="0" smtClean="0"/>
              <a:t> in second and third trimester in pregnant women with previous Cesarean. Does the change in scar thickness correlate with mode of delivery? Journal of Ultrasound. 2014. </a:t>
            </a:r>
            <a:r>
              <a:rPr lang="en-US" sz="3400" b="1" dirty="0" err="1" smtClean="0"/>
              <a:t>Doi</a:t>
            </a:r>
            <a:r>
              <a:rPr lang="en-US" sz="3400" b="1" dirty="0" smtClean="0"/>
              <a:t> 10.1007/s40477-014-0116-3.</a:t>
            </a:r>
            <a:endParaRPr lang="en-US" sz="2900" b="1" dirty="0" smtClean="0"/>
          </a:p>
          <a:p>
            <a:pPr>
              <a:buNone/>
            </a:pPr>
            <a:r>
              <a:rPr lang="en-US" sz="3800" b="1" dirty="0" smtClean="0"/>
              <a:t> </a:t>
            </a:r>
            <a:endParaRPr lang="en-US" sz="3400" b="1" dirty="0" smtClean="0"/>
          </a:p>
          <a:p>
            <a:pPr lvl="1">
              <a:buNone/>
            </a:pPr>
            <a:r>
              <a:rPr lang="en-US" sz="3400" b="1" dirty="0" err="1" smtClean="0"/>
              <a:t>Nilanchali</a:t>
            </a:r>
            <a:r>
              <a:rPr lang="en-US" sz="3400" b="1" dirty="0" smtClean="0"/>
              <a:t> Singh, </a:t>
            </a:r>
            <a:r>
              <a:rPr lang="en-US" sz="3400" b="1" dirty="0" err="1" smtClean="0"/>
              <a:t>RevaTripathi</a:t>
            </a:r>
            <a:r>
              <a:rPr lang="en-US" sz="3400" b="1" dirty="0" smtClean="0"/>
              <a:t>, YM Mala, </a:t>
            </a:r>
            <a:r>
              <a:rPr lang="en-US" sz="3400" b="1" dirty="0" err="1" smtClean="0"/>
              <a:t>Rashmi</a:t>
            </a:r>
            <a:r>
              <a:rPr lang="en-US" sz="3400" b="1" dirty="0" smtClean="0"/>
              <a:t> Dixit, </a:t>
            </a:r>
            <a:r>
              <a:rPr lang="en-US" sz="3400" b="1" dirty="0" err="1" smtClean="0"/>
              <a:t>Atul</a:t>
            </a:r>
            <a:r>
              <a:rPr lang="en-US" sz="3400" b="1" dirty="0" smtClean="0"/>
              <a:t> </a:t>
            </a:r>
            <a:r>
              <a:rPr lang="en-US" sz="3400" b="1" dirty="0" err="1" smtClean="0"/>
              <a:t>Batra</a:t>
            </a:r>
            <a:r>
              <a:rPr lang="en-US" sz="3400" b="1" dirty="0" smtClean="0"/>
              <a:t>. Comparison of scar thickness measurements by Trans Vaginal </a:t>
            </a:r>
            <a:r>
              <a:rPr lang="en-US" sz="3400" b="1" dirty="0" err="1" smtClean="0"/>
              <a:t>Sonography</a:t>
            </a:r>
            <a:r>
              <a:rPr lang="en-US" sz="3400" b="1" dirty="0" smtClean="0"/>
              <a:t> and Magnetic Resonance Imaging in cases of pregnancy with previous Caesarean section. Do they correlate with actual scar thickness? Journal of Obstetrics and </a:t>
            </a:r>
            <a:r>
              <a:rPr lang="en-US" sz="3400" b="1" dirty="0" err="1" smtClean="0"/>
              <a:t>Gynaecology</a:t>
            </a:r>
            <a:r>
              <a:rPr lang="en-US" sz="3400" b="1" dirty="0" smtClean="0"/>
              <a:t>. 2013, Nov; 33(8): 810-813. (doi:10.3109/01443615.2013.823926)</a:t>
            </a:r>
            <a:endParaRPr lang="en-US" sz="2900" b="1" dirty="0" smtClean="0"/>
          </a:p>
          <a:p>
            <a:pPr>
              <a:buNone/>
            </a:pPr>
            <a:r>
              <a:rPr lang="en-US" sz="3800" b="1" dirty="0" smtClean="0"/>
              <a:t> </a:t>
            </a:r>
            <a:endParaRPr lang="en-US" sz="3400" b="1" dirty="0" smtClean="0"/>
          </a:p>
          <a:p>
            <a:pPr lvl="1">
              <a:buNone/>
            </a:pPr>
            <a:r>
              <a:rPr lang="en-US" sz="3400" b="1" dirty="0" smtClean="0"/>
              <a:t>Singh N, </a:t>
            </a:r>
            <a:r>
              <a:rPr lang="en-US" sz="3400" b="1" dirty="0" err="1" smtClean="0"/>
              <a:t>Varshney</a:t>
            </a:r>
            <a:r>
              <a:rPr lang="en-US" sz="3400" b="1" dirty="0" smtClean="0"/>
              <a:t> P, </a:t>
            </a:r>
            <a:r>
              <a:rPr lang="en-US" sz="3400" b="1" dirty="0" err="1" smtClean="0"/>
              <a:t>Tripathi</a:t>
            </a:r>
            <a:r>
              <a:rPr lang="en-US" sz="3400" b="1" dirty="0" smtClean="0"/>
              <a:t> R, Mala YM. </a:t>
            </a:r>
            <a:r>
              <a:rPr lang="en-US" sz="3400" b="1" dirty="0" smtClean="0">
                <a:hlinkClick r:id="rId2"/>
              </a:rPr>
              <a:t>Diagnostic and therapeutic dilemma in the management of primary small-cell </a:t>
            </a:r>
            <a:r>
              <a:rPr lang="en-US" sz="3400" b="1" dirty="0" err="1" smtClean="0">
                <a:hlinkClick r:id="rId2"/>
              </a:rPr>
              <a:t>neuroendocrine</a:t>
            </a:r>
            <a:r>
              <a:rPr lang="en-US" sz="3400" b="1" dirty="0" smtClean="0">
                <a:hlinkClick r:id="rId2"/>
              </a:rPr>
              <a:t> </a:t>
            </a:r>
            <a:r>
              <a:rPr lang="en-US" sz="3400" b="1" dirty="0" err="1" smtClean="0">
                <a:hlinkClick r:id="rId2"/>
              </a:rPr>
              <a:t>tumour</a:t>
            </a:r>
            <a:r>
              <a:rPr lang="en-US" sz="3400" b="1" dirty="0" smtClean="0">
                <a:hlinkClick r:id="rId2"/>
              </a:rPr>
              <a:t> of the cervix.</a:t>
            </a:r>
            <a:r>
              <a:rPr lang="en-US" sz="3400" b="1" dirty="0" smtClean="0"/>
              <a:t> J </a:t>
            </a:r>
            <a:r>
              <a:rPr lang="en-US" sz="3400" b="1" dirty="0" err="1" smtClean="0"/>
              <a:t>Obstet</a:t>
            </a:r>
            <a:r>
              <a:rPr lang="en-US" sz="3400" b="1" dirty="0" smtClean="0"/>
              <a:t> </a:t>
            </a:r>
            <a:r>
              <a:rPr lang="en-US" sz="3400" b="1" dirty="0" err="1" smtClean="0"/>
              <a:t>Gynaecol</a:t>
            </a:r>
            <a:r>
              <a:rPr lang="en-US" sz="3400" b="1" dirty="0" smtClean="0"/>
              <a:t>. 2014 Jul 10:1-2.</a:t>
            </a:r>
            <a:endParaRPr lang="en-US" sz="2900" b="1" dirty="0" smtClean="0"/>
          </a:p>
          <a:p>
            <a:pPr>
              <a:buNone/>
            </a:pPr>
            <a:r>
              <a:rPr lang="en-US" sz="3800" b="1" dirty="0" smtClean="0"/>
              <a:t> </a:t>
            </a:r>
            <a:endParaRPr lang="en-US" sz="3400" b="1" dirty="0" smtClean="0"/>
          </a:p>
          <a:p>
            <a:pPr lvl="1">
              <a:buNone/>
            </a:pPr>
            <a:r>
              <a:rPr lang="en-US" sz="3400" b="1" dirty="0" err="1" smtClean="0">
                <a:hlinkClick r:id="rId3"/>
              </a:rPr>
              <a:t>Nilanchali</a:t>
            </a:r>
            <a:r>
              <a:rPr lang="en-US" sz="3400" b="1" dirty="0" smtClean="0">
                <a:hlinkClick r:id="rId3"/>
              </a:rPr>
              <a:t> Singh</a:t>
            </a:r>
            <a:r>
              <a:rPr lang="en-US" sz="3400" b="1" dirty="0" smtClean="0"/>
              <a:t>, </a:t>
            </a:r>
            <a:r>
              <a:rPr lang="en-US" sz="3400" b="1" dirty="0" err="1" smtClean="0">
                <a:hlinkClick r:id="rId4"/>
              </a:rPr>
              <a:t>Reva</a:t>
            </a:r>
            <a:r>
              <a:rPr lang="en-US" sz="3400" b="1" dirty="0" smtClean="0">
                <a:hlinkClick r:id="rId4"/>
              </a:rPr>
              <a:t> </a:t>
            </a:r>
            <a:r>
              <a:rPr lang="en-US" sz="3400" b="1" dirty="0" err="1" smtClean="0">
                <a:hlinkClick r:id="rId4"/>
              </a:rPr>
              <a:t>Tripathi</a:t>
            </a:r>
            <a:r>
              <a:rPr lang="en-US" sz="3400" b="1" dirty="0" smtClean="0"/>
              <a:t>, </a:t>
            </a:r>
            <a:r>
              <a:rPr lang="en-US" sz="3400" b="1" dirty="0" err="1" smtClean="0">
                <a:hlinkClick r:id="rId5"/>
              </a:rPr>
              <a:t>Yedla</a:t>
            </a:r>
            <a:r>
              <a:rPr lang="en-US" sz="3400" b="1" dirty="0" smtClean="0">
                <a:hlinkClick r:id="rId5"/>
              </a:rPr>
              <a:t> </a:t>
            </a:r>
            <a:r>
              <a:rPr lang="en-US" sz="3400" b="1" dirty="0" err="1" smtClean="0">
                <a:hlinkClick r:id="rId5"/>
              </a:rPr>
              <a:t>Manikya</a:t>
            </a:r>
            <a:r>
              <a:rPr lang="en-US" sz="3400" b="1" dirty="0" smtClean="0">
                <a:hlinkClick r:id="rId5"/>
              </a:rPr>
              <a:t> Mala</a:t>
            </a:r>
            <a:r>
              <a:rPr lang="en-US" sz="3400" b="1" dirty="0" smtClean="0"/>
              <a:t>. Primary malignant melanoma of uterine cervix with probable origin from benign cervical </a:t>
            </a:r>
            <a:r>
              <a:rPr lang="en-US" sz="3400" b="1" dirty="0" err="1" smtClean="0"/>
              <a:t>melanosis</a:t>
            </a:r>
            <a:r>
              <a:rPr lang="en-US" sz="3400" b="1" i="1" dirty="0" smtClean="0"/>
              <a:t>. BMJ Case Reports </a:t>
            </a:r>
            <a:r>
              <a:rPr lang="en-US" sz="3400" b="1" dirty="0" smtClean="0"/>
              <a:t>2013; doi:10.1136/bcr-2013-010042</a:t>
            </a:r>
            <a:endParaRPr lang="en-US" sz="2900" b="1" dirty="0" smtClean="0"/>
          </a:p>
          <a:p>
            <a:pPr>
              <a:buNone/>
            </a:pPr>
            <a:r>
              <a:rPr lang="en-US" sz="3800" b="1" dirty="0" smtClean="0"/>
              <a:t> </a:t>
            </a:r>
            <a:endParaRPr lang="en-US" sz="3400" b="1" dirty="0" smtClean="0"/>
          </a:p>
          <a:p>
            <a:pPr lvl="1">
              <a:buNone/>
            </a:pPr>
            <a:r>
              <a:rPr lang="en-US" sz="3400" b="1" dirty="0" err="1" smtClean="0"/>
              <a:t>Nilanchali</a:t>
            </a:r>
            <a:r>
              <a:rPr lang="en-US" sz="3400" b="1" dirty="0" smtClean="0"/>
              <a:t> Singh, </a:t>
            </a:r>
            <a:r>
              <a:rPr lang="en-US" sz="3400" b="1" dirty="0" err="1" smtClean="0"/>
              <a:t>Reva</a:t>
            </a:r>
            <a:r>
              <a:rPr lang="en-US" sz="3400" b="1" dirty="0" smtClean="0"/>
              <a:t> </a:t>
            </a:r>
            <a:r>
              <a:rPr lang="en-US" sz="3400" b="1" dirty="0" err="1" smtClean="0"/>
              <a:t>Tripathi</a:t>
            </a:r>
            <a:r>
              <a:rPr lang="en-US" sz="3400" b="1" dirty="0" smtClean="0"/>
              <a:t>, YM Mala, Neeta </a:t>
            </a:r>
            <a:r>
              <a:rPr lang="en-US" sz="3400" b="1" dirty="0" err="1" smtClean="0"/>
              <a:t>Khurana</a:t>
            </a:r>
            <a:r>
              <a:rPr lang="en-US" sz="3400" b="1" dirty="0" smtClean="0"/>
              <a:t>, </a:t>
            </a:r>
            <a:r>
              <a:rPr lang="en-US" sz="3400" b="1" dirty="0" err="1" smtClean="0"/>
              <a:t>Mumtaz</a:t>
            </a:r>
            <a:r>
              <a:rPr lang="en-US" sz="3400" b="1" dirty="0" smtClean="0"/>
              <a:t> khan. Large Functional Benign </a:t>
            </a:r>
            <a:r>
              <a:rPr lang="en-US" sz="3400" b="1" dirty="0" err="1" smtClean="0"/>
              <a:t>Endometroid</a:t>
            </a:r>
            <a:r>
              <a:rPr lang="en-US" sz="3400" b="1" dirty="0" smtClean="0"/>
              <a:t> </a:t>
            </a:r>
            <a:r>
              <a:rPr lang="en-US" sz="3400" b="1" dirty="0" err="1" smtClean="0"/>
              <a:t>Cystadenofibroma</a:t>
            </a:r>
            <a:r>
              <a:rPr lang="en-US" sz="3400" b="1" dirty="0" smtClean="0"/>
              <a:t> of the ovary leading to endometrial cystic glandular hyperplasia and post-menopausal bleeding. BMJ Case Reports. 2013;doi:10.1136/bcr-2013-010323</a:t>
            </a:r>
            <a:endParaRPr lang="en-US" sz="2900" b="1" dirty="0" smtClean="0"/>
          </a:p>
          <a:p>
            <a:pPr>
              <a:buNone/>
            </a:pPr>
            <a:r>
              <a:rPr lang="en-US" sz="3800" b="1" dirty="0" smtClean="0"/>
              <a:t> </a:t>
            </a:r>
            <a:endParaRPr lang="en-US" sz="3400" b="1" dirty="0" smtClean="0"/>
          </a:p>
          <a:p>
            <a:pPr lvl="1">
              <a:buNone/>
            </a:pPr>
            <a:r>
              <a:rPr lang="en-US" sz="3400" b="1" dirty="0" err="1" smtClean="0"/>
              <a:t>Nilanchali</a:t>
            </a:r>
            <a:r>
              <a:rPr lang="en-US" sz="3400" b="1" dirty="0" smtClean="0"/>
              <a:t> Singh, </a:t>
            </a:r>
            <a:r>
              <a:rPr lang="en-US" sz="3400" b="1" dirty="0" err="1" smtClean="0"/>
              <a:t>PriyaVarshney</a:t>
            </a:r>
            <a:r>
              <a:rPr lang="en-US" sz="3400" b="1" dirty="0" smtClean="0"/>
              <a:t>, </a:t>
            </a:r>
            <a:r>
              <a:rPr lang="en-US" sz="3400" b="1" dirty="0" err="1" smtClean="0"/>
              <a:t>ShakunTyagi</a:t>
            </a:r>
            <a:r>
              <a:rPr lang="en-US" sz="3400" b="1" dirty="0" smtClean="0"/>
              <a:t>, </a:t>
            </a:r>
            <a:r>
              <a:rPr lang="en-US" sz="3400" b="1" dirty="0" err="1" smtClean="0"/>
              <a:t>RevaTripathi</a:t>
            </a:r>
            <a:r>
              <a:rPr lang="en-US" sz="3400" b="1" dirty="0" smtClean="0"/>
              <a:t>, YM Mala. Safety and Efficacy of Low Molecular weight Heparin therapy during pregnancy: Three year Experience at a tertiary care centre. Journal of Obstetrics and </a:t>
            </a:r>
            <a:r>
              <a:rPr lang="en-US" sz="3400" b="1" dirty="0" err="1" smtClean="0"/>
              <a:t>Gynaecology</a:t>
            </a:r>
            <a:r>
              <a:rPr lang="en-US" sz="3400" b="1" dirty="0" smtClean="0"/>
              <a:t> of India. 2013;doi:10.1007/s13224-013-0412-</a:t>
            </a:r>
            <a:endParaRPr lang="en-US" sz="2900" b="1" dirty="0" smtClean="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TotalTime>
  <Words>1389</Words>
  <Application>Microsoft Office PowerPoint</Application>
  <PresentationFormat>On-screen Show (4:3)</PresentationFormat>
  <Paragraphs>141</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PowerPoint Presentation</vt:lpstr>
      <vt:lpstr>PowerPoint Presentation</vt:lpstr>
      <vt:lpstr>Honours </vt:lpstr>
      <vt:lpstr>Awards and Prizes</vt:lpstr>
      <vt:lpstr>Scholarship</vt:lpstr>
      <vt:lpstr>Extra-Curricular Activities: </vt:lpstr>
      <vt:lpstr>Presentations </vt:lpstr>
      <vt:lpstr>Presentations </vt:lpstr>
      <vt:lpstr>Published Articles: (in Indexed Journals) </vt:lpstr>
      <vt:lpstr>Published Articles: (in Indexed Journals)</vt:lpstr>
      <vt:lpstr>Accepted Articles: (in Indexed Journals) </vt:lpstr>
      <vt:lpstr>Publications (In Non- Indexed Journals) </vt:lpstr>
      <vt:lpstr>Chapters Written in Books: </vt:lpstr>
      <vt:lpstr>Current Projects: </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hp</dc:creator>
  <cp:lastModifiedBy>Rakesh reddy S</cp:lastModifiedBy>
  <cp:revision>13</cp:revision>
  <dcterms:created xsi:type="dcterms:W3CDTF">2006-08-16T00:00:00Z</dcterms:created>
  <dcterms:modified xsi:type="dcterms:W3CDTF">2015-10-12T14:28:38Z</dcterms:modified>
</cp:coreProperties>
</file>