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330" r:id="rId2"/>
    <p:sldId id="331" r:id="rId3"/>
    <p:sldId id="264" r:id="rId4"/>
    <p:sldId id="258" r:id="rId5"/>
    <p:sldId id="326" r:id="rId6"/>
    <p:sldId id="335" r:id="rId7"/>
    <p:sldId id="332" r:id="rId8"/>
    <p:sldId id="333" r:id="rId9"/>
    <p:sldId id="334"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C47EC17-62CB-413B-9BA3-AB7EE584A314}" type="datetimeFigureOut">
              <a:rPr lang="en-US" smtClean="0"/>
              <a:t>11/16/2015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ABEAC9-7C09-4AFD-8E07-945639C5BD61}" type="slidenum">
              <a:rPr lang="en-US" smtClean="0"/>
              <a:t>‹#›</a:t>
            </a:fld>
            <a:endParaRPr lang="en-US"/>
          </a:p>
        </p:txBody>
      </p:sp>
    </p:spTree>
    <p:extLst>
      <p:ext uri="{BB962C8B-B14F-4D97-AF65-F5344CB8AC3E}">
        <p14:creationId xmlns:p14="http://schemas.microsoft.com/office/powerpoint/2010/main" val="19356681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C47EC17-62CB-413B-9BA3-AB7EE584A314}" type="datetimeFigureOut">
              <a:rPr lang="en-US" smtClean="0"/>
              <a:t>11/16/2015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ABEAC9-7C09-4AFD-8E07-945639C5BD61}" type="slidenum">
              <a:rPr lang="en-US" smtClean="0"/>
              <a:t>‹#›</a:t>
            </a:fld>
            <a:endParaRPr lang="en-US"/>
          </a:p>
        </p:txBody>
      </p:sp>
    </p:spTree>
    <p:extLst>
      <p:ext uri="{BB962C8B-B14F-4D97-AF65-F5344CB8AC3E}">
        <p14:creationId xmlns:p14="http://schemas.microsoft.com/office/powerpoint/2010/main" val="22646224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C47EC17-62CB-413B-9BA3-AB7EE584A314}" type="datetimeFigureOut">
              <a:rPr lang="en-US" smtClean="0"/>
              <a:t>11/16/2015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ABEAC9-7C09-4AFD-8E07-945639C5BD61}" type="slidenum">
              <a:rPr lang="en-US" smtClean="0"/>
              <a:t>‹#›</a:t>
            </a:fld>
            <a:endParaRPr lang="en-US"/>
          </a:p>
        </p:txBody>
      </p:sp>
    </p:spTree>
    <p:extLst>
      <p:ext uri="{BB962C8B-B14F-4D97-AF65-F5344CB8AC3E}">
        <p14:creationId xmlns:p14="http://schemas.microsoft.com/office/powerpoint/2010/main" val="9256107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C47EC17-62CB-413B-9BA3-AB7EE584A314}" type="datetimeFigureOut">
              <a:rPr lang="en-US" smtClean="0"/>
              <a:t>11/16/2015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ABEAC9-7C09-4AFD-8E07-945639C5BD61}" type="slidenum">
              <a:rPr lang="en-US" smtClean="0"/>
              <a:t>‹#›</a:t>
            </a:fld>
            <a:endParaRPr lang="en-US"/>
          </a:p>
        </p:txBody>
      </p:sp>
    </p:spTree>
    <p:extLst>
      <p:ext uri="{BB962C8B-B14F-4D97-AF65-F5344CB8AC3E}">
        <p14:creationId xmlns:p14="http://schemas.microsoft.com/office/powerpoint/2010/main" val="969777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C47EC17-62CB-413B-9BA3-AB7EE584A314}" type="datetimeFigureOut">
              <a:rPr lang="en-US" smtClean="0"/>
              <a:t>11/16/2015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ABEAC9-7C09-4AFD-8E07-945639C5BD61}" type="slidenum">
              <a:rPr lang="en-US" smtClean="0"/>
              <a:t>‹#›</a:t>
            </a:fld>
            <a:endParaRPr lang="en-US"/>
          </a:p>
        </p:txBody>
      </p:sp>
    </p:spTree>
    <p:extLst>
      <p:ext uri="{BB962C8B-B14F-4D97-AF65-F5344CB8AC3E}">
        <p14:creationId xmlns:p14="http://schemas.microsoft.com/office/powerpoint/2010/main" val="5543045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C47EC17-62CB-413B-9BA3-AB7EE584A314}" type="datetimeFigureOut">
              <a:rPr lang="en-US" smtClean="0"/>
              <a:t>11/16/2015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AABEAC9-7C09-4AFD-8E07-945639C5BD61}" type="slidenum">
              <a:rPr lang="en-US" smtClean="0"/>
              <a:t>‹#›</a:t>
            </a:fld>
            <a:endParaRPr lang="en-US"/>
          </a:p>
        </p:txBody>
      </p:sp>
    </p:spTree>
    <p:extLst>
      <p:ext uri="{BB962C8B-B14F-4D97-AF65-F5344CB8AC3E}">
        <p14:creationId xmlns:p14="http://schemas.microsoft.com/office/powerpoint/2010/main" val="36275722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C47EC17-62CB-413B-9BA3-AB7EE584A314}" type="datetimeFigureOut">
              <a:rPr lang="en-US" smtClean="0"/>
              <a:t>11/16/2015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AABEAC9-7C09-4AFD-8E07-945639C5BD61}" type="slidenum">
              <a:rPr lang="en-US" smtClean="0"/>
              <a:t>‹#›</a:t>
            </a:fld>
            <a:endParaRPr lang="en-US"/>
          </a:p>
        </p:txBody>
      </p:sp>
    </p:spTree>
    <p:extLst>
      <p:ext uri="{BB962C8B-B14F-4D97-AF65-F5344CB8AC3E}">
        <p14:creationId xmlns:p14="http://schemas.microsoft.com/office/powerpoint/2010/main" val="31660237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C47EC17-62CB-413B-9BA3-AB7EE584A314}" type="datetimeFigureOut">
              <a:rPr lang="en-US" smtClean="0"/>
              <a:t>11/16/2015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AABEAC9-7C09-4AFD-8E07-945639C5BD61}" type="slidenum">
              <a:rPr lang="en-US" smtClean="0"/>
              <a:t>‹#›</a:t>
            </a:fld>
            <a:endParaRPr lang="en-US"/>
          </a:p>
        </p:txBody>
      </p:sp>
    </p:spTree>
    <p:extLst>
      <p:ext uri="{BB962C8B-B14F-4D97-AF65-F5344CB8AC3E}">
        <p14:creationId xmlns:p14="http://schemas.microsoft.com/office/powerpoint/2010/main" val="42435380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C47EC17-62CB-413B-9BA3-AB7EE584A314}" type="datetimeFigureOut">
              <a:rPr lang="en-US" smtClean="0"/>
              <a:t>11/16/2015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AABEAC9-7C09-4AFD-8E07-945639C5BD61}" type="slidenum">
              <a:rPr lang="en-US" smtClean="0"/>
              <a:t>‹#›</a:t>
            </a:fld>
            <a:endParaRPr lang="en-US"/>
          </a:p>
        </p:txBody>
      </p:sp>
    </p:spTree>
    <p:extLst>
      <p:ext uri="{BB962C8B-B14F-4D97-AF65-F5344CB8AC3E}">
        <p14:creationId xmlns:p14="http://schemas.microsoft.com/office/powerpoint/2010/main" val="21287954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C47EC17-62CB-413B-9BA3-AB7EE584A314}" type="datetimeFigureOut">
              <a:rPr lang="en-US" smtClean="0"/>
              <a:t>11/16/2015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AABEAC9-7C09-4AFD-8E07-945639C5BD61}" type="slidenum">
              <a:rPr lang="en-US" smtClean="0"/>
              <a:t>‹#›</a:t>
            </a:fld>
            <a:endParaRPr lang="en-US"/>
          </a:p>
        </p:txBody>
      </p:sp>
    </p:spTree>
    <p:extLst>
      <p:ext uri="{BB962C8B-B14F-4D97-AF65-F5344CB8AC3E}">
        <p14:creationId xmlns:p14="http://schemas.microsoft.com/office/powerpoint/2010/main" val="25734299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C47EC17-62CB-413B-9BA3-AB7EE584A314}" type="datetimeFigureOut">
              <a:rPr lang="en-US" smtClean="0"/>
              <a:t>11/16/2015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AABEAC9-7C09-4AFD-8E07-945639C5BD61}" type="slidenum">
              <a:rPr lang="en-US" smtClean="0"/>
              <a:t>‹#›</a:t>
            </a:fld>
            <a:endParaRPr lang="en-US"/>
          </a:p>
        </p:txBody>
      </p:sp>
    </p:spTree>
    <p:extLst>
      <p:ext uri="{BB962C8B-B14F-4D97-AF65-F5344CB8AC3E}">
        <p14:creationId xmlns:p14="http://schemas.microsoft.com/office/powerpoint/2010/main" val="5736714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C47EC17-62CB-413B-9BA3-AB7EE584A314}" type="datetimeFigureOut">
              <a:rPr lang="en-US" smtClean="0"/>
              <a:t>11/16/2015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AABEAC9-7C09-4AFD-8E07-945639C5BD61}" type="slidenum">
              <a:rPr lang="en-US" smtClean="0"/>
              <a:t>‹#›</a:t>
            </a:fld>
            <a:endParaRPr lang="en-US"/>
          </a:p>
        </p:txBody>
      </p:sp>
    </p:spTree>
    <p:extLst>
      <p:ext uri="{BB962C8B-B14F-4D97-AF65-F5344CB8AC3E}">
        <p14:creationId xmlns:p14="http://schemas.microsoft.com/office/powerpoint/2010/main" val="411837678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omicsonline.org/Submitmanuscript.php" TargetMode="External"/><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jpeg"/><Relationship Id="rId1" Type="http://schemas.openxmlformats.org/officeDocument/2006/relationships/slideLayout" Target="../slideLayouts/slideLayout7.xml"/><Relationship Id="rId4" Type="http://schemas.openxmlformats.org/officeDocument/2006/relationships/image" Target="../media/image6.jpeg"/></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10.jpeg"/><Relationship Id="rId1" Type="http://schemas.openxmlformats.org/officeDocument/2006/relationships/slideLayout" Target="../slideLayouts/slideLayout2.xml"/><Relationship Id="rId4" Type="http://schemas.openxmlformats.org/officeDocument/2006/relationships/hyperlink" Target="http://omicsonline.org/membership.php"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C:\Users\rakesh-s\Desktop\spring-ppt-template-green-blue-nature-plants-backgrounds-wallpapers-960x350.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50" y="0"/>
            <a:ext cx="9137650" cy="2849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Subtitle 2"/>
          <p:cNvSpPr txBox="1">
            <a:spLocks/>
          </p:cNvSpPr>
          <p:nvPr/>
        </p:nvSpPr>
        <p:spPr>
          <a:xfrm>
            <a:off x="2133600" y="819563"/>
            <a:ext cx="6556375" cy="758347"/>
          </a:xfrm>
          <a:prstGeom prst="rect">
            <a:avLst/>
          </a:prstGeom>
        </p:spPr>
        <p:txBody>
          <a:bodyPr>
            <a:normAutofit fontScale="85000" lnSpcReduction="1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Font typeface="Arial" panose="020B0604020202020204" pitchFamily="34" charset="0"/>
              <a:buNone/>
              <a:defRPr/>
            </a:pPr>
            <a:r>
              <a:rPr lang="en-US" sz="5400" smtClean="0">
                <a:solidFill>
                  <a:schemeClr val="accent6"/>
                </a:solidFill>
                <a:latin typeface="Stencil" panose="040409050D0802020404" pitchFamily="82" charset="0"/>
              </a:rPr>
              <a:t>OMICS international</a:t>
            </a:r>
            <a:endParaRPr lang="en-US" sz="5400" dirty="0">
              <a:solidFill>
                <a:schemeClr val="accent6"/>
              </a:solidFill>
              <a:latin typeface="Stencil" panose="040409050D0802020404" pitchFamily="82" charset="0"/>
            </a:endParaRPr>
          </a:p>
        </p:txBody>
      </p:sp>
      <p:sp>
        <p:nvSpPr>
          <p:cNvPr id="3076" name="Rectangle 8"/>
          <p:cNvSpPr>
            <a:spLocks noChangeArrowheads="1"/>
          </p:cNvSpPr>
          <p:nvPr/>
        </p:nvSpPr>
        <p:spPr bwMode="auto">
          <a:xfrm>
            <a:off x="2209800" y="6372225"/>
            <a:ext cx="501967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en-US" sz="2000">
                <a:solidFill>
                  <a:srgbClr val="7030A0"/>
                </a:solidFill>
                <a:cs typeface="Arial" pitchFamily="34" charset="0"/>
              </a:rPr>
              <a:t>Contact us at: contact.omics@omicsonline.org</a:t>
            </a:r>
          </a:p>
        </p:txBody>
      </p:sp>
      <p:sp>
        <p:nvSpPr>
          <p:cNvPr id="2" name="Folded Corner 1"/>
          <p:cNvSpPr/>
          <p:nvPr/>
        </p:nvSpPr>
        <p:spPr>
          <a:xfrm>
            <a:off x="6350" y="2849563"/>
            <a:ext cx="9137650" cy="3922712"/>
          </a:xfrm>
          <a:prstGeom prst="foldedCorner">
            <a:avLst/>
          </a:prstGeom>
        </p:spPr>
        <p:style>
          <a:lnRef idx="1">
            <a:schemeClr val="accent5"/>
          </a:lnRef>
          <a:fillRef idx="2">
            <a:schemeClr val="accent5"/>
          </a:fillRef>
          <a:effectRef idx="1">
            <a:schemeClr val="accent5"/>
          </a:effectRef>
          <a:fontRef idx="minor">
            <a:schemeClr val="dk1"/>
          </a:fontRef>
        </p:style>
        <p:txBody>
          <a:bodyPr anchor="ctr"/>
          <a:lstStyle/>
          <a:p>
            <a:pPr>
              <a:defRPr/>
            </a:pPr>
            <a:r>
              <a:rPr lang="en-US" sz="2200" dirty="0">
                <a:solidFill>
                  <a:srgbClr val="0070C0"/>
                </a:solidFill>
                <a:latin typeface="Nyala" panose="02000504070300020003" pitchFamily="2" charset="0"/>
              </a:rPr>
              <a:t>OMICS </a:t>
            </a:r>
            <a:r>
              <a:rPr lang="en-US" sz="2200" dirty="0" smtClean="0">
                <a:solidFill>
                  <a:srgbClr val="0070C0"/>
                </a:solidFill>
                <a:latin typeface="Nyala" panose="02000504070300020003" pitchFamily="2" charset="0"/>
              </a:rPr>
              <a:t>International </a:t>
            </a:r>
            <a:r>
              <a:rPr lang="en-US" sz="2200" dirty="0">
                <a:solidFill>
                  <a:srgbClr val="0070C0"/>
                </a:solidFill>
                <a:latin typeface="Nyala" panose="02000504070300020003" pitchFamily="2" charset="0"/>
              </a:rPr>
              <a:t>through its Open Access Initiative is committed to make genuine and reliable contributions to the scientific community. OMICS International hosts over </a:t>
            </a:r>
            <a:r>
              <a:rPr lang="en-US" sz="2200" b="1" dirty="0" smtClean="0">
                <a:solidFill>
                  <a:srgbClr val="0070C0"/>
                </a:solidFill>
                <a:latin typeface="Nyala" panose="02000504070300020003" pitchFamily="2" charset="0"/>
              </a:rPr>
              <a:t>700</a:t>
            </a:r>
            <a:r>
              <a:rPr lang="en-US" sz="2200" dirty="0" smtClean="0">
                <a:solidFill>
                  <a:srgbClr val="0070C0"/>
                </a:solidFill>
                <a:latin typeface="Nyala" panose="02000504070300020003" pitchFamily="2" charset="0"/>
              </a:rPr>
              <a:t> </a:t>
            </a:r>
            <a:r>
              <a:rPr lang="en-US" sz="2200" dirty="0">
                <a:solidFill>
                  <a:srgbClr val="0070C0"/>
                </a:solidFill>
                <a:latin typeface="Nyala" panose="02000504070300020003" pitchFamily="2" charset="0"/>
              </a:rPr>
              <a:t>leading-edge peer reviewed Open Access Journals and organizes over </a:t>
            </a:r>
            <a:r>
              <a:rPr lang="en-US" sz="2200" b="1" dirty="0" smtClean="0">
                <a:solidFill>
                  <a:srgbClr val="0070C0"/>
                </a:solidFill>
                <a:latin typeface="Nyala" panose="02000504070300020003" pitchFamily="2" charset="0"/>
              </a:rPr>
              <a:t>1000</a:t>
            </a:r>
            <a:r>
              <a:rPr lang="en-US" sz="2200" dirty="0" smtClean="0">
                <a:solidFill>
                  <a:srgbClr val="0070C0"/>
                </a:solidFill>
                <a:latin typeface="Nyala" panose="02000504070300020003" pitchFamily="2" charset="0"/>
              </a:rPr>
              <a:t> </a:t>
            </a:r>
            <a:r>
              <a:rPr lang="en-US" sz="2200" dirty="0">
                <a:solidFill>
                  <a:srgbClr val="0070C0"/>
                </a:solidFill>
                <a:latin typeface="Nyala" panose="02000504070300020003" pitchFamily="2" charset="0"/>
              </a:rPr>
              <a:t>International Conferences annually all over the world. OMICS International journals have over </a:t>
            </a:r>
            <a:r>
              <a:rPr lang="en-US" sz="2200" b="1" dirty="0" smtClean="0">
                <a:solidFill>
                  <a:srgbClr val="0070C0"/>
                </a:solidFill>
                <a:latin typeface="Nyala" panose="02000504070300020003" pitchFamily="2" charset="0"/>
              </a:rPr>
              <a:t>10 </a:t>
            </a:r>
            <a:r>
              <a:rPr lang="en-US" sz="2200" b="1" dirty="0">
                <a:solidFill>
                  <a:srgbClr val="0070C0"/>
                </a:solidFill>
                <a:latin typeface="Nyala" panose="02000504070300020003" pitchFamily="2" charset="0"/>
              </a:rPr>
              <a:t>million</a:t>
            </a:r>
            <a:r>
              <a:rPr lang="en-US" sz="2200" dirty="0">
                <a:solidFill>
                  <a:srgbClr val="0070C0"/>
                </a:solidFill>
                <a:latin typeface="Nyala" panose="02000504070300020003" pitchFamily="2" charset="0"/>
              </a:rPr>
              <a:t> readers and the fame and success of the same can be attributed to the strong editorial board which contains over </a:t>
            </a:r>
            <a:r>
              <a:rPr lang="en-US" sz="2200" b="1" dirty="0" smtClean="0">
                <a:solidFill>
                  <a:srgbClr val="0070C0"/>
                </a:solidFill>
                <a:latin typeface="Nyala" panose="02000504070300020003" pitchFamily="2" charset="0"/>
              </a:rPr>
              <a:t>50000</a:t>
            </a:r>
            <a:r>
              <a:rPr lang="en-US" sz="2200" dirty="0" smtClean="0">
                <a:solidFill>
                  <a:srgbClr val="0070C0"/>
                </a:solidFill>
                <a:latin typeface="Nyala" panose="02000504070300020003" pitchFamily="2" charset="0"/>
              </a:rPr>
              <a:t> </a:t>
            </a:r>
            <a:r>
              <a:rPr lang="en-US" sz="2200" dirty="0">
                <a:solidFill>
                  <a:srgbClr val="0070C0"/>
                </a:solidFill>
                <a:latin typeface="Nyala" panose="02000504070300020003" pitchFamily="2" charset="0"/>
              </a:rPr>
              <a:t>eminent personalities that ensure a rapid, quality and quick review process. OMICS International signed an agreement with more than </a:t>
            </a:r>
            <a:r>
              <a:rPr lang="en-US" sz="2200" b="1" dirty="0">
                <a:solidFill>
                  <a:srgbClr val="0070C0"/>
                </a:solidFill>
                <a:latin typeface="Nyala" panose="02000504070300020003" pitchFamily="2" charset="0"/>
              </a:rPr>
              <a:t>1000</a:t>
            </a:r>
            <a:r>
              <a:rPr lang="en-US" sz="2200" dirty="0">
                <a:solidFill>
                  <a:srgbClr val="0070C0"/>
                </a:solidFill>
                <a:latin typeface="Nyala" panose="02000504070300020003" pitchFamily="2" charset="0"/>
              </a:rPr>
              <a:t> International Societies to make healthcare information Open Access.</a:t>
            </a:r>
          </a:p>
        </p:txBody>
      </p:sp>
      <p:pic>
        <p:nvPicPr>
          <p:cNvPr id="7" name="Picture 2" descr="C:\Users\pramoda-e\Desktop\OMICS logo.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 y="914400"/>
            <a:ext cx="2133600" cy="193516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355553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C:\Users\rakesh-s\Desktop\blue_light_background_04_vector_181887.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93663"/>
            <a:ext cx="9144000" cy="692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Flowchart: Display 4"/>
          <p:cNvSpPr/>
          <p:nvPr/>
        </p:nvSpPr>
        <p:spPr>
          <a:xfrm>
            <a:off x="14288" y="381000"/>
            <a:ext cx="9129712" cy="5410200"/>
          </a:xfrm>
          <a:prstGeom prst="flowChartDisplay">
            <a:avLst/>
          </a:prstGeom>
        </p:spPr>
        <p:style>
          <a:lnRef idx="2">
            <a:schemeClr val="accent2"/>
          </a:lnRef>
          <a:fillRef idx="1">
            <a:schemeClr val="lt1"/>
          </a:fillRef>
          <a:effectRef idx="0">
            <a:schemeClr val="accent2"/>
          </a:effectRef>
          <a:fontRef idx="minor">
            <a:schemeClr val="dk1"/>
          </a:fontRef>
        </p:style>
        <p:txBody>
          <a:bodyPr anchor="ctr"/>
          <a:lstStyle/>
          <a:p>
            <a:pPr algn="ctr">
              <a:defRPr/>
            </a:pPr>
            <a:r>
              <a:rPr lang="en-IN" sz="2000" dirty="0">
                <a:solidFill>
                  <a:schemeClr val="bg2">
                    <a:lumMod val="10000"/>
                  </a:schemeClr>
                </a:solidFill>
                <a:latin typeface="Centaur" panose="02030504050205020304" pitchFamily="18" charset="0"/>
              </a:rPr>
              <a:t>OMICS International </a:t>
            </a:r>
            <a:r>
              <a:rPr lang="en-IN" sz="2000" dirty="0" smtClean="0">
                <a:solidFill>
                  <a:schemeClr val="bg2">
                    <a:lumMod val="10000"/>
                  </a:schemeClr>
                </a:solidFill>
                <a:latin typeface="Centaur" panose="02030504050205020304" pitchFamily="18" charset="0"/>
              </a:rPr>
              <a:t>welcomes </a:t>
            </a:r>
            <a:r>
              <a:rPr lang="en-IN" sz="2000" dirty="0">
                <a:solidFill>
                  <a:schemeClr val="bg2">
                    <a:lumMod val="10000"/>
                  </a:schemeClr>
                </a:solidFill>
                <a:latin typeface="Centaur" panose="02030504050205020304" pitchFamily="18" charset="0"/>
              </a:rPr>
              <a:t>submissions that are original and technically so as to serve both the developing world and developed countries in the best possible way.</a:t>
            </a:r>
          </a:p>
          <a:p>
            <a:pPr algn="ctr">
              <a:defRPr/>
            </a:pPr>
            <a:r>
              <a:rPr lang="en-US" sz="2000" dirty="0">
                <a:solidFill>
                  <a:schemeClr val="bg2">
                    <a:lumMod val="10000"/>
                  </a:schemeClr>
                </a:solidFill>
                <a:latin typeface="Centaur" panose="02030504050205020304" pitchFamily="18" charset="0"/>
              </a:rPr>
              <a:t>OMICS Journals  are poised in excellence by publishing high quality research. </a:t>
            </a:r>
            <a:r>
              <a:rPr lang="en-IN" sz="2000" dirty="0">
                <a:solidFill>
                  <a:schemeClr val="bg2">
                    <a:lumMod val="10000"/>
                  </a:schemeClr>
                </a:solidFill>
                <a:latin typeface="Centaur" panose="02030504050205020304" pitchFamily="18" charset="0"/>
              </a:rPr>
              <a:t>OMICS International follows an Editorial Manager® System peer review process and boasts of a strong and active editorial board.</a:t>
            </a:r>
            <a:endParaRPr lang="en-US" sz="2000" dirty="0">
              <a:solidFill>
                <a:schemeClr val="bg2">
                  <a:lumMod val="10000"/>
                </a:schemeClr>
              </a:solidFill>
              <a:latin typeface="Centaur" panose="02030504050205020304" pitchFamily="18" charset="0"/>
            </a:endParaRPr>
          </a:p>
          <a:p>
            <a:pPr algn="ctr">
              <a:defRPr/>
            </a:pPr>
            <a:r>
              <a:rPr lang="en-US" sz="2000" dirty="0">
                <a:solidFill>
                  <a:schemeClr val="bg2">
                    <a:lumMod val="10000"/>
                  </a:schemeClr>
                </a:solidFill>
                <a:latin typeface="Centaur" panose="02030504050205020304" pitchFamily="18" charset="0"/>
              </a:rPr>
              <a:t>Editors and reviewers are experts in their field and provide anonymous, unbiased and detailed reviews of all submissions.</a:t>
            </a:r>
          </a:p>
          <a:p>
            <a:pPr algn="ctr">
              <a:defRPr/>
            </a:pPr>
            <a:r>
              <a:rPr lang="en-IN" sz="2000" dirty="0">
                <a:solidFill>
                  <a:schemeClr val="bg2">
                    <a:lumMod val="10000"/>
                  </a:schemeClr>
                </a:solidFill>
                <a:latin typeface="Centaur" panose="02030504050205020304" pitchFamily="18" charset="0"/>
              </a:rPr>
              <a:t>The journal gives the options of multiple language translations for all the articles and all archived articles are available in HTML, XML, PDF and audio formats. Also, all the published articles are archived in repositories and indexing services like DOAJ, CAS, Google Scholar, Scientific Commons, Index Copernicus, EBSCO, HINARI and GALE.</a:t>
            </a:r>
            <a:endParaRPr lang="en-US" sz="2000" dirty="0">
              <a:solidFill>
                <a:schemeClr val="bg2">
                  <a:lumMod val="10000"/>
                </a:schemeClr>
              </a:solidFill>
              <a:latin typeface="Centaur" panose="02030504050205020304" pitchFamily="18" charset="0"/>
            </a:endParaRPr>
          </a:p>
          <a:p>
            <a:pPr>
              <a:defRPr/>
            </a:pPr>
            <a:endParaRPr lang="en-US" sz="2000" dirty="0"/>
          </a:p>
        </p:txBody>
      </p:sp>
      <p:sp>
        <p:nvSpPr>
          <p:cNvPr id="6" name="Rectangle 5"/>
          <p:cNvSpPr/>
          <p:nvPr/>
        </p:nvSpPr>
        <p:spPr>
          <a:xfrm>
            <a:off x="319088" y="5910263"/>
            <a:ext cx="7010400" cy="922337"/>
          </a:xfrm>
          <a:prstGeom prst="rect">
            <a:avLst/>
          </a:prstGeom>
        </p:spPr>
        <p:style>
          <a:lnRef idx="2">
            <a:schemeClr val="dk1"/>
          </a:lnRef>
          <a:fillRef idx="1">
            <a:schemeClr val="lt1"/>
          </a:fillRef>
          <a:effectRef idx="0">
            <a:schemeClr val="dk1"/>
          </a:effectRef>
          <a:fontRef idx="minor">
            <a:schemeClr val="dk1"/>
          </a:fontRef>
        </p:style>
        <p:txBody>
          <a:bodyPr>
            <a:spAutoFit/>
          </a:bodyPr>
          <a:lstStyle/>
          <a:p>
            <a:pPr>
              <a:defRPr/>
            </a:pPr>
            <a:r>
              <a:rPr lang="en-US" b="1" dirty="0">
                <a:solidFill>
                  <a:srgbClr val="0070C0"/>
                </a:solidFill>
                <a:latin typeface="Microsoft YaHei" panose="020B0503020204020204" pitchFamily="34" charset="-122"/>
                <a:ea typeface="Microsoft YaHei" panose="020B0503020204020204" pitchFamily="34" charset="-122"/>
              </a:rPr>
              <a:t>For more details please visit our website: </a:t>
            </a:r>
            <a:r>
              <a:rPr lang="en-US" b="1" dirty="0">
                <a:solidFill>
                  <a:schemeClr val="accent5">
                    <a:lumMod val="10000"/>
                  </a:schemeClr>
                </a:solidFill>
                <a:latin typeface="Microsoft YaHei" panose="020B0503020204020204" pitchFamily="34" charset="-122"/>
                <a:ea typeface="Microsoft YaHei" panose="020B0503020204020204" pitchFamily="34" charset="-122"/>
                <a:hlinkClick r:id="rId3"/>
              </a:rPr>
              <a:t>http://omicsonline.org/Submitmanuscript.php</a:t>
            </a:r>
            <a:r>
              <a:rPr lang="en-US" b="1" dirty="0">
                <a:solidFill>
                  <a:schemeClr val="accent5">
                    <a:lumMod val="10000"/>
                  </a:schemeClr>
                </a:solidFill>
                <a:latin typeface="Microsoft YaHei" panose="020B0503020204020204" pitchFamily="34" charset="-122"/>
                <a:ea typeface="Microsoft YaHei" panose="020B0503020204020204" pitchFamily="34" charset="-122"/>
              </a:rPr>
              <a:t> </a:t>
            </a:r>
          </a:p>
          <a:p>
            <a:pPr>
              <a:defRPr/>
            </a:pPr>
            <a:endParaRPr lang="en-US" dirty="0">
              <a:solidFill>
                <a:srgbClr val="0070C0"/>
              </a:solidFill>
              <a:latin typeface="Microsoft YaHei" panose="020B0503020204020204" pitchFamily="34" charset="-122"/>
              <a:ea typeface="Microsoft YaHei" panose="020B0503020204020204" pitchFamily="34" charset="-122"/>
            </a:endParaRPr>
          </a:p>
        </p:txBody>
      </p:sp>
      <p:sp>
        <p:nvSpPr>
          <p:cNvPr id="7" name="Title 1"/>
          <p:cNvSpPr txBox="1">
            <a:spLocks/>
          </p:cNvSpPr>
          <p:nvPr/>
        </p:nvSpPr>
        <p:spPr>
          <a:xfrm>
            <a:off x="319088" y="41275"/>
            <a:ext cx="8534400" cy="831850"/>
          </a:xfrm>
          <a:prstGeom prst="rect">
            <a:avLst/>
          </a:prstGeom>
        </p:spPr>
        <p:txBody>
          <a:bodyPr anchor="ctr">
            <a:normAutofit fontScale="925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defRPr/>
            </a:pPr>
            <a:r>
              <a:rPr lang="en-US" sz="3200" b="1" dirty="0" smtClean="0">
                <a:solidFill>
                  <a:schemeClr val="accent4">
                    <a:lumMod val="10000"/>
                  </a:schemeClr>
                </a:solidFill>
                <a:latin typeface="Baskerville Old Face" panose="02020602080505020303" pitchFamily="18" charset="0"/>
              </a:rPr>
              <a:t>OMICS Journals are welcoming Submissions</a:t>
            </a:r>
            <a:r>
              <a:rPr lang="en-US" sz="3200" b="1" dirty="0" smtClean="0">
                <a:solidFill>
                  <a:schemeClr val="accent4">
                    <a:lumMod val="10000"/>
                  </a:schemeClr>
                </a:solidFill>
              </a:rPr>
              <a:t/>
            </a:r>
            <a:br>
              <a:rPr lang="en-US" sz="3200" b="1" dirty="0" smtClean="0">
                <a:solidFill>
                  <a:schemeClr val="accent4">
                    <a:lumMod val="10000"/>
                  </a:schemeClr>
                </a:solidFill>
              </a:rPr>
            </a:br>
            <a:endParaRPr lang="en-US" sz="3200" dirty="0">
              <a:solidFill>
                <a:schemeClr val="accent4">
                  <a:lumMod val="10000"/>
                </a:schemeClr>
              </a:solidFill>
            </a:endParaRPr>
          </a:p>
        </p:txBody>
      </p:sp>
    </p:spTree>
    <p:extLst>
      <p:ext uri="{BB962C8B-B14F-4D97-AF65-F5344CB8AC3E}">
        <p14:creationId xmlns:p14="http://schemas.microsoft.com/office/powerpoint/2010/main" val="9889512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533400" y="4419600"/>
            <a:ext cx="7635299" cy="1477328"/>
          </a:xfrm>
          <a:prstGeom prst="rect">
            <a:avLst/>
          </a:prstGeom>
        </p:spPr>
        <p:txBody>
          <a:bodyPr wrap="square">
            <a:spAutoFit/>
          </a:bodyPr>
          <a:lstStyle/>
          <a:p>
            <a:r>
              <a:rPr lang="en-IN" b="1" dirty="0" err="1">
                <a:latin typeface="Times New Roman" pitchFamily="18" charset="0"/>
                <a:cs typeface="Times New Roman" pitchFamily="18" charset="0"/>
              </a:rPr>
              <a:t>Duraisamy</a:t>
            </a:r>
            <a:r>
              <a:rPr lang="en-IN" b="1" dirty="0">
                <a:latin typeface="Times New Roman" pitchFamily="18" charset="0"/>
                <a:cs typeface="Times New Roman" pitchFamily="18" charset="0"/>
              </a:rPr>
              <a:t> </a:t>
            </a:r>
            <a:r>
              <a:rPr lang="en-IN" b="1" dirty="0" err="1">
                <a:latin typeface="Times New Roman" pitchFamily="18" charset="0"/>
                <a:cs typeface="Times New Roman" pitchFamily="18" charset="0"/>
              </a:rPr>
              <a:t>Balaguru</a:t>
            </a:r>
            <a:endParaRPr lang="en-IN" b="1" dirty="0">
              <a:latin typeface="Times New Roman" pitchFamily="18" charset="0"/>
              <a:cs typeface="Times New Roman" pitchFamily="18" charset="0"/>
            </a:endParaRPr>
          </a:p>
          <a:p>
            <a:r>
              <a:rPr lang="en-IN" dirty="0">
                <a:latin typeface="Times New Roman" pitchFamily="18" charset="0"/>
                <a:cs typeface="Times New Roman" pitchFamily="18" charset="0"/>
              </a:rPr>
              <a:t>Division of Pediatric Cardiology</a:t>
            </a:r>
          </a:p>
          <a:p>
            <a:r>
              <a:rPr lang="en-IN" dirty="0">
                <a:latin typeface="Times New Roman" pitchFamily="18" charset="0"/>
                <a:cs typeface="Times New Roman" pitchFamily="18" charset="0"/>
              </a:rPr>
              <a:t>School of Medicine, Houston</a:t>
            </a:r>
          </a:p>
          <a:p>
            <a:r>
              <a:rPr lang="en-IN" dirty="0">
                <a:latin typeface="Times New Roman" pitchFamily="18" charset="0"/>
                <a:cs typeface="Times New Roman" pitchFamily="18" charset="0"/>
              </a:rPr>
              <a:t>University of Texas</a:t>
            </a:r>
          </a:p>
          <a:p>
            <a:r>
              <a:rPr lang="en-IN" dirty="0">
                <a:latin typeface="Times New Roman" pitchFamily="18" charset="0"/>
                <a:cs typeface="Times New Roman" pitchFamily="18" charset="0"/>
              </a:rPr>
              <a:t>USA</a:t>
            </a:r>
            <a:endParaRPr lang="en-US" dirty="0" smtClean="0">
              <a:latin typeface="Times New Roman" pitchFamily="18" charset="0"/>
              <a:cs typeface="Times New Roman" pitchFamily="18" charset="0"/>
            </a:endParaRPr>
          </a:p>
        </p:txBody>
      </p:sp>
      <p:sp>
        <p:nvSpPr>
          <p:cNvPr id="4" name="Rectangle 3"/>
          <p:cNvSpPr/>
          <p:nvPr/>
        </p:nvSpPr>
        <p:spPr>
          <a:xfrm>
            <a:off x="2439123" y="2133600"/>
            <a:ext cx="5562599" cy="1200329"/>
          </a:xfrm>
          <a:prstGeom prst="rect">
            <a:avLst/>
          </a:prstGeom>
        </p:spPr>
        <p:txBody>
          <a:bodyPr wrap="square">
            <a:spAutoFit/>
          </a:bodyPr>
          <a:lstStyle/>
          <a:p>
            <a:r>
              <a:rPr lang="en-US" sz="3600" b="1" i="1" dirty="0" smtClean="0">
                <a:latin typeface="Times New Roman" pitchFamily="18" charset="0"/>
                <a:cs typeface="Times New Roman" pitchFamily="18" charset="0"/>
              </a:rPr>
              <a:t>Editor</a:t>
            </a:r>
          </a:p>
          <a:p>
            <a:r>
              <a:rPr lang="en-US" sz="3600" b="1" i="1" dirty="0" smtClean="0">
                <a:solidFill>
                  <a:srgbClr val="7030A0"/>
                </a:solidFill>
                <a:latin typeface="Times New Roman" pitchFamily="18" charset="0"/>
                <a:cs typeface="Times New Roman" pitchFamily="18" charset="0"/>
              </a:rPr>
              <a:t>Pediatrics &amp; Therapeutics</a:t>
            </a:r>
            <a:endParaRPr lang="en-US" sz="3600" i="1" dirty="0">
              <a:solidFill>
                <a:srgbClr val="7030A0"/>
              </a:solidFill>
              <a:latin typeface="Times New Roman" pitchFamily="18" charset="0"/>
              <a:cs typeface="Times New Roman" pitchFamily="18" charset="0"/>
            </a:endParaRPr>
          </a:p>
        </p:txBody>
      </p:sp>
      <p:pic>
        <p:nvPicPr>
          <p:cNvPr id="8" name="Picture 7" descr="C:\Users\pramoda-e\Desktop\header - Pediatrics.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1443280"/>
          </a:xfrm>
          <a:prstGeom prst="rect">
            <a:avLst/>
          </a:prstGeom>
          <a:noFill/>
          <a:extLst>
            <a:ext uri="{909E8E84-426E-40DD-AFC4-6F175D3DCCD1}">
              <a14:hiddenFill xmlns:a14="http://schemas.microsoft.com/office/drawing/2010/main">
                <a:solidFill>
                  <a:srgbClr val="FFFFFF"/>
                </a:solidFill>
              </a14:hiddenFill>
            </a:ext>
          </a:extLst>
        </p:spPr>
      </p:pic>
      <p:pic>
        <p:nvPicPr>
          <p:cNvPr id="2"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623468" y="4572000"/>
            <a:ext cx="1148934" cy="990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 name="Picture 4" descr="Duraisamy Balaguru"/>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26473" y="1828799"/>
            <a:ext cx="1302327" cy="182325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973312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381000" y="1447800"/>
            <a:ext cx="8382000" cy="4955203"/>
          </a:xfrm>
          <a:prstGeom prst="rect">
            <a:avLst/>
          </a:prstGeom>
        </p:spPr>
        <p:txBody>
          <a:bodyPr wrap="square">
            <a:spAutoFit/>
          </a:bodyPr>
          <a:lstStyle/>
          <a:p>
            <a:r>
              <a:rPr lang="en-US" sz="6000" b="1" i="1" dirty="0" smtClean="0">
                <a:solidFill>
                  <a:srgbClr val="7030A0"/>
                </a:solidFill>
                <a:latin typeface="Times New Roman" pitchFamily="18" charset="0"/>
                <a:cs typeface="Times New Roman" pitchFamily="18" charset="0"/>
              </a:rPr>
              <a:t>Biography:</a:t>
            </a:r>
          </a:p>
          <a:p>
            <a:endParaRPr lang="en-US" sz="3600" b="1" i="1" dirty="0" smtClean="0">
              <a:solidFill>
                <a:srgbClr val="7030A0"/>
              </a:solidFill>
              <a:latin typeface="Times New Roman" pitchFamily="18" charset="0"/>
              <a:cs typeface="Times New Roman" pitchFamily="18" charset="0"/>
            </a:endParaRPr>
          </a:p>
          <a:p>
            <a:r>
              <a:rPr lang="en-IN" sz="2000" dirty="0" err="1" smtClean="0">
                <a:latin typeface="Times New Roman" pitchFamily="18" charset="0"/>
                <a:cs typeface="Times New Roman" pitchFamily="18" charset="0"/>
              </a:rPr>
              <a:t>Duraisamy</a:t>
            </a:r>
            <a:r>
              <a:rPr lang="en-IN" sz="2000" dirty="0" smtClean="0">
                <a:latin typeface="Times New Roman" pitchFamily="18" charset="0"/>
                <a:cs typeface="Times New Roman" pitchFamily="18" charset="0"/>
              </a:rPr>
              <a:t> </a:t>
            </a:r>
            <a:r>
              <a:rPr lang="en-IN" sz="2000" dirty="0" err="1" smtClean="0">
                <a:latin typeface="Times New Roman" pitchFamily="18" charset="0"/>
                <a:cs typeface="Times New Roman" pitchFamily="18" charset="0"/>
              </a:rPr>
              <a:t>Balaguru</a:t>
            </a:r>
            <a:r>
              <a:rPr lang="en-IN" sz="2000" dirty="0" smtClean="0">
                <a:latin typeface="Times New Roman" pitchFamily="18" charset="0"/>
                <a:cs typeface="Times New Roman" pitchFamily="18" charset="0"/>
              </a:rPr>
              <a:t> started </a:t>
            </a:r>
            <a:r>
              <a:rPr lang="en-IN" sz="2000" dirty="0">
                <a:latin typeface="Times New Roman" pitchFamily="18" charset="0"/>
                <a:cs typeface="Times New Roman" pitchFamily="18" charset="0"/>
              </a:rPr>
              <a:t>medical school studies in India. Postgraduate training in </a:t>
            </a:r>
            <a:r>
              <a:rPr lang="en-IN" sz="2000" dirty="0" err="1">
                <a:latin typeface="Times New Roman" pitchFamily="18" charset="0"/>
                <a:cs typeface="Times New Roman" pitchFamily="18" charset="0"/>
              </a:rPr>
              <a:t>pediatrics</a:t>
            </a:r>
            <a:r>
              <a:rPr lang="en-IN" sz="2000" dirty="0">
                <a:latin typeface="Times New Roman" pitchFamily="18" charset="0"/>
                <a:cs typeface="Times New Roman" pitchFamily="18" charset="0"/>
              </a:rPr>
              <a:t> started in India. Further training in </a:t>
            </a:r>
            <a:r>
              <a:rPr lang="en-IN" sz="2000" dirty="0" err="1">
                <a:latin typeface="Times New Roman" pitchFamily="18" charset="0"/>
                <a:cs typeface="Times New Roman" pitchFamily="18" charset="0"/>
              </a:rPr>
              <a:t>pediatrics</a:t>
            </a:r>
            <a:r>
              <a:rPr lang="en-IN" sz="2000" dirty="0">
                <a:latin typeface="Times New Roman" pitchFamily="18" charset="0"/>
                <a:cs typeface="Times New Roman" pitchFamily="18" charset="0"/>
              </a:rPr>
              <a:t>, neonatology and </a:t>
            </a:r>
            <a:r>
              <a:rPr lang="en-IN" sz="2000" dirty="0" err="1">
                <a:latin typeface="Times New Roman" pitchFamily="18" charset="0"/>
                <a:cs typeface="Times New Roman" pitchFamily="18" charset="0"/>
              </a:rPr>
              <a:t>pediatric</a:t>
            </a:r>
            <a:r>
              <a:rPr lang="en-IN" sz="2000" dirty="0">
                <a:latin typeface="Times New Roman" pitchFamily="18" charset="0"/>
                <a:cs typeface="Times New Roman" pitchFamily="18" charset="0"/>
              </a:rPr>
              <a:t> cardiology was obtained United Kingdom. In US, he underwent </a:t>
            </a:r>
            <a:r>
              <a:rPr lang="en-IN" sz="2000" dirty="0" err="1">
                <a:latin typeface="Times New Roman" pitchFamily="18" charset="0"/>
                <a:cs typeface="Times New Roman" pitchFamily="18" charset="0"/>
              </a:rPr>
              <a:t>pediatric</a:t>
            </a:r>
            <a:r>
              <a:rPr lang="en-IN" sz="2000" dirty="0">
                <a:latin typeface="Times New Roman" pitchFamily="18" charset="0"/>
                <a:cs typeface="Times New Roman" pitchFamily="18" charset="0"/>
              </a:rPr>
              <a:t> residency. This was followed by fellowship training in </a:t>
            </a:r>
            <a:r>
              <a:rPr lang="en-IN" sz="2000" dirty="0" err="1">
                <a:latin typeface="Times New Roman" pitchFamily="18" charset="0"/>
                <a:cs typeface="Times New Roman" pitchFamily="18" charset="0"/>
              </a:rPr>
              <a:t>pediatric</a:t>
            </a:r>
            <a:r>
              <a:rPr lang="en-IN" sz="2000" dirty="0">
                <a:latin typeface="Times New Roman" pitchFamily="18" charset="0"/>
                <a:cs typeface="Times New Roman" pitchFamily="18" charset="0"/>
              </a:rPr>
              <a:t> cardiology, </a:t>
            </a:r>
            <a:r>
              <a:rPr lang="en-IN" sz="2000" dirty="0" err="1">
                <a:latin typeface="Times New Roman" pitchFamily="18" charset="0"/>
                <a:cs typeface="Times New Roman" pitchFamily="18" charset="0"/>
              </a:rPr>
              <a:t>pediatric</a:t>
            </a:r>
            <a:r>
              <a:rPr lang="en-IN" sz="2000" dirty="0">
                <a:latin typeface="Times New Roman" pitchFamily="18" charset="0"/>
                <a:cs typeface="Times New Roman" pitchFamily="18" charset="0"/>
              </a:rPr>
              <a:t> cardiac interventional catheterization, cardiac intensive care and research. First faculty appointment was at Floating Hospital for Children at Tufts Medical </a:t>
            </a:r>
            <a:r>
              <a:rPr lang="en-IN" sz="2000" dirty="0" err="1">
                <a:latin typeface="Times New Roman" pitchFamily="18" charset="0"/>
                <a:cs typeface="Times New Roman" pitchFamily="18" charset="0"/>
              </a:rPr>
              <a:t>Center</a:t>
            </a:r>
            <a:r>
              <a:rPr lang="en-IN" sz="2000" dirty="0">
                <a:latin typeface="Times New Roman" pitchFamily="18" charset="0"/>
                <a:cs typeface="Times New Roman" pitchFamily="18" charset="0"/>
              </a:rPr>
              <a:t>, Boston where he directed the </a:t>
            </a:r>
            <a:r>
              <a:rPr lang="en-IN" sz="2000" dirty="0" err="1">
                <a:latin typeface="Times New Roman" pitchFamily="18" charset="0"/>
                <a:cs typeface="Times New Roman" pitchFamily="18" charset="0"/>
              </a:rPr>
              <a:t>pediatric</a:t>
            </a:r>
            <a:r>
              <a:rPr lang="en-IN" sz="2000" dirty="0">
                <a:latin typeface="Times New Roman" pitchFamily="18" charset="0"/>
                <a:cs typeface="Times New Roman" pitchFamily="18" charset="0"/>
              </a:rPr>
              <a:t> cardiac catheterization laboratory and cardiac intensive care. He is  currently an assistant professor of </a:t>
            </a:r>
            <a:r>
              <a:rPr lang="en-IN" sz="2000" dirty="0" err="1">
                <a:latin typeface="Times New Roman" pitchFamily="18" charset="0"/>
                <a:cs typeface="Times New Roman" pitchFamily="18" charset="0"/>
              </a:rPr>
              <a:t>pediatrics</a:t>
            </a:r>
            <a:r>
              <a:rPr lang="en-IN" sz="2000" dirty="0">
                <a:latin typeface="Times New Roman" pitchFamily="18" charset="0"/>
                <a:cs typeface="Times New Roman" pitchFamily="18" charset="0"/>
              </a:rPr>
              <a:t> in the division of </a:t>
            </a:r>
            <a:r>
              <a:rPr lang="en-IN" sz="2000" dirty="0" err="1">
                <a:latin typeface="Times New Roman" pitchFamily="18" charset="0"/>
                <a:cs typeface="Times New Roman" pitchFamily="18" charset="0"/>
              </a:rPr>
              <a:t>pediatric</a:t>
            </a:r>
            <a:r>
              <a:rPr lang="en-IN" sz="2000" dirty="0">
                <a:latin typeface="Times New Roman" pitchFamily="18" charset="0"/>
                <a:cs typeface="Times New Roman" pitchFamily="18" charset="0"/>
              </a:rPr>
              <a:t> cardiology at University of Texas Houston School of Medicine and Associate director of Pediatric cardiology fellowship program.</a:t>
            </a:r>
            <a:endParaRPr lang="en-US" sz="2000" dirty="0" smtClean="0">
              <a:latin typeface="Times New Roman" pitchFamily="18" charset="0"/>
              <a:cs typeface="Times New Roman" pitchFamily="18" charset="0"/>
            </a:endParaRPr>
          </a:p>
        </p:txBody>
      </p:sp>
      <p:pic>
        <p:nvPicPr>
          <p:cNvPr id="5" name="Picture 4" descr="C:\Users\pramoda-e\Desktop\header - Pediatrics.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144328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921222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52400" y="1752600"/>
            <a:ext cx="8915400" cy="3693319"/>
          </a:xfrm>
          <a:prstGeom prst="rect">
            <a:avLst/>
          </a:prstGeom>
        </p:spPr>
        <p:txBody>
          <a:bodyPr wrap="square">
            <a:spAutoFit/>
          </a:bodyPr>
          <a:lstStyle/>
          <a:p>
            <a:r>
              <a:rPr lang="en-US" sz="5400" b="1" i="1" dirty="0" smtClean="0">
                <a:solidFill>
                  <a:srgbClr val="7030A0"/>
                </a:solidFill>
                <a:latin typeface="Times New Roman" pitchFamily="18" charset="0"/>
                <a:cs typeface="Times New Roman" pitchFamily="18" charset="0"/>
              </a:rPr>
              <a:t>Research </a:t>
            </a:r>
            <a:r>
              <a:rPr lang="en-US" sz="5400" b="1" i="1" dirty="0">
                <a:solidFill>
                  <a:srgbClr val="7030A0"/>
                </a:solidFill>
                <a:latin typeface="Times New Roman" pitchFamily="18" charset="0"/>
                <a:cs typeface="Times New Roman" pitchFamily="18" charset="0"/>
              </a:rPr>
              <a:t>Interest</a:t>
            </a:r>
            <a:r>
              <a:rPr lang="en-US" sz="5400" b="1" i="1" dirty="0" smtClean="0">
                <a:solidFill>
                  <a:srgbClr val="7030A0"/>
                </a:solidFill>
                <a:latin typeface="Times New Roman" pitchFamily="18" charset="0"/>
                <a:cs typeface="Times New Roman" pitchFamily="18" charset="0"/>
              </a:rPr>
              <a:t>:</a:t>
            </a:r>
          </a:p>
          <a:p>
            <a:r>
              <a:rPr lang="en-IN" sz="3600" dirty="0" smtClean="0">
                <a:latin typeface="Times New Roman" pitchFamily="18" charset="0"/>
                <a:cs typeface="Times New Roman" pitchFamily="18" charset="0"/>
              </a:rPr>
              <a:t>Closure </a:t>
            </a:r>
            <a:r>
              <a:rPr lang="en-IN" sz="3600" dirty="0">
                <a:latin typeface="Times New Roman" pitchFamily="18" charset="0"/>
                <a:cs typeface="Times New Roman" pitchFamily="18" charset="0"/>
              </a:rPr>
              <a:t>of cardiac defects in children and adult using </a:t>
            </a:r>
            <a:r>
              <a:rPr lang="en-IN" sz="3600" dirty="0" err="1">
                <a:latin typeface="Times New Roman" pitchFamily="18" charset="0"/>
                <a:cs typeface="Times New Roman" pitchFamily="18" charset="0"/>
              </a:rPr>
              <a:t>transcatheter</a:t>
            </a:r>
            <a:r>
              <a:rPr lang="en-IN" sz="3600" dirty="0">
                <a:latin typeface="Times New Roman" pitchFamily="18" charset="0"/>
                <a:cs typeface="Times New Roman" pitchFamily="18" charset="0"/>
              </a:rPr>
              <a:t> techniques, sedation and pain management in cardiac intensive care in children and application of Near-infrared spectroscopy in children with heart defects.</a:t>
            </a:r>
            <a:endParaRPr lang="en-US" sz="3600" dirty="0" smtClean="0">
              <a:latin typeface="Times New Roman" pitchFamily="18" charset="0"/>
              <a:cs typeface="Times New Roman" pitchFamily="18" charset="0"/>
            </a:endParaRPr>
          </a:p>
        </p:txBody>
      </p:sp>
      <p:pic>
        <p:nvPicPr>
          <p:cNvPr id="5" name="Picture 4" descr="C:\Users\pramoda-e\Desktop\header - Pediatrics.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144328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443856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52400" y="1752600"/>
            <a:ext cx="8458200" cy="4124206"/>
          </a:xfrm>
          <a:prstGeom prst="rect">
            <a:avLst/>
          </a:prstGeom>
        </p:spPr>
        <p:txBody>
          <a:bodyPr wrap="square">
            <a:spAutoFit/>
          </a:bodyPr>
          <a:lstStyle/>
          <a:p>
            <a:r>
              <a:rPr lang="en-US" sz="5400" b="1" i="1" dirty="0" smtClean="0">
                <a:solidFill>
                  <a:srgbClr val="7030A0"/>
                </a:solidFill>
                <a:latin typeface="Times New Roman" pitchFamily="18" charset="0"/>
                <a:cs typeface="Times New Roman" pitchFamily="18" charset="0"/>
              </a:rPr>
              <a:t>Publication:</a:t>
            </a:r>
            <a:endParaRPr lang="en-US" sz="5400" b="1" i="1" dirty="0" smtClean="0">
              <a:solidFill>
                <a:srgbClr val="7030A0"/>
              </a:solidFill>
              <a:latin typeface="Times New Roman" pitchFamily="18" charset="0"/>
              <a:cs typeface="Times New Roman" pitchFamily="18" charset="0"/>
            </a:endParaRPr>
          </a:p>
          <a:p>
            <a:endParaRPr lang="en-US" sz="2800" b="1" i="1" dirty="0" smtClean="0">
              <a:solidFill>
                <a:srgbClr val="7030A0"/>
              </a:solidFill>
              <a:latin typeface="Times New Roman" pitchFamily="18" charset="0"/>
              <a:cs typeface="Times New Roman" pitchFamily="18" charset="0"/>
            </a:endParaRPr>
          </a:p>
          <a:p>
            <a:pPr marL="514350" indent="-514350">
              <a:buFont typeface="+mj-lt"/>
              <a:buAutoNum type="arabicPeriod"/>
            </a:pPr>
            <a:r>
              <a:rPr lang="en-IN" sz="3600" dirty="0" smtClean="0">
                <a:latin typeface="Times New Roman" pitchFamily="18" charset="0"/>
                <a:cs typeface="Times New Roman" pitchFamily="18" charset="0"/>
              </a:rPr>
              <a:t>Burkholder </a:t>
            </a:r>
            <a:r>
              <a:rPr lang="en-IN" sz="3600" dirty="0">
                <a:latin typeface="Times New Roman" pitchFamily="18" charset="0"/>
                <a:cs typeface="Times New Roman" pitchFamily="18" charset="0"/>
              </a:rPr>
              <a:t>H, </a:t>
            </a:r>
            <a:r>
              <a:rPr lang="en-IN" sz="3600" dirty="0" err="1">
                <a:latin typeface="Times New Roman" pitchFamily="18" charset="0"/>
                <a:cs typeface="Times New Roman" pitchFamily="18" charset="0"/>
              </a:rPr>
              <a:t>Balaguru</a:t>
            </a:r>
            <a:r>
              <a:rPr lang="en-IN" sz="3600" dirty="0">
                <a:latin typeface="Times New Roman" pitchFamily="18" charset="0"/>
                <a:cs typeface="Times New Roman" pitchFamily="18" charset="0"/>
              </a:rPr>
              <a:t> D (2012) Pulmonary Atresia with Intact Ventricular Septum: Management Options and Decision-making. </a:t>
            </a:r>
            <a:r>
              <a:rPr lang="en-IN" sz="3600" dirty="0" err="1">
                <a:latin typeface="Times New Roman" pitchFamily="18" charset="0"/>
                <a:cs typeface="Times New Roman" pitchFamily="18" charset="0"/>
              </a:rPr>
              <a:t>Pediat</a:t>
            </a:r>
            <a:r>
              <a:rPr lang="en-IN" sz="3600" dirty="0">
                <a:latin typeface="Times New Roman" pitchFamily="18" charset="0"/>
                <a:cs typeface="Times New Roman" pitchFamily="18" charset="0"/>
              </a:rPr>
              <a:t> </a:t>
            </a:r>
            <a:r>
              <a:rPr lang="en-IN" sz="3600" dirty="0" err="1">
                <a:latin typeface="Times New Roman" pitchFamily="18" charset="0"/>
                <a:cs typeface="Times New Roman" pitchFamily="18" charset="0"/>
              </a:rPr>
              <a:t>Therapeut</a:t>
            </a:r>
            <a:r>
              <a:rPr lang="en-IN" sz="3600" dirty="0">
                <a:latin typeface="Times New Roman" pitchFamily="18" charset="0"/>
                <a:cs typeface="Times New Roman" pitchFamily="18" charset="0"/>
              </a:rPr>
              <a:t> S5</a:t>
            </a:r>
            <a:r>
              <a:rPr lang="en-IN" sz="3600" dirty="0" smtClean="0">
                <a:latin typeface="Times New Roman" pitchFamily="18" charset="0"/>
                <a:cs typeface="Times New Roman" pitchFamily="18" charset="0"/>
              </a:rPr>
              <a:t>: 007</a:t>
            </a:r>
            <a:r>
              <a:rPr lang="en-IN" sz="3600" dirty="0">
                <a:latin typeface="Times New Roman" pitchFamily="18" charset="0"/>
                <a:cs typeface="Times New Roman" pitchFamily="18" charset="0"/>
              </a:rPr>
              <a:t>.</a:t>
            </a:r>
            <a:endParaRPr lang="en-US" sz="3600" dirty="0" smtClean="0">
              <a:latin typeface="Times New Roman" pitchFamily="18" charset="0"/>
              <a:cs typeface="Times New Roman" pitchFamily="18" charset="0"/>
            </a:endParaRPr>
          </a:p>
        </p:txBody>
      </p:sp>
      <p:pic>
        <p:nvPicPr>
          <p:cNvPr id="5" name="Picture 4" descr="C:\Users\pramoda-e\Desktop\header - Pediatrics.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144328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761218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endParaRPr lang="en-US"/>
          </a:p>
        </p:txBody>
      </p:sp>
      <p:sp>
        <p:nvSpPr>
          <p:cNvPr id="3" name="Content Placeholder 2"/>
          <p:cNvSpPr>
            <a:spLocks noGrp="1"/>
          </p:cNvSpPr>
          <p:nvPr>
            <p:ph idx="1"/>
          </p:nvPr>
        </p:nvSpPr>
        <p:spPr/>
        <p:txBody>
          <a:bodyPr/>
          <a:lstStyle/>
          <a:p>
            <a:pPr>
              <a:defRPr/>
            </a:pPr>
            <a:endParaRPr lang="en-US"/>
          </a:p>
        </p:txBody>
      </p:sp>
      <p:pic>
        <p:nvPicPr>
          <p:cNvPr id="1536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625" y="0"/>
            <a:ext cx="9191625" cy="6958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itle 1"/>
          <p:cNvSpPr txBox="1">
            <a:spLocks/>
          </p:cNvSpPr>
          <p:nvPr/>
        </p:nvSpPr>
        <p:spPr>
          <a:xfrm>
            <a:off x="623888" y="225425"/>
            <a:ext cx="8229600" cy="1143000"/>
          </a:xfrm>
          <a:prstGeom prst="rect">
            <a:avLst/>
          </a:prstGeom>
        </p:spPr>
        <p:style>
          <a:lnRef idx="1">
            <a:schemeClr val="accent3"/>
          </a:lnRef>
          <a:fillRef idx="2">
            <a:schemeClr val="accent3"/>
          </a:fillRef>
          <a:effectRef idx="1">
            <a:schemeClr val="accent3"/>
          </a:effectRef>
          <a:fontRef idx="minor">
            <a:schemeClr val="dk1"/>
          </a:fontRef>
        </p:style>
        <p:txBody>
          <a:bodyPr anchor="ctr">
            <a:normAutofit fontScale="90000" lnSpcReduction="20000"/>
          </a:bodyPr>
          <a:lstStyle>
            <a:lvl1pPr algn="ctr" defTabSz="914400" rtl="0" eaLnBrk="1" latinLnBrk="0" hangingPunct="1">
              <a:spcBef>
                <a:spcPct val="0"/>
              </a:spcBef>
              <a:buNone/>
              <a:defRPr sz="44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defRPr/>
            </a:pPr>
            <a:r>
              <a:rPr lang="en-US" dirty="0" smtClean="0"/>
              <a:t>Pediatrics &amp; Therapeutics</a:t>
            </a:r>
          </a:p>
          <a:p>
            <a:pPr>
              <a:defRPr/>
            </a:pPr>
            <a:r>
              <a:rPr lang="en-US" dirty="0" smtClean="0"/>
              <a:t>Related Journals</a:t>
            </a:r>
            <a:endParaRPr lang="en-US" dirty="0"/>
          </a:p>
        </p:txBody>
      </p:sp>
      <p:sp>
        <p:nvSpPr>
          <p:cNvPr id="7" name="Vertical Scroll 6"/>
          <p:cNvSpPr/>
          <p:nvPr/>
        </p:nvSpPr>
        <p:spPr>
          <a:xfrm>
            <a:off x="-82550" y="1471613"/>
            <a:ext cx="5864225" cy="5486400"/>
          </a:xfrm>
          <a:prstGeom prst="verticalScroll">
            <a:avLst/>
          </a:prstGeom>
        </p:spPr>
        <p:style>
          <a:lnRef idx="1">
            <a:schemeClr val="accent3"/>
          </a:lnRef>
          <a:fillRef idx="3">
            <a:schemeClr val="accent3"/>
          </a:fillRef>
          <a:effectRef idx="2">
            <a:schemeClr val="accent3"/>
          </a:effectRef>
          <a:fontRef idx="minor">
            <a:schemeClr val="lt1"/>
          </a:fontRef>
        </p:style>
        <p:txBody>
          <a:bodyPr anchor="ctr"/>
          <a:lstStyle/>
          <a:p>
            <a:pPr marL="342900" indent="-342900">
              <a:buFont typeface="Wingdings" panose="05000000000000000000" pitchFamily="2" charset="2"/>
              <a:buChar char="Ø"/>
              <a:defRPr/>
            </a:pPr>
            <a:r>
              <a:rPr lang="en-US" sz="2000" dirty="0">
                <a:solidFill>
                  <a:schemeClr val="bg1"/>
                </a:solidFill>
              </a:rPr>
              <a:t>Insights in Pediatric Cardiology </a:t>
            </a:r>
            <a:endParaRPr lang="en-US" sz="2000" dirty="0" smtClean="0">
              <a:solidFill>
                <a:schemeClr val="bg1"/>
              </a:solidFill>
            </a:endParaRPr>
          </a:p>
          <a:p>
            <a:pPr marL="342900" indent="-342900">
              <a:buFont typeface="Wingdings" panose="05000000000000000000" pitchFamily="2" charset="2"/>
              <a:buChar char="Ø"/>
              <a:defRPr/>
            </a:pPr>
            <a:r>
              <a:rPr lang="en-US" sz="2000" dirty="0">
                <a:solidFill>
                  <a:schemeClr val="bg1"/>
                </a:solidFill>
              </a:rPr>
              <a:t>Pediatric Oncology: Open </a:t>
            </a:r>
            <a:r>
              <a:rPr lang="en-US" sz="2000" dirty="0" smtClean="0">
                <a:solidFill>
                  <a:schemeClr val="bg1"/>
                </a:solidFill>
              </a:rPr>
              <a:t>Access</a:t>
            </a:r>
          </a:p>
          <a:p>
            <a:pPr marL="342900" indent="-342900">
              <a:buFont typeface="Wingdings" panose="05000000000000000000" pitchFamily="2" charset="2"/>
              <a:buChar char="Ø"/>
              <a:defRPr/>
            </a:pPr>
            <a:r>
              <a:rPr lang="en-US" sz="2000" dirty="0">
                <a:solidFill>
                  <a:schemeClr val="bg1"/>
                </a:solidFill>
              </a:rPr>
              <a:t>Clinical Pediatrics: Open </a:t>
            </a:r>
            <a:r>
              <a:rPr lang="en-US" sz="2000" dirty="0" smtClean="0">
                <a:solidFill>
                  <a:schemeClr val="bg1"/>
                </a:solidFill>
              </a:rPr>
              <a:t>Access</a:t>
            </a:r>
          </a:p>
          <a:p>
            <a:pPr marL="342900" indent="-342900">
              <a:buFont typeface="Wingdings" panose="05000000000000000000" pitchFamily="2" charset="2"/>
              <a:buChar char="Ø"/>
              <a:defRPr/>
            </a:pPr>
            <a:r>
              <a:rPr lang="en-US" sz="2000" dirty="0">
                <a:solidFill>
                  <a:schemeClr val="bg1"/>
                </a:solidFill>
              </a:rPr>
              <a:t>Pediatric </a:t>
            </a:r>
            <a:r>
              <a:rPr lang="en-US" sz="2000" dirty="0" smtClean="0">
                <a:solidFill>
                  <a:schemeClr val="bg1"/>
                </a:solidFill>
              </a:rPr>
              <a:t>Care</a:t>
            </a:r>
          </a:p>
          <a:p>
            <a:pPr marL="342900" indent="-342900">
              <a:buFont typeface="Wingdings" panose="05000000000000000000" pitchFamily="2" charset="2"/>
              <a:buChar char="Ø"/>
              <a:defRPr/>
            </a:pPr>
            <a:r>
              <a:rPr lang="en-US" sz="2000" dirty="0">
                <a:solidFill>
                  <a:schemeClr val="bg1"/>
                </a:solidFill>
              </a:rPr>
              <a:t>Neonatal and Pediatric Medicine </a:t>
            </a:r>
            <a:endParaRPr lang="en-US" sz="2000" dirty="0" smtClean="0">
              <a:solidFill>
                <a:schemeClr val="bg1"/>
              </a:solidFill>
            </a:endParaRPr>
          </a:p>
          <a:p>
            <a:pPr marL="342900" indent="-342900">
              <a:buFont typeface="Wingdings" panose="05000000000000000000" pitchFamily="2" charset="2"/>
              <a:buChar char="Ø"/>
              <a:defRPr/>
            </a:pPr>
            <a:r>
              <a:rPr lang="en-US" sz="2000" dirty="0" smtClean="0">
                <a:solidFill>
                  <a:schemeClr val="bg1"/>
                </a:solidFill>
              </a:rPr>
              <a:t>Child </a:t>
            </a:r>
            <a:r>
              <a:rPr lang="en-US" sz="2000" dirty="0">
                <a:solidFill>
                  <a:schemeClr val="bg1"/>
                </a:solidFill>
              </a:rPr>
              <a:t>and Adolescent </a:t>
            </a:r>
            <a:r>
              <a:rPr lang="en-US" sz="2000" dirty="0" smtClean="0">
                <a:solidFill>
                  <a:schemeClr val="bg1"/>
                </a:solidFill>
              </a:rPr>
              <a:t>Behavior</a:t>
            </a:r>
          </a:p>
          <a:p>
            <a:pPr marL="342900" indent="-342900">
              <a:buFont typeface="Wingdings" panose="05000000000000000000" pitchFamily="2" charset="2"/>
              <a:buChar char="Ø"/>
              <a:defRPr/>
            </a:pPr>
            <a:r>
              <a:rPr lang="en-US" sz="2000" dirty="0">
                <a:solidFill>
                  <a:schemeClr val="bg1"/>
                </a:solidFill>
              </a:rPr>
              <a:t>Psychological Abnormalities in Children </a:t>
            </a:r>
            <a:endParaRPr lang="en-US" sz="2000" dirty="0" smtClean="0">
              <a:solidFill>
                <a:schemeClr val="bg1"/>
              </a:solidFill>
            </a:endParaRPr>
          </a:p>
          <a:p>
            <a:pPr marL="342900" indent="-342900">
              <a:buFont typeface="Wingdings" panose="05000000000000000000" pitchFamily="2" charset="2"/>
              <a:buChar char="Ø"/>
              <a:defRPr/>
            </a:pPr>
            <a:r>
              <a:rPr lang="en-US" sz="2000" dirty="0">
                <a:solidFill>
                  <a:schemeClr val="bg1"/>
                </a:solidFill>
              </a:rPr>
              <a:t>Neonatal Biology </a:t>
            </a:r>
            <a:endParaRPr lang="en-US" sz="2000" dirty="0" smtClean="0">
              <a:solidFill>
                <a:schemeClr val="bg1"/>
              </a:solidFill>
            </a:endParaRPr>
          </a:p>
          <a:p>
            <a:pPr marL="342900" indent="-342900">
              <a:buFont typeface="Wingdings" panose="05000000000000000000" pitchFamily="2" charset="2"/>
              <a:buChar char="Ø"/>
              <a:defRPr/>
            </a:pPr>
            <a:r>
              <a:rPr lang="en-US" sz="2000" dirty="0">
                <a:solidFill>
                  <a:schemeClr val="bg1"/>
                </a:solidFill>
                <a:latin typeface="Estrangelo Edessa" panose="03080600000000000000" pitchFamily="66" charset="0"/>
                <a:cs typeface="Estrangelo Edessa" panose="03080600000000000000" pitchFamily="66" charset="0"/>
              </a:rPr>
              <a:t>Interventional Pediatrics &amp; Research</a:t>
            </a:r>
          </a:p>
        </p:txBody>
      </p:sp>
      <p:pic>
        <p:nvPicPr>
          <p:cNvPr id="15367" name="Picture 8" descr="C:\Users\rakesh-s\Desktop\gocr-header.jpg"/>
          <p:cNvPicPr>
            <a:picLocks noChangeAspect="1" noChangeArrowheads="1"/>
          </p:cNvPicPr>
          <p:nvPr/>
        </p:nvPicPr>
        <p:blipFill>
          <a:blip r:embed="rId3">
            <a:extLst>
              <a:ext uri="{28A0092B-C50C-407E-A947-70E740481C1C}">
                <a14:useLocalDpi xmlns:a14="http://schemas.microsoft.com/office/drawing/2010/main" val="0"/>
              </a:ext>
            </a:extLst>
          </a:blip>
          <a:srcRect l="22462" r="12379"/>
          <a:stretch>
            <a:fillRect/>
          </a:stretch>
        </p:blipFill>
        <p:spPr bwMode="auto">
          <a:xfrm>
            <a:off x="5076825" y="4370388"/>
            <a:ext cx="3930650" cy="2559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52567759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386" name="Picture 1" descr="C:\Users\rakesh-s\Desktop\speaker.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3962400"/>
            <a:ext cx="9144000" cy="2819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Horizontal Scroll 5"/>
          <p:cNvSpPr/>
          <p:nvPr/>
        </p:nvSpPr>
        <p:spPr>
          <a:xfrm>
            <a:off x="346075" y="914400"/>
            <a:ext cx="8229600" cy="3429000"/>
          </a:xfrm>
          <a:prstGeom prst="horizontalScroll">
            <a:avLst/>
          </a:prstGeom>
        </p:spPr>
        <p:style>
          <a:lnRef idx="3">
            <a:schemeClr val="lt1"/>
          </a:lnRef>
          <a:fillRef idx="1">
            <a:schemeClr val="accent2"/>
          </a:fillRef>
          <a:effectRef idx="1">
            <a:schemeClr val="accent2"/>
          </a:effectRef>
          <a:fontRef idx="minor">
            <a:schemeClr val="lt1"/>
          </a:fontRef>
        </p:style>
        <p:txBody>
          <a:bodyPr anchor="ctr"/>
          <a:lstStyle/>
          <a:p>
            <a:pPr marL="285750" indent="-285750">
              <a:buFont typeface="Wingdings" panose="05000000000000000000" pitchFamily="2" charset="2"/>
              <a:buChar char="Ø"/>
              <a:defRPr/>
            </a:pPr>
            <a:r>
              <a:rPr lang="en-IN" dirty="0"/>
              <a:t>4th International Conference </a:t>
            </a:r>
            <a:r>
              <a:rPr lang="en-IN" dirty="0" smtClean="0"/>
              <a:t>on </a:t>
            </a:r>
            <a:r>
              <a:rPr lang="en-IN" dirty="0" err="1" smtClean="0"/>
              <a:t>Pediatrics</a:t>
            </a:r>
            <a:endParaRPr lang="en-US" dirty="0" smtClean="0"/>
          </a:p>
          <a:p>
            <a:pPr marL="285750" indent="-285750">
              <a:buFont typeface="Wingdings" panose="05000000000000000000" pitchFamily="2" charset="2"/>
              <a:buChar char="Ø"/>
              <a:defRPr/>
            </a:pPr>
            <a:r>
              <a:rPr lang="en-US" dirty="0"/>
              <a:t>5th World Pediatric </a:t>
            </a:r>
            <a:r>
              <a:rPr lang="en-US" dirty="0" smtClean="0"/>
              <a:t>Congress</a:t>
            </a:r>
          </a:p>
          <a:p>
            <a:pPr marL="285750" indent="-285750">
              <a:buFont typeface="Wingdings" panose="05000000000000000000" pitchFamily="2" charset="2"/>
              <a:buChar char="Ø"/>
              <a:defRPr/>
            </a:pPr>
            <a:r>
              <a:rPr lang="en-IN" dirty="0"/>
              <a:t>2</a:t>
            </a:r>
            <a:r>
              <a:rPr lang="en-IN" baseline="30000" dirty="0"/>
              <a:t>nd</a:t>
            </a:r>
            <a:r>
              <a:rPr lang="en-IN" dirty="0"/>
              <a:t> International Conference and Exhibition </a:t>
            </a:r>
            <a:r>
              <a:rPr lang="en-IN" dirty="0" smtClean="0"/>
              <a:t>on Pediatric </a:t>
            </a:r>
            <a:r>
              <a:rPr lang="en-IN" dirty="0"/>
              <a:t>Cardiology</a:t>
            </a:r>
          </a:p>
          <a:p>
            <a:pPr marL="285750" indent="-285750">
              <a:buFont typeface="Wingdings" panose="05000000000000000000" pitchFamily="2" charset="2"/>
              <a:buChar char="Ø"/>
              <a:defRPr/>
            </a:pPr>
            <a:endParaRPr lang="en-US" dirty="0" smtClean="0"/>
          </a:p>
        </p:txBody>
      </p:sp>
      <p:sp>
        <p:nvSpPr>
          <p:cNvPr id="7" name="Double Wave 6"/>
          <p:cNvSpPr/>
          <p:nvPr/>
        </p:nvSpPr>
        <p:spPr>
          <a:xfrm>
            <a:off x="187325" y="0"/>
            <a:ext cx="8777288" cy="1435100"/>
          </a:xfrm>
          <a:prstGeom prst="doubleWave">
            <a:avLst/>
          </a:prstGeom>
        </p:spPr>
        <p:style>
          <a:lnRef idx="1">
            <a:schemeClr val="accent5"/>
          </a:lnRef>
          <a:fillRef idx="2">
            <a:schemeClr val="accent5"/>
          </a:fillRef>
          <a:effectRef idx="1">
            <a:schemeClr val="accent5"/>
          </a:effectRef>
          <a:fontRef idx="minor">
            <a:schemeClr val="dk1"/>
          </a:fontRef>
        </p:style>
        <p:txBody>
          <a:bodyPr anchor="ctr"/>
          <a:lstStyle/>
          <a:p>
            <a:pPr algn="ctr">
              <a:defRPr/>
            </a:pPr>
            <a:r>
              <a:rPr lang="en-US" sz="3600" b="1" dirty="0"/>
              <a:t>Pediatrics &amp; </a:t>
            </a:r>
            <a:r>
              <a:rPr lang="en-US" sz="3600" b="1" dirty="0" smtClean="0"/>
              <a:t>Therapeutics</a:t>
            </a:r>
            <a:r>
              <a:rPr lang="en-US" sz="3600" dirty="0" smtClean="0"/>
              <a:t/>
            </a:r>
            <a:br>
              <a:rPr lang="en-US" sz="3600" dirty="0" smtClean="0"/>
            </a:br>
            <a:r>
              <a:rPr lang="en-US" sz="3600" dirty="0" smtClean="0"/>
              <a:t>Related Conferences</a:t>
            </a:r>
            <a:endParaRPr lang="en-US" sz="3600" dirty="0"/>
          </a:p>
        </p:txBody>
      </p:sp>
    </p:spTree>
    <p:extLst>
      <p:ext uri="{BB962C8B-B14F-4D97-AF65-F5344CB8AC3E}">
        <p14:creationId xmlns:p14="http://schemas.microsoft.com/office/powerpoint/2010/main" val="414757685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endParaRPr lang="en-US"/>
          </a:p>
        </p:txBody>
      </p:sp>
      <p:sp>
        <p:nvSpPr>
          <p:cNvPr id="3" name="Content Placeholder 2"/>
          <p:cNvSpPr>
            <a:spLocks noGrp="1"/>
          </p:cNvSpPr>
          <p:nvPr>
            <p:ph idx="1"/>
          </p:nvPr>
        </p:nvSpPr>
        <p:spPr/>
        <p:txBody>
          <a:bodyPr/>
          <a:lstStyle/>
          <a:p>
            <a:pPr>
              <a:defRPr/>
            </a:pPr>
            <a:endParaRPr lang="en-US" dirty="0"/>
          </a:p>
        </p:txBody>
      </p:sp>
      <p:pic>
        <p:nvPicPr>
          <p:cNvPr id="17412" name="Picture 2" descr="C:\Users\rakesh-s\Desktop\2-2nd-dec.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4348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413" name="Picture 3" descr="C:\Users\rakesh-s\Desktop\membership.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4191000"/>
            <a:ext cx="9144000" cy="2667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Rectangle 3"/>
          <p:cNvSpPr/>
          <p:nvPr/>
        </p:nvSpPr>
        <p:spPr>
          <a:xfrm>
            <a:off x="1600200" y="0"/>
            <a:ext cx="7086600" cy="830262"/>
          </a:xfrm>
          <a:prstGeom prst="rect">
            <a:avLst/>
          </a:prstGeom>
        </p:spPr>
        <p:txBody>
          <a:bodyPr>
            <a:spAutoFit/>
          </a:bodyPr>
          <a:lstStyle/>
          <a:p>
            <a:pPr>
              <a:defRPr/>
            </a:pPr>
            <a:r>
              <a:rPr lang="en-US" sz="2400" b="1" dirty="0">
                <a:solidFill>
                  <a:schemeClr val="accent5">
                    <a:lumMod val="10000"/>
                  </a:schemeClr>
                </a:solidFill>
                <a:latin typeface="Andalus" panose="02020603050405020304" pitchFamily="18" charset="-78"/>
                <a:cs typeface="Andalus" panose="02020603050405020304" pitchFamily="18" charset="-78"/>
              </a:rPr>
              <a:t>OMICS International </a:t>
            </a:r>
            <a:r>
              <a:rPr lang="en-US" sz="2400" b="1" dirty="0" smtClean="0">
                <a:solidFill>
                  <a:schemeClr val="accent5">
                    <a:lumMod val="10000"/>
                  </a:schemeClr>
                </a:solidFill>
                <a:latin typeface="Andalus" panose="02020603050405020304" pitchFamily="18" charset="-78"/>
                <a:cs typeface="Andalus" panose="02020603050405020304" pitchFamily="18" charset="-78"/>
              </a:rPr>
              <a:t>Open </a:t>
            </a:r>
            <a:r>
              <a:rPr lang="en-US" sz="2400" b="1" dirty="0">
                <a:solidFill>
                  <a:schemeClr val="accent5">
                    <a:lumMod val="10000"/>
                  </a:schemeClr>
                </a:solidFill>
                <a:latin typeface="Andalus" panose="02020603050405020304" pitchFamily="18" charset="-78"/>
                <a:cs typeface="Andalus" panose="02020603050405020304" pitchFamily="18" charset="-78"/>
              </a:rPr>
              <a:t>Access Membership</a:t>
            </a:r>
            <a:br>
              <a:rPr lang="en-US" sz="2400" b="1" dirty="0">
                <a:solidFill>
                  <a:schemeClr val="accent5">
                    <a:lumMod val="10000"/>
                  </a:schemeClr>
                </a:solidFill>
                <a:latin typeface="Andalus" panose="02020603050405020304" pitchFamily="18" charset="-78"/>
                <a:cs typeface="Andalus" panose="02020603050405020304" pitchFamily="18" charset="-78"/>
              </a:rPr>
            </a:br>
            <a:endParaRPr lang="en-US" sz="2400" dirty="0">
              <a:solidFill>
                <a:schemeClr val="accent5">
                  <a:lumMod val="10000"/>
                </a:schemeClr>
              </a:solidFill>
              <a:latin typeface="Andalus" panose="02020603050405020304" pitchFamily="18" charset="-78"/>
              <a:cs typeface="Andalus" panose="02020603050405020304" pitchFamily="18" charset="-78"/>
            </a:endParaRPr>
          </a:p>
        </p:txBody>
      </p:sp>
      <p:sp>
        <p:nvSpPr>
          <p:cNvPr id="7" name="Teardrop 6"/>
          <p:cNvSpPr/>
          <p:nvPr/>
        </p:nvSpPr>
        <p:spPr>
          <a:xfrm>
            <a:off x="1295400" y="630238"/>
            <a:ext cx="7696200" cy="3560762"/>
          </a:xfrm>
          <a:prstGeom prst="teardrop">
            <a:avLst/>
          </a:prstGeom>
          <a:solidFill>
            <a:schemeClr val="accent3">
              <a:lumMod val="75000"/>
            </a:schemeClr>
          </a:solidFill>
        </p:spPr>
        <p:style>
          <a:lnRef idx="1">
            <a:schemeClr val="accent5"/>
          </a:lnRef>
          <a:fillRef idx="2">
            <a:schemeClr val="accent5"/>
          </a:fillRef>
          <a:effectRef idx="1">
            <a:schemeClr val="accent5"/>
          </a:effectRef>
          <a:fontRef idx="minor">
            <a:schemeClr val="dk1"/>
          </a:fontRef>
        </p:style>
        <p:txBody>
          <a:bodyPr anchor="ctr"/>
          <a:lstStyle/>
          <a:p>
            <a:pPr>
              <a:defRPr/>
            </a:pPr>
            <a:r>
              <a:rPr lang="en-US" dirty="0">
                <a:latin typeface="Calisto MT" panose="02040603050505030304" pitchFamily="18" charset="0"/>
              </a:rPr>
              <a:t>OMICS </a:t>
            </a:r>
            <a:r>
              <a:rPr lang="en-US" dirty="0" smtClean="0">
                <a:latin typeface="Calisto MT" panose="02040603050505030304" pitchFamily="18" charset="0"/>
              </a:rPr>
              <a:t>International </a:t>
            </a:r>
            <a:r>
              <a:rPr lang="en-US" dirty="0">
                <a:latin typeface="Calisto MT" panose="02040603050505030304" pitchFamily="18" charset="0"/>
              </a:rPr>
              <a:t>Open Access Membership enables academic and research institutions, funders and corporations to actively encourage open access in scholarly communication and the dissemination of research published by their authors.</a:t>
            </a:r>
          </a:p>
          <a:p>
            <a:pPr>
              <a:defRPr/>
            </a:pPr>
            <a:r>
              <a:rPr lang="en-US" dirty="0">
                <a:latin typeface="Calisto MT" panose="02040603050505030304" pitchFamily="18" charset="0"/>
              </a:rPr>
              <a:t>For more details and benefits, click on the link below:</a:t>
            </a:r>
          </a:p>
          <a:p>
            <a:pPr>
              <a:defRPr/>
            </a:pPr>
            <a:r>
              <a:rPr lang="en-US" dirty="0">
                <a:solidFill>
                  <a:schemeClr val="accent4">
                    <a:lumMod val="10000"/>
                  </a:schemeClr>
                </a:solidFill>
                <a:latin typeface="Calisto MT" panose="02040603050505030304" pitchFamily="18" charset="0"/>
                <a:hlinkClick r:id="rId4"/>
              </a:rPr>
              <a:t>http://omicsonline.org/membership.php</a:t>
            </a:r>
            <a:r>
              <a:rPr lang="en-US" dirty="0">
                <a:solidFill>
                  <a:schemeClr val="accent4">
                    <a:lumMod val="10000"/>
                  </a:schemeClr>
                </a:solidFill>
                <a:latin typeface="Calisto MT" panose="02040603050505030304" pitchFamily="18" charset="0"/>
              </a:rPr>
              <a:t> </a:t>
            </a:r>
          </a:p>
        </p:txBody>
      </p:sp>
    </p:spTree>
    <p:extLst>
      <p:ext uri="{BB962C8B-B14F-4D97-AF65-F5344CB8AC3E}">
        <p14:creationId xmlns:p14="http://schemas.microsoft.com/office/powerpoint/2010/main" val="95073355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1895</TotalTime>
  <Words>535</Words>
  <Application>Microsoft Office PowerPoint</Application>
  <PresentationFormat>On-screen Show (4:3)</PresentationFormat>
  <Paragraphs>43</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Pramoda Earla</dc:creator>
  <cp:lastModifiedBy>Pramoda</cp:lastModifiedBy>
  <cp:revision>244</cp:revision>
  <dcterms:created xsi:type="dcterms:W3CDTF">2014-10-14T11:42:21Z</dcterms:created>
  <dcterms:modified xsi:type="dcterms:W3CDTF">2015-11-16T10:28:56Z</dcterms:modified>
</cp:coreProperties>
</file>