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5" r:id="rId7"/>
    <p:sldId id="267" r:id="rId8"/>
    <p:sldId id="266" r:id="rId9"/>
    <p:sldId id="290" r:id="rId10"/>
    <p:sldId id="289" r:id="rId11"/>
    <p:sldId id="288" r:id="rId12"/>
    <p:sldId id="287" r:id="rId13"/>
    <p:sldId id="286" r:id="rId14"/>
    <p:sldId id="285" r:id="rId15"/>
    <p:sldId id="284" r:id="rId16"/>
    <p:sldId id="283" r:id="rId17"/>
    <p:sldId id="282" r:id="rId18"/>
    <p:sldId id="281" r:id="rId19"/>
    <p:sldId id="280" r:id="rId20"/>
    <p:sldId id="279" r:id="rId21"/>
    <p:sldId id="278" r:id="rId22"/>
    <p:sldId id="277" r:id="rId23"/>
    <p:sldId id="276" r:id="rId24"/>
    <p:sldId id="275" r:id="rId25"/>
    <p:sldId id="274" r:id="rId26"/>
    <p:sldId id="273" r:id="rId27"/>
    <p:sldId id="272" r:id="rId28"/>
    <p:sldId id="260"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omicsonline.org/membership.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C:\Users\mounika\Desktop\910-Editor-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ctrTitle"/>
          </p:nvPr>
        </p:nvSpPr>
        <p:spPr>
          <a:xfrm>
            <a:off x="685800" y="2286000"/>
            <a:ext cx="7772400" cy="1981200"/>
          </a:xfrm>
        </p:spPr>
        <p:txBody>
          <a:bodyPr>
            <a:noAutofit/>
          </a:bodyPr>
          <a:lstStyle/>
          <a:p>
            <a:r>
              <a:rPr lang="en-US" sz="3200" b="1" dirty="0"/>
              <a:t>Dr. Elisabetta Tosti</a:t>
            </a:r>
            <a:br>
              <a:rPr lang="en-US" sz="3200" b="1" dirty="0"/>
            </a:br>
            <a:r>
              <a:rPr lang="en-US" sz="3200" dirty="0"/>
              <a:t>Animal Physiology and Evolution laboratory</a:t>
            </a:r>
            <a:br>
              <a:rPr lang="en-US" sz="3200" dirty="0"/>
            </a:br>
            <a:r>
              <a:rPr lang="en-US" sz="3200" dirty="0"/>
              <a:t>Stazione Zoologica, Naples, Italy</a:t>
            </a:r>
          </a:p>
        </p:txBody>
      </p:sp>
      <p:sp>
        <p:nvSpPr>
          <p:cNvPr id="9" name="Subtitle 8"/>
          <p:cNvSpPr>
            <a:spLocks noGrp="1"/>
          </p:cNvSpPr>
          <p:nvPr>
            <p:ph type="subTitle" idx="1"/>
          </p:nvPr>
        </p:nvSpPr>
        <p:spPr>
          <a:xfrm>
            <a:off x="152400" y="4267200"/>
            <a:ext cx="8763000" cy="1371600"/>
          </a:xfrm>
        </p:spPr>
        <p:txBody>
          <a:bodyPr>
            <a:normAutofit fontScale="92500"/>
          </a:bodyPr>
          <a:lstStyle/>
          <a:p>
            <a:r>
              <a:rPr lang="en-US" b="1" dirty="0">
                <a:solidFill>
                  <a:schemeClr val="tx1"/>
                </a:solidFill>
              </a:rPr>
              <a:t>Editorial </a:t>
            </a:r>
            <a:r>
              <a:rPr lang="en-US" b="1" dirty="0" smtClean="0">
                <a:solidFill>
                  <a:schemeClr val="tx1"/>
                </a:solidFill>
              </a:rPr>
              <a:t>Board Member</a:t>
            </a:r>
          </a:p>
          <a:p>
            <a:r>
              <a:rPr lang="en-US" dirty="0" smtClean="0">
                <a:solidFill>
                  <a:schemeClr val="tx1"/>
                </a:solidFill>
              </a:rPr>
              <a:t>Journal </a:t>
            </a:r>
            <a:r>
              <a:rPr lang="en-US" dirty="0">
                <a:solidFill>
                  <a:schemeClr val="tx1"/>
                </a:solidFill>
              </a:rPr>
              <a:t>of Marine Science: Research &amp; Development</a:t>
            </a:r>
          </a:p>
        </p:txBody>
      </p:sp>
      <p:pic>
        <p:nvPicPr>
          <p:cNvPr id="2051" name="Picture 3" descr="C:\Users\mounika\Desktop\EB PIC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15200"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3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86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20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522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54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627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976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66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45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6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42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0"/>
            <a:ext cx="7772400" cy="1066800"/>
          </a:xfrm>
        </p:spPr>
        <p:txBody>
          <a:bodyPr/>
          <a:lstStyle/>
          <a:p>
            <a:endParaRPr lang="en-US" b="1" dirty="0"/>
          </a:p>
        </p:txBody>
      </p:sp>
      <p:sp>
        <p:nvSpPr>
          <p:cNvPr id="5" name="Subtitle 4"/>
          <p:cNvSpPr>
            <a:spLocks noGrp="1"/>
          </p:cNvSpPr>
          <p:nvPr>
            <p:ph type="subTitle" idx="1"/>
          </p:nvPr>
        </p:nvSpPr>
        <p:spPr>
          <a:xfrm>
            <a:off x="0" y="1760538"/>
            <a:ext cx="8915400" cy="4564062"/>
          </a:xfrm>
        </p:spPr>
        <p:txBody>
          <a:bodyPr>
            <a:noAutofit/>
          </a:bodyPr>
          <a:lstStyle/>
          <a:p>
            <a:pPr algn="just"/>
            <a:r>
              <a:rPr lang="en-US" sz="2100" dirty="0" smtClean="0">
                <a:solidFill>
                  <a:schemeClr val="tx1">
                    <a:lumMod val="95000"/>
                    <a:lumOff val="5000"/>
                  </a:schemeClr>
                </a:solidFill>
              </a:rPr>
              <a:t>            Elisabetta </a:t>
            </a:r>
            <a:r>
              <a:rPr lang="en-US" sz="2100" dirty="0">
                <a:solidFill>
                  <a:schemeClr val="tx1">
                    <a:lumMod val="95000"/>
                    <a:lumOff val="5000"/>
                  </a:schemeClr>
                </a:solidFill>
              </a:rPr>
              <a:t>Tosti is senior scientist at the laboratory of Animal Physiology and Evolution of the marine biology institute “Stazione Zoologica”, Naples, Italy. She is contract Professor in the University of Naples. She is founder of the Italian Society of Embryology Reproduction and Research “ SIERR” . She served as a reviewer of 15 different peer-reviewed journals in the area of Cell Biology and Reproduction . She served as a reviewer for the “National Science Foundation” for grant assignment. She is member of the editorial board of the International Journal “ Marine Drugs” and Guest Editor of a special issue. She is member of the editorial board of the International Journal “ Journal of Cell Biology and Genetics”. She has been tutor of 7 degree thesis, 3 PhD thesis, and 5 post-doc fellowships. Invited speaker at numerous international conferences and seminars. She has organized conferences and Master Courses. She has published 55 reviewed papers, is author of 9 invited reviews, 6 book chapters, one book and is Editor of an E- book.</a:t>
            </a:r>
          </a:p>
        </p:txBody>
      </p:sp>
      <p:sp>
        <p:nvSpPr>
          <p:cNvPr id="6" name="AutoShape 2" descr="data:image/jpeg;base64,/9j/4AAQSkZJRgABAQAAAQABAAD/2wCEAAkGBxAQBhURDxEREhUQEBASDxIVDxQQEBESFBEbGRQSExQaHCggGB0mGxUVITIjJSwrOi4uFx8zODMtOyg5Li0BCgoKDg0OGxAQGCwkICQsLiwvLCwsLCwtLSwsLCssLCwsLCwsLCwsLCwsLCwsLywsLCwsLCwsLCwsLCwsLCwsLP/AABEIAIwBaAMBEQACEQEDEQH/xAAbAAEAAgMBAQAAAAAAAAAAAAAAAwYCBQcEAf/EAEYQAAEEAgAEAwMIBgcGBwAAAAEAAgMRBBIFBiExBxNBIlFhFCMyUnGBkbNykpShstMzQ1NjgqOxJSdEosPSFyQ0QmJzdP/EABoBAQADAQEBAAAAAAAAAAAAAAABAgMEBQb/xAA2EQEAAgIABAMGAwcEAwAAAAAAAQIDEQQSITEFE1EUIjJBUmFCgcEzcZGhseHiBmLR8BUWJP/aAAwDAQACEQMRAD8A0y7nkiAgICAgICAgICAgICAgICAgICAgICAgICAgICAgICAgICAgICAgICAgICAgx2QNkDZA2QNkDZA2QNkDZA2QNkDZA2QNkDZA2QNkDZA2QNkDZA2QNkDZA2QNkDZA2QNkDZA2QNkDZA2QNkDZA2QNkDZA2QNkDZA2QNkDZBHaBaBaBaBaBaBaBaBaBaBaBaBaBaBaBaBaBaBaBaBaBaBaBaBaBaBaBaBaBaBaBaBaBaBaBaBaBaBaBaBaBaBaBaBaCO1CS0C0C0C0C0C0C0C0C0C0C0C0C0C0C0C0C0C0C0C0C0C0C0C0C0C0C0C0C0C0C0C0C0C0C0C0C0C0C0C0C0C0C0C0EeyJNkDZA2QNkDZA2QNkDZA2QNkDZA2QNkDZA2QNkDZA2QNkDZA2QNkDZA2QNkDZA2QNkDZA2QNkDZA2QNkDZA2QNkDZA2QNkDZA2QNkDZBHaJLQLQLQLQLQLQLQLQLQe3h2I2Vry55YIw0mmbk7OrtYWWbL5ddy6+D4S3FZPLrPV6fkGP6zy/s4/wC9cvt9fR6//rnEfVD58kxR3nm+7Gb/ADVHt9fRaP8ATXET+KD5PhjvPk/skf8AOU+3R9KJ/wBN54/FDBzMEf1+V+xx/wA9W9tj6WU+A5Y/FCJz8Af1+X+xx/z1Ptf+1nPg14/HCN2Tw8f12X+xxfz1PtX2Zz4Tb6oROzcH0lyfvxWD/rKfafsr/wCMt9TD5bh/2s37O3+YntP2Vnw231I2ZcT5XCIvcGa2XMDDZF9ACVtjyc/ycmfB5U62ztaMC0C0C0C0C0C0C0C0C0C0C0C0C0C0C0C0C0C0C0C0C0C0C0C0EdoktAtAtAtAtAtAtAtAtBvuWot8bIH/AMIT/mLk4uN0ex4Hbl4nf2Xblqfh8uTHjz8PgDnAMbLo1+7w3u8EWCa72epXHS1JnU1e1xmHPjrOWmWdem5j9W35t4dw/B4YJhw7FkJkazUxsYOoJu9T7lfJy0jfK5OBtxHE5eSc1o6b7zP6qph8w8MM4E/CMZjT3fGGvc3466C/uKxjNT51erk8O4mK7pnmZ9J3H6ysHHvDvEycDzcD5p7mh8dOLoJQRYBBPs2PUfgVvOKsxurycXiOal+XN1j5+sOX8I4DLl8Zbitpj3Oe123aPQEv2r3akV71hSJmdPW4m9ceLzO8f12+c5cpycOz2xyPbIJGbxvaC0EA0QWkmiD8T3C0tE1lx4ckZ680RpWpIkiS1HncxWY2q9XBf6WX9Jn8K7OH7PE4+NXbS10OAtAtAtAtAtAtAtBPhtjdlNbLIY2E+3IGGQtFdwwEWolMa31XZ3IuM7liTNgzXTNjhlkb8x5YJjBtrgTY6iln5k71MNvKry80SoVrVgWgWgWgWgWgWgWgWgWgWgWgWgWgWgjtQktAtAtAtAtAtAtAtAtBbvD+LdmV8I4PzSufifhel4VOs+1o4Nia8ehPulauCke9D6Pism+HtH2WHxMj25faP79n8Dlpn+FweDzriPylyeSIgrimH1lbO08ksc3lTHDunzQIv6pJLf8AlIXoYvgjb4nj5i3E3mvq47ncSc3muXIxHau+USvhc0BxIc5wsDrYIJ+4rjm088zV9Xj4ens1ceb0je/+/J4uYOJZGXm+ZlOLnhoa0a6Na33Nb6dbUze0z7zPFwuGleXF2/i1cXDZZnEQxSykdxHE6Qj7dQaVq7ns583JT4piHgzMN8cusjHsd6texzHfquAKvvTmmsW61naHhvSeX7Y/4V3cN2fPeJRrI3D8KZsO7oZWs+uYnhn6xFLfcPP1Po83mD3j8VKGTQS2wCQOpIBIA99oaZMjeYi4NcWt+k4NJa39I9ghohjc+XVjXPcezWtLnH7AOqGmeTjSROAljkjJ7B8boyfsDgE2alEy3H2QT9gv/RBJjwSSSaxse9w7tYxz3D7QBaGmEgLZC1wLSOhaQQ4H4g9kNOo8on/dJmfoZv5IWNvjh00/ZS5ljYsst+VHJJr9LSN0lfbqDS2mYc+plEbBog2DRFdQfcURp8tDRaBaBaBaBaBaBaBaBaBaBaBaCPZEmyBsgbIGyBsgbIGyBsgbIL54Ut2lyh/cw/mlYZ/hdvATrJtecTGricZ90jP9VxxHV7WXJvFaG45u4e3I4UGOmbDUjXB7mbiwD7NbD3+9XyV5o04+CzWxZOatd9Fa4dyrgmcedlsl6/QAELXfA24n8Cs64qb6y9DLx/Fcs8tNffuy56zuINxHRxweVj1q6WNwkLmdqNdY218PvTNN9dI6HhmLhZtFr23b0npH91c5C4vPBxmOBjh5U0tSMLRVltBwdVg9B6+ixwWmLRHyel4rw2O+G2WY96I7/msHNvA/l3P0ELrDBi+ZMR0Pltld0B95JA+Fk+i2yU5skPM4PivZ+DtaO821H8O7S87cxy4/EThYLvk0WMGtIiAYXPLQ49e9C6+Ju7WeXJMTyx2dvh3AUy4vNzRzWt6vXyhkDjHC5sLiPzromh8ExA85odYJBHq069fUOo366Yrc8alxeIcP7JkrfH0ifk1fhJy6yHjPEJMlgfLgysiZYtoLWOJkaPeQBR9B9q3puI08ribVvfnajl3nbOPM0MkmRI9s08bZYi4mLWR4aQ1nZtbdK9y6ppGnnVyW3EzK2+KHMedhcVYyCcNjnhJ18qNxY5p1dTi2+tg9fW1njrEx1a5bTWejZcu8cdl+Gs82bcukeUybWo3Ssawkj2RTSQasfaotGrdE1tum5aDlLxHhjwZY81gY0f8ApoYYB5Ij1owgDrd+ru9q1sc/JSmWIjqw45xfDxORoY+F5LY5ZHROl8pw8940O/mn6TacR7u1DokRM26lpiK+7LYeG3EH8U4LlYecTO2PytXPOzwJQ/pt3tpZYPfr8FF45ZiYWxTzxMSm8I+PZU7psbIeJBjMiER1a0tFuaW2ALHsjv1TJWI6wYbTO4lTeI865kHFJY8NzMWNk8w8tkUb93CQhz5HvaS5xNn7/grxSJjqynJaJ6dFxZHHzByYZXMY3Lg2YHNFfONAcG330eCOhuifhap8FmuvMr90XIUkf/hXkula50f/AJsyNadXOZ5Q2aD6EjpaX+Mx68vqqeH4kZsE7TGIY4I/+FZC1seg7tDq2uvW+/WvRXnHEs4y2j9y8eInE5OHcQx87FIHnny8tmrayGMG0YcfQgGQAj6w9BSpSObpLTJM1mLQg8XMmZ/LcM2PKTjTFomaA2nh+r4Xk1YALfxcEx631M29bjsqnhjxaeDir6k1xoopsjMaQC0tZHQIsWHbadj6K+SI192eKZifsr/MPMORn53m5DrqxGwABkTSb0b06/ae6tWsV7KWtNp3LV7KypsgbIGyBsgbIGyBsgbIGyCO1CS0C0C0C0C0C0C0C0C0HQPCKUNyson+xh/MKxz/AAuvgq7yOhY+S05zAPWRn8QXJE9XrZKTGOXt5xeBwoX/AGjf4SrZOzLgI3l/Jz/JzWUuabPfpisuHIHFzPiSROJd5BZqT19h4NN+4sd+K3w25oeP4pw8YskWj5/1hpOJcIZi+IGP5QDWTSNeGjs11kOA9w7H71nNYrljTsx8TbN4feLd69P6LR5rRz6Wn6T+HtLfiG5B2A/ELb8f5PKmJ9lif936Q5Lzm0s5qyQ7v57j9zgHD9xC4sse/L63w60eyY5+36t74QAu5ilcLpuMQ73W6Rut/qu/Arbh66mXmeOZa2x1iPX9EfL3GsgeK/EW4rGSwvlZ8q2fpHG2GMMdLtRoghwqjt29LHbWImJfM5Oasw1GHNwTG46MmObKmZE/zIMcY2g2BtlyOcLaDRHQHoLv12nmmNOWOSJ3DSc2cxy8R4sZ5AGANDIowbEbAbq/U2SSVateWFbW5p2v/Jp/3QZn6Gd+SsrfHDav7OXKGAlwDQSSQGgdySaAC2c7oXGOW8Lg/Co35jDmZM1+XDu6PHaWgbk69XBuzR1+kSOg9M4tNp6NppFI69ZWPwi45NlSZTXiKOOIY3lQwwthij38zagBZvRvcnsq5KxGl8VpmZanwTdfGMw+9kR/GR6nL2hXD3lzvjR/21P/APpyPzXLWOzGe8uo+CHs8JynuNNEzOp7Atjtx/AtWOXvDfD2lhypIHeEuc5ooOHEHAe4GKwEt8cFf2c/m5FKfmj9h/0W7mns6/41H/YmJ/8Aa78pYYu8unN2h88PJm8S5Gn4dKfaiBawnqQx5LoX/wCF7T9ga1L+7bZj96vLKm5kTsHk4QyNLJ+ITF0zT9JmPjPIaw/pSWfiAtIndt+jKY5a69VWtWULQLQLQLQLQLQLQLQLQLQR2iS0C0C0C0C0C0C0C0C0Fu8Psny25R/u4B/mlc3FTqr0/Cqc2fX2W7gXES/mCBo9ZR+4En9wXFS27Q+h4zDy8PaVn8S3uby6HAHpMzY+4EOFn7yB961z/C83wiIniNT6S5LNldLJ/euDmfXRjdU8MuFPh4Q+WVpa7Ic0taRTvLYDoSPSy5x+whd2Ck1r1+b5LxfiK5c2qTuK9Pz+bU8e5iwDzq2SbIc1uDTWtZC6QSymy72x2DfZHbuD7lFrV59zPZpw+HPHC2pWse/85nWo/c1vNnN+DJxCPNw8mQZGMNWRux5PLlaXdWucQNejnfb9vVLWiZ5o7rcPgy0pbDkrHLP3jcPDx3jHC+KubM7KOBkBobK2WF0sTwOxD20OnvsEiuiWrW877SnBmz8LWccRzV+XXSGDm/A4TwSSLhsjsvKn/pMkxOiiZQIbTXdSG2SAL6k2VaNVjUObJF81+bJ0iPk13g7PlQ8Ty8lghdA1sYzZJ5vLA6FwcHBriXdXHtRvutscRpw8VM+ZuOy0zcd5WdKbxm9T9JuJIxp+IAAI/BbayOPmxen8kfFeU+FZ3Lz8vhTjH5FmQfOFtMFva6J/UODeoqr6d7tRFrROpJpW0bq+8B5h4NjcoSYDs2WQTNnEkowp4/6Vtey3U1QruSpmtptvSK2rFeXbnOcIcfiLHYeT8pDCyRshx349Pa+w0scST2Bv4rTrMdWXSJ6Ojcz8b4PxjhsT5st+JLDt7JhfIW71uwgCni2tog+nxpZVi1fk2tNLx1l5uRObOF8PzpIWeaI5GtLsyRji6WRpNNMTQSxgDjXr1Nqb1tPVFL1r0brwwxcGPj2V8gynZDXRxl20DovKHmO0aHO/pO560O3xVbzOo2tjisTOpU3j/C+Fz8alkh4gMa5pfOhmxpXOjkDzuY3N6PBNkC+l9/QaRNojszmKzPSU/FObMWDlwcM4Y5/lvNZWY9ha54eR5hZHV9RY61QFD3iIrMzuUzeIjlq3PAeYODY3KEmA7NlkEzZxJIMOeM/Ot1OrdTVCvU9lE1tNt6TFqRXl2oLMDBPFHRvz3CANBbkDBlLpCatgiu2nqfaNjotNz6MtV9V9575j4RxLhbI25skToXF7CcOd4d7FauGo+HW+izrW1Z7Nb2raO6r+FfEZIedIQwEicPilaD/7Cwu2/wAJYD9gKtkjdVMc6tDPjXHsfN5zmnyKdEPm8YG9dGdARXv9p/Xp7R+CRExXombRNtyq2a6P5W7yr02Ol32+F9a919aq1eFJ0htEFoFoFoFoFoFoFoFoFoItkSbIGyBsgbIGyBsgbIGyBsg33LMtYuR8WQ/mrk4z4Hs+BR/9cfuld+Ec7w4sTfL4dDu1ga6Xz9XvodST5ZIvvVrirniO1Xv5vCbZZmb5516a/u903isTGWuwGOBFEHKsEe4jyeqv7RM/hcs+C0r1jN/L/JqmeIGLHLvHwjFa4dnCZtg+8fM9EjJHyqjJwdpjU57TH7v8mu5g8Tc3JhLGFuOxwpwjsyEe4yHqPuAUze0s8fCYcXWes/f/AIUZ+V0oKsVb2zvPJkK8VYWyvO+VW057ZUTpVOmM5V98N34uRy3n4E+VHjSZL8Z8LpDqwmOnAWaHdoBF3RW2Pp1cWf3p1L5J4f57T/wpb/aDMi8uvfZINfct+eHJ5dm4bxfH4TydNhw5EeTlZhd5roTvj47XM0IElU4hoPb1PUAd41zTtbcVjUd3PLWjI2QNkDZB2Lwd4NNiOmnyfLjbPFB5I86NznAFztiGuOopw79evZY5J30hvirrrKh868tZOJxCWaTy3RS5MpjkZMx17uc9oLL2Bq/SundaVtEs7UmFZ2VlDZA2QWzw54Tg5nGHxZ0mg8u4W+Z5XmPvqNveB1r1+5UvMxHRekRM9Xv4zBj8GZkR4+Q3IyckGGNzaJxMV3V+7h08130enYC+nYxEzbumYinZRLWjM2QNkDZA2QNkDZA2QNkDZA2QNkEdqEloFoFoFoFoFoFoFoFoDjbC09jVj0NdrCiYie61bTXtKPyWfVH4KOSvot5t/qk8ln1R+CclfQ82/wBUvnkM+q38AnJX0PNv9UnkM+o39UJyV9Dzb/VJ5DPqN/VCclfQ8y/qfJ4/qN/VCclfRHmW9Xz5PH9Rv6oU8lfQ8y3qfJ4/qN/VCjkr6HmW9WbGNaPZAF96FKYiI7Im0z3fdRfYfgFZXUMrUBaBaBaBaDHUe4fgFJqAADsAPuQ0ytQFoFoPhPRAHZB9tAtAtAtAtAtAtAtAtAtAtAtBFsixsgbIGyBsgbIGyBsgbIGyBsgbIGyBsgbIGyBsgbIGyBsgbIGyBsgbIGyBsgbIGyBsgbIGyBsgbIGyBsgbIGyBsgbIGyBsgbIGyBsgbIItkSbIGyBsgbIGyBsgbIGyBsgbIGyBsgbIGyBsgbIGyBsgbIGyBsgbIGyBsgbIGyBsgbIGyBsgbIGyBsgbIGyBsgbIGyBsgbIGyBsgbIGyCLZQk2QNkDZA2QNkDZA2QNkDZA2QNkDZA2QNkDZA2QNkDZA2QNkDZA2QNkDZA2QNkDZA2QNkDZA2QNkDZA2QNkDZA2QNkDZA2QNkDZA2QNkEWyJ0bIaNkNGyGjZDRsho2Q0bIaNkNGyGjZDRsho2Q0bIaNkNGyGjZDRsho2Q0bIaNkNGyGjZDRsho2Q0bIaNkNGyGjZDRsho2Q0bIaNkNGyGjZDRsho2Q0bIaNkNGyGjZDRsho2Q0bIaNkNI0SICAgICAgICAgICAgICAgICAgICAgICAgICAgICAgICAgICAgICAgICAgICD//Z"/>
          <p:cNvSpPr>
            <a:spLocks noChangeAspect="1" noChangeArrowheads="1"/>
          </p:cNvSpPr>
          <p:nvPr/>
        </p:nvSpPr>
        <p:spPr bwMode="auto">
          <a:xfrm>
            <a:off x="155575" y="-1477963"/>
            <a:ext cx="792480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AQBhURDxEREhUQEBASDxIVDxQQEBESFBEbGRQSExQaHCggGB0mGxUVITIjJSwrOi4uFx8zODMtOyg5Li0BCgoKDg0OGxAQGCwkICQsLiwvLCwsLCwtLSwsLCssLCwsLCwsLCwsLCwsLCwsLywsLCwsLCwsLCwsLCwsLCwsLP/AABEIAIwBaAMBEQACEQEDEQH/xAAbAAEAAgMBAQAAAAAAAAAAAAAAAwYCBQcEAf/EAEYQAAEEAgAEAwMIBgcGBwAAAAEAAgMRBBIFBiExBxNBIlFhFCMyUnGBkbNykpShstMzQ1NjgqOxJSdEosPSFyQ0QmJzdP/EABoBAQADAQEBAAAAAAAAAAAAAAABAgMEBQb/xAA2EQEAAgIABAMGAwcEAwAAAAAAAQIDEQQSITEFE1EUIjJBUmFCgcEzcZGhseHiBmLR8BUWJP/aAAwDAQACEQMRAD8A0y7nkiAgICAgICAgICAgICAgICAgICAgICAgICAgICAgICAgICAgICAgICAgICAgx2QNkDZA2QNkDZA2QNkDZA2QNkDZA2QNkDZA2QNkDZA2QNkDZA2QNkDZA2QNkDZA2QNkDZA2QNkDZA2QNkDZA2QNkDZA2QNkDZA2QNkDZBHaBaBaBaBaBaBaBaBaBaBaBaBaBaBaBaBaBaBaBaBaBaBaBaBaBaBaBaBaBaBaBaBaBaBaBaBaBaBaBaBaBaBaBaBaCO1CS0C0C0C0C0C0C0C0C0C0C0C0C0C0C0C0C0C0C0C0C0C0C0C0C0C0C0C0C0C0C0C0C0C0C0C0C0C0C0C0C0C0C0C0EeyJNkDZA2QNkDZA2QNkDZA2QNkDZA2QNkDZA2QNkDZA2QNkDZA2QNkDZA2QNkDZA2QNkDZA2QNkDZA2QNkDZA2QNkDZA2QNkDZA2QNkDZBHaJLQLQLQLQLQLQLQLQLQe3h2I2Vry55YIw0mmbk7OrtYWWbL5ddy6+D4S3FZPLrPV6fkGP6zy/s4/wC9cvt9fR6//rnEfVD58kxR3nm+7Gb/ADVHt9fRaP8ATXET+KD5PhjvPk/skf8AOU+3R9KJ/wBN54/FDBzMEf1+V+xx/wA9W9tj6WU+A5Y/FCJz8Af1+X+xx/z1Ptf+1nPg14/HCN2Tw8f12X+xxfz1PtX2Zz4Tb6oROzcH0lyfvxWD/rKfafsr/wCMt9TD5bh/2s37O3+YntP2Vnw231I2ZcT5XCIvcGa2XMDDZF9ACVtjyc/ycmfB5U62ztaMC0C0C0C0C0C0C0C0C0C0C0C0C0C0C0C0C0C0C0C0C0C0C0C0EdoktAtAtAtAtAtAtAtAtBvuWot8bIH/AMIT/mLk4uN0ex4Hbl4nf2Xblqfh8uTHjz8PgDnAMbLo1+7w3u8EWCa72epXHS1JnU1e1xmHPjrOWmWdem5j9W35t4dw/B4YJhw7FkJkazUxsYOoJu9T7lfJy0jfK5OBtxHE5eSc1o6b7zP6qph8w8MM4E/CMZjT3fGGvc3466C/uKxjNT51erk8O4mK7pnmZ9J3H6ysHHvDvEycDzcD5p7mh8dOLoJQRYBBPs2PUfgVvOKsxurycXiOal+XN1j5+sOX8I4DLl8Zbitpj3Oe123aPQEv2r3akV71hSJmdPW4m9ceLzO8f12+c5cpycOz2xyPbIJGbxvaC0EA0QWkmiD8T3C0tE1lx4ckZ680RpWpIkiS1HncxWY2q9XBf6WX9Jn8K7OH7PE4+NXbS10OAtAtAtAtAtAtAtBPhtjdlNbLIY2E+3IGGQtFdwwEWolMa31XZ3IuM7liTNgzXTNjhlkb8x5YJjBtrgTY6iln5k71MNvKry80SoVrVgWgWgWgWgWgWgWgWgWgWgWgWgWgWgjtQktAtAtAtAtAtAtAtAtBbvD+LdmV8I4PzSufifhel4VOs+1o4Nia8ehPulauCke9D6Pism+HtH2WHxMj25faP79n8Dlpn+FweDzriPylyeSIgrimH1lbO08ksc3lTHDunzQIv6pJLf8AlIXoYvgjb4nj5i3E3mvq47ncSc3muXIxHau+USvhc0BxIc5wsDrYIJ+4rjm088zV9Xj4ens1ceb0je/+/J4uYOJZGXm+ZlOLnhoa0a6Na33Nb6dbUze0z7zPFwuGleXF2/i1cXDZZnEQxSykdxHE6Qj7dQaVq7ns583JT4piHgzMN8cusjHsd6texzHfquAKvvTmmsW61naHhvSeX7Y/4V3cN2fPeJRrI3D8KZsO7oZWs+uYnhn6xFLfcPP1Po83mD3j8VKGTQS2wCQOpIBIA99oaZMjeYi4NcWt+k4NJa39I9ghohjc+XVjXPcezWtLnH7AOqGmeTjSROAljkjJ7B8boyfsDgE2alEy3H2QT9gv/RBJjwSSSaxse9w7tYxz3D7QBaGmEgLZC1wLSOhaQQ4H4g9kNOo8on/dJmfoZv5IWNvjh00/ZS5ljYsst+VHJJr9LSN0lfbqDS2mYc+plEbBog2DRFdQfcURp8tDRaBaBaBaBaBaBaBaBaBaBaBaCPZEmyBsgbIGyBsgbIGyBsgbIL54Ut2lyh/cw/mlYZ/hdvATrJtecTGricZ90jP9VxxHV7WXJvFaG45u4e3I4UGOmbDUjXB7mbiwD7NbD3+9XyV5o04+CzWxZOatd9Fa4dyrgmcedlsl6/QAELXfA24n8Cs64qb6y9DLx/Fcs8tNffuy56zuINxHRxweVj1q6WNwkLmdqNdY218PvTNN9dI6HhmLhZtFr23b0npH91c5C4vPBxmOBjh5U0tSMLRVltBwdVg9B6+ixwWmLRHyel4rw2O+G2WY96I7/msHNvA/l3P0ELrDBi+ZMR0Pltld0B95JA+Fk+i2yU5skPM4PivZ+DtaO821H8O7S87cxy4/EThYLvk0WMGtIiAYXPLQ49e9C6+Ju7WeXJMTyx2dvh3AUy4vNzRzWt6vXyhkDjHC5sLiPzromh8ExA85odYJBHq069fUOo366Yrc8alxeIcP7JkrfH0ifk1fhJy6yHjPEJMlgfLgysiZYtoLWOJkaPeQBR9B9q3puI08ribVvfnajl3nbOPM0MkmRI9s08bZYi4mLWR4aQ1nZtbdK9y6ppGnnVyW3EzK2+KHMedhcVYyCcNjnhJ18qNxY5p1dTi2+tg9fW1njrEx1a5bTWejZcu8cdl+Gs82bcukeUybWo3Ssawkj2RTSQasfaotGrdE1tum5aDlLxHhjwZY81gY0f8ApoYYB5Ij1owgDrd+ru9q1sc/JSmWIjqw45xfDxORoY+F5LY5ZHROl8pw8940O/mn6TacR7u1DokRM26lpiK+7LYeG3EH8U4LlYecTO2PytXPOzwJQ/pt3tpZYPfr8FF45ZiYWxTzxMSm8I+PZU7psbIeJBjMiER1a0tFuaW2ALHsjv1TJWI6wYbTO4lTeI865kHFJY8NzMWNk8w8tkUb93CQhz5HvaS5xNn7/grxSJjqynJaJ6dFxZHHzByYZXMY3Lg2YHNFfONAcG330eCOhuifhap8FmuvMr90XIUkf/hXkula50f/AJsyNadXOZ5Q2aD6EjpaX+Mx68vqqeH4kZsE7TGIY4I/+FZC1seg7tDq2uvW+/WvRXnHEs4y2j9y8eInE5OHcQx87FIHnny8tmrayGMG0YcfQgGQAj6w9BSpSObpLTJM1mLQg8XMmZ/LcM2PKTjTFomaA2nh+r4Xk1YALfxcEx631M29bjsqnhjxaeDir6k1xoopsjMaQC0tZHQIsWHbadj6K+SI192eKZifsr/MPMORn53m5DrqxGwABkTSb0b06/ae6tWsV7KWtNp3LV7KypsgbIGyBsgbIGyBsgbIGyCO1CS0C0C0C0C0C0C0C0C0HQPCKUNyson+xh/MKxz/AAuvgq7yOhY+S05zAPWRn8QXJE9XrZKTGOXt5xeBwoX/AGjf4SrZOzLgI3l/Jz/JzWUuabPfpisuHIHFzPiSROJd5BZqT19h4NN+4sd+K3w25oeP4pw8YskWj5/1hpOJcIZi+IGP5QDWTSNeGjs11kOA9w7H71nNYrljTsx8TbN4feLd69P6LR5rRz6Wn6T+HtLfiG5B2A/ELb8f5PKmJ9lif936Q5Lzm0s5qyQ7v57j9zgHD9xC4sse/L63w60eyY5+36t74QAu5ilcLpuMQ73W6Rut/qu/Arbh66mXmeOZa2x1iPX9EfL3GsgeK/EW4rGSwvlZ8q2fpHG2GMMdLtRoghwqjt29LHbWImJfM5Oasw1GHNwTG46MmObKmZE/zIMcY2g2BtlyOcLaDRHQHoLv12nmmNOWOSJ3DSc2cxy8R4sZ5AGANDIowbEbAbq/U2SSVateWFbW5p2v/Jp/3QZn6Gd+SsrfHDav7OXKGAlwDQSSQGgdySaAC2c7oXGOW8Lg/Co35jDmZM1+XDu6PHaWgbk69XBuzR1+kSOg9M4tNp6NppFI69ZWPwi45NlSZTXiKOOIY3lQwwthij38zagBZvRvcnsq5KxGl8VpmZanwTdfGMw+9kR/GR6nL2hXD3lzvjR/21P/APpyPzXLWOzGe8uo+CHs8JynuNNEzOp7Atjtx/AtWOXvDfD2lhypIHeEuc5ooOHEHAe4GKwEt8cFf2c/m5FKfmj9h/0W7mns6/41H/YmJ/8Aa78pYYu8unN2h88PJm8S5Gn4dKfaiBawnqQx5LoX/wCF7T9ga1L+7bZj96vLKm5kTsHk4QyNLJ+ITF0zT9JmPjPIaw/pSWfiAtIndt+jKY5a69VWtWULQLQLQLQLQLQLQLQLQLQR2iS0C0C0C0C0C0C0C0C0Fu8Psny25R/u4B/mlc3FTqr0/Cqc2fX2W7gXES/mCBo9ZR+4En9wXFS27Q+h4zDy8PaVn8S3uby6HAHpMzY+4EOFn7yB961z/C83wiIniNT6S5LNldLJ/euDmfXRjdU8MuFPh4Q+WVpa7Ic0taRTvLYDoSPSy5x+whd2Ck1r1+b5LxfiK5c2qTuK9Pz+bU8e5iwDzq2SbIc1uDTWtZC6QSymy72x2DfZHbuD7lFrV59zPZpw+HPHC2pWse/85nWo/c1vNnN+DJxCPNw8mQZGMNWRux5PLlaXdWucQNejnfb9vVLWiZ5o7rcPgy0pbDkrHLP3jcPDx3jHC+KubM7KOBkBobK2WF0sTwOxD20OnvsEiuiWrW877SnBmz8LWccRzV+XXSGDm/A4TwSSLhsjsvKn/pMkxOiiZQIbTXdSG2SAL6k2VaNVjUObJF81+bJ0iPk13g7PlQ8Ty8lghdA1sYzZJ5vLA6FwcHBriXdXHtRvutscRpw8VM+ZuOy0zcd5WdKbxm9T9JuJIxp+IAAI/BbayOPmxen8kfFeU+FZ3Lz8vhTjH5FmQfOFtMFva6J/UODeoqr6d7tRFrROpJpW0bq+8B5h4NjcoSYDs2WQTNnEkowp4/6Vtey3U1QruSpmtptvSK2rFeXbnOcIcfiLHYeT8pDCyRshx349Pa+w0scST2Bv4rTrMdWXSJ6Ojcz8b4PxjhsT5st+JLDt7JhfIW71uwgCni2tog+nxpZVi1fk2tNLx1l5uRObOF8PzpIWeaI5GtLsyRji6WRpNNMTQSxgDjXr1Nqb1tPVFL1r0brwwxcGPj2V8gynZDXRxl20DovKHmO0aHO/pO560O3xVbzOo2tjisTOpU3j/C+Fz8alkh4gMa5pfOhmxpXOjkDzuY3N6PBNkC+l9/QaRNojszmKzPSU/FObMWDlwcM4Y5/lvNZWY9ha54eR5hZHV9RY61QFD3iIrMzuUzeIjlq3PAeYODY3KEmA7NlkEzZxJIMOeM/Ot1OrdTVCvU9lE1tNt6TFqRXl2oLMDBPFHRvz3CANBbkDBlLpCatgiu2nqfaNjotNz6MtV9V9575j4RxLhbI25skToXF7CcOd4d7FauGo+HW+izrW1Z7Nb2raO6r+FfEZIedIQwEicPilaD/7Cwu2/wAJYD9gKtkjdVMc6tDPjXHsfN5zmnyKdEPm8YG9dGdARXv9p/Xp7R+CRExXombRNtyq2a6P5W7yr02Ol32+F9a919aq1eFJ0htEFoFoFoFoFoFoFoFoFoItkSbIGyBsgbIGyBsgbIGyBsg33LMtYuR8WQ/mrk4z4Hs+BR/9cfuld+Ec7w4sTfL4dDu1ga6Xz9XvodST5ZIvvVrirniO1Xv5vCbZZmb5516a/u903isTGWuwGOBFEHKsEe4jyeqv7RM/hcs+C0r1jN/L/JqmeIGLHLvHwjFa4dnCZtg+8fM9EjJHyqjJwdpjU57TH7v8mu5g8Tc3JhLGFuOxwpwjsyEe4yHqPuAUze0s8fCYcXWes/f/AIUZ+V0oKsVb2zvPJkK8VYWyvO+VW057ZUTpVOmM5V98N34uRy3n4E+VHjSZL8Z8LpDqwmOnAWaHdoBF3RW2Pp1cWf3p1L5J4f57T/wpb/aDMi8uvfZINfct+eHJ5dm4bxfH4TydNhw5EeTlZhd5roTvj47XM0IElU4hoPb1PUAd41zTtbcVjUd3PLWjI2QNkDZB2Lwd4NNiOmnyfLjbPFB5I86NznAFztiGuOopw79evZY5J30hvirrrKh868tZOJxCWaTy3RS5MpjkZMx17uc9oLL2Bq/SundaVtEs7UmFZ2VlDZA2QWzw54Tg5nGHxZ0mg8u4W+Z5XmPvqNveB1r1+5UvMxHRekRM9Xv4zBj8GZkR4+Q3IyckGGNzaJxMV3V+7h08130enYC+nYxEzbumYinZRLWjM2QNkDZA2QNkDZA2QNkDZA2QNkEdqEloFoFoFoFoFoFoFoFoDjbC09jVj0NdrCiYie61bTXtKPyWfVH4KOSvot5t/qk8ln1R+CclfQ82/wBUvnkM+q38AnJX0PNv9UnkM+o39UJyV9Dzb/VJ5DPqN/VCclfQ8y/qfJ4/qN/VCclfRHmW9Xz5PH9Rv6oU8lfQ8y3qfJ4/qN/VCjkr6HmW9WbGNaPZAF96FKYiI7Im0z3fdRfYfgFZXUMrUBaBaBaBaDHUe4fgFJqAADsAPuQ0ytQFoFoPhPRAHZB9tAtAtAtAtAtAtAtAtAtAtAtBFsixsgbIGyBsgbIGyBsgbIGyBsgbIGyBsgbIGyBsgbIGyBsgbIGyBsgbIGyBsgbIGyBsgbIGyBsgbIGyBsgbIGyBsgbIGyBsgbIGyBsgbIItkSbIGyBsgbIGyBsgbIGyBsgbIGyBsgbIGyBsgbIGyBsgbIGyBsgbIGyBsgbIGyBsgbIGyBsgbIGyBsgbIGyBsgbIGyBsgbIGyBsgbIGyCLZQk2QNkDZA2QNkDZA2QNkDZA2QNkDZA2QNkDZA2QNkDZA2QNkDZA2QNkDZA2QNkDZA2QNkDZA2QNkDZA2QNkDZA2QNkDZA2QNkDZA2QNkEWyJ0bIaNkNGyGjZDRsho2Q0bIaNkNGyGjZDRsho2Q0bIaNkNGyGjZDRsho2Q0bIaNkNGyGjZDRsho2Q0bIaNkNGyGjZDRsho2Q0bIaNkNGyGjZDRsho2Q0bIaNkNGyGjZDRsho2Q0bIaNkNI0SICAgICAgICAgICAgICAgICAgICAgICAgICAgICAgICAgICAgICAgICAgICD//Z"/>
          <p:cNvSpPr>
            <a:spLocks noChangeAspect="1" noChangeArrowheads="1"/>
          </p:cNvSpPr>
          <p:nvPr/>
        </p:nvSpPr>
        <p:spPr bwMode="auto">
          <a:xfrm>
            <a:off x="307975" y="-1325563"/>
            <a:ext cx="792480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Users\mounika\Desktop\EB PICS\biogra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160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2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99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702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076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95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601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024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77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382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81400"/>
            <a:ext cx="624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304800" y="533401"/>
            <a:ext cx="8153400" cy="1295399"/>
          </a:xfrm>
        </p:spPr>
        <p:txBody>
          <a:bodyPr>
            <a:normAutofit fontScale="90000"/>
          </a:bodyPr>
          <a:lstStyle/>
          <a:p>
            <a:pPr algn="l"/>
            <a:r>
              <a:rPr lang="en-US" b="1" dirty="0">
                <a:solidFill>
                  <a:srgbClr val="FFFF00"/>
                </a:solidFill>
              </a:rPr>
              <a:t>Approved By</a:t>
            </a:r>
            <a:r>
              <a:rPr lang="en-US" b="1" dirty="0"/>
              <a:t/>
            </a:r>
            <a:br>
              <a:rPr lang="en-US" b="1" dirty="0"/>
            </a:br>
            <a:endParaRPr lang="en-US" dirty="0"/>
          </a:p>
        </p:txBody>
      </p:sp>
      <p:sp>
        <p:nvSpPr>
          <p:cNvPr id="4" name="Subtitle 3"/>
          <p:cNvSpPr>
            <a:spLocks noGrp="1"/>
          </p:cNvSpPr>
          <p:nvPr>
            <p:ph type="subTitle" idx="1"/>
          </p:nvPr>
        </p:nvSpPr>
        <p:spPr>
          <a:xfrm>
            <a:off x="304800" y="2971800"/>
            <a:ext cx="7467600" cy="838200"/>
          </a:xfrm>
        </p:spPr>
        <p:txBody>
          <a:bodyPr>
            <a:normAutofit/>
          </a:bodyPr>
          <a:lstStyle/>
          <a:p>
            <a:pPr algn="l"/>
            <a:r>
              <a:rPr lang="en-US" b="1" dirty="0">
                <a:solidFill>
                  <a:srgbClr val="FFFF00"/>
                </a:solidFill>
              </a:rPr>
              <a:t>E-signature: </a:t>
            </a:r>
          </a:p>
          <a:p>
            <a:endParaRPr lang="en-US" dirty="0"/>
          </a:p>
        </p:txBody>
      </p:sp>
    </p:spTree>
    <p:extLst>
      <p:ext uri="{BB962C8B-B14F-4D97-AF65-F5344CB8AC3E}">
        <p14:creationId xmlns:p14="http://schemas.microsoft.com/office/powerpoint/2010/main" val="2256724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581400"/>
          </a:xfrm>
        </p:spPr>
        <p:txBody>
          <a:bodyPr>
            <a:normAutofit fontScale="90000"/>
          </a:bodyPr>
          <a:lstStyle/>
          <a:p>
            <a:pPr>
              <a:defRPr/>
            </a:pPr>
            <a:r>
              <a:rPr lang="en-US" sz="4000" dirty="0" smtClean="0">
                <a:solidFill>
                  <a:schemeClr val="accent5">
                    <a:lumMod val="10000"/>
                  </a:schemeClr>
                </a:solidFill>
                <a:latin typeface="Andalus" panose="02020603050405020304" pitchFamily="18" charset="-78"/>
                <a:ea typeface="Osaka" charset="-128"/>
                <a:cs typeface="Andalus" panose="02020603050405020304" pitchFamily="18" charset="-78"/>
              </a:rPr>
              <a:t>OMICS Group </a:t>
            </a:r>
            <a:r>
              <a:rPr lang="en-US" sz="4000" b="1" dirty="0" smtClean="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sz="4000" b="1" dirty="0" smtClean="0">
                <a:solidFill>
                  <a:schemeClr val="accent5">
                    <a:lumMod val="10000"/>
                  </a:schemeClr>
                </a:solidFill>
                <a:latin typeface="Andalus" panose="02020603050405020304" pitchFamily="18" charset="-78"/>
                <a:ea typeface="Osaka" charset="-128"/>
                <a:cs typeface="Andalus" panose="02020603050405020304" pitchFamily="18" charset="-78"/>
              </a:rPr>
            </a:br>
            <a:r>
              <a:rPr lang="en-US" sz="4000" b="1" dirty="0" smtClean="0">
                <a:solidFill>
                  <a:schemeClr val="accent5">
                    <a:lumMod val="10000"/>
                  </a:schemeClr>
                </a:solidFill>
                <a:latin typeface="Andalus" panose="02020603050405020304" pitchFamily="18" charset="-78"/>
                <a:ea typeface="Osaka" charset="-128"/>
                <a:cs typeface="Andalus" panose="02020603050405020304" pitchFamily="18" charset="-78"/>
              </a:rPr>
              <a:t/>
            </a:r>
            <a:br>
              <a:rPr lang="en-US" sz="4000" b="1" dirty="0" smtClean="0">
                <a:solidFill>
                  <a:schemeClr val="accent5">
                    <a:lumMod val="10000"/>
                  </a:schemeClr>
                </a:solidFill>
                <a:latin typeface="Andalus" panose="02020603050405020304" pitchFamily="18" charset="-78"/>
                <a:ea typeface="Osaka" charset="-128"/>
                <a:cs typeface="Andalus" panose="02020603050405020304" pitchFamily="18" charset="-78"/>
              </a:rPr>
            </a:br>
            <a:r>
              <a:rPr lang="en-US" sz="2000" dirty="0">
                <a:latin typeface="Calisto MT" panose="02040603050505030304" pitchFamily="18" charset="0"/>
              </a:rPr>
              <a:t>OMICS </a:t>
            </a:r>
            <a:r>
              <a:rPr lang="en-US" sz="2000" smtClean="0">
                <a:latin typeface="Calisto MT" panose="02040603050505030304" pitchFamily="18" charset="0"/>
              </a:rPr>
              <a:t>International </a:t>
            </a:r>
            <a:r>
              <a:rPr lang="en-US" sz="2000" smtClean="0">
                <a:latin typeface="Calisto MT" panose="02040603050505030304" pitchFamily="18" charset="0"/>
              </a:rPr>
              <a:t>Membership </a:t>
            </a:r>
            <a:r>
              <a:rPr lang="en-US" sz="2000" dirty="0">
                <a:latin typeface="Calisto MT" panose="02040603050505030304" pitchFamily="18" charset="0"/>
              </a:rPr>
              <a:t>enables academic and research institutions, funders and corporations to actively encourage open access in scholarly communication and the dissemination of research published by their authors.</a:t>
            </a:r>
            <a:br>
              <a:rPr lang="en-US" sz="2000" dirty="0">
                <a:latin typeface="Calisto MT" panose="02040603050505030304" pitchFamily="18" charset="0"/>
              </a:rPr>
            </a:br>
            <a:r>
              <a:rPr lang="en-US" sz="2000" dirty="0">
                <a:latin typeface="Calisto MT" panose="02040603050505030304" pitchFamily="18" charset="0"/>
              </a:rPr>
              <a:t>For more details and benefits, click on the link below:</a:t>
            </a:r>
            <a:br>
              <a:rPr lang="en-US" sz="2000" dirty="0">
                <a:latin typeface="Calisto MT" panose="02040603050505030304" pitchFamily="18" charset="0"/>
              </a:rPr>
            </a:br>
            <a:r>
              <a:rPr lang="en-US" sz="2000" dirty="0">
                <a:solidFill>
                  <a:schemeClr val="accent4">
                    <a:lumMod val="10000"/>
                  </a:schemeClr>
                </a:solidFill>
                <a:latin typeface="Calisto MT" panose="02040603050505030304" pitchFamily="18" charset="0"/>
                <a:hlinkClick r:id="rId2"/>
              </a:rPr>
              <a:t>http://omicsonline.org/membership.php</a:t>
            </a:r>
            <a:r>
              <a:rPr lang="en-US" sz="2000" dirty="0">
                <a:solidFill>
                  <a:schemeClr val="accent4">
                    <a:lumMod val="10000"/>
                  </a:schemeClr>
                </a:solidFill>
                <a:latin typeface="Calisto MT" panose="02040603050505030304" pitchFamily="18" charset="0"/>
              </a:rPr>
              <a:t> </a:t>
            </a:r>
            <a:r>
              <a:rPr lang="en-US" dirty="0">
                <a:solidFill>
                  <a:schemeClr val="accent4">
                    <a:lumMod val="10000"/>
                  </a:schemeClr>
                </a:solidFill>
                <a:latin typeface="Calisto MT" panose="02040603050505030304" pitchFamily="18" charset="0"/>
              </a:rPr>
              <a:t/>
            </a:r>
            <a:br>
              <a:rPr lang="en-US" dirty="0">
                <a:solidFill>
                  <a:schemeClr val="accent4">
                    <a:lumMod val="10000"/>
                  </a:schemeClr>
                </a:solidFill>
                <a:latin typeface="Calisto MT" panose="02040603050505030304" pitchFamily="18" charset="0"/>
              </a:rPr>
            </a:br>
            <a:r>
              <a:rPr lang="en-US" dirty="0" smtClean="0">
                <a:solidFill>
                  <a:schemeClr val="accent5">
                    <a:lumMod val="10000"/>
                  </a:schemeClr>
                </a:solidFill>
                <a:latin typeface="Andalus" panose="02020603050405020304" pitchFamily="18" charset="-78"/>
                <a:ea typeface="Osaka" charset="-128"/>
                <a:cs typeface="Andalus" panose="02020603050405020304" pitchFamily="18" charset="-78"/>
              </a:rPr>
              <a:t/>
            </a:r>
            <a:br>
              <a:rPr lang="en-US" dirty="0" smtClean="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p>
        </p:txBody>
      </p:sp>
      <p:pic>
        <p:nvPicPr>
          <p:cNvPr id="2050" name="Picture 2" descr="C:\Users\mounika\Desktop\EB PICS\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3505200"/>
            <a:ext cx="9144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4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1"/>
            <a:ext cx="7772400" cy="1295400"/>
          </a:xfrm>
        </p:spPr>
        <p:txBody>
          <a:bodyPr>
            <a:normAutofit/>
          </a:bodyPr>
          <a:lstStyle/>
          <a:p>
            <a:pPr algn="l"/>
            <a:r>
              <a:rPr lang="en-US" b="1" dirty="0"/>
              <a:t>Research Interests</a:t>
            </a:r>
          </a:p>
        </p:txBody>
      </p:sp>
      <p:sp>
        <p:nvSpPr>
          <p:cNvPr id="5" name="Subtitle 4"/>
          <p:cNvSpPr>
            <a:spLocks noGrp="1"/>
          </p:cNvSpPr>
          <p:nvPr>
            <p:ph type="subTitle" idx="1"/>
          </p:nvPr>
        </p:nvSpPr>
        <p:spPr>
          <a:xfrm>
            <a:off x="304800" y="1143000"/>
            <a:ext cx="5486400" cy="5486400"/>
          </a:xfrm>
        </p:spPr>
        <p:txBody>
          <a:bodyPr>
            <a:normAutofit fontScale="85000" lnSpcReduction="10000"/>
          </a:bodyPr>
          <a:lstStyle/>
          <a:p>
            <a:pPr algn="just"/>
            <a:r>
              <a:rPr lang="en-US" dirty="0" smtClean="0">
                <a:solidFill>
                  <a:schemeClr val="tx1"/>
                </a:solidFill>
                <a:latin typeface="Calibri" panose="020F0502020204030204" pitchFamily="34" charset="0"/>
              </a:rPr>
              <a:t>           Her </a:t>
            </a:r>
            <a:r>
              <a:rPr lang="en-US" dirty="0">
                <a:solidFill>
                  <a:schemeClr val="tx1"/>
                </a:solidFill>
                <a:latin typeface="Calibri" panose="020F0502020204030204" pitchFamily="34" charset="0"/>
              </a:rPr>
              <a:t>generalist expertise is in the field of Reproduction and Early Developmental Stages of marine animals and mammals. Her specialist expertise is on physiology of gametes maturation, activation and fertilization with specific emphasis on the electrical events occurring at the plasma membrane. Recently she has started to investigate the impact of marine pollution, xenobiotics and marine natural products on the reproductive processes and development of marine animals.</a:t>
            </a:r>
          </a:p>
        </p:txBody>
      </p:sp>
      <p:pic>
        <p:nvPicPr>
          <p:cNvPr id="4098" name="Picture 2" descr="C:\Users\mounika\Desktop\EB PIC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8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1"/>
            <a:ext cx="7772400" cy="838199"/>
          </a:xfrm>
        </p:spPr>
        <p:txBody>
          <a:bodyPr/>
          <a:lstStyle/>
          <a:p>
            <a:pPr algn="l"/>
            <a:r>
              <a:rPr lang="en-US" b="1" dirty="0" smtClean="0"/>
              <a:t>Recent publications</a:t>
            </a:r>
            <a:endParaRPr lang="en-US" dirty="0"/>
          </a:p>
        </p:txBody>
      </p:sp>
      <p:sp>
        <p:nvSpPr>
          <p:cNvPr id="5" name="Subtitle 4"/>
          <p:cNvSpPr>
            <a:spLocks noGrp="1"/>
          </p:cNvSpPr>
          <p:nvPr>
            <p:ph type="subTitle" idx="1"/>
          </p:nvPr>
        </p:nvSpPr>
        <p:spPr>
          <a:xfrm>
            <a:off x="304800" y="1066800"/>
            <a:ext cx="8382000" cy="5029200"/>
          </a:xfrm>
        </p:spPr>
        <p:txBody>
          <a:bodyPr>
            <a:noAutofit/>
          </a:bodyPr>
          <a:lstStyle/>
          <a:p>
            <a:pPr marL="285750" indent="-285750" algn="just" fontAlgn="base">
              <a:lnSpc>
                <a:spcPct val="150000"/>
              </a:lnSpc>
              <a:buFont typeface="Wingdings" panose="05000000000000000000" pitchFamily="2" charset="2"/>
              <a:buChar char="Ø"/>
            </a:pPr>
            <a:r>
              <a:rPr lang="en-US" sz="1800" dirty="0">
                <a:solidFill>
                  <a:schemeClr val="tx1"/>
                </a:solidFill>
              </a:rPr>
              <a:t>Gallo A, Russo GL, Tosti E. (2013)  T-type Ca2+ </a:t>
            </a:r>
            <a:r>
              <a:rPr lang="en-US" sz="1800" dirty="0" smtClean="0">
                <a:solidFill>
                  <a:schemeClr val="tx1"/>
                </a:solidFill>
              </a:rPr>
              <a:t>current </a:t>
            </a:r>
            <a:r>
              <a:rPr lang="en-US" sz="1800" dirty="0">
                <a:solidFill>
                  <a:schemeClr val="tx1"/>
                </a:solidFill>
              </a:rPr>
              <a:t>activity during oocyte growth and maturation in the ascidian Styela plicata.  Plos One 8(1)54e604. </a:t>
            </a:r>
            <a:endParaRPr lang="en-US" sz="1800" dirty="0" smtClean="0">
              <a:solidFill>
                <a:schemeClr val="tx1"/>
              </a:solidFill>
            </a:endParaRPr>
          </a:p>
          <a:p>
            <a:pPr marL="285750" indent="-285750" algn="just" fontAlgn="base">
              <a:lnSpc>
                <a:spcPct val="150000"/>
              </a:lnSpc>
              <a:buFont typeface="Wingdings" panose="05000000000000000000" pitchFamily="2" charset="2"/>
              <a:buChar char="Ø"/>
            </a:pPr>
            <a:r>
              <a:rPr lang="en-US" sz="1800" dirty="0" smtClean="0">
                <a:solidFill>
                  <a:schemeClr val="tx1"/>
                </a:solidFill>
              </a:rPr>
              <a:t>Gallo </a:t>
            </a:r>
            <a:r>
              <a:rPr lang="en-US" sz="1800" dirty="0">
                <a:solidFill>
                  <a:schemeClr val="tx1"/>
                </a:solidFill>
              </a:rPr>
              <a:t>A. Tosti E. (2013)  Adverse Effect of Antifouling Compounds on the Reproductive Mechanisms of the Ascidian Ciona intestinalis.  Marine Drugs 11, 3554-3568. </a:t>
            </a:r>
            <a:endParaRPr lang="en-US" sz="1800" dirty="0" smtClean="0">
              <a:solidFill>
                <a:schemeClr val="tx1"/>
              </a:solidFill>
            </a:endParaRPr>
          </a:p>
          <a:p>
            <a:pPr marL="285750" indent="-285750" algn="just" fontAlgn="base">
              <a:lnSpc>
                <a:spcPct val="150000"/>
              </a:lnSpc>
              <a:buFont typeface="Wingdings" panose="05000000000000000000" pitchFamily="2" charset="2"/>
              <a:buChar char="Ø"/>
            </a:pPr>
            <a:r>
              <a:rPr lang="en-US" sz="1800" dirty="0" smtClean="0">
                <a:solidFill>
                  <a:schemeClr val="tx1"/>
                </a:solidFill>
              </a:rPr>
              <a:t>Tosti </a:t>
            </a:r>
            <a:r>
              <a:rPr lang="en-US" sz="1800" dirty="0">
                <a:solidFill>
                  <a:schemeClr val="tx1"/>
                </a:solidFill>
              </a:rPr>
              <a:t>E., Gallo A. Silvestre F.  (2011) Ion currents involved in oocyte maturation, fertilization and early developmental stages of the ascidian Ciona intestinalis. Mol Repr Dev. 78, 854-60. </a:t>
            </a:r>
            <a:endParaRPr lang="en-US" sz="1800" dirty="0" smtClean="0">
              <a:solidFill>
                <a:schemeClr val="tx1"/>
              </a:solidFill>
            </a:endParaRPr>
          </a:p>
          <a:p>
            <a:pPr marL="285750" indent="-285750" algn="just" fontAlgn="base">
              <a:lnSpc>
                <a:spcPct val="150000"/>
              </a:lnSpc>
              <a:buFont typeface="Wingdings" panose="05000000000000000000" pitchFamily="2" charset="2"/>
              <a:buChar char="Ø"/>
            </a:pPr>
            <a:r>
              <a:rPr lang="en-US" sz="1800" dirty="0" smtClean="0">
                <a:solidFill>
                  <a:schemeClr val="tx1"/>
                </a:solidFill>
              </a:rPr>
              <a:t>Russo </a:t>
            </a:r>
            <a:r>
              <a:rPr lang="en-US" sz="1800" dirty="0">
                <a:solidFill>
                  <a:schemeClr val="tx1"/>
                </a:solidFill>
              </a:rPr>
              <a:t>GL. Bilotto S. Ciarcia G. Tosti E.  (2009) Phylogenetic conservation of Cytostatic Factor related genes in the Ascidian Ciona </a:t>
            </a:r>
            <a:r>
              <a:rPr lang="en-US" sz="1800" dirty="0" smtClean="0">
                <a:solidFill>
                  <a:schemeClr val="tx1"/>
                </a:solidFill>
              </a:rPr>
              <a:t>intestinalis. Gene </a:t>
            </a:r>
            <a:r>
              <a:rPr lang="en-US" sz="1800" dirty="0">
                <a:solidFill>
                  <a:schemeClr val="tx1"/>
                </a:solidFill>
              </a:rPr>
              <a:t>  429, 104-111. </a:t>
            </a:r>
            <a:endParaRPr lang="en-US" sz="1800" dirty="0" smtClean="0">
              <a:solidFill>
                <a:schemeClr val="tx1"/>
              </a:solidFill>
            </a:endParaRPr>
          </a:p>
          <a:p>
            <a:pPr marL="285750" indent="-285750" algn="just" fontAlgn="base">
              <a:lnSpc>
                <a:spcPct val="150000"/>
              </a:lnSpc>
              <a:buFont typeface="Wingdings" panose="05000000000000000000" pitchFamily="2" charset="2"/>
              <a:buChar char="Ø"/>
            </a:pPr>
            <a:r>
              <a:rPr lang="en-US" sz="1800" dirty="0" smtClean="0">
                <a:solidFill>
                  <a:schemeClr val="tx1"/>
                </a:solidFill>
              </a:rPr>
              <a:t>Silvestre </a:t>
            </a:r>
            <a:r>
              <a:rPr lang="en-US" sz="1800" dirty="0">
                <a:solidFill>
                  <a:schemeClr val="tx1"/>
                </a:solidFill>
              </a:rPr>
              <a:t>F. Cuomo A. Tosti E. (2009) Ion current activity and molecules modulating maturation and growth stages of ascidian (Ciona intestinalis) oocytes. Mol. Repr. Dev. 76, 1084-1093.  </a:t>
            </a:r>
          </a:p>
          <a:p>
            <a:pPr marL="285750" indent="-285750" algn="just">
              <a:lnSpc>
                <a:spcPct val="150000"/>
              </a:lnSpc>
              <a:buFont typeface="Wingdings" panose="05000000000000000000" pitchFamily="2" charset="2"/>
              <a:buChar char="Ø"/>
            </a:pPr>
            <a:endParaRPr lang="en-US" sz="1800" dirty="0"/>
          </a:p>
        </p:txBody>
      </p:sp>
      <p:pic>
        <p:nvPicPr>
          <p:cNvPr id="3074" name="Picture 2" descr="C:\Users\mounika\Desktop\EB PIC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2401"/>
            <a:ext cx="3048000" cy="144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91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ormAutofit fontScale="90000"/>
          </a:bodyPr>
          <a:lstStyle/>
          <a:p>
            <a:r>
              <a:rPr lang="en-US" dirty="0"/>
              <a:t/>
            </a:r>
            <a:br>
              <a:rPr lang="en-US" dirty="0"/>
            </a:br>
            <a:r>
              <a:rPr lang="en-US" dirty="0"/>
              <a:t/>
            </a:r>
            <a:br>
              <a:rPr lang="en-US" dirty="0"/>
            </a:br>
            <a:r>
              <a:rPr lang="en-US" dirty="0"/>
              <a:t> </a:t>
            </a:r>
            <a:r>
              <a:rPr lang="en-US" sz="3600" b="1" dirty="0"/>
              <a:t>Ion currents and molecules involved in oocyte maturation, fertilization and embryo development </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8999"/>
            <a:ext cx="6315075" cy="198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819400"/>
            <a:ext cx="1133475" cy="342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257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42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443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025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22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467</TotalTime>
  <Words>306</Words>
  <Application>Microsoft Office PowerPoint</Application>
  <PresentationFormat>On-screen Show (4:3)</PresentationFormat>
  <Paragraphs>16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Dr. Elisabetta Tosti Animal Physiology and Evolution laboratory Stazione Zoologica, Naples, Italy</vt:lpstr>
      <vt:lpstr>PowerPoint Presentation</vt:lpstr>
      <vt:lpstr>Research Interests</vt:lpstr>
      <vt:lpstr>Recent publications</vt:lpstr>
      <vt:lpstr>   Ion currents and molecules involved in oocyte maturation, fertilization and embryo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Approved By </vt:lpstr>
      <vt:lpstr>OMICS Group Open Access Membership  OMICS International Membership enables academic and research institutions, funders and corporations to actively encourage open access in scholarly communication and the dissemination of research published by their authors. For more details and benefits, click on the link below: http://omicsonline.org/membership.php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OMICS Group </dc:title>
  <dc:creator>Deepika</dc:creator>
  <cp:lastModifiedBy>Chandana Eddula</cp:lastModifiedBy>
  <cp:revision>105</cp:revision>
  <dcterms:created xsi:type="dcterms:W3CDTF">2006-08-16T00:00:00Z</dcterms:created>
  <dcterms:modified xsi:type="dcterms:W3CDTF">2015-10-19T11:23:57Z</dcterms:modified>
</cp:coreProperties>
</file>