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7" r:id="rId2"/>
    <p:sldId id="337" r:id="rId3"/>
    <p:sldId id="398" r:id="rId4"/>
    <p:sldId id="399" r:id="rId5"/>
    <p:sldId id="341" r:id="rId6"/>
    <p:sldId id="364" r:id="rId7"/>
    <p:sldId id="374" r:id="rId8"/>
    <p:sldId id="395" r:id="rId9"/>
    <p:sldId id="396" r:id="rId10"/>
    <p:sldId id="397" r:id="rId11"/>
    <p:sldId id="340" r:id="rId12"/>
    <p:sldId id="339" r:id="rId13"/>
    <p:sldId id="402" r:id="rId14"/>
    <p:sldId id="403" r:id="rId15"/>
    <p:sldId id="404" r:id="rId16"/>
    <p:sldId id="405" r:id="rId17"/>
  </p:sldIdLst>
  <p:sldSz cx="9144000" cy="6858000" type="screen4x3"/>
  <p:notesSz cx="6858000" cy="9144000"/>
  <p:defaultTextStyle>
    <a:defPPr>
      <a:defRPr lang="sr-Latn-C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15620"/>
    <p:restoredTop sz="76807" autoAdjust="0"/>
  </p:normalViewPr>
  <p:slideViewPr>
    <p:cSldViewPr>
      <p:cViewPr>
        <p:scale>
          <a:sx n="81" d="100"/>
          <a:sy n="81" d="100"/>
        </p:scale>
        <p:origin x="-318" y="204"/>
      </p:cViewPr>
      <p:guideLst>
        <p:guide orient="horz" pos="2160"/>
        <p:guide pos="2880"/>
      </p:guideLst>
    </p:cSldViewPr>
  </p:slideViewPr>
  <p:notesTextViewPr>
    <p:cViewPr>
      <p:scale>
        <a:sx n="100" d="100"/>
        <a:sy n="100" d="100"/>
      </p:scale>
      <p:origin x="0" y="0"/>
    </p:cViewPr>
  </p:notesTextViewPr>
  <p:notesViewPr>
    <p:cSldViewPr>
      <p:cViewPr varScale="1">
        <p:scale>
          <a:sx n="86" d="100"/>
          <a:sy n="86" d="100"/>
        </p:scale>
        <p:origin x="-3762"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hr-H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E70EE6A-3622-40C8-9307-2E044A6EFAFC}" type="datetimeFigureOut">
              <a:rPr lang="sr-Latn-CS" smtClean="0"/>
              <a:pPr/>
              <a:t>13.10.2015</a:t>
            </a:fld>
            <a:endParaRPr lang="hr-H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hr-H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hr-H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559B7ED-CF8C-49CC-916F-03BD623B9458}" type="slidenum">
              <a:rPr lang="hr-HR" smtClean="0"/>
              <a:pPr/>
              <a:t>‹#›</a:t>
            </a:fld>
            <a:endParaRPr lang="hr-HR"/>
          </a:p>
        </p:txBody>
      </p:sp>
    </p:spTree>
    <p:extLst>
      <p:ext uri="{BB962C8B-B14F-4D97-AF65-F5344CB8AC3E}">
        <p14:creationId xmlns:p14="http://schemas.microsoft.com/office/powerpoint/2010/main" val="7565487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r-HR" dirty="0"/>
          </a:p>
        </p:txBody>
      </p:sp>
      <p:sp>
        <p:nvSpPr>
          <p:cNvPr id="4" name="Slide Number Placeholder 3"/>
          <p:cNvSpPr>
            <a:spLocks noGrp="1"/>
          </p:cNvSpPr>
          <p:nvPr>
            <p:ph type="sldNum" sz="quarter" idx="10"/>
          </p:nvPr>
        </p:nvSpPr>
        <p:spPr/>
        <p:txBody>
          <a:bodyPr/>
          <a:lstStyle/>
          <a:p>
            <a:fld id="{943DE909-DC27-49BD-BA7B-B7224603052D}"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r-HR"/>
          </a:p>
        </p:txBody>
      </p:sp>
      <p:sp>
        <p:nvSpPr>
          <p:cNvPr id="4" name="Slide Number Placeholder 3"/>
          <p:cNvSpPr>
            <a:spLocks noGrp="1"/>
          </p:cNvSpPr>
          <p:nvPr>
            <p:ph type="sldNum" sz="quarter" idx="10"/>
          </p:nvPr>
        </p:nvSpPr>
        <p:spPr/>
        <p:txBody>
          <a:bodyPr/>
          <a:lstStyle/>
          <a:p>
            <a:fld id="{4559B7ED-CF8C-49CC-916F-03BD623B9458}" type="slidenum">
              <a:rPr lang="hr-HR" smtClean="0"/>
              <a:pPr/>
              <a:t>12</a:t>
            </a:fld>
            <a:endParaRPr lang="hr-H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r-HR"/>
          </a:p>
        </p:txBody>
      </p:sp>
      <p:sp>
        <p:nvSpPr>
          <p:cNvPr id="4" name="Slide Number Placeholder 3"/>
          <p:cNvSpPr>
            <a:spLocks noGrp="1"/>
          </p:cNvSpPr>
          <p:nvPr>
            <p:ph type="sldNum" sz="quarter" idx="10"/>
          </p:nvPr>
        </p:nvSpPr>
        <p:spPr/>
        <p:txBody>
          <a:bodyPr/>
          <a:lstStyle/>
          <a:p>
            <a:fld id="{4559B7ED-CF8C-49CC-916F-03BD623B9458}" type="slidenum">
              <a:rPr lang="hr-HR" smtClean="0"/>
              <a:pPr/>
              <a:t>3</a:t>
            </a:fld>
            <a:endParaRPr lang="hr-H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r-HR"/>
          </a:p>
        </p:txBody>
      </p:sp>
      <p:sp>
        <p:nvSpPr>
          <p:cNvPr id="4" name="Slide Number Placeholder 3"/>
          <p:cNvSpPr>
            <a:spLocks noGrp="1"/>
          </p:cNvSpPr>
          <p:nvPr>
            <p:ph type="sldNum" sz="quarter" idx="10"/>
          </p:nvPr>
        </p:nvSpPr>
        <p:spPr/>
        <p:txBody>
          <a:bodyPr/>
          <a:lstStyle/>
          <a:p>
            <a:fld id="{4559B7ED-CF8C-49CC-916F-03BD623B9458}" type="slidenum">
              <a:rPr lang="hr-HR" smtClean="0"/>
              <a:pPr/>
              <a:t>4</a:t>
            </a:fld>
            <a:endParaRPr lang="hr-H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Autofit/>
          </a:bodyPr>
          <a:lstStyle/>
          <a:p>
            <a:pPr algn="just"/>
            <a:endParaRPr lang="en-US" sz="1600" dirty="0" smtClean="0">
              <a:latin typeface="Times New Roman" pitchFamily="18" charset="0"/>
              <a:cs typeface="Times New Roman" pitchFamily="18" charset="0"/>
            </a:endParaRPr>
          </a:p>
        </p:txBody>
      </p:sp>
      <p:sp>
        <p:nvSpPr>
          <p:cNvPr id="4" name="Slide Number Placeholder 3"/>
          <p:cNvSpPr>
            <a:spLocks noGrp="1"/>
          </p:cNvSpPr>
          <p:nvPr>
            <p:ph type="sldNum" sz="quarter" idx="10"/>
          </p:nvPr>
        </p:nvSpPr>
        <p:spPr/>
        <p:txBody>
          <a:bodyPr/>
          <a:lstStyle/>
          <a:p>
            <a:fld id="{943DE909-DC27-49BD-BA7B-B7224603052D}" type="slidenum">
              <a:rPr lang="en-US" smtClean="0"/>
              <a:pPr/>
              <a:t>6</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gn="just"/>
            <a:endParaRPr lang="en-US" sz="1050" dirty="0"/>
          </a:p>
        </p:txBody>
      </p:sp>
      <p:sp>
        <p:nvSpPr>
          <p:cNvPr id="4" name="Slide Number Placeholder 3"/>
          <p:cNvSpPr>
            <a:spLocks noGrp="1"/>
          </p:cNvSpPr>
          <p:nvPr>
            <p:ph type="sldNum" sz="quarter" idx="10"/>
          </p:nvPr>
        </p:nvSpPr>
        <p:spPr/>
        <p:txBody>
          <a:bodyPr/>
          <a:lstStyle/>
          <a:p>
            <a:fld id="{02D32714-34D4-4669-A5C9-7C2439698BFE}" type="slidenum">
              <a:rPr lang="hr-HR" smtClean="0"/>
              <a:pPr/>
              <a:t>7</a:t>
            </a:fld>
            <a:endParaRPr lang="hr-H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r-HR"/>
          </a:p>
        </p:txBody>
      </p:sp>
      <p:sp>
        <p:nvSpPr>
          <p:cNvPr id="4" name="Slide Number Placeholder 3"/>
          <p:cNvSpPr>
            <a:spLocks noGrp="1"/>
          </p:cNvSpPr>
          <p:nvPr>
            <p:ph type="sldNum" sz="quarter" idx="10"/>
          </p:nvPr>
        </p:nvSpPr>
        <p:spPr/>
        <p:txBody>
          <a:bodyPr/>
          <a:lstStyle/>
          <a:p>
            <a:fld id="{943DE909-DC27-49BD-BA7B-B7224603052D}" type="slidenum">
              <a:rPr lang="en-US" smtClean="0"/>
              <a:pPr/>
              <a:t>8</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r-HR"/>
          </a:p>
        </p:txBody>
      </p:sp>
      <p:sp>
        <p:nvSpPr>
          <p:cNvPr id="4" name="Slide Number Placeholder 3"/>
          <p:cNvSpPr>
            <a:spLocks noGrp="1"/>
          </p:cNvSpPr>
          <p:nvPr>
            <p:ph type="sldNum" sz="quarter" idx="10"/>
          </p:nvPr>
        </p:nvSpPr>
        <p:spPr/>
        <p:txBody>
          <a:bodyPr/>
          <a:lstStyle/>
          <a:p>
            <a:fld id="{943DE909-DC27-49BD-BA7B-B7224603052D}" type="slidenum">
              <a:rPr lang="en-US" smtClean="0"/>
              <a:pPr/>
              <a:t>9</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r-HR"/>
          </a:p>
        </p:txBody>
      </p:sp>
      <p:sp>
        <p:nvSpPr>
          <p:cNvPr id="4" name="Slide Number Placeholder 3"/>
          <p:cNvSpPr>
            <a:spLocks noGrp="1"/>
          </p:cNvSpPr>
          <p:nvPr>
            <p:ph type="sldNum" sz="quarter" idx="10"/>
          </p:nvPr>
        </p:nvSpPr>
        <p:spPr/>
        <p:txBody>
          <a:bodyPr/>
          <a:lstStyle/>
          <a:p>
            <a:fld id="{943DE909-DC27-49BD-BA7B-B7224603052D}" type="slidenum">
              <a:rPr lang="en-US" smtClean="0"/>
              <a:pPr/>
              <a:t>10</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r-HR"/>
          </a:p>
        </p:txBody>
      </p:sp>
      <p:sp>
        <p:nvSpPr>
          <p:cNvPr id="4" name="Slide Number Placeholder 3"/>
          <p:cNvSpPr>
            <a:spLocks noGrp="1"/>
          </p:cNvSpPr>
          <p:nvPr>
            <p:ph type="sldNum" sz="quarter" idx="10"/>
          </p:nvPr>
        </p:nvSpPr>
        <p:spPr/>
        <p:txBody>
          <a:bodyPr/>
          <a:lstStyle/>
          <a:p>
            <a:fld id="{4559B7ED-CF8C-49CC-916F-03BD623B9458}" type="slidenum">
              <a:rPr lang="hr-HR" smtClean="0"/>
              <a:pPr/>
              <a:t>11</a:t>
            </a:fld>
            <a:endParaRPr lang="hr-H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hr-H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hr-HR"/>
          </a:p>
        </p:txBody>
      </p:sp>
      <p:sp>
        <p:nvSpPr>
          <p:cNvPr id="4" name="Date Placeholder 3"/>
          <p:cNvSpPr>
            <a:spLocks noGrp="1"/>
          </p:cNvSpPr>
          <p:nvPr>
            <p:ph type="dt" sz="half" idx="10"/>
          </p:nvPr>
        </p:nvSpPr>
        <p:spPr/>
        <p:txBody>
          <a:bodyPr/>
          <a:lstStyle/>
          <a:p>
            <a:fld id="{53DB8303-ECD5-49BD-BC05-6EFEB6F5EFDF}" type="datetimeFigureOut">
              <a:rPr lang="sr-Latn-CS" smtClean="0"/>
              <a:pPr/>
              <a:t>13.10.2015</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045C13DC-4D1D-4AB6-8C2B-0BD44335F46E}" type="slidenum">
              <a:rPr lang="hr-HR" smtClean="0"/>
              <a:pPr/>
              <a:t>‹#›</a:t>
            </a:fld>
            <a:endParaRPr lang="hr-H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Date Placeholder 3"/>
          <p:cNvSpPr>
            <a:spLocks noGrp="1"/>
          </p:cNvSpPr>
          <p:nvPr>
            <p:ph type="dt" sz="half" idx="10"/>
          </p:nvPr>
        </p:nvSpPr>
        <p:spPr/>
        <p:txBody>
          <a:bodyPr/>
          <a:lstStyle/>
          <a:p>
            <a:fld id="{53DB8303-ECD5-49BD-BC05-6EFEB6F5EFDF}" type="datetimeFigureOut">
              <a:rPr lang="sr-Latn-CS" smtClean="0"/>
              <a:pPr/>
              <a:t>13.10.2015</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045C13DC-4D1D-4AB6-8C2B-0BD44335F46E}" type="slidenum">
              <a:rPr lang="hr-HR" smtClean="0"/>
              <a:pPr/>
              <a:t>‹#›</a:t>
            </a:fld>
            <a:endParaRPr lang="hr-H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hr-H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Date Placeholder 3"/>
          <p:cNvSpPr>
            <a:spLocks noGrp="1"/>
          </p:cNvSpPr>
          <p:nvPr>
            <p:ph type="dt" sz="half" idx="10"/>
          </p:nvPr>
        </p:nvSpPr>
        <p:spPr/>
        <p:txBody>
          <a:bodyPr/>
          <a:lstStyle/>
          <a:p>
            <a:fld id="{53DB8303-ECD5-49BD-BC05-6EFEB6F5EFDF}" type="datetimeFigureOut">
              <a:rPr lang="sr-Latn-CS" smtClean="0"/>
              <a:pPr/>
              <a:t>13.10.2015</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045C13DC-4D1D-4AB6-8C2B-0BD44335F46E}" type="slidenum">
              <a:rPr lang="hr-HR" smtClean="0"/>
              <a:pPr/>
              <a:t>‹#›</a:t>
            </a:fld>
            <a:endParaRPr lang="hr-H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1142" y="857"/>
            <a:ext cx="9142858" cy="6857143"/>
          </a:xfrm>
          <a:prstGeom prst="rect">
            <a:avLst/>
          </a:prstGeom>
        </p:spPr>
      </p:pic>
      <p:sp>
        <p:nvSpPr>
          <p:cNvPr id="8" name="Rectangle 7"/>
          <p:cNvSpPr/>
          <p:nvPr userDrawn="1"/>
        </p:nvSpPr>
        <p:spPr>
          <a:xfrm>
            <a:off x="0" y="0"/>
            <a:ext cx="7162800" cy="6858000"/>
          </a:xfrm>
          <a:prstGeom prst="rect">
            <a:avLst/>
          </a:prstGeom>
          <a:solidFill>
            <a:schemeClr val="bg1">
              <a:alpha val="6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457200" y="381000"/>
            <a:ext cx="8229600" cy="5745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5159D5C-7180-4EB4-ABAC-B8291AE4A24B}" type="datetimeFigureOut">
              <a:rPr lang="en-US" smtClean="0"/>
              <a:pPr/>
              <a:t>10/13/2015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54E1B7-EA4B-4627-8377-47E877C4B30E}" type="slidenum">
              <a:rPr lang="en-US" smtClean="0"/>
              <a:pPr/>
              <a:t>‹#›</a:t>
            </a:fld>
            <a:endParaRPr lang="en-US"/>
          </a:p>
        </p:txBody>
      </p:sp>
    </p:spTree>
    <p:extLst>
      <p:ext uri="{BB962C8B-B14F-4D97-AF65-F5344CB8AC3E}">
        <p14:creationId xmlns:p14="http://schemas.microsoft.com/office/powerpoint/2010/main" val="39193395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Date Placeholder 3"/>
          <p:cNvSpPr>
            <a:spLocks noGrp="1"/>
          </p:cNvSpPr>
          <p:nvPr>
            <p:ph type="dt" sz="half" idx="10"/>
          </p:nvPr>
        </p:nvSpPr>
        <p:spPr/>
        <p:txBody>
          <a:bodyPr/>
          <a:lstStyle/>
          <a:p>
            <a:fld id="{53DB8303-ECD5-49BD-BC05-6EFEB6F5EFDF}" type="datetimeFigureOut">
              <a:rPr lang="sr-Latn-CS" smtClean="0"/>
              <a:pPr/>
              <a:t>13.10.2015</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045C13DC-4D1D-4AB6-8C2B-0BD44335F46E}" type="slidenum">
              <a:rPr lang="hr-HR" smtClean="0"/>
              <a:pPr/>
              <a:t>‹#›</a:t>
            </a:fld>
            <a:endParaRPr lang="hr-H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hr-H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3DB8303-ECD5-49BD-BC05-6EFEB6F5EFDF}" type="datetimeFigureOut">
              <a:rPr lang="sr-Latn-CS" smtClean="0"/>
              <a:pPr/>
              <a:t>13.10.2015</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045C13DC-4D1D-4AB6-8C2B-0BD44335F46E}" type="slidenum">
              <a:rPr lang="hr-HR" smtClean="0"/>
              <a:pPr/>
              <a:t>‹#›</a:t>
            </a:fld>
            <a:endParaRPr lang="hr-H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5" name="Date Placeholder 4"/>
          <p:cNvSpPr>
            <a:spLocks noGrp="1"/>
          </p:cNvSpPr>
          <p:nvPr>
            <p:ph type="dt" sz="half" idx="10"/>
          </p:nvPr>
        </p:nvSpPr>
        <p:spPr/>
        <p:txBody>
          <a:bodyPr/>
          <a:lstStyle/>
          <a:p>
            <a:fld id="{53DB8303-ECD5-49BD-BC05-6EFEB6F5EFDF}" type="datetimeFigureOut">
              <a:rPr lang="sr-Latn-CS" smtClean="0"/>
              <a:pPr/>
              <a:t>13.10.2015</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045C13DC-4D1D-4AB6-8C2B-0BD44335F46E}" type="slidenum">
              <a:rPr lang="hr-HR" smtClean="0"/>
              <a:pPr/>
              <a:t>‹#›</a:t>
            </a:fld>
            <a:endParaRPr lang="hr-H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hr-H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7" name="Date Placeholder 6"/>
          <p:cNvSpPr>
            <a:spLocks noGrp="1"/>
          </p:cNvSpPr>
          <p:nvPr>
            <p:ph type="dt" sz="half" idx="10"/>
          </p:nvPr>
        </p:nvSpPr>
        <p:spPr/>
        <p:txBody>
          <a:bodyPr/>
          <a:lstStyle/>
          <a:p>
            <a:fld id="{53DB8303-ECD5-49BD-BC05-6EFEB6F5EFDF}" type="datetimeFigureOut">
              <a:rPr lang="sr-Latn-CS" smtClean="0"/>
              <a:pPr/>
              <a:t>13.10.2015</a:t>
            </a:fld>
            <a:endParaRPr lang="hr-HR"/>
          </a:p>
        </p:txBody>
      </p:sp>
      <p:sp>
        <p:nvSpPr>
          <p:cNvPr id="8" name="Footer Placeholder 7"/>
          <p:cNvSpPr>
            <a:spLocks noGrp="1"/>
          </p:cNvSpPr>
          <p:nvPr>
            <p:ph type="ftr" sz="quarter" idx="11"/>
          </p:nvPr>
        </p:nvSpPr>
        <p:spPr/>
        <p:txBody>
          <a:bodyPr/>
          <a:lstStyle/>
          <a:p>
            <a:endParaRPr lang="hr-HR"/>
          </a:p>
        </p:txBody>
      </p:sp>
      <p:sp>
        <p:nvSpPr>
          <p:cNvPr id="9" name="Slide Number Placeholder 8"/>
          <p:cNvSpPr>
            <a:spLocks noGrp="1"/>
          </p:cNvSpPr>
          <p:nvPr>
            <p:ph type="sldNum" sz="quarter" idx="12"/>
          </p:nvPr>
        </p:nvSpPr>
        <p:spPr/>
        <p:txBody>
          <a:bodyPr/>
          <a:lstStyle/>
          <a:p>
            <a:fld id="{045C13DC-4D1D-4AB6-8C2B-0BD44335F46E}" type="slidenum">
              <a:rPr lang="hr-HR" smtClean="0"/>
              <a:pPr/>
              <a:t>‹#›</a:t>
            </a:fld>
            <a:endParaRPr lang="hr-H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Date Placeholder 2"/>
          <p:cNvSpPr>
            <a:spLocks noGrp="1"/>
          </p:cNvSpPr>
          <p:nvPr>
            <p:ph type="dt" sz="half" idx="10"/>
          </p:nvPr>
        </p:nvSpPr>
        <p:spPr/>
        <p:txBody>
          <a:bodyPr/>
          <a:lstStyle/>
          <a:p>
            <a:fld id="{53DB8303-ECD5-49BD-BC05-6EFEB6F5EFDF}" type="datetimeFigureOut">
              <a:rPr lang="sr-Latn-CS" smtClean="0"/>
              <a:pPr/>
              <a:t>13.10.2015</a:t>
            </a:fld>
            <a:endParaRPr lang="hr-HR"/>
          </a:p>
        </p:txBody>
      </p:sp>
      <p:sp>
        <p:nvSpPr>
          <p:cNvPr id="4" name="Footer Placeholder 3"/>
          <p:cNvSpPr>
            <a:spLocks noGrp="1"/>
          </p:cNvSpPr>
          <p:nvPr>
            <p:ph type="ftr" sz="quarter" idx="11"/>
          </p:nvPr>
        </p:nvSpPr>
        <p:spPr/>
        <p:txBody>
          <a:bodyPr/>
          <a:lstStyle/>
          <a:p>
            <a:endParaRPr lang="hr-HR"/>
          </a:p>
        </p:txBody>
      </p:sp>
      <p:sp>
        <p:nvSpPr>
          <p:cNvPr id="5" name="Slide Number Placeholder 4"/>
          <p:cNvSpPr>
            <a:spLocks noGrp="1"/>
          </p:cNvSpPr>
          <p:nvPr>
            <p:ph type="sldNum" sz="quarter" idx="12"/>
          </p:nvPr>
        </p:nvSpPr>
        <p:spPr/>
        <p:txBody>
          <a:bodyPr/>
          <a:lstStyle/>
          <a:p>
            <a:fld id="{045C13DC-4D1D-4AB6-8C2B-0BD44335F46E}" type="slidenum">
              <a:rPr lang="hr-HR" smtClean="0"/>
              <a:pPr/>
              <a:t>‹#›</a:t>
            </a:fld>
            <a:endParaRPr lang="hr-H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DB8303-ECD5-49BD-BC05-6EFEB6F5EFDF}" type="datetimeFigureOut">
              <a:rPr lang="sr-Latn-CS" smtClean="0"/>
              <a:pPr/>
              <a:t>13.10.2015</a:t>
            </a:fld>
            <a:endParaRPr lang="hr-HR"/>
          </a:p>
        </p:txBody>
      </p:sp>
      <p:sp>
        <p:nvSpPr>
          <p:cNvPr id="3" name="Footer Placeholder 2"/>
          <p:cNvSpPr>
            <a:spLocks noGrp="1"/>
          </p:cNvSpPr>
          <p:nvPr>
            <p:ph type="ftr" sz="quarter" idx="11"/>
          </p:nvPr>
        </p:nvSpPr>
        <p:spPr/>
        <p:txBody>
          <a:bodyPr/>
          <a:lstStyle/>
          <a:p>
            <a:endParaRPr lang="hr-HR"/>
          </a:p>
        </p:txBody>
      </p:sp>
      <p:sp>
        <p:nvSpPr>
          <p:cNvPr id="4" name="Slide Number Placeholder 3"/>
          <p:cNvSpPr>
            <a:spLocks noGrp="1"/>
          </p:cNvSpPr>
          <p:nvPr>
            <p:ph type="sldNum" sz="quarter" idx="12"/>
          </p:nvPr>
        </p:nvSpPr>
        <p:spPr/>
        <p:txBody>
          <a:bodyPr/>
          <a:lstStyle/>
          <a:p>
            <a:fld id="{045C13DC-4D1D-4AB6-8C2B-0BD44335F46E}" type="slidenum">
              <a:rPr lang="hr-HR" smtClean="0"/>
              <a:pPr/>
              <a:t>‹#›</a:t>
            </a:fld>
            <a:endParaRPr lang="hr-H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hr-H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DB8303-ECD5-49BD-BC05-6EFEB6F5EFDF}" type="datetimeFigureOut">
              <a:rPr lang="sr-Latn-CS" smtClean="0"/>
              <a:pPr/>
              <a:t>13.10.2015</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045C13DC-4D1D-4AB6-8C2B-0BD44335F46E}" type="slidenum">
              <a:rPr lang="hr-HR" smtClean="0"/>
              <a:pPr/>
              <a:t>‹#›</a:t>
            </a:fld>
            <a:endParaRPr lang="hr-H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hr-H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r-H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DB8303-ECD5-49BD-BC05-6EFEB6F5EFDF}" type="datetimeFigureOut">
              <a:rPr lang="sr-Latn-CS" smtClean="0"/>
              <a:pPr/>
              <a:t>13.10.2015</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045C13DC-4D1D-4AB6-8C2B-0BD44335F46E}" type="slidenum">
              <a:rPr lang="hr-HR" smtClean="0"/>
              <a:pPr/>
              <a:t>‹#›</a:t>
            </a:fld>
            <a:endParaRPr lang="hr-H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hr-H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DB8303-ECD5-49BD-BC05-6EFEB6F5EFDF}" type="datetimeFigureOut">
              <a:rPr lang="sr-Latn-CS" smtClean="0"/>
              <a:pPr/>
              <a:t>13.10.2015</a:t>
            </a:fld>
            <a:endParaRPr lang="hr-H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r-H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5C13DC-4D1D-4AB6-8C2B-0BD44335F46E}" type="slidenum">
              <a:rPr lang="hr-HR" smtClean="0"/>
              <a:pPr/>
              <a:t>‹#›</a:t>
            </a:fld>
            <a:endParaRPr lang="hr-H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r-Latn-C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ebeyang1@yahoo.com" TargetMode="External"/><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hyperlink" Target="mailto:hivprec@gmail.com"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467544" y="1412776"/>
            <a:ext cx="7848872" cy="2308324"/>
          </a:xfrm>
          <a:prstGeom prst="rect">
            <a:avLst/>
          </a:prstGeom>
        </p:spPr>
        <p:txBody>
          <a:bodyPr wrap="square">
            <a:spAutoFit/>
          </a:bodyPr>
          <a:lstStyle/>
          <a:p>
            <a:pPr algn="ctr"/>
            <a:r>
              <a:rPr lang="en-US" sz="3200" b="1" dirty="0" smtClean="0">
                <a:latin typeface="Times New Roman" pitchFamily="18" charset="0"/>
                <a:cs typeface="Times New Roman" pitchFamily="18" charset="0"/>
              </a:rPr>
              <a:t>Elvis </a:t>
            </a:r>
            <a:r>
              <a:rPr lang="en-US" sz="3200" b="1" dirty="0" err="1" smtClean="0">
                <a:latin typeface="Times New Roman" pitchFamily="18" charset="0"/>
                <a:cs typeface="Times New Roman" pitchFamily="18" charset="0"/>
              </a:rPr>
              <a:t>Enowbeyang</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Tarkang</a:t>
            </a:r>
            <a:r>
              <a:rPr lang="en-US" sz="3200" b="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PhD</a:t>
            </a:r>
          </a:p>
          <a:p>
            <a:pPr algn="ctr"/>
            <a:r>
              <a:rPr lang="hr-HR" sz="3200" dirty="0" smtClean="0">
                <a:latin typeface="Times New Roman" pitchFamily="18" charset="0"/>
                <a:cs typeface="Times New Roman" pitchFamily="18" charset="0"/>
              </a:rPr>
              <a:t> </a:t>
            </a:r>
            <a:endParaRPr lang="en-US" sz="3200" dirty="0" smtClean="0">
              <a:latin typeface="Times New Roman" pitchFamily="18" charset="0"/>
              <a:cs typeface="Times New Roman" pitchFamily="18" charset="0"/>
            </a:endParaRPr>
          </a:p>
          <a:p>
            <a:r>
              <a:rPr lang="en-GB" dirty="0" smtClean="0">
                <a:latin typeface="Times New Roman" pitchFamily="18" charset="0"/>
                <a:cs typeface="Times New Roman" pitchFamily="18" charset="0"/>
              </a:rPr>
              <a:t>Chemical </a:t>
            </a:r>
            <a:r>
              <a:rPr lang="en-GB" dirty="0" smtClean="0">
                <a:latin typeface="Times New Roman" pitchFamily="18" charset="0"/>
                <a:cs typeface="Times New Roman" pitchFamily="18" charset="0"/>
              </a:rPr>
              <a:t>Pathologist and Specialist in HIV Prevention; and Research in the Social Aspects of HIV/AIDS</a:t>
            </a:r>
            <a:r>
              <a:rPr lang="hr-HR" dirty="0" smtClean="0">
                <a:latin typeface="Times New Roman" pitchFamily="18" charset="0"/>
                <a:cs typeface="Times New Roman" pitchFamily="18" charset="0"/>
              </a:rPr>
              <a:t> </a:t>
            </a:r>
          </a:p>
          <a:p>
            <a:endParaRPr lang="hr-HR" sz="2000" dirty="0" smtClean="0">
              <a:latin typeface="Times New Roman" pitchFamily="18" charset="0"/>
              <a:cs typeface="Times New Roman" pitchFamily="18" charset="0"/>
            </a:endParaRPr>
          </a:p>
          <a:p>
            <a:pPr lvl="0" algn="ctr" fontAlgn="base">
              <a:spcBef>
                <a:spcPct val="0"/>
              </a:spcBef>
              <a:spcAft>
                <a:spcPct val="0"/>
              </a:spcAft>
            </a:pPr>
            <a:endParaRPr lang="en-US" sz="2400" dirty="0" smtClean="0">
              <a:latin typeface="Times New Roman" pitchFamily="18" charset="0"/>
              <a:ea typeface="Times New Roman" pitchFamily="18" charset="0"/>
              <a:cs typeface="Times New Roman" pitchFamily="18" charset="0"/>
            </a:endParaRPr>
          </a:p>
        </p:txBody>
      </p:sp>
      <p:sp>
        <p:nvSpPr>
          <p:cNvPr id="8" name="Rectangle 7"/>
          <p:cNvSpPr/>
          <p:nvPr/>
        </p:nvSpPr>
        <p:spPr>
          <a:xfrm>
            <a:off x="467544" y="3501008"/>
            <a:ext cx="8280920" cy="2031325"/>
          </a:xfrm>
          <a:prstGeom prst="rect">
            <a:avLst/>
          </a:prstGeom>
        </p:spPr>
        <p:txBody>
          <a:bodyPr wrap="square">
            <a:spAutoFit/>
          </a:bodyPr>
          <a:lstStyle/>
          <a:p>
            <a:endParaRPr lang="en-US" sz="1400" b="1" dirty="0" smtClean="0">
              <a:latin typeface="Times New Roman" pitchFamily="18" charset="0"/>
              <a:cs typeface="Times New Roman" pitchFamily="18" charset="0"/>
            </a:endParaRPr>
          </a:p>
          <a:p>
            <a:r>
              <a:rPr lang="en-GB" sz="1400" b="1" dirty="0" smtClean="0">
                <a:latin typeface="Times New Roman" pitchFamily="18" charset="0"/>
                <a:cs typeface="Times New Roman" pitchFamily="18" charset="0"/>
              </a:rPr>
              <a:t>1. HIV/AIDS Prevention Research Network, Cameroon (HIVPREC) PO Box 36, </a:t>
            </a:r>
            <a:r>
              <a:rPr lang="en-GB" sz="1400" b="1" dirty="0" err="1" smtClean="0">
                <a:latin typeface="Times New Roman" pitchFamily="18" charset="0"/>
                <a:cs typeface="Times New Roman" pitchFamily="18" charset="0"/>
              </a:rPr>
              <a:t>Kumba</a:t>
            </a:r>
            <a:r>
              <a:rPr lang="en-GB" sz="1400" b="1" dirty="0" smtClean="0">
                <a:latin typeface="Times New Roman" pitchFamily="18" charset="0"/>
                <a:cs typeface="Times New Roman" pitchFamily="18" charset="0"/>
              </a:rPr>
              <a:t>, Southwest Region, Cameroon</a:t>
            </a:r>
          </a:p>
          <a:p>
            <a:r>
              <a:rPr lang="en-GB" sz="1400" b="1" dirty="0" smtClean="0">
                <a:latin typeface="Times New Roman" pitchFamily="18" charset="0"/>
                <a:cs typeface="Times New Roman" pitchFamily="18" charset="0"/>
              </a:rPr>
              <a:t>2. Cameroon Christian University (CCU) PO Box 345 </a:t>
            </a:r>
            <a:r>
              <a:rPr lang="en-GB" sz="1400" b="1" dirty="0" err="1" smtClean="0">
                <a:latin typeface="Times New Roman" pitchFamily="18" charset="0"/>
                <a:cs typeface="Times New Roman" pitchFamily="18" charset="0"/>
              </a:rPr>
              <a:t>Kumba</a:t>
            </a:r>
            <a:r>
              <a:rPr lang="en-GB" sz="1400" b="1" dirty="0" smtClean="0">
                <a:latin typeface="Times New Roman" pitchFamily="18" charset="0"/>
                <a:cs typeface="Times New Roman" pitchFamily="18" charset="0"/>
              </a:rPr>
              <a:t>, Southwest Region, Cameroon</a:t>
            </a:r>
            <a:r>
              <a:rPr lang="hr-HR" sz="1400" b="1" dirty="0" smtClean="0">
                <a:latin typeface="Times New Roman" pitchFamily="18" charset="0"/>
                <a:cs typeface="Times New Roman" pitchFamily="18" charset="0"/>
              </a:rPr>
              <a:t> </a:t>
            </a:r>
            <a:endParaRPr lang="hr-HR" sz="1400" b="1" dirty="0">
              <a:latin typeface="Times New Roman" pitchFamily="18" charset="0"/>
              <a:cs typeface="Times New Roman" pitchFamily="18" charset="0"/>
            </a:endParaRPr>
          </a:p>
          <a:p>
            <a:r>
              <a:rPr lang="hr-HR" sz="1400" dirty="0" smtClean="0">
                <a:latin typeface="Times New Roman" pitchFamily="18" charset="0"/>
                <a:cs typeface="Times New Roman" pitchFamily="18" charset="0"/>
              </a:rPr>
              <a:t> </a:t>
            </a:r>
            <a:endParaRPr lang="hr-HR" sz="1400" dirty="0">
              <a:latin typeface="Times New Roman" pitchFamily="18" charset="0"/>
              <a:cs typeface="Times New Roman" pitchFamily="18" charset="0"/>
            </a:endParaRPr>
          </a:p>
          <a:p>
            <a:r>
              <a:rPr lang="hr-HR" sz="1400" dirty="0" smtClean="0">
                <a:latin typeface="Times New Roman" pitchFamily="18" charset="0"/>
                <a:cs typeface="Times New Roman" pitchFamily="18" charset="0"/>
              </a:rPr>
              <a:t>C</a:t>
            </a:r>
            <a:r>
              <a:rPr lang="en-GB" sz="1400" dirty="0" err="1" smtClean="0">
                <a:latin typeface="Times New Roman" pitchFamily="18" charset="0"/>
                <a:cs typeface="Times New Roman" pitchFamily="18" charset="0"/>
              </a:rPr>
              <a:t>ameroon</a:t>
            </a:r>
            <a:r>
              <a:rPr lang="hr-HR" sz="1400" dirty="0" smtClean="0">
                <a:latin typeface="Times New Roman" pitchFamily="18" charset="0"/>
                <a:cs typeface="Times New Roman" pitchFamily="18" charset="0"/>
              </a:rPr>
              <a:t> </a:t>
            </a:r>
            <a:endParaRPr lang="hr-HR" sz="1400" dirty="0">
              <a:latin typeface="Times New Roman" pitchFamily="18" charset="0"/>
              <a:cs typeface="Times New Roman" pitchFamily="18" charset="0"/>
            </a:endParaRPr>
          </a:p>
          <a:p>
            <a:r>
              <a:rPr lang="hr-HR" sz="1400" dirty="0" smtClean="0">
                <a:latin typeface="Times New Roman" pitchFamily="18" charset="0"/>
                <a:cs typeface="Times New Roman" pitchFamily="18" charset="0"/>
              </a:rPr>
              <a:t>phone +</a:t>
            </a:r>
            <a:r>
              <a:rPr lang="en-GB" sz="1400" dirty="0" smtClean="0">
                <a:latin typeface="Times New Roman" pitchFamily="18" charset="0"/>
                <a:cs typeface="Times New Roman" pitchFamily="18" charset="0"/>
              </a:rPr>
              <a:t>237</a:t>
            </a:r>
            <a:r>
              <a:rPr lang="hr-HR" sz="1400" dirty="0" smtClean="0">
                <a:latin typeface="Times New Roman" pitchFamily="18" charset="0"/>
                <a:cs typeface="Times New Roman" pitchFamily="18" charset="0"/>
              </a:rPr>
              <a:t> </a:t>
            </a:r>
            <a:r>
              <a:rPr lang="en-GB" sz="1400" dirty="0" smtClean="0">
                <a:latin typeface="Times New Roman" pitchFamily="18" charset="0"/>
                <a:cs typeface="Times New Roman" pitchFamily="18" charset="0"/>
              </a:rPr>
              <a:t>77 63 20 64; +237 93 10 67 02</a:t>
            </a:r>
            <a:r>
              <a:rPr lang="hr-HR" sz="1400" dirty="0" smtClean="0">
                <a:latin typeface="Times New Roman" pitchFamily="18" charset="0"/>
                <a:cs typeface="Times New Roman" pitchFamily="18" charset="0"/>
              </a:rPr>
              <a:t> </a:t>
            </a:r>
            <a:endParaRPr lang="hr-HR" sz="1400" dirty="0">
              <a:latin typeface="Times New Roman" pitchFamily="18" charset="0"/>
              <a:cs typeface="Times New Roman" pitchFamily="18" charset="0"/>
            </a:endParaRPr>
          </a:p>
          <a:p>
            <a:r>
              <a:rPr lang="hr-HR" sz="1400" dirty="0" smtClean="0">
                <a:latin typeface="Times New Roman" pitchFamily="18" charset="0"/>
                <a:cs typeface="Times New Roman" pitchFamily="18" charset="0"/>
              </a:rPr>
              <a:t>e–mail</a:t>
            </a:r>
            <a:r>
              <a:rPr lang="en-US" sz="1400" dirty="0" smtClean="0">
                <a:latin typeface="Times New Roman" pitchFamily="18" charset="0"/>
                <a:cs typeface="Times New Roman" pitchFamily="18" charset="0"/>
              </a:rPr>
              <a:t>:</a:t>
            </a:r>
            <a:r>
              <a:rPr lang="hr-HR" sz="1400" dirty="0" smtClean="0">
                <a:latin typeface="Times New Roman" pitchFamily="18" charset="0"/>
                <a:cs typeface="Times New Roman" pitchFamily="18" charset="0"/>
              </a:rPr>
              <a:t> </a:t>
            </a:r>
            <a:r>
              <a:rPr lang="en-GB" sz="1400" dirty="0" smtClean="0">
                <a:latin typeface="Times New Roman" pitchFamily="18" charset="0"/>
                <a:cs typeface="Times New Roman" pitchFamily="18" charset="0"/>
                <a:hlinkClick r:id="rId3"/>
              </a:rPr>
              <a:t>ebeyang1@yahoo.com</a:t>
            </a:r>
            <a:r>
              <a:rPr lang="en-GB" sz="1400" dirty="0" smtClean="0">
                <a:latin typeface="Times New Roman" pitchFamily="18" charset="0"/>
                <a:cs typeface="Times New Roman" pitchFamily="18" charset="0"/>
              </a:rPr>
              <a:t>; </a:t>
            </a:r>
            <a:r>
              <a:rPr lang="en-GB" sz="1400" dirty="0" smtClean="0">
                <a:latin typeface="Times New Roman" pitchFamily="18" charset="0"/>
                <a:cs typeface="Times New Roman" pitchFamily="18" charset="0"/>
                <a:hlinkClick r:id="rId4"/>
              </a:rPr>
              <a:t>hivprec@gmail.com</a:t>
            </a:r>
            <a:r>
              <a:rPr lang="en-GB" sz="1400" dirty="0" smtClean="0">
                <a:latin typeface="Times New Roman" pitchFamily="18" charset="0"/>
                <a:cs typeface="Times New Roman" pitchFamily="18" charset="0"/>
              </a:rPr>
              <a:t> </a:t>
            </a:r>
            <a:endParaRPr lang="fr-FR" sz="1400" dirty="0" smtClean="0">
              <a:latin typeface="Times New Roman" pitchFamily="18" charset="0"/>
              <a:cs typeface="Times New Roman" pitchFamily="18" charset="0"/>
            </a:endParaRPr>
          </a:p>
          <a:p>
            <a:endParaRPr lang="hr-HR"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217353962"/>
              </p:ext>
            </p:extLst>
          </p:nvPr>
        </p:nvGraphicFramePr>
        <p:xfrm>
          <a:off x="395534" y="298932"/>
          <a:ext cx="8280922" cy="6248400"/>
        </p:xfrm>
        <a:graphic>
          <a:graphicData uri="http://schemas.openxmlformats.org/drawingml/2006/table">
            <a:tbl>
              <a:tblPr firstRow="1" firstCol="1" bandRow="1">
                <a:tableStyleId>{5C22544A-7EE6-4342-B048-85BDC9FD1C3A}</a:tableStyleId>
              </a:tblPr>
              <a:tblGrid>
                <a:gridCol w="301562"/>
                <a:gridCol w="1937813"/>
                <a:gridCol w="1549691"/>
                <a:gridCol w="4491856"/>
              </a:tblGrid>
              <a:tr h="730726">
                <a:tc>
                  <a:txBody>
                    <a:bodyPr/>
                    <a:lstStyle/>
                    <a:p>
                      <a:pPr>
                        <a:spcAft>
                          <a:spcPts val="0"/>
                        </a:spcAft>
                      </a:pPr>
                      <a:r>
                        <a:rPr lang="en-GB" sz="900" dirty="0">
                          <a:effectLst/>
                        </a:rPr>
                        <a:t>32</a:t>
                      </a:r>
                      <a:endParaRPr lang="en-GB" sz="900" dirty="0">
                        <a:effectLst/>
                        <a:latin typeface="Times New Roman"/>
                        <a:ea typeface="Times New Roman"/>
                        <a:cs typeface="Times New Roman"/>
                      </a:endParaRPr>
                    </a:p>
                  </a:txBody>
                  <a:tcPr marL="37716" marR="37716" marT="0" marB="0"/>
                </a:tc>
                <a:tc>
                  <a:txBody>
                    <a:bodyPr/>
                    <a:lstStyle/>
                    <a:p>
                      <a:pPr>
                        <a:spcAft>
                          <a:spcPts val="0"/>
                        </a:spcAft>
                      </a:pPr>
                      <a:r>
                        <a:rPr lang="en-GB" sz="1000">
                          <a:effectLst/>
                        </a:rPr>
                        <a:t>Crystalloid preload shows transient superiority over colloid or their combination in spinal anaesthesia-induced hypotension prophylaxis for caesarean section.</a:t>
                      </a:r>
                      <a:endParaRPr lang="en-GB" sz="1000">
                        <a:effectLst/>
                        <a:latin typeface="Times New Roman"/>
                        <a:ea typeface="Times New Roman"/>
                        <a:cs typeface="Times New Roman"/>
                      </a:endParaRPr>
                    </a:p>
                  </a:txBody>
                  <a:tcPr marL="37716" marR="37716" marT="0" marB="0"/>
                </a:tc>
                <a:tc>
                  <a:txBody>
                    <a:bodyPr/>
                    <a:lstStyle/>
                    <a:p>
                      <a:pPr>
                        <a:spcAft>
                          <a:spcPts val="0"/>
                        </a:spcAft>
                      </a:pPr>
                      <a:r>
                        <a:rPr lang="en-GB" sz="1000">
                          <a:effectLst/>
                        </a:rPr>
                        <a:t> </a:t>
                      </a:r>
                      <a:endParaRPr lang="en-GB" sz="1000">
                        <a:effectLst/>
                        <a:latin typeface="Times New Roman"/>
                        <a:ea typeface="Times New Roman"/>
                        <a:cs typeface="Times New Roman"/>
                      </a:endParaRPr>
                    </a:p>
                  </a:txBody>
                  <a:tcPr marL="37716" marR="37716" marT="0" marB="0"/>
                </a:tc>
                <a:tc>
                  <a:txBody>
                    <a:bodyPr/>
                    <a:lstStyle/>
                    <a:p>
                      <a:pPr>
                        <a:spcAft>
                          <a:spcPts val="0"/>
                        </a:spcAft>
                      </a:pPr>
                      <a:r>
                        <a:rPr lang="en-GB" sz="1000">
                          <a:effectLst/>
                        </a:rPr>
                        <a:t>African Journal of Reproductive Health</a:t>
                      </a:r>
                      <a:endParaRPr lang="en-GB" sz="1000">
                        <a:effectLst/>
                        <a:latin typeface="Times New Roman"/>
                        <a:ea typeface="Times New Roman"/>
                        <a:cs typeface="Times New Roman"/>
                      </a:endParaRPr>
                    </a:p>
                  </a:txBody>
                  <a:tcPr marL="37716" marR="37716" marT="0" marB="0"/>
                </a:tc>
              </a:tr>
              <a:tr h="730726">
                <a:tc>
                  <a:txBody>
                    <a:bodyPr/>
                    <a:lstStyle/>
                    <a:p>
                      <a:pPr>
                        <a:spcAft>
                          <a:spcPts val="0"/>
                        </a:spcAft>
                      </a:pPr>
                      <a:r>
                        <a:rPr lang="en-GB" sz="1000">
                          <a:effectLst/>
                        </a:rPr>
                        <a:t>33</a:t>
                      </a:r>
                      <a:endParaRPr lang="en-GB" sz="1000">
                        <a:effectLst/>
                        <a:latin typeface="Times New Roman"/>
                        <a:ea typeface="Times New Roman"/>
                        <a:cs typeface="Times New Roman"/>
                      </a:endParaRPr>
                    </a:p>
                  </a:txBody>
                  <a:tcPr marL="37716" marR="37716" marT="0" marB="0"/>
                </a:tc>
                <a:tc>
                  <a:txBody>
                    <a:bodyPr/>
                    <a:lstStyle/>
                    <a:p>
                      <a:pPr>
                        <a:spcAft>
                          <a:spcPts val="0"/>
                        </a:spcAft>
                      </a:pPr>
                      <a:r>
                        <a:rPr lang="en-GB" sz="1000">
                          <a:effectLst/>
                        </a:rPr>
                        <a:t>Usefulness of ascitic fluid cholesterol and protein in the differential diagnosis of ascites in Nigeria: comparison with conventional cytology.</a:t>
                      </a:r>
                      <a:endParaRPr lang="en-GB" sz="1000">
                        <a:effectLst/>
                        <a:latin typeface="Times New Roman"/>
                        <a:ea typeface="Times New Roman"/>
                        <a:cs typeface="Times New Roman"/>
                      </a:endParaRPr>
                    </a:p>
                  </a:txBody>
                  <a:tcPr marL="37716" marR="37716" marT="0" marB="0"/>
                </a:tc>
                <a:tc>
                  <a:txBody>
                    <a:bodyPr/>
                    <a:lstStyle/>
                    <a:p>
                      <a:pPr>
                        <a:spcAft>
                          <a:spcPts val="0"/>
                        </a:spcAft>
                      </a:pPr>
                      <a:r>
                        <a:rPr lang="en-GB" sz="1000">
                          <a:effectLst/>
                        </a:rPr>
                        <a:t>2014_IJTDH_12611</a:t>
                      </a:r>
                      <a:endParaRPr lang="en-GB" sz="1000">
                        <a:effectLst/>
                        <a:latin typeface="Times New Roman"/>
                        <a:ea typeface="Times New Roman"/>
                        <a:cs typeface="Times New Roman"/>
                      </a:endParaRPr>
                    </a:p>
                  </a:txBody>
                  <a:tcPr marL="37716" marR="37716" marT="0" marB="0"/>
                </a:tc>
                <a:tc>
                  <a:txBody>
                    <a:bodyPr/>
                    <a:lstStyle/>
                    <a:p>
                      <a:pPr>
                        <a:spcAft>
                          <a:spcPts val="0"/>
                        </a:spcAft>
                      </a:pPr>
                      <a:r>
                        <a:rPr lang="en-GB" sz="1000">
                          <a:effectLst/>
                        </a:rPr>
                        <a:t>International Journal of Tropical Diseases and Health</a:t>
                      </a:r>
                      <a:endParaRPr lang="en-GB" sz="1000">
                        <a:effectLst/>
                        <a:latin typeface="Times New Roman"/>
                        <a:ea typeface="Times New Roman"/>
                        <a:cs typeface="Times New Roman"/>
                      </a:endParaRPr>
                    </a:p>
                  </a:txBody>
                  <a:tcPr marL="37716" marR="37716" marT="0" marB="0"/>
                </a:tc>
              </a:tr>
              <a:tr h="438435">
                <a:tc>
                  <a:txBody>
                    <a:bodyPr/>
                    <a:lstStyle/>
                    <a:p>
                      <a:pPr>
                        <a:spcAft>
                          <a:spcPts val="0"/>
                        </a:spcAft>
                      </a:pPr>
                      <a:r>
                        <a:rPr lang="en-GB" sz="1000">
                          <a:effectLst/>
                        </a:rPr>
                        <a:t>34</a:t>
                      </a:r>
                      <a:endParaRPr lang="en-GB" sz="1000">
                        <a:effectLst/>
                        <a:latin typeface="Times New Roman"/>
                        <a:ea typeface="Times New Roman"/>
                        <a:cs typeface="Times New Roman"/>
                      </a:endParaRPr>
                    </a:p>
                  </a:txBody>
                  <a:tcPr marL="37716" marR="37716" marT="0" marB="0"/>
                </a:tc>
                <a:tc>
                  <a:txBody>
                    <a:bodyPr/>
                    <a:lstStyle/>
                    <a:p>
                      <a:pPr>
                        <a:spcAft>
                          <a:spcPts val="0"/>
                        </a:spcAft>
                      </a:pPr>
                      <a:r>
                        <a:rPr lang="en-GB" sz="1000">
                          <a:effectLst/>
                        </a:rPr>
                        <a:t>A study of some aspects of quality of life of elderly population in Bangladesh</a:t>
                      </a:r>
                      <a:endParaRPr lang="en-GB" sz="1000">
                        <a:effectLst/>
                        <a:latin typeface="Times New Roman"/>
                        <a:ea typeface="Times New Roman"/>
                        <a:cs typeface="Times New Roman"/>
                      </a:endParaRPr>
                    </a:p>
                  </a:txBody>
                  <a:tcPr marL="37716" marR="37716" marT="0" marB="0"/>
                </a:tc>
                <a:tc>
                  <a:txBody>
                    <a:bodyPr/>
                    <a:lstStyle/>
                    <a:p>
                      <a:pPr>
                        <a:spcAft>
                          <a:spcPts val="0"/>
                        </a:spcAft>
                      </a:pPr>
                      <a:r>
                        <a:rPr lang="en-GB" sz="1000">
                          <a:effectLst/>
                        </a:rPr>
                        <a:t>SJPH_2511019_20140726</a:t>
                      </a:r>
                      <a:endParaRPr lang="en-GB" sz="1000">
                        <a:effectLst/>
                        <a:latin typeface="Times New Roman"/>
                        <a:ea typeface="Times New Roman"/>
                        <a:cs typeface="Times New Roman"/>
                      </a:endParaRPr>
                    </a:p>
                  </a:txBody>
                  <a:tcPr marL="37716" marR="37716" marT="0" marB="0"/>
                </a:tc>
                <a:tc>
                  <a:txBody>
                    <a:bodyPr/>
                    <a:lstStyle/>
                    <a:p>
                      <a:pPr>
                        <a:spcAft>
                          <a:spcPts val="0"/>
                        </a:spcAft>
                      </a:pPr>
                      <a:r>
                        <a:rPr lang="en-GB" sz="1000">
                          <a:effectLst/>
                        </a:rPr>
                        <a:t>Science Journal of Public Health</a:t>
                      </a:r>
                      <a:endParaRPr lang="en-GB" sz="1000">
                        <a:effectLst/>
                        <a:latin typeface="Times New Roman"/>
                        <a:ea typeface="Times New Roman"/>
                        <a:cs typeface="Times New Roman"/>
                      </a:endParaRPr>
                    </a:p>
                  </a:txBody>
                  <a:tcPr marL="37716" marR="37716" marT="0" marB="0"/>
                </a:tc>
              </a:tr>
              <a:tr h="584580">
                <a:tc>
                  <a:txBody>
                    <a:bodyPr/>
                    <a:lstStyle/>
                    <a:p>
                      <a:pPr>
                        <a:spcAft>
                          <a:spcPts val="0"/>
                        </a:spcAft>
                      </a:pPr>
                      <a:r>
                        <a:rPr lang="en-GB" sz="1000">
                          <a:effectLst/>
                        </a:rPr>
                        <a:t>35</a:t>
                      </a:r>
                      <a:endParaRPr lang="en-GB" sz="1000">
                        <a:effectLst/>
                        <a:latin typeface="Times New Roman"/>
                        <a:ea typeface="Times New Roman"/>
                        <a:cs typeface="Times New Roman"/>
                      </a:endParaRPr>
                    </a:p>
                  </a:txBody>
                  <a:tcPr marL="37716" marR="37716" marT="0" marB="0"/>
                </a:tc>
                <a:tc>
                  <a:txBody>
                    <a:bodyPr/>
                    <a:lstStyle/>
                    <a:p>
                      <a:pPr>
                        <a:spcAft>
                          <a:spcPts val="0"/>
                        </a:spcAft>
                      </a:pPr>
                      <a:r>
                        <a:rPr lang="en-GB" sz="1000">
                          <a:effectLst/>
                        </a:rPr>
                        <a:t>Perceived quality of antenatal care service by pregnant women in public and private health facilities in Northern Ethiopia.</a:t>
                      </a:r>
                      <a:endParaRPr lang="en-GB" sz="1000">
                        <a:effectLst/>
                        <a:latin typeface="Times New Roman"/>
                        <a:ea typeface="Times New Roman"/>
                        <a:cs typeface="Times New Roman"/>
                      </a:endParaRPr>
                    </a:p>
                  </a:txBody>
                  <a:tcPr marL="37716" marR="37716" marT="0" marB="0"/>
                </a:tc>
                <a:tc>
                  <a:txBody>
                    <a:bodyPr/>
                    <a:lstStyle/>
                    <a:p>
                      <a:pPr>
                        <a:spcAft>
                          <a:spcPts val="0"/>
                        </a:spcAft>
                      </a:pPr>
                      <a:r>
                        <a:rPr lang="en-GB" sz="1000">
                          <a:effectLst/>
                        </a:rPr>
                        <a:t>SJPH_2511023_20140727</a:t>
                      </a:r>
                      <a:endParaRPr lang="en-GB" sz="1000">
                        <a:effectLst/>
                        <a:latin typeface="Times New Roman"/>
                        <a:ea typeface="Times New Roman"/>
                        <a:cs typeface="Times New Roman"/>
                      </a:endParaRPr>
                    </a:p>
                  </a:txBody>
                  <a:tcPr marL="37716" marR="37716" marT="0" marB="0"/>
                </a:tc>
                <a:tc>
                  <a:txBody>
                    <a:bodyPr/>
                    <a:lstStyle/>
                    <a:p>
                      <a:pPr>
                        <a:spcAft>
                          <a:spcPts val="0"/>
                        </a:spcAft>
                      </a:pPr>
                      <a:r>
                        <a:rPr lang="en-GB" sz="1000">
                          <a:effectLst/>
                        </a:rPr>
                        <a:t>Science Journal of Public Health</a:t>
                      </a:r>
                      <a:endParaRPr lang="en-GB" sz="1000">
                        <a:effectLst/>
                        <a:latin typeface="Times New Roman"/>
                        <a:ea typeface="Times New Roman"/>
                        <a:cs typeface="Times New Roman"/>
                      </a:endParaRPr>
                    </a:p>
                  </a:txBody>
                  <a:tcPr marL="37716" marR="37716" marT="0" marB="0"/>
                </a:tc>
              </a:tr>
              <a:tr h="292290">
                <a:tc>
                  <a:txBody>
                    <a:bodyPr/>
                    <a:lstStyle/>
                    <a:p>
                      <a:pPr>
                        <a:spcAft>
                          <a:spcPts val="0"/>
                        </a:spcAft>
                      </a:pPr>
                      <a:r>
                        <a:rPr lang="en-GB" sz="1000">
                          <a:effectLst/>
                        </a:rPr>
                        <a:t>36</a:t>
                      </a:r>
                      <a:endParaRPr lang="en-GB" sz="1000">
                        <a:effectLst/>
                        <a:latin typeface="Times New Roman"/>
                        <a:ea typeface="Times New Roman"/>
                        <a:cs typeface="Times New Roman"/>
                      </a:endParaRPr>
                    </a:p>
                  </a:txBody>
                  <a:tcPr marL="37716" marR="37716" marT="0" marB="0"/>
                </a:tc>
                <a:tc>
                  <a:txBody>
                    <a:bodyPr/>
                    <a:lstStyle/>
                    <a:p>
                      <a:pPr>
                        <a:spcAft>
                          <a:spcPts val="0"/>
                        </a:spcAft>
                      </a:pPr>
                      <a:r>
                        <a:rPr lang="en-GB" sz="1000">
                          <a:effectLst/>
                        </a:rPr>
                        <a:t>Racecadotril in management of infant diarrhea</a:t>
                      </a:r>
                      <a:endParaRPr lang="en-GB" sz="1000">
                        <a:effectLst/>
                        <a:latin typeface="Times New Roman"/>
                        <a:ea typeface="Times New Roman"/>
                        <a:cs typeface="Times New Roman"/>
                      </a:endParaRPr>
                    </a:p>
                  </a:txBody>
                  <a:tcPr marL="37716" marR="37716" marT="0" marB="0"/>
                </a:tc>
                <a:tc>
                  <a:txBody>
                    <a:bodyPr/>
                    <a:lstStyle/>
                    <a:p>
                      <a:pPr>
                        <a:spcAft>
                          <a:spcPts val="0"/>
                        </a:spcAft>
                      </a:pPr>
                      <a:r>
                        <a:rPr lang="en-GB" sz="1000">
                          <a:effectLst/>
                        </a:rPr>
                        <a:t>1-JOD.rvw</a:t>
                      </a:r>
                      <a:endParaRPr lang="en-GB" sz="1000">
                        <a:effectLst/>
                        <a:latin typeface="Times New Roman"/>
                        <a:ea typeface="Times New Roman"/>
                        <a:cs typeface="Times New Roman"/>
                      </a:endParaRPr>
                    </a:p>
                  </a:txBody>
                  <a:tcPr marL="37716" marR="37716" marT="0" marB="0"/>
                </a:tc>
                <a:tc>
                  <a:txBody>
                    <a:bodyPr/>
                    <a:lstStyle/>
                    <a:p>
                      <a:pPr>
                        <a:spcAft>
                          <a:spcPts val="0"/>
                        </a:spcAft>
                      </a:pPr>
                      <a:r>
                        <a:rPr lang="en-GB" sz="1000">
                          <a:effectLst/>
                        </a:rPr>
                        <a:t>Journal of Diseases</a:t>
                      </a:r>
                      <a:endParaRPr lang="en-GB" sz="1000">
                        <a:effectLst/>
                        <a:latin typeface="Times New Roman"/>
                        <a:ea typeface="Times New Roman"/>
                        <a:cs typeface="Times New Roman"/>
                      </a:endParaRPr>
                    </a:p>
                  </a:txBody>
                  <a:tcPr marL="37716" marR="37716" marT="0" marB="0"/>
                </a:tc>
              </a:tr>
              <a:tr h="456874">
                <a:tc>
                  <a:txBody>
                    <a:bodyPr/>
                    <a:lstStyle/>
                    <a:p>
                      <a:pPr>
                        <a:spcAft>
                          <a:spcPts val="0"/>
                        </a:spcAft>
                      </a:pPr>
                      <a:r>
                        <a:rPr lang="en-GB" sz="1000">
                          <a:effectLst/>
                        </a:rPr>
                        <a:t>37</a:t>
                      </a:r>
                      <a:endParaRPr lang="en-GB" sz="1000">
                        <a:effectLst/>
                        <a:latin typeface="Times New Roman"/>
                        <a:ea typeface="Times New Roman"/>
                        <a:cs typeface="Times New Roman"/>
                      </a:endParaRPr>
                    </a:p>
                  </a:txBody>
                  <a:tcPr marL="37716" marR="37716" marT="0" marB="0"/>
                </a:tc>
                <a:tc>
                  <a:txBody>
                    <a:bodyPr/>
                    <a:lstStyle/>
                    <a:p>
                      <a:pPr>
                        <a:spcAft>
                          <a:spcPts val="0"/>
                        </a:spcAft>
                      </a:pPr>
                      <a:r>
                        <a:rPr lang="en-GB" sz="1000">
                          <a:effectLst/>
                        </a:rPr>
                        <a:t>Non-communicable diseases and health indices of adolescents in Jamaica: A national perspective</a:t>
                      </a:r>
                      <a:endParaRPr lang="en-GB" sz="1000">
                        <a:effectLst/>
                        <a:latin typeface="Times New Roman"/>
                        <a:ea typeface="Times New Roman"/>
                        <a:cs typeface="Times New Roman"/>
                      </a:endParaRPr>
                    </a:p>
                  </a:txBody>
                  <a:tcPr marL="37716" marR="37716" marT="0" marB="0"/>
                </a:tc>
                <a:tc>
                  <a:txBody>
                    <a:bodyPr/>
                    <a:lstStyle/>
                    <a:p>
                      <a:pPr>
                        <a:spcAft>
                          <a:spcPts val="0"/>
                        </a:spcAft>
                      </a:pPr>
                      <a:r>
                        <a:rPr lang="en-GB" sz="1000">
                          <a:effectLst/>
                        </a:rPr>
                        <a:t>2/JOD/14</a:t>
                      </a:r>
                      <a:endParaRPr lang="en-GB" sz="1000">
                        <a:effectLst/>
                        <a:latin typeface="Times New Roman"/>
                        <a:ea typeface="Times New Roman"/>
                        <a:cs typeface="Times New Roman"/>
                      </a:endParaRPr>
                    </a:p>
                  </a:txBody>
                  <a:tcPr marL="37716" marR="37716" marT="0" marB="0"/>
                </a:tc>
                <a:tc>
                  <a:txBody>
                    <a:bodyPr/>
                    <a:lstStyle/>
                    <a:p>
                      <a:pPr>
                        <a:spcAft>
                          <a:spcPts val="0"/>
                        </a:spcAft>
                      </a:pPr>
                      <a:r>
                        <a:rPr lang="en-GB" sz="1000">
                          <a:effectLst/>
                        </a:rPr>
                        <a:t>Journal of Diseases</a:t>
                      </a:r>
                      <a:endParaRPr lang="en-GB" sz="1000">
                        <a:effectLst/>
                        <a:latin typeface="Times New Roman"/>
                        <a:ea typeface="Times New Roman"/>
                        <a:cs typeface="Times New Roman"/>
                      </a:endParaRPr>
                    </a:p>
                  </a:txBody>
                  <a:tcPr marL="37716" marR="37716" marT="0" marB="0"/>
                </a:tc>
              </a:tr>
              <a:tr h="438435">
                <a:tc>
                  <a:txBody>
                    <a:bodyPr/>
                    <a:lstStyle/>
                    <a:p>
                      <a:pPr>
                        <a:spcAft>
                          <a:spcPts val="0"/>
                        </a:spcAft>
                      </a:pPr>
                      <a:r>
                        <a:rPr lang="en-GB" sz="1000">
                          <a:effectLst/>
                        </a:rPr>
                        <a:t>38</a:t>
                      </a:r>
                      <a:endParaRPr lang="en-GB" sz="1000">
                        <a:effectLst/>
                        <a:latin typeface="Times New Roman"/>
                        <a:ea typeface="Times New Roman"/>
                        <a:cs typeface="Times New Roman"/>
                      </a:endParaRPr>
                    </a:p>
                  </a:txBody>
                  <a:tcPr marL="37716" marR="37716" marT="0" marB="0"/>
                </a:tc>
                <a:tc>
                  <a:txBody>
                    <a:bodyPr/>
                    <a:lstStyle/>
                    <a:p>
                      <a:pPr>
                        <a:spcAft>
                          <a:spcPts val="0"/>
                        </a:spcAft>
                      </a:pPr>
                      <a:r>
                        <a:rPr lang="en-GB" sz="1000">
                          <a:effectLst/>
                        </a:rPr>
                        <a:t>Sexually transmitted infections among patients attending Biryogo Medical-Social Centre</a:t>
                      </a:r>
                      <a:endParaRPr lang="en-GB" sz="1000">
                        <a:effectLst/>
                        <a:latin typeface="Times New Roman"/>
                        <a:ea typeface="Times New Roman"/>
                        <a:cs typeface="Times New Roman"/>
                      </a:endParaRPr>
                    </a:p>
                  </a:txBody>
                  <a:tcPr marL="37716" marR="37716" marT="0" marB="0"/>
                </a:tc>
                <a:tc>
                  <a:txBody>
                    <a:bodyPr/>
                    <a:lstStyle/>
                    <a:p>
                      <a:pPr>
                        <a:spcAft>
                          <a:spcPts val="0"/>
                        </a:spcAft>
                      </a:pPr>
                      <a:r>
                        <a:rPr lang="en-GB" sz="1000">
                          <a:effectLst/>
                        </a:rPr>
                        <a:t> </a:t>
                      </a:r>
                      <a:endParaRPr lang="en-GB" sz="1000">
                        <a:effectLst/>
                        <a:latin typeface="Times New Roman"/>
                        <a:ea typeface="Times New Roman"/>
                        <a:cs typeface="Times New Roman"/>
                      </a:endParaRPr>
                    </a:p>
                  </a:txBody>
                  <a:tcPr marL="37716" marR="37716" marT="0" marB="0"/>
                </a:tc>
                <a:tc>
                  <a:txBody>
                    <a:bodyPr/>
                    <a:lstStyle/>
                    <a:p>
                      <a:pPr>
                        <a:spcAft>
                          <a:spcPts val="0"/>
                        </a:spcAft>
                      </a:pPr>
                      <a:r>
                        <a:rPr lang="en-GB" sz="1000">
                          <a:effectLst/>
                        </a:rPr>
                        <a:t>Rwanda Journal of Health Sciences</a:t>
                      </a:r>
                      <a:endParaRPr lang="en-GB" sz="1000">
                        <a:effectLst/>
                        <a:latin typeface="Times New Roman"/>
                        <a:ea typeface="Times New Roman"/>
                        <a:cs typeface="Times New Roman"/>
                      </a:endParaRPr>
                    </a:p>
                  </a:txBody>
                  <a:tcPr marL="37716" marR="37716" marT="0" marB="0"/>
                </a:tc>
              </a:tr>
              <a:tr h="584580">
                <a:tc>
                  <a:txBody>
                    <a:bodyPr/>
                    <a:lstStyle/>
                    <a:p>
                      <a:pPr>
                        <a:spcAft>
                          <a:spcPts val="0"/>
                        </a:spcAft>
                      </a:pPr>
                      <a:r>
                        <a:rPr lang="en-GB" sz="1000">
                          <a:effectLst/>
                        </a:rPr>
                        <a:t>39</a:t>
                      </a:r>
                      <a:endParaRPr lang="en-GB" sz="1000">
                        <a:effectLst/>
                        <a:latin typeface="Times New Roman"/>
                        <a:ea typeface="Times New Roman"/>
                        <a:cs typeface="Times New Roman"/>
                      </a:endParaRPr>
                    </a:p>
                  </a:txBody>
                  <a:tcPr marL="37716" marR="37716" marT="0" marB="0"/>
                </a:tc>
                <a:tc>
                  <a:txBody>
                    <a:bodyPr/>
                    <a:lstStyle/>
                    <a:p>
                      <a:pPr>
                        <a:spcAft>
                          <a:spcPts val="0"/>
                        </a:spcAft>
                      </a:pPr>
                      <a:r>
                        <a:rPr lang="en-GB" sz="1000">
                          <a:effectLst/>
                        </a:rPr>
                        <a:t>Towards a better understanding of the molecular mechanisms of P. Falciparum resistance to artemisinin</a:t>
                      </a:r>
                      <a:endParaRPr lang="en-GB" sz="1000">
                        <a:effectLst/>
                        <a:latin typeface="Times New Roman"/>
                        <a:ea typeface="Times New Roman"/>
                        <a:cs typeface="Times New Roman"/>
                      </a:endParaRPr>
                    </a:p>
                  </a:txBody>
                  <a:tcPr marL="37716" marR="37716" marT="0" marB="0"/>
                </a:tc>
                <a:tc>
                  <a:txBody>
                    <a:bodyPr/>
                    <a:lstStyle/>
                    <a:p>
                      <a:pPr>
                        <a:spcAft>
                          <a:spcPts val="0"/>
                        </a:spcAft>
                      </a:pPr>
                      <a:r>
                        <a:rPr lang="en-GB" sz="1000">
                          <a:effectLst/>
                        </a:rPr>
                        <a:t>Medical Journals-14-996</a:t>
                      </a:r>
                      <a:endParaRPr lang="en-GB" sz="1000">
                        <a:effectLst/>
                        <a:latin typeface="Times New Roman"/>
                        <a:ea typeface="Times New Roman"/>
                        <a:cs typeface="Times New Roman"/>
                      </a:endParaRPr>
                    </a:p>
                  </a:txBody>
                  <a:tcPr marL="37716" marR="37716" marT="0" marB="0"/>
                </a:tc>
                <a:tc>
                  <a:txBody>
                    <a:bodyPr/>
                    <a:lstStyle/>
                    <a:p>
                      <a:pPr>
                        <a:spcAft>
                          <a:spcPts val="0"/>
                        </a:spcAft>
                      </a:pPr>
                      <a:r>
                        <a:rPr lang="en-GB" sz="1000">
                          <a:effectLst/>
                        </a:rPr>
                        <a:t>Journal of Infectious Diseases and Therapy</a:t>
                      </a:r>
                      <a:endParaRPr lang="en-GB" sz="1000">
                        <a:effectLst/>
                        <a:latin typeface="Times New Roman"/>
                        <a:ea typeface="Times New Roman"/>
                        <a:cs typeface="Times New Roman"/>
                      </a:endParaRPr>
                    </a:p>
                  </a:txBody>
                  <a:tcPr marL="37716" marR="37716" marT="0" marB="0"/>
                </a:tc>
              </a:tr>
              <a:tr h="584580">
                <a:tc>
                  <a:txBody>
                    <a:bodyPr/>
                    <a:lstStyle/>
                    <a:p>
                      <a:pPr>
                        <a:spcAft>
                          <a:spcPts val="0"/>
                        </a:spcAft>
                      </a:pPr>
                      <a:r>
                        <a:rPr lang="en-GB" sz="1000">
                          <a:effectLst/>
                        </a:rPr>
                        <a:t>40</a:t>
                      </a:r>
                      <a:endParaRPr lang="en-GB" sz="1000">
                        <a:effectLst/>
                        <a:latin typeface="Times New Roman"/>
                        <a:ea typeface="Times New Roman"/>
                        <a:cs typeface="Times New Roman"/>
                      </a:endParaRPr>
                    </a:p>
                  </a:txBody>
                  <a:tcPr marL="37716" marR="37716" marT="0" marB="0"/>
                </a:tc>
                <a:tc>
                  <a:txBody>
                    <a:bodyPr/>
                    <a:lstStyle/>
                    <a:p>
                      <a:pPr>
                        <a:spcAft>
                          <a:spcPts val="0"/>
                        </a:spcAft>
                      </a:pPr>
                      <a:r>
                        <a:rPr lang="en-GB" sz="1000">
                          <a:effectLst/>
                        </a:rPr>
                        <a:t>Association between chronic bronchitis and cognitive impairment in elderly Chinese subjects over 90 years of age</a:t>
                      </a:r>
                      <a:endParaRPr lang="en-GB" sz="1000">
                        <a:effectLst/>
                        <a:latin typeface="Times New Roman"/>
                        <a:ea typeface="Times New Roman"/>
                        <a:cs typeface="Times New Roman"/>
                      </a:endParaRPr>
                    </a:p>
                  </a:txBody>
                  <a:tcPr marL="37716" marR="37716" marT="0" marB="0"/>
                </a:tc>
                <a:tc>
                  <a:txBody>
                    <a:bodyPr/>
                    <a:lstStyle/>
                    <a:p>
                      <a:pPr>
                        <a:spcAft>
                          <a:spcPts val="0"/>
                        </a:spcAft>
                      </a:pPr>
                      <a:r>
                        <a:rPr lang="en-GB" sz="1000">
                          <a:effectLst/>
                        </a:rPr>
                        <a:t>AJHR_6560986_20140802</a:t>
                      </a:r>
                      <a:endParaRPr lang="en-GB" sz="1000">
                        <a:effectLst/>
                        <a:latin typeface="Times New Roman"/>
                        <a:ea typeface="Times New Roman"/>
                        <a:cs typeface="Times New Roman"/>
                      </a:endParaRPr>
                    </a:p>
                  </a:txBody>
                  <a:tcPr marL="37716" marR="37716" marT="0" marB="0"/>
                </a:tc>
                <a:tc>
                  <a:txBody>
                    <a:bodyPr/>
                    <a:lstStyle/>
                    <a:p>
                      <a:pPr>
                        <a:spcAft>
                          <a:spcPts val="0"/>
                        </a:spcAft>
                      </a:pPr>
                      <a:r>
                        <a:rPr lang="en-GB" sz="1000">
                          <a:effectLst/>
                        </a:rPr>
                        <a:t>American Journal of Health Research</a:t>
                      </a:r>
                      <a:endParaRPr lang="en-GB" sz="1000">
                        <a:effectLst/>
                        <a:latin typeface="Times New Roman"/>
                        <a:ea typeface="Times New Roman"/>
                        <a:cs typeface="Times New Roman"/>
                      </a:endParaRPr>
                    </a:p>
                  </a:txBody>
                  <a:tcPr marL="37716" marR="37716" marT="0" marB="0"/>
                </a:tc>
              </a:tr>
              <a:tr h="584580">
                <a:tc>
                  <a:txBody>
                    <a:bodyPr/>
                    <a:lstStyle/>
                    <a:p>
                      <a:pPr>
                        <a:spcAft>
                          <a:spcPts val="0"/>
                        </a:spcAft>
                      </a:pPr>
                      <a:r>
                        <a:rPr lang="en-GB" sz="1000">
                          <a:effectLst/>
                        </a:rPr>
                        <a:t>41</a:t>
                      </a:r>
                      <a:endParaRPr lang="en-GB" sz="1000">
                        <a:effectLst/>
                        <a:latin typeface="Times New Roman"/>
                        <a:ea typeface="Times New Roman"/>
                        <a:cs typeface="Times New Roman"/>
                      </a:endParaRPr>
                    </a:p>
                  </a:txBody>
                  <a:tcPr marL="37716" marR="37716" marT="0" marB="0"/>
                </a:tc>
                <a:tc>
                  <a:txBody>
                    <a:bodyPr/>
                    <a:lstStyle/>
                    <a:p>
                      <a:pPr>
                        <a:spcAft>
                          <a:spcPts val="0"/>
                        </a:spcAft>
                      </a:pPr>
                      <a:r>
                        <a:rPr lang="en-GB" sz="1000">
                          <a:effectLst/>
                        </a:rPr>
                        <a:t>Knowledge of fearfulness about HIV/AIDS between floating and permanent residents of three metropolitan cities in Bangladesh</a:t>
                      </a:r>
                      <a:endParaRPr lang="en-GB" sz="1000">
                        <a:effectLst/>
                        <a:latin typeface="Times New Roman"/>
                        <a:ea typeface="Times New Roman"/>
                        <a:cs typeface="Times New Roman"/>
                      </a:endParaRPr>
                    </a:p>
                  </a:txBody>
                  <a:tcPr marL="37716" marR="37716" marT="0" marB="0"/>
                </a:tc>
                <a:tc>
                  <a:txBody>
                    <a:bodyPr/>
                    <a:lstStyle/>
                    <a:p>
                      <a:pPr>
                        <a:spcAft>
                          <a:spcPts val="0"/>
                        </a:spcAft>
                      </a:pPr>
                      <a:r>
                        <a:rPr lang="en-GB" sz="1000">
                          <a:effectLst/>
                        </a:rPr>
                        <a:t>2014_AIR_13134</a:t>
                      </a:r>
                      <a:endParaRPr lang="en-GB" sz="1000">
                        <a:effectLst/>
                        <a:latin typeface="Times New Roman"/>
                        <a:ea typeface="Times New Roman"/>
                        <a:cs typeface="Times New Roman"/>
                      </a:endParaRPr>
                    </a:p>
                  </a:txBody>
                  <a:tcPr marL="37716" marR="37716" marT="0" marB="0"/>
                </a:tc>
                <a:tc>
                  <a:txBody>
                    <a:bodyPr/>
                    <a:lstStyle/>
                    <a:p>
                      <a:pPr>
                        <a:spcAft>
                          <a:spcPts val="0"/>
                        </a:spcAft>
                      </a:pPr>
                      <a:r>
                        <a:rPr lang="en-GB" sz="1000">
                          <a:effectLst/>
                        </a:rPr>
                        <a:t>Advances in Research</a:t>
                      </a:r>
                      <a:endParaRPr lang="en-GB" sz="1000">
                        <a:effectLst/>
                        <a:latin typeface="Times New Roman"/>
                        <a:ea typeface="Times New Roman"/>
                        <a:cs typeface="Times New Roman"/>
                      </a:endParaRPr>
                    </a:p>
                  </a:txBody>
                  <a:tcPr marL="37716" marR="37716" marT="0" marB="0"/>
                </a:tc>
              </a:tr>
              <a:tr h="584580">
                <a:tc>
                  <a:txBody>
                    <a:bodyPr/>
                    <a:lstStyle/>
                    <a:p>
                      <a:pPr>
                        <a:spcAft>
                          <a:spcPts val="0"/>
                        </a:spcAft>
                      </a:pPr>
                      <a:r>
                        <a:rPr lang="en-GB" sz="1000">
                          <a:effectLst/>
                        </a:rPr>
                        <a:t>42</a:t>
                      </a:r>
                      <a:endParaRPr lang="en-GB" sz="1000">
                        <a:effectLst/>
                        <a:latin typeface="Times New Roman"/>
                        <a:ea typeface="Times New Roman"/>
                        <a:cs typeface="Times New Roman"/>
                      </a:endParaRPr>
                    </a:p>
                  </a:txBody>
                  <a:tcPr marL="37716" marR="37716" marT="0" marB="0"/>
                </a:tc>
                <a:tc>
                  <a:txBody>
                    <a:bodyPr/>
                    <a:lstStyle/>
                    <a:p>
                      <a:pPr>
                        <a:spcAft>
                          <a:spcPts val="0"/>
                        </a:spcAft>
                      </a:pPr>
                      <a:r>
                        <a:rPr lang="en-GB" sz="1000">
                          <a:effectLst/>
                        </a:rPr>
                        <a:t>The oxidative injury and inflammation caused by Cadmium Sulfide nanoparticles in A549 cells and rat lung</a:t>
                      </a:r>
                      <a:endParaRPr lang="en-GB" sz="1000">
                        <a:effectLst/>
                        <a:latin typeface="Times New Roman"/>
                        <a:ea typeface="Times New Roman"/>
                        <a:cs typeface="Times New Roman"/>
                      </a:endParaRPr>
                    </a:p>
                  </a:txBody>
                  <a:tcPr marL="37716" marR="37716" marT="0" marB="0"/>
                </a:tc>
                <a:tc>
                  <a:txBody>
                    <a:bodyPr/>
                    <a:lstStyle/>
                    <a:p>
                      <a:pPr>
                        <a:spcAft>
                          <a:spcPts val="0"/>
                        </a:spcAft>
                      </a:pPr>
                      <a:r>
                        <a:rPr lang="en-GB" sz="1000">
                          <a:effectLst/>
                        </a:rPr>
                        <a:t>SJPH_2511026_20140801</a:t>
                      </a:r>
                      <a:endParaRPr lang="en-GB" sz="1000">
                        <a:effectLst/>
                        <a:latin typeface="Times New Roman"/>
                        <a:ea typeface="Times New Roman"/>
                        <a:cs typeface="Times New Roman"/>
                      </a:endParaRPr>
                    </a:p>
                  </a:txBody>
                  <a:tcPr marL="37716" marR="37716" marT="0" marB="0"/>
                </a:tc>
                <a:tc>
                  <a:txBody>
                    <a:bodyPr/>
                    <a:lstStyle/>
                    <a:p>
                      <a:pPr>
                        <a:spcAft>
                          <a:spcPts val="0"/>
                        </a:spcAft>
                      </a:pPr>
                      <a:r>
                        <a:rPr lang="en-GB" sz="1000" dirty="0">
                          <a:effectLst/>
                        </a:rPr>
                        <a:t>Science Journal of Public Health</a:t>
                      </a:r>
                      <a:endParaRPr lang="en-GB" sz="1000" dirty="0">
                        <a:effectLst/>
                        <a:latin typeface="Times New Roman"/>
                        <a:ea typeface="Times New Roman"/>
                        <a:cs typeface="Times New Roman"/>
                      </a:endParaRPr>
                    </a:p>
                  </a:txBody>
                  <a:tcPr marL="37716" marR="37716" marT="0" marB="0"/>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5" name="Rectangle 1"/>
          <p:cNvSpPr>
            <a:spLocks noChangeArrowheads="1"/>
          </p:cNvSpPr>
          <p:nvPr/>
        </p:nvSpPr>
        <p:spPr bwMode="auto">
          <a:xfrm>
            <a:off x="428596" y="17659"/>
            <a:ext cx="8286776" cy="712502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US" sz="1400" b="1" u="sng" dirty="0"/>
              <a:t>PROFESSIONAL POSITIONS AND AWARDS</a:t>
            </a:r>
            <a:endParaRPr lang="en-GB" sz="1400" dirty="0"/>
          </a:p>
          <a:p>
            <a:r>
              <a:rPr lang="en-US" sz="1400" b="1" dirty="0"/>
              <a:t> </a:t>
            </a:r>
            <a:endParaRPr lang="en-GB" sz="1400" dirty="0"/>
          </a:p>
          <a:p>
            <a:r>
              <a:rPr lang="en-US" sz="1400" b="1" dirty="0"/>
              <a:t>2013             </a:t>
            </a:r>
            <a:r>
              <a:rPr lang="en-US" sz="1400" dirty="0"/>
              <a:t>Reviewer for the </a:t>
            </a:r>
            <a:r>
              <a:rPr lang="en-US" sz="1400" b="1" dirty="0"/>
              <a:t>African Journal of Reproductive Health</a:t>
            </a:r>
            <a:endParaRPr lang="en-GB" sz="1400" dirty="0"/>
          </a:p>
          <a:p>
            <a:r>
              <a:rPr lang="en-US" sz="1400" b="1" dirty="0"/>
              <a:t>2013             </a:t>
            </a:r>
            <a:r>
              <a:rPr lang="en-US" sz="1400" dirty="0"/>
              <a:t>Reviewer for the </a:t>
            </a:r>
            <a:r>
              <a:rPr lang="en-US" sz="1400" b="1" dirty="0"/>
              <a:t>African Health Sciences</a:t>
            </a:r>
            <a:r>
              <a:rPr lang="en-US" sz="1400" dirty="0"/>
              <a:t> </a:t>
            </a:r>
            <a:r>
              <a:rPr lang="en-US" sz="1400" dirty="0" smtClean="0"/>
              <a:t>journal</a:t>
            </a:r>
            <a:endParaRPr lang="en-GB" sz="1400" dirty="0"/>
          </a:p>
          <a:p>
            <a:r>
              <a:rPr lang="en-US" sz="1400" b="1" dirty="0"/>
              <a:t>2013             </a:t>
            </a:r>
            <a:r>
              <a:rPr lang="en-US" sz="1400" dirty="0"/>
              <a:t>Reviewer for </a:t>
            </a:r>
            <a:r>
              <a:rPr lang="en-US" sz="1400" b="1" dirty="0" smtClean="0"/>
              <a:t>AJPNMS</a:t>
            </a:r>
            <a:endParaRPr lang="en-GB" sz="1400" dirty="0"/>
          </a:p>
          <a:p>
            <a:r>
              <a:rPr lang="en-US" sz="1400" b="1" dirty="0"/>
              <a:t>2013             </a:t>
            </a:r>
            <a:r>
              <a:rPr lang="en-US" sz="1400" dirty="0"/>
              <a:t>Reviewer for </a:t>
            </a:r>
            <a:r>
              <a:rPr lang="en-US" sz="1400" b="1" dirty="0"/>
              <a:t>International Scholars Journals (ISJ)</a:t>
            </a:r>
            <a:endParaRPr lang="en-GB" sz="1400" dirty="0"/>
          </a:p>
          <a:p>
            <a:r>
              <a:rPr lang="en-US" sz="1400" b="1" dirty="0"/>
              <a:t>2013             </a:t>
            </a:r>
            <a:r>
              <a:rPr lang="en-US" sz="1400" dirty="0"/>
              <a:t>Reviewer for </a:t>
            </a:r>
            <a:r>
              <a:rPr lang="en-US" sz="1400" b="1" dirty="0"/>
              <a:t>Advanced Scholars Journals (ASJ)</a:t>
            </a:r>
            <a:endParaRPr lang="en-GB" sz="1400" dirty="0"/>
          </a:p>
          <a:p>
            <a:r>
              <a:rPr lang="en-US" sz="1400" b="1" dirty="0"/>
              <a:t>2013             </a:t>
            </a:r>
            <a:r>
              <a:rPr lang="en-US" sz="1400" dirty="0"/>
              <a:t>Reviewer, </a:t>
            </a:r>
            <a:r>
              <a:rPr lang="en-US" sz="1400" b="1" dirty="0"/>
              <a:t>Rwanda Journal of Health Sciences (</a:t>
            </a:r>
            <a:r>
              <a:rPr lang="en-US" sz="1400" b="1" dirty="0" smtClean="0"/>
              <a:t>RJHS)</a:t>
            </a:r>
            <a:endParaRPr lang="en-GB" sz="1400" dirty="0"/>
          </a:p>
          <a:p>
            <a:r>
              <a:rPr lang="en-US" sz="1400" b="1" dirty="0"/>
              <a:t>2013             </a:t>
            </a:r>
            <a:r>
              <a:rPr lang="en-US" sz="1400" dirty="0"/>
              <a:t>Reviewer </a:t>
            </a:r>
            <a:r>
              <a:rPr lang="en-US" sz="1400" b="1" dirty="0"/>
              <a:t>International STD Research &amp; Reviews</a:t>
            </a:r>
            <a:r>
              <a:rPr lang="en-US" sz="1400" dirty="0"/>
              <a:t> Journal</a:t>
            </a:r>
            <a:endParaRPr lang="en-GB" sz="1400" dirty="0"/>
          </a:p>
          <a:p>
            <a:r>
              <a:rPr lang="en-US" sz="1400" b="1" dirty="0"/>
              <a:t>2013             </a:t>
            </a:r>
            <a:r>
              <a:rPr lang="en-US" sz="1400" dirty="0"/>
              <a:t>Reviewer for Journal of Social Aspects of HIV/AIDS </a:t>
            </a:r>
            <a:r>
              <a:rPr lang="en-US" sz="1400" b="1" dirty="0"/>
              <a:t>(SAHARA-J)</a:t>
            </a:r>
            <a:endParaRPr lang="en-GB" sz="1400" b="1" dirty="0"/>
          </a:p>
          <a:p>
            <a:r>
              <a:rPr lang="en-US" sz="1400" b="1" dirty="0"/>
              <a:t>2013             </a:t>
            </a:r>
            <a:r>
              <a:rPr lang="en-US" sz="1400" dirty="0"/>
              <a:t>Editorial board member, </a:t>
            </a:r>
            <a:r>
              <a:rPr lang="en-US" sz="1400" b="1" dirty="0"/>
              <a:t>IJCMAS</a:t>
            </a:r>
            <a:r>
              <a:rPr lang="en-US" sz="1400" dirty="0"/>
              <a:t> Journal</a:t>
            </a:r>
            <a:endParaRPr lang="en-GB" sz="1400" dirty="0"/>
          </a:p>
          <a:p>
            <a:r>
              <a:rPr lang="en-US" sz="1400" b="1" dirty="0"/>
              <a:t>2013              </a:t>
            </a:r>
            <a:r>
              <a:rPr lang="en-US" sz="1400" dirty="0"/>
              <a:t>Appointed</a:t>
            </a:r>
            <a:r>
              <a:rPr lang="en-US" sz="1400" b="1" dirty="0"/>
              <a:t> UNICEF Visionary</a:t>
            </a:r>
            <a:r>
              <a:rPr lang="en-US" sz="1400" dirty="0"/>
              <a:t>: Children and AIDS </a:t>
            </a:r>
            <a:endParaRPr lang="en-GB" sz="1400" dirty="0"/>
          </a:p>
          <a:p>
            <a:r>
              <a:rPr lang="en-US" sz="1400" b="1" dirty="0"/>
              <a:t>2014              </a:t>
            </a:r>
            <a:r>
              <a:rPr lang="en-US" sz="1400" dirty="0"/>
              <a:t>Reviewer </a:t>
            </a:r>
            <a:r>
              <a:rPr lang="en-US" sz="1400" b="1" dirty="0" err="1"/>
              <a:t>Int</a:t>
            </a:r>
            <a:r>
              <a:rPr lang="en-US" sz="1400" b="1" dirty="0"/>
              <a:t> invention journal of arts and social science </a:t>
            </a:r>
            <a:r>
              <a:rPr lang="en-US" sz="1400" dirty="0"/>
              <a:t> </a:t>
            </a:r>
            <a:endParaRPr lang="en-GB" sz="1400" dirty="0"/>
          </a:p>
          <a:p>
            <a:r>
              <a:rPr lang="en-US" sz="1400" b="1" dirty="0"/>
              <a:t>2014              </a:t>
            </a:r>
            <a:r>
              <a:rPr lang="en-US" sz="1400" dirty="0"/>
              <a:t>Reviewer for </a:t>
            </a:r>
            <a:r>
              <a:rPr lang="en-US" sz="1400" b="1" dirty="0"/>
              <a:t>Journal of Health Sciences</a:t>
            </a:r>
            <a:endParaRPr lang="en-GB" sz="1400" dirty="0"/>
          </a:p>
          <a:p>
            <a:r>
              <a:rPr lang="en-US" sz="1400" b="1" dirty="0"/>
              <a:t>2014              </a:t>
            </a:r>
            <a:r>
              <a:rPr lang="en-US" sz="1400" dirty="0"/>
              <a:t>Reviewer for </a:t>
            </a:r>
            <a:r>
              <a:rPr lang="en-US" sz="1400" b="1" dirty="0"/>
              <a:t>Journal of Public Health and Epidemiology</a:t>
            </a:r>
            <a:endParaRPr lang="en-GB" sz="1400" dirty="0"/>
          </a:p>
          <a:p>
            <a:r>
              <a:rPr lang="en-US" sz="1400" b="1" dirty="0"/>
              <a:t>2014              </a:t>
            </a:r>
            <a:r>
              <a:rPr lang="en-US" sz="1400" dirty="0"/>
              <a:t>Reviewer for </a:t>
            </a:r>
            <a:r>
              <a:rPr lang="en-US" sz="1400" b="1" dirty="0"/>
              <a:t>International journal of Tropical Disease and Health</a:t>
            </a:r>
            <a:endParaRPr lang="en-GB" sz="1400" dirty="0"/>
          </a:p>
          <a:p>
            <a:r>
              <a:rPr lang="en-US" sz="1400" b="1" dirty="0"/>
              <a:t>2014              </a:t>
            </a:r>
            <a:r>
              <a:rPr lang="en-US" sz="1400" dirty="0"/>
              <a:t>Reviewer for </a:t>
            </a:r>
            <a:r>
              <a:rPr lang="en-US" sz="1400" b="1" dirty="0"/>
              <a:t>British Journal of Education, Society &amp; </a:t>
            </a:r>
            <a:r>
              <a:rPr lang="en-US" sz="1400" b="1" dirty="0" err="1"/>
              <a:t>Behav</a:t>
            </a:r>
            <a:r>
              <a:rPr lang="en-US" sz="1400" b="1" dirty="0"/>
              <a:t> </a:t>
            </a:r>
            <a:r>
              <a:rPr lang="en-US" sz="1400" b="1" dirty="0" err="1"/>
              <a:t>Sc</a:t>
            </a:r>
            <a:endParaRPr lang="en-GB" sz="1400" dirty="0"/>
          </a:p>
          <a:p>
            <a:r>
              <a:rPr lang="en-US" sz="1400" b="1" dirty="0"/>
              <a:t>2014              </a:t>
            </a:r>
            <a:r>
              <a:rPr lang="en-US" sz="1400" dirty="0"/>
              <a:t>Reviewer for </a:t>
            </a:r>
            <a:r>
              <a:rPr lang="en-US" sz="1400" b="1" dirty="0"/>
              <a:t>Journal of Scientific Research and Reports </a:t>
            </a:r>
            <a:endParaRPr lang="en-GB" sz="1400" dirty="0"/>
          </a:p>
          <a:p>
            <a:r>
              <a:rPr lang="en-US" sz="1400" b="1" dirty="0"/>
              <a:t>2014              </a:t>
            </a:r>
            <a:r>
              <a:rPr lang="en-US" sz="1400" dirty="0"/>
              <a:t>Editorial board member, </a:t>
            </a:r>
            <a:r>
              <a:rPr lang="en-US" sz="1400" b="1" dirty="0"/>
              <a:t>American Journal of Health Research </a:t>
            </a:r>
            <a:endParaRPr lang="en-GB" sz="1400" dirty="0"/>
          </a:p>
          <a:p>
            <a:r>
              <a:rPr lang="en-US" sz="1400" b="1" dirty="0"/>
              <a:t>2014              </a:t>
            </a:r>
            <a:r>
              <a:rPr lang="en-US" sz="1400" dirty="0"/>
              <a:t>Editorial board member, </a:t>
            </a:r>
            <a:r>
              <a:rPr lang="en-US" sz="1400" b="1" dirty="0"/>
              <a:t>Humanities and Social Sciences</a:t>
            </a:r>
            <a:endParaRPr lang="en-GB" sz="1400" dirty="0"/>
          </a:p>
          <a:p>
            <a:r>
              <a:rPr lang="en-US" sz="1400" b="1" dirty="0"/>
              <a:t>2014              </a:t>
            </a:r>
            <a:r>
              <a:rPr lang="en-US" sz="1400" dirty="0"/>
              <a:t>Editorial board member, </a:t>
            </a:r>
            <a:r>
              <a:rPr lang="en-US" sz="1400" b="1" dirty="0"/>
              <a:t>Science Journal of Public Health</a:t>
            </a:r>
            <a:endParaRPr lang="en-GB" sz="1400" dirty="0"/>
          </a:p>
          <a:p>
            <a:r>
              <a:rPr lang="en-US" sz="1400" b="1" dirty="0"/>
              <a:t>2014              </a:t>
            </a:r>
            <a:r>
              <a:rPr lang="en-US" sz="1400" dirty="0"/>
              <a:t>Reviewer, </a:t>
            </a:r>
            <a:r>
              <a:rPr lang="en-US" sz="1400" b="1" dirty="0"/>
              <a:t>Edu Journals, ERJ</a:t>
            </a:r>
            <a:endParaRPr lang="en-GB" sz="1400" dirty="0"/>
          </a:p>
          <a:p>
            <a:r>
              <a:rPr lang="en-US" sz="1400" b="1" dirty="0"/>
              <a:t>2014              </a:t>
            </a:r>
            <a:r>
              <a:rPr lang="en-US" sz="1400" dirty="0"/>
              <a:t>Member of the </a:t>
            </a:r>
            <a:r>
              <a:rPr lang="en-US" sz="1400" b="1" dirty="0"/>
              <a:t>International AIDS Community (IAS)</a:t>
            </a:r>
            <a:endParaRPr lang="en-GB" sz="1400" dirty="0"/>
          </a:p>
          <a:p>
            <a:r>
              <a:rPr lang="en-US" sz="1400" b="1" dirty="0"/>
              <a:t>2014              </a:t>
            </a:r>
            <a:r>
              <a:rPr lang="en-US" sz="1400" dirty="0"/>
              <a:t>Member of the </a:t>
            </a:r>
            <a:r>
              <a:rPr lang="en-US" sz="1400" b="1" dirty="0"/>
              <a:t>Global Public Health – HIV and AIDS </a:t>
            </a:r>
            <a:r>
              <a:rPr lang="en-US" sz="1400" dirty="0"/>
              <a:t>group</a:t>
            </a:r>
            <a:endParaRPr lang="en-GB" sz="1400" dirty="0"/>
          </a:p>
          <a:p>
            <a:r>
              <a:rPr lang="en-US" sz="1400" b="1" dirty="0"/>
              <a:t>2014              </a:t>
            </a:r>
            <a:r>
              <a:rPr lang="en-US" sz="1400" dirty="0"/>
              <a:t>Member of the </a:t>
            </a:r>
            <a:r>
              <a:rPr lang="en-US" sz="1400" b="1" dirty="0"/>
              <a:t>International HIV/AIDS Alliance </a:t>
            </a:r>
            <a:endParaRPr lang="en-GB" sz="1400" dirty="0"/>
          </a:p>
          <a:p>
            <a:r>
              <a:rPr lang="en-US" sz="1400" b="1" dirty="0"/>
              <a:t>2014              </a:t>
            </a:r>
            <a:r>
              <a:rPr lang="en-US" sz="1400" dirty="0"/>
              <a:t>Editorial board member of </a:t>
            </a:r>
            <a:r>
              <a:rPr lang="en-US" sz="1400" b="1" dirty="0"/>
              <a:t>Journal of Diseases</a:t>
            </a:r>
            <a:endParaRPr lang="en-GB" sz="1400" dirty="0"/>
          </a:p>
          <a:p>
            <a:r>
              <a:rPr lang="en-US" sz="1400" b="1" dirty="0"/>
              <a:t>2014              </a:t>
            </a:r>
            <a:r>
              <a:rPr lang="en-US" sz="1400" dirty="0"/>
              <a:t>Editorial board member, Journal of Infectious Diseases and Therapy</a:t>
            </a:r>
            <a:endParaRPr lang="en-GB" sz="1400" dirty="0"/>
          </a:p>
          <a:p>
            <a:r>
              <a:rPr lang="en-US" sz="1400" b="1" dirty="0"/>
              <a:t>2014              </a:t>
            </a:r>
            <a:r>
              <a:rPr lang="en-US" sz="1400" dirty="0"/>
              <a:t>Editor, </a:t>
            </a:r>
            <a:r>
              <a:rPr lang="en-US" sz="1400" dirty="0" err="1"/>
              <a:t>Omics</a:t>
            </a:r>
            <a:r>
              <a:rPr lang="en-US" sz="1400" dirty="0"/>
              <a:t> Publishing Group Medical Journals</a:t>
            </a:r>
            <a:endParaRPr lang="en-GB" sz="1400" dirty="0"/>
          </a:p>
          <a:p>
            <a:r>
              <a:rPr lang="en-US" sz="1400" b="1" dirty="0"/>
              <a:t>1990              Cameroon Government merit Bursary- </a:t>
            </a:r>
            <a:r>
              <a:rPr lang="en-US" sz="1400" dirty="0"/>
              <a:t>Academic performance</a:t>
            </a:r>
            <a:endParaRPr lang="en-GB" sz="1400" dirty="0"/>
          </a:p>
          <a:p>
            <a:r>
              <a:rPr lang="en-US" sz="1400" b="1" dirty="0"/>
              <a:t>1994              Cameroon Government merit Bursary- </a:t>
            </a:r>
            <a:r>
              <a:rPr lang="en-US" sz="1400" dirty="0"/>
              <a:t>Academic performance</a:t>
            </a:r>
            <a:endParaRPr lang="en-GB" sz="1400" dirty="0"/>
          </a:p>
          <a:p>
            <a:r>
              <a:rPr lang="en-US" sz="1400" b="1" dirty="0"/>
              <a:t>2006              University of South Africa merit Bursary- </a:t>
            </a:r>
            <a:r>
              <a:rPr lang="en-US" sz="1400" dirty="0"/>
              <a:t>Academic performance</a:t>
            </a:r>
            <a:endParaRPr lang="en-GB" sz="1400" dirty="0"/>
          </a:p>
          <a:p>
            <a:pPr marL="0" marR="0" lvl="0" indent="0" algn="l" defTabSz="914400" rtl="0" eaLnBrk="0" fontAlgn="base" latinLnBrk="0" hangingPunct="0">
              <a:lnSpc>
                <a:spcPct val="100000"/>
              </a:lnSpc>
              <a:spcBef>
                <a:spcPct val="0"/>
              </a:spcBef>
              <a:spcAft>
                <a:spcPct val="0"/>
              </a:spcAft>
              <a:buClrTx/>
              <a:buSzTx/>
              <a:buFontTx/>
              <a:buNone/>
              <a:tabLst/>
            </a:pPr>
            <a:endParaRPr kumimoji="0" lang="hr-HR" sz="9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hr-HR" sz="1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7" name="Rectangle 1"/>
          <p:cNvSpPr>
            <a:spLocks noChangeArrowheads="1"/>
          </p:cNvSpPr>
          <p:nvPr/>
        </p:nvSpPr>
        <p:spPr bwMode="auto">
          <a:xfrm>
            <a:off x="214282" y="42292"/>
            <a:ext cx="8643998" cy="67710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eaLnBrk="0" fontAlgn="base" hangingPunct="0">
              <a:spcBef>
                <a:spcPct val="0"/>
              </a:spcBef>
              <a:spcAft>
                <a:spcPct val="0"/>
              </a:spcAft>
            </a:pPr>
            <a:r>
              <a:rPr lang="en-US" sz="1400" b="1" u="sng" dirty="0"/>
              <a:t>OTHER ACHIEVEMENTS</a:t>
            </a:r>
            <a:endParaRPr lang="en-GB" sz="1400" dirty="0"/>
          </a:p>
          <a:p>
            <a:r>
              <a:rPr lang="en-US" sz="1400" b="1" dirty="0"/>
              <a:t>1999-Present    </a:t>
            </a:r>
            <a:r>
              <a:rPr lang="en-US" sz="1400" dirty="0"/>
              <a:t>Member, Nigerian Association of Clinical Chemists (NACC).</a:t>
            </a:r>
            <a:endParaRPr lang="en-GB" sz="1400" dirty="0"/>
          </a:p>
          <a:p>
            <a:r>
              <a:rPr lang="en-US" sz="1400" b="1" dirty="0"/>
              <a:t>1999-Present    </a:t>
            </a:r>
            <a:r>
              <a:rPr lang="en-US" sz="1400" dirty="0"/>
              <a:t>Executive Director and Chief Executive Officer of The</a:t>
            </a:r>
            <a:endParaRPr lang="en-GB" sz="1400" dirty="0"/>
          </a:p>
          <a:p>
            <a:r>
              <a:rPr lang="en-US" sz="1400" dirty="0"/>
              <a:t>                          </a:t>
            </a:r>
            <a:r>
              <a:rPr lang="en-US" sz="1400" b="1" dirty="0"/>
              <a:t>Environmental Heavy Metal Toxicity Research Foundation</a:t>
            </a:r>
            <a:endParaRPr lang="en-GB" sz="1400" dirty="0"/>
          </a:p>
          <a:p>
            <a:r>
              <a:rPr lang="en-US" sz="1400" b="1" dirty="0"/>
              <a:t>                          (EHMETORF),</a:t>
            </a:r>
            <a:r>
              <a:rPr lang="en-US" sz="1400" dirty="0"/>
              <a:t> an NGO on environmental LEAD Toxicity, </a:t>
            </a:r>
            <a:r>
              <a:rPr lang="en-US" sz="1400" dirty="0" err="1" smtClean="0"/>
              <a:t>Kumba</a:t>
            </a:r>
            <a:r>
              <a:rPr lang="en-US" sz="1400" dirty="0"/>
              <a:t>, the South West Region of Cameroon</a:t>
            </a:r>
            <a:endParaRPr lang="en-GB" sz="1400" dirty="0"/>
          </a:p>
          <a:p>
            <a:r>
              <a:rPr lang="en-US" sz="1400" b="1" dirty="0"/>
              <a:t>2011-Present</a:t>
            </a:r>
            <a:r>
              <a:rPr lang="en-US" sz="1400" dirty="0"/>
              <a:t>  Executive Director and Chief Executive Officer of The </a:t>
            </a:r>
            <a:r>
              <a:rPr lang="en-US" sz="1400" dirty="0" smtClean="0"/>
              <a:t>HI</a:t>
            </a:r>
            <a:r>
              <a:rPr lang="en-US" sz="1400" b="1" dirty="0" smtClean="0"/>
              <a:t>V/AIDS </a:t>
            </a:r>
            <a:r>
              <a:rPr lang="en-US" sz="1400" b="1" dirty="0"/>
              <a:t>Prevention Research </a:t>
            </a:r>
            <a:r>
              <a:rPr lang="en-US" sz="1400" b="1" dirty="0" smtClean="0"/>
              <a:t>Network, Cam</a:t>
            </a:r>
            <a:endParaRPr lang="en-GB" sz="1400" dirty="0"/>
          </a:p>
          <a:p>
            <a:r>
              <a:rPr lang="en-US" sz="1400" b="1" dirty="0"/>
              <a:t>                         (HIVPREC), </a:t>
            </a:r>
            <a:r>
              <a:rPr lang="en-US" sz="1400" dirty="0"/>
              <a:t>an </a:t>
            </a:r>
            <a:r>
              <a:rPr lang="en-US" sz="1400" b="1" dirty="0"/>
              <a:t>NGO</a:t>
            </a:r>
            <a:r>
              <a:rPr lang="en-US" sz="1400" dirty="0"/>
              <a:t> for HIV/AIDS Prevention through </a:t>
            </a:r>
            <a:r>
              <a:rPr lang="en-US" sz="1400" dirty="0" smtClean="0"/>
              <a:t> </a:t>
            </a:r>
            <a:r>
              <a:rPr lang="en-US" sz="1400" dirty="0" err="1"/>
              <a:t>Formalised</a:t>
            </a:r>
            <a:r>
              <a:rPr lang="en-US" sz="1400" dirty="0"/>
              <a:t> Education.</a:t>
            </a:r>
            <a:endParaRPr lang="en-GB" sz="1400" dirty="0"/>
          </a:p>
          <a:p>
            <a:r>
              <a:rPr lang="en-US" sz="1400" b="1" dirty="0" smtClean="0"/>
              <a:t>2011-Present   </a:t>
            </a:r>
            <a:r>
              <a:rPr lang="en-US" sz="1400" dirty="0"/>
              <a:t>The Executive Director and Founder of the </a:t>
            </a:r>
            <a:r>
              <a:rPr lang="en-US" sz="1400" b="1" dirty="0" smtClean="0"/>
              <a:t>HIV/AIDS </a:t>
            </a:r>
            <a:r>
              <a:rPr lang="en-US" sz="1400" b="1" dirty="0"/>
              <a:t>Prevention Institute, Cameroon (HIVPRIC</a:t>
            </a:r>
            <a:r>
              <a:rPr lang="en-US" sz="1400" b="1" dirty="0" smtClean="0"/>
              <a:t>).</a:t>
            </a:r>
            <a:endParaRPr lang="en-GB" sz="1400" dirty="0" smtClean="0"/>
          </a:p>
          <a:p>
            <a:r>
              <a:rPr lang="en-US" sz="1400" b="1" dirty="0" smtClean="0"/>
              <a:t>                              </a:t>
            </a:r>
            <a:r>
              <a:rPr lang="en-US" sz="1400" dirty="0" smtClean="0"/>
              <a:t>A vocational Institute for the training of HIV/AIDS </a:t>
            </a:r>
            <a:r>
              <a:rPr lang="en-US" sz="1400" b="1" dirty="0" smtClean="0"/>
              <a:t>  </a:t>
            </a:r>
            <a:r>
              <a:rPr lang="en-US" sz="1400" dirty="0" smtClean="0"/>
              <a:t>Prevention Educators.</a:t>
            </a:r>
            <a:endParaRPr lang="en-GB" sz="1400" dirty="0" smtClean="0"/>
          </a:p>
          <a:p>
            <a:r>
              <a:rPr lang="en-US" sz="1400" b="1" dirty="0" smtClean="0"/>
              <a:t>2013              </a:t>
            </a:r>
            <a:r>
              <a:rPr lang="en-US" sz="1400" dirty="0" err="1"/>
              <a:t>Organised</a:t>
            </a:r>
            <a:r>
              <a:rPr lang="en-US" sz="1400" dirty="0"/>
              <a:t> activities to mark the world AIDS day 2013 among </a:t>
            </a:r>
            <a:r>
              <a:rPr lang="en-US" sz="1400" dirty="0" smtClean="0"/>
              <a:t>youths in </a:t>
            </a:r>
            <a:r>
              <a:rPr lang="en-US" sz="1400" dirty="0" err="1" smtClean="0"/>
              <a:t>Kumba</a:t>
            </a:r>
            <a:r>
              <a:rPr lang="en-US" sz="1400" dirty="0" smtClean="0"/>
              <a:t>, Cameroon</a:t>
            </a:r>
            <a:endParaRPr lang="en-GB" sz="1400" dirty="0"/>
          </a:p>
          <a:p>
            <a:r>
              <a:rPr lang="en-US" sz="1400" b="1" dirty="0"/>
              <a:t>2013              </a:t>
            </a:r>
            <a:r>
              <a:rPr lang="en-US" sz="1400" dirty="0"/>
              <a:t>Designed institutional HIV Policy for the </a:t>
            </a:r>
            <a:r>
              <a:rPr lang="en-US" sz="1400" dirty="0" err="1"/>
              <a:t>Kumba</a:t>
            </a:r>
            <a:r>
              <a:rPr lang="en-US" sz="1400" dirty="0"/>
              <a:t> III Council, </a:t>
            </a:r>
            <a:r>
              <a:rPr lang="en-US" sz="1400" dirty="0" err="1" smtClean="0"/>
              <a:t>Kumba</a:t>
            </a:r>
            <a:r>
              <a:rPr lang="en-US" sz="1400" dirty="0" smtClean="0"/>
              <a:t>, Southwest Region, Cameroon</a:t>
            </a:r>
            <a:endParaRPr lang="en-GB" sz="1400" dirty="0"/>
          </a:p>
          <a:p>
            <a:r>
              <a:rPr lang="en-US" sz="1400" b="1" dirty="0"/>
              <a:t>2013              </a:t>
            </a:r>
            <a:r>
              <a:rPr lang="en-US" sz="1400" dirty="0"/>
              <a:t>Designed an institutional HIV Policy for </a:t>
            </a:r>
            <a:r>
              <a:rPr lang="en-US" sz="1400" dirty="0" err="1"/>
              <a:t>Konye</a:t>
            </a:r>
            <a:r>
              <a:rPr lang="en-US" sz="1400" dirty="0"/>
              <a:t> Council, </a:t>
            </a:r>
            <a:r>
              <a:rPr lang="en-US" sz="1400" dirty="0" err="1" smtClean="0"/>
              <a:t>Konye</a:t>
            </a:r>
            <a:r>
              <a:rPr lang="en-US" sz="1400" dirty="0" smtClean="0"/>
              <a:t>, Southwest region, Cameroon</a:t>
            </a:r>
            <a:endParaRPr lang="en-GB" sz="1400" dirty="0"/>
          </a:p>
          <a:p>
            <a:r>
              <a:rPr lang="en-US" sz="1400" b="1" dirty="0"/>
              <a:t>2013              </a:t>
            </a:r>
            <a:r>
              <a:rPr lang="en-US" sz="1400" dirty="0"/>
              <a:t>Designed an institutional HIV Policy for </a:t>
            </a:r>
            <a:r>
              <a:rPr lang="en-US" sz="1400" dirty="0" err="1"/>
              <a:t>Mbonge</a:t>
            </a:r>
            <a:r>
              <a:rPr lang="en-US" sz="1400" dirty="0"/>
              <a:t> Council, </a:t>
            </a:r>
            <a:r>
              <a:rPr lang="en-US" sz="1400" dirty="0" err="1" smtClean="0"/>
              <a:t>Mbonge</a:t>
            </a:r>
            <a:r>
              <a:rPr lang="en-US" sz="1400" dirty="0" smtClean="0"/>
              <a:t>, Southwest Region, Cameroon</a:t>
            </a:r>
            <a:endParaRPr lang="en-GB" sz="1400" dirty="0"/>
          </a:p>
          <a:p>
            <a:r>
              <a:rPr lang="en-US" sz="1400" b="1" dirty="0"/>
              <a:t>2013              </a:t>
            </a:r>
            <a:r>
              <a:rPr lang="en-US" sz="1400" dirty="0"/>
              <a:t>Designed an institutional HIV Policy for </a:t>
            </a:r>
            <a:r>
              <a:rPr lang="en-US" sz="1400" dirty="0" err="1"/>
              <a:t>Dikome</a:t>
            </a:r>
            <a:r>
              <a:rPr lang="en-US" sz="1400" dirty="0"/>
              <a:t> </a:t>
            </a:r>
            <a:r>
              <a:rPr lang="en-US" sz="1400" dirty="0" err="1"/>
              <a:t>Balue</a:t>
            </a:r>
            <a:r>
              <a:rPr lang="en-US" sz="1400" dirty="0"/>
              <a:t> </a:t>
            </a:r>
            <a:r>
              <a:rPr lang="en-US" sz="1400" dirty="0" smtClean="0"/>
              <a:t>Council, Southwest Region, Cameroon</a:t>
            </a:r>
            <a:endParaRPr lang="en-GB" sz="1400" dirty="0"/>
          </a:p>
          <a:p>
            <a:r>
              <a:rPr lang="en-US" sz="1400" b="1" dirty="0"/>
              <a:t>2013              </a:t>
            </a:r>
            <a:r>
              <a:rPr lang="en-US" sz="1400" dirty="0"/>
              <a:t>Designed an institutional HIV Policy for </a:t>
            </a:r>
            <a:r>
              <a:rPr lang="en-US" sz="1400" dirty="0" err="1"/>
              <a:t>Isangele</a:t>
            </a:r>
            <a:r>
              <a:rPr lang="en-US" sz="1400" dirty="0"/>
              <a:t> </a:t>
            </a:r>
            <a:r>
              <a:rPr lang="en-US" sz="1400" dirty="0" smtClean="0"/>
              <a:t>Council, </a:t>
            </a:r>
            <a:r>
              <a:rPr lang="en-US" sz="1400" dirty="0" err="1" smtClean="0"/>
              <a:t>Bakassi</a:t>
            </a:r>
            <a:r>
              <a:rPr lang="en-US" sz="1400" dirty="0" smtClean="0"/>
              <a:t> area, Cameroon</a:t>
            </a:r>
            <a:endParaRPr lang="en-GB" sz="1400" dirty="0"/>
          </a:p>
          <a:p>
            <a:r>
              <a:rPr lang="en-US" sz="1400" b="1" dirty="0"/>
              <a:t>2013              </a:t>
            </a:r>
            <a:r>
              <a:rPr lang="en-US" sz="1400" dirty="0"/>
              <a:t>Designed an institutional HIV Policy for </a:t>
            </a:r>
            <a:r>
              <a:rPr lang="en-US" sz="1400" dirty="0" err="1"/>
              <a:t>Tiko</a:t>
            </a:r>
            <a:r>
              <a:rPr lang="en-US" sz="1400" dirty="0"/>
              <a:t> Council, </a:t>
            </a:r>
            <a:r>
              <a:rPr lang="en-US" sz="1400" dirty="0" err="1" smtClean="0"/>
              <a:t>Tiko</a:t>
            </a:r>
            <a:r>
              <a:rPr lang="en-US" sz="1400" dirty="0" smtClean="0"/>
              <a:t>, Southwest Region, Cameroon</a:t>
            </a:r>
            <a:endParaRPr lang="en-GB" sz="1400" dirty="0"/>
          </a:p>
          <a:p>
            <a:r>
              <a:rPr lang="en-US" sz="1400" b="1" dirty="0"/>
              <a:t>2013              </a:t>
            </a:r>
            <a:r>
              <a:rPr lang="en-US" sz="1400" dirty="0"/>
              <a:t>Designed an institutional HIV Policy for </a:t>
            </a:r>
            <a:r>
              <a:rPr lang="en-US" sz="1400" dirty="0" err="1"/>
              <a:t>Ekondo</a:t>
            </a:r>
            <a:r>
              <a:rPr lang="en-US" sz="1400" dirty="0"/>
              <a:t> </a:t>
            </a:r>
            <a:r>
              <a:rPr lang="en-US" sz="1400" dirty="0" err="1"/>
              <a:t>Titi</a:t>
            </a:r>
            <a:r>
              <a:rPr lang="en-US" sz="1400" dirty="0"/>
              <a:t> </a:t>
            </a:r>
            <a:r>
              <a:rPr lang="en-US" sz="1400" dirty="0" smtClean="0"/>
              <a:t>Council, Southwest Region, Cameroon</a:t>
            </a:r>
            <a:endParaRPr lang="en-GB" sz="1400" dirty="0"/>
          </a:p>
          <a:p>
            <a:r>
              <a:rPr lang="en-US" sz="1400" b="1" dirty="0"/>
              <a:t>2013              </a:t>
            </a:r>
            <a:r>
              <a:rPr lang="en-US" sz="1400" dirty="0"/>
              <a:t>Designed an institutional HIV Policy for </a:t>
            </a:r>
            <a:r>
              <a:rPr lang="en-US" sz="1400" dirty="0" err="1"/>
              <a:t>Kumba</a:t>
            </a:r>
            <a:r>
              <a:rPr lang="en-US" sz="1400" dirty="0"/>
              <a:t> I Council, </a:t>
            </a:r>
            <a:r>
              <a:rPr lang="en-US" sz="1400" dirty="0" err="1" smtClean="0"/>
              <a:t>Kumba</a:t>
            </a:r>
            <a:r>
              <a:rPr lang="en-US" sz="1400" dirty="0" smtClean="0"/>
              <a:t>, Southwest Region, Cameroon</a:t>
            </a:r>
            <a:endParaRPr lang="en-GB" sz="1400" dirty="0"/>
          </a:p>
          <a:p>
            <a:r>
              <a:rPr lang="en-US" sz="1400" b="1" dirty="0"/>
              <a:t>2013              </a:t>
            </a:r>
            <a:r>
              <a:rPr lang="en-US" sz="1400" dirty="0"/>
              <a:t>Designed an institutional HIV Policy for </a:t>
            </a:r>
            <a:r>
              <a:rPr lang="en-US" sz="1400" dirty="0" err="1"/>
              <a:t>Nguti</a:t>
            </a:r>
            <a:r>
              <a:rPr lang="en-US" sz="1400" dirty="0"/>
              <a:t> Council, </a:t>
            </a:r>
            <a:r>
              <a:rPr lang="en-US" sz="1400" dirty="0" err="1" smtClean="0"/>
              <a:t>Nguti</a:t>
            </a:r>
            <a:r>
              <a:rPr lang="en-US" sz="1400" dirty="0" smtClean="0"/>
              <a:t>, Southwest Region, Cameroon</a:t>
            </a:r>
            <a:endParaRPr lang="en-GB" sz="1400" dirty="0"/>
          </a:p>
          <a:p>
            <a:r>
              <a:rPr lang="en-US" sz="1400" b="1" dirty="0"/>
              <a:t>2013              </a:t>
            </a:r>
            <a:r>
              <a:rPr lang="en-US" sz="1400" dirty="0"/>
              <a:t>Designed an institutional HIV Policy for </a:t>
            </a:r>
            <a:r>
              <a:rPr lang="en-US" sz="1400" dirty="0" err="1"/>
              <a:t>Tombel</a:t>
            </a:r>
            <a:r>
              <a:rPr lang="en-US" sz="1400" dirty="0"/>
              <a:t> Council, </a:t>
            </a:r>
            <a:r>
              <a:rPr lang="en-US" sz="1400" dirty="0" err="1" smtClean="0"/>
              <a:t>Tombel</a:t>
            </a:r>
            <a:r>
              <a:rPr lang="en-US" sz="1400" dirty="0" smtClean="0"/>
              <a:t>, Southwest Region, Cameroon</a:t>
            </a:r>
            <a:endParaRPr lang="en-GB" sz="1400" dirty="0"/>
          </a:p>
          <a:p>
            <a:r>
              <a:rPr lang="en-US" sz="1400" b="1" dirty="0"/>
              <a:t>2013              </a:t>
            </a:r>
            <a:r>
              <a:rPr lang="en-US" sz="1400" dirty="0"/>
              <a:t>Designed an institutional HIV Policy for </a:t>
            </a:r>
            <a:r>
              <a:rPr lang="en-US" sz="1400" dirty="0" err="1"/>
              <a:t>Bangem</a:t>
            </a:r>
            <a:r>
              <a:rPr lang="en-US" sz="1400" dirty="0"/>
              <a:t> Council, </a:t>
            </a:r>
            <a:r>
              <a:rPr lang="en-US" sz="1400" dirty="0" err="1" smtClean="0"/>
              <a:t>Bangem</a:t>
            </a:r>
            <a:r>
              <a:rPr lang="en-US" sz="1400" dirty="0" smtClean="0"/>
              <a:t>, Southwest Region, Cameroon</a:t>
            </a:r>
            <a:endParaRPr lang="en-GB" sz="1400" dirty="0"/>
          </a:p>
          <a:p>
            <a:r>
              <a:rPr lang="en-US" sz="1400" b="1" dirty="0"/>
              <a:t>2013             </a:t>
            </a:r>
            <a:r>
              <a:rPr lang="en-US" sz="1400" dirty="0"/>
              <a:t>Published a book by </a:t>
            </a:r>
            <a:r>
              <a:rPr lang="en-US" sz="1400" b="1" dirty="0"/>
              <a:t>Lambert Academic Publishing</a:t>
            </a:r>
            <a:r>
              <a:rPr lang="en-US" sz="1400" dirty="0"/>
              <a:t>, Germany</a:t>
            </a:r>
            <a:endParaRPr lang="en-GB" sz="1400" dirty="0"/>
          </a:p>
          <a:p>
            <a:r>
              <a:rPr lang="en-US" sz="1400" b="1" dirty="0"/>
              <a:t>2013              </a:t>
            </a:r>
            <a:r>
              <a:rPr lang="en-US" sz="1400" dirty="0"/>
              <a:t>Designed an institutional HIV Policy for </a:t>
            </a:r>
            <a:r>
              <a:rPr lang="en-US" sz="1400" dirty="0" err="1"/>
              <a:t>Muyuka</a:t>
            </a:r>
            <a:r>
              <a:rPr lang="en-US" sz="1400" dirty="0"/>
              <a:t> Council, </a:t>
            </a:r>
            <a:r>
              <a:rPr lang="en-US" sz="1400" dirty="0" err="1" smtClean="0"/>
              <a:t>Muyuka</a:t>
            </a:r>
            <a:r>
              <a:rPr lang="en-US" sz="1400" dirty="0" smtClean="0"/>
              <a:t>, Southwest, Region Cameroon</a:t>
            </a:r>
            <a:r>
              <a:rPr lang="en-US" sz="1400" b="1" dirty="0" smtClean="0"/>
              <a:t>  </a:t>
            </a:r>
            <a:endParaRPr lang="en-GB" sz="1400" dirty="0"/>
          </a:p>
          <a:p>
            <a:r>
              <a:rPr lang="en-US" sz="1400" b="1" dirty="0"/>
              <a:t>2013              </a:t>
            </a:r>
            <a:r>
              <a:rPr lang="en-US" sz="1400" dirty="0"/>
              <a:t>Member ‘</a:t>
            </a:r>
            <a:r>
              <a:rPr lang="en-US" sz="1400" b="1" dirty="0"/>
              <a:t>Thursday in black association’</a:t>
            </a:r>
            <a:r>
              <a:rPr lang="en-US" sz="1400" dirty="0"/>
              <a:t> against rape and violence</a:t>
            </a:r>
            <a:endParaRPr lang="en-GB" sz="1400" dirty="0"/>
          </a:p>
          <a:p>
            <a:r>
              <a:rPr lang="en-US" sz="1400" b="1" dirty="0"/>
              <a:t>2013             </a:t>
            </a:r>
            <a:r>
              <a:rPr lang="en-US" sz="1400" dirty="0"/>
              <a:t>HIV/AIDS coordinator for the </a:t>
            </a:r>
            <a:r>
              <a:rPr lang="en-US" sz="1400" b="1" dirty="0" err="1"/>
              <a:t>Kumba</a:t>
            </a:r>
            <a:r>
              <a:rPr lang="en-US" sz="1400" b="1" dirty="0"/>
              <a:t> II council</a:t>
            </a:r>
            <a:r>
              <a:rPr lang="en-US" sz="1400" dirty="0"/>
              <a:t>, </a:t>
            </a:r>
            <a:r>
              <a:rPr lang="en-US" sz="1400" dirty="0" smtClean="0"/>
              <a:t>Southwest region, Cameroon</a:t>
            </a:r>
            <a:r>
              <a:rPr lang="en-US" sz="1400" dirty="0"/>
              <a:t>.</a:t>
            </a:r>
            <a:endParaRPr lang="en-GB" sz="1400" dirty="0"/>
          </a:p>
          <a:p>
            <a:r>
              <a:rPr lang="en-US" sz="1400" b="1" dirty="0"/>
              <a:t>2013             </a:t>
            </a:r>
            <a:r>
              <a:rPr lang="en-US" sz="1400" dirty="0"/>
              <a:t>HIV/AIDS coordinator for the </a:t>
            </a:r>
            <a:r>
              <a:rPr lang="en-US" sz="1400" b="1" dirty="0" err="1"/>
              <a:t>Mamfe</a:t>
            </a:r>
            <a:r>
              <a:rPr lang="en-US" sz="1400" b="1" dirty="0"/>
              <a:t> council</a:t>
            </a:r>
            <a:r>
              <a:rPr lang="en-US" sz="1400" dirty="0"/>
              <a:t>, </a:t>
            </a:r>
            <a:r>
              <a:rPr lang="en-US" sz="1400" dirty="0" smtClean="0"/>
              <a:t>Southwest Region, Cameroon</a:t>
            </a:r>
            <a:r>
              <a:rPr lang="en-US" sz="1400" dirty="0"/>
              <a:t>.</a:t>
            </a:r>
            <a:endParaRPr lang="en-GB" sz="1400" dirty="0"/>
          </a:p>
          <a:p>
            <a:r>
              <a:rPr lang="en-US" sz="1400" b="1" dirty="0"/>
              <a:t>2014              </a:t>
            </a:r>
            <a:r>
              <a:rPr lang="en-US" sz="1400" dirty="0"/>
              <a:t>Designed HIV Policy for </a:t>
            </a:r>
            <a:r>
              <a:rPr lang="en-US" sz="1400" b="1" dirty="0" err="1"/>
              <a:t>Pamol</a:t>
            </a:r>
            <a:r>
              <a:rPr lang="en-US" sz="1400" b="1" dirty="0"/>
              <a:t> Plantations PLC, </a:t>
            </a:r>
            <a:r>
              <a:rPr lang="en-US" sz="1400" dirty="0"/>
              <a:t>Lobe, </a:t>
            </a:r>
            <a:r>
              <a:rPr lang="en-US" sz="1400" dirty="0" smtClean="0"/>
              <a:t>Southwest Region, Cameroon</a:t>
            </a:r>
            <a:endParaRPr lang="en-GB" sz="1400" dirty="0"/>
          </a:p>
          <a:p>
            <a:r>
              <a:rPr lang="en-US" sz="1400" b="1" dirty="0"/>
              <a:t>2014              </a:t>
            </a:r>
            <a:r>
              <a:rPr lang="en-US" sz="1400" dirty="0"/>
              <a:t>Designed HIV policy for </a:t>
            </a:r>
            <a:r>
              <a:rPr lang="en-US" sz="1400" b="1" dirty="0" err="1"/>
              <a:t>Mukete</a:t>
            </a:r>
            <a:r>
              <a:rPr lang="en-US" sz="1400" b="1" dirty="0"/>
              <a:t> </a:t>
            </a:r>
            <a:r>
              <a:rPr lang="en-US" sz="1400" b="1" dirty="0" smtClean="0"/>
              <a:t>Agro-Estates </a:t>
            </a:r>
            <a:r>
              <a:rPr lang="en-US" sz="1400" b="1" dirty="0"/>
              <a:t>Limited</a:t>
            </a:r>
            <a:r>
              <a:rPr lang="en-US" sz="1400" dirty="0"/>
              <a:t>, </a:t>
            </a:r>
            <a:r>
              <a:rPr lang="en-US" sz="1400" dirty="0" err="1" smtClean="0"/>
              <a:t>Kumba</a:t>
            </a:r>
            <a:r>
              <a:rPr lang="en-US" sz="1400" dirty="0" smtClean="0"/>
              <a:t>, Southwest Region, </a:t>
            </a:r>
            <a:r>
              <a:rPr lang="en-US" sz="1400" dirty="0"/>
              <a:t>Cameroon</a:t>
            </a:r>
            <a:endParaRPr lang="en-GB" sz="1400" dirty="0"/>
          </a:p>
          <a:p>
            <a:r>
              <a:rPr lang="en-US" sz="1400" b="1" dirty="0" smtClean="0"/>
              <a:t>2014              </a:t>
            </a:r>
            <a:r>
              <a:rPr lang="en-US" sz="1400" dirty="0" smtClean="0"/>
              <a:t>Memorandum of understanding </a:t>
            </a:r>
            <a:r>
              <a:rPr lang="en-US" sz="1400" dirty="0"/>
              <a:t>between my NGO </a:t>
            </a:r>
            <a:r>
              <a:rPr lang="en-US" sz="1400" dirty="0" smtClean="0"/>
              <a:t>“</a:t>
            </a:r>
            <a:r>
              <a:rPr lang="en-US" sz="1400" b="1" dirty="0" smtClean="0"/>
              <a:t>HIVPREC”</a:t>
            </a:r>
            <a:r>
              <a:rPr lang="en-US" sz="1400" dirty="0" smtClean="0"/>
              <a:t> </a:t>
            </a:r>
            <a:r>
              <a:rPr lang="en-US" sz="1400" dirty="0"/>
              <a:t>and </a:t>
            </a:r>
            <a:r>
              <a:rPr lang="en-US" sz="1400" dirty="0" smtClean="0"/>
              <a:t>Cameroon Government </a:t>
            </a:r>
          </a:p>
          <a:p>
            <a:r>
              <a:rPr lang="en-GB" sz="1400" b="1" dirty="0" smtClean="0">
                <a:latin typeface="Times New Roman" pitchFamily="18" charset="0"/>
                <a:cs typeface="Times New Roman" pitchFamily="18" charset="0"/>
              </a:rPr>
              <a:t>2014            </a:t>
            </a:r>
            <a:r>
              <a:rPr lang="en-GB" sz="1400" dirty="0" smtClean="0">
                <a:latin typeface="Times New Roman" pitchFamily="18" charset="0"/>
                <a:cs typeface="Times New Roman" pitchFamily="18" charset="0"/>
              </a:rPr>
              <a:t>Organised HIV/AIDS awareness campaigns during the national youth week activities in </a:t>
            </a:r>
            <a:r>
              <a:rPr lang="en-GB" sz="1400" dirty="0" err="1" smtClean="0">
                <a:latin typeface="Times New Roman" pitchFamily="18" charset="0"/>
                <a:cs typeface="Times New Roman" pitchFamily="18" charset="0"/>
              </a:rPr>
              <a:t>Kumba</a:t>
            </a:r>
            <a:endParaRPr kumimoji="0" lang="hr-HR" sz="1400" b="1"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a:p>
        </p:txBody>
      </p:sp>
      <p:pic>
        <p:nvPicPr>
          <p:cNvPr id="1536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5" y="0"/>
            <a:ext cx="9191625" cy="695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txBox="1">
            <a:spLocks/>
          </p:cNvSpPr>
          <p:nvPr/>
        </p:nvSpPr>
        <p:spPr>
          <a:xfrm>
            <a:off x="623888" y="225425"/>
            <a:ext cx="8229600" cy="1143000"/>
          </a:xfrm>
          <a:prstGeom prst="rect">
            <a:avLst/>
          </a:prstGeom>
        </p:spPr>
        <p:style>
          <a:lnRef idx="1">
            <a:schemeClr val="accent3"/>
          </a:lnRef>
          <a:fillRef idx="2">
            <a:schemeClr val="accent3"/>
          </a:fillRef>
          <a:effectRef idx="1">
            <a:schemeClr val="accent3"/>
          </a:effectRef>
          <a:fontRef idx="minor">
            <a:schemeClr val="dk1"/>
          </a:fontRef>
        </p:style>
        <p:txBody>
          <a:bodyPr anchor="ctr">
            <a:normAutofit fontScale="90000" lnSpcReduction="200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defRPr/>
            </a:pPr>
            <a:r>
              <a:rPr lang="en-IN" b="1" dirty="0"/>
              <a:t>Journal of Infectious Diseases and Therapy</a:t>
            </a:r>
            <a:endParaRPr lang="en-US" b="1" dirty="0"/>
          </a:p>
        </p:txBody>
      </p:sp>
      <p:sp>
        <p:nvSpPr>
          <p:cNvPr id="7" name="Vertical Scroll 6"/>
          <p:cNvSpPr/>
          <p:nvPr/>
        </p:nvSpPr>
        <p:spPr>
          <a:xfrm>
            <a:off x="-82550" y="1471613"/>
            <a:ext cx="5864225" cy="5486400"/>
          </a:xfrm>
          <a:prstGeom prst="verticalScroll">
            <a:avLst/>
          </a:prstGeom>
        </p:spPr>
        <p:style>
          <a:lnRef idx="1">
            <a:schemeClr val="accent3"/>
          </a:lnRef>
          <a:fillRef idx="3">
            <a:schemeClr val="accent3"/>
          </a:fillRef>
          <a:effectRef idx="2">
            <a:schemeClr val="accent3"/>
          </a:effectRef>
          <a:fontRef idx="minor">
            <a:schemeClr val="lt1"/>
          </a:fontRef>
        </p:style>
        <p:txBody>
          <a:bodyPr anchor="ctr"/>
          <a:lstStyle/>
          <a:p>
            <a:pPr marL="342900" indent="-342900">
              <a:buFont typeface="Wingdings" panose="05000000000000000000" pitchFamily="2" charset="2"/>
              <a:buChar char="Ø"/>
              <a:defRPr/>
            </a:pPr>
            <a:r>
              <a:rPr lang="en-IN" sz="2000" b="1" dirty="0">
                <a:solidFill>
                  <a:schemeClr val="bg2">
                    <a:lumMod val="50000"/>
                  </a:schemeClr>
                </a:solidFill>
                <a:latin typeface="Century Gothic" panose="020B0502020202020204" pitchFamily="34" charset="0"/>
                <a:cs typeface="Estrangelo Edessa" panose="03080600000000000000" pitchFamily="66" charset="0"/>
              </a:rPr>
              <a:t>Bacteriology &amp; Parasitology </a:t>
            </a:r>
          </a:p>
          <a:p>
            <a:pPr marL="342900" indent="-342900">
              <a:buFont typeface="Wingdings" panose="05000000000000000000" pitchFamily="2" charset="2"/>
              <a:buChar char="Ø"/>
              <a:defRPr/>
            </a:pPr>
            <a:r>
              <a:rPr lang="en-IN" sz="2000" b="1" dirty="0">
                <a:solidFill>
                  <a:schemeClr val="bg2">
                    <a:lumMod val="50000"/>
                  </a:schemeClr>
                </a:solidFill>
                <a:latin typeface="Century Gothic" panose="020B0502020202020204" pitchFamily="34" charset="0"/>
                <a:cs typeface="Estrangelo Edessa" panose="03080600000000000000" pitchFamily="66" charset="0"/>
              </a:rPr>
              <a:t>Clinical Microbiology: Open Access </a:t>
            </a:r>
          </a:p>
          <a:p>
            <a:pPr marL="342900" indent="-342900">
              <a:buFont typeface="Wingdings" panose="05000000000000000000" pitchFamily="2" charset="2"/>
              <a:buChar char="Ø"/>
              <a:defRPr/>
            </a:pPr>
            <a:r>
              <a:rPr lang="en-IN" sz="2000" b="1" dirty="0">
                <a:solidFill>
                  <a:schemeClr val="bg2">
                    <a:lumMod val="50000"/>
                  </a:schemeClr>
                </a:solidFill>
                <a:latin typeface="Century Gothic" panose="020B0502020202020204" pitchFamily="34" charset="0"/>
                <a:cs typeface="Estrangelo Edessa" panose="03080600000000000000" pitchFamily="66" charset="0"/>
              </a:rPr>
              <a:t>Virology &amp; Antiviral Research </a:t>
            </a:r>
          </a:p>
          <a:p>
            <a:pPr marL="342900" indent="-342900">
              <a:buFont typeface="Wingdings" panose="05000000000000000000" pitchFamily="2" charset="2"/>
              <a:buChar char="Ø"/>
              <a:defRPr/>
            </a:pPr>
            <a:r>
              <a:rPr lang="en-IN" sz="2000" b="1" dirty="0">
                <a:solidFill>
                  <a:schemeClr val="bg2">
                    <a:lumMod val="50000"/>
                  </a:schemeClr>
                </a:solidFill>
                <a:latin typeface="Century Gothic" panose="020B0502020202020204" pitchFamily="34" charset="0"/>
                <a:cs typeface="Estrangelo Edessa" panose="03080600000000000000" pitchFamily="66" charset="0"/>
              </a:rPr>
              <a:t>Virology &amp; Mycology</a:t>
            </a:r>
            <a:endParaRPr lang="en-US" sz="2000" b="1" dirty="0">
              <a:solidFill>
                <a:schemeClr val="bg2">
                  <a:lumMod val="50000"/>
                </a:schemeClr>
              </a:solidFill>
              <a:latin typeface="Century Gothic" panose="020B0502020202020204" pitchFamily="34" charset="0"/>
              <a:cs typeface="Estrangelo Edessa" panose="03080600000000000000" pitchFamily="66" charset="0"/>
            </a:endParaRPr>
          </a:p>
        </p:txBody>
      </p:sp>
      <p:pic>
        <p:nvPicPr>
          <p:cNvPr id="1026" name="Picture 2" descr="D:\Sree Lakshmi\JIDT_SREE\Journal Images\1-image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43538" y="3246060"/>
            <a:ext cx="2904926" cy="29192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7701787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 descr="C:\Users\rakesh-s\Desktop\spea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624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Horizontal Scroll 5"/>
          <p:cNvSpPr/>
          <p:nvPr/>
        </p:nvSpPr>
        <p:spPr>
          <a:xfrm>
            <a:off x="346075" y="914400"/>
            <a:ext cx="8229600" cy="3429000"/>
          </a:xfrm>
          <a:prstGeom prst="horizontalScroll">
            <a:avLst/>
          </a:prstGeom>
        </p:spPr>
        <p:style>
          <a:lnRef idx="3">
            <a:schemeClr val="lt1"/>
          </a:lnRef>
          <a:fillRef idx="1">
            <a:schemeClr val="accent2"/>
          </a:fillRef>
          <a:effectRef idx="1">
            <a:schemeClr val="accent2"/>
          </a:effectRef>
          <a:fontRef idx="minor">
            <a:schemeClr val="lt1"/>
          </a:fontRef>
        </p:style>
        <p:txBody>
          <a:bodyPr anchor="ctr"/>
          <a:lstStyle/>
          <a:p>
            <a:pPr marL="285750" indent="-285750">
              <a:buFont typeface="Wingdings" panose="05000000000000000000" pitchFamily="2" charset="2"/>
              <a:buChar char="Ø"/>
              <a:defRPr/>
            </a:pPr>
            <a:r>
              <a:rPr lang="en-IN" sz="3200" b="1" dirty="0">
                <a:latin typeface="Footlight MT Light" panose="0204060206030A020304" pitchFamily="18" charset="0"/>
              </a:rPr>
              <a:t>2nd International Congress on Bacteriology and Infectious Diseases </a:t>
            </a:r>
          </a:p>
          <a:p>
            <a:pPr marL="285750" indent="-285750">
              <a:buFont typeface="Wingdings" panose="05000000000000000000" pitchFamily="2" charset="2"/>
              <a:buChar char="Ø"/>
              <a:defRPr/>
            </a:pPr>
            <a:r>
              <a:rPr lang="en-IN" sz="3200" b="1" dirty="0">
                <a:latin typeface="Footlight MT Light" panose="0204060206030A020304" pitchFamily="18" charset="0"/>
              </a:rPr>
              <a:t>3rd International Conference on Clinical Microbiology &amp; Microbial Genomics </a:t>
            </a:r>
            <a:endParaRPr lang="en-US" sz="3200" b="1" dirty="0">
              <a:latin typeface="Footlight MT Light" panose="0204060206030A020304" pitchFamily="18" charset="0"/>
            </a:endParaRPr>
          </a:p>
        </p:txBody>
      </p:sp>
      <p:sp>
        <p:nvSpPr>
          <p:cNvPr id="7" name="Double Wave 6"/>
          <p:cNvSpPr/>
          <p:nvPr/>
        </p:nvSpPr>
        <p:spPr>
          <a:xfrm>
            <a:off x="187325" y="0"/>
            <a:ext cx="8777288" cy="1435100"/>
          </a:xfrm>
          <a:prstGeom prst="doubleWave">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IN" sz="4000" b="1" dirty="0"/>
              <a:t>Journal of Infectious Diseases </a:t>
            </a:r>
            <a:r>
              <a:rPr lang="en-IN" sz="4000" b="1" dirty="0" smtClean="0"/>
              <a:t>and  Therapy</a:t>
            </a:r>
            <a:endParaRPr lang="en-US" sz="4000" b="1" dirty="0"/>
          </a:p>
        </p:txBody>
      </p:sp>
    </p:spTree>
    <p:extLst>
      <p:ext uri="{BB962C8B-B14F-4D97-AF65-F5344CB8AC3E}">
        <p14:creationId xmlns:p14="http://schemas.microsoft.com/office/powerpoint/2010/main" val="9210554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dirty="0"/>
          </a:p>
        </p:txBody>
      </p:sp>
      <p:pic>
        <p:nvPicPr>
          <p:cNvPr id="1741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2819400" y="30163"/>
            <a:ext cx="7086600" cy="830262"/>
          </a:xfrm>
          <a:prstGeom prst="rect">
            <a:avLst/>
          </a:prstGeom>
        </p:spPr>
        <p:txBody>
          <a:bodyPr>
            <a:spAutoFit/>
          </a:bodyPr>
          <a:lstStyle/>
          <a:p>
            <a:pPr>
              <a:defRPr/>
            </a:pPr>
            <a:r>
              <a:rPr lang="en-US" sz="2400" dirty="0">
                <a:solidFill>
                  <a:schemeClr val="accent5">
                    <a:lumMod val="10000"/>
                  </a:schemeClr>
                </a:solidFill>
                <a:latin typeface="Andalus" panose="02020603050405020304" pitchFamily="18" charset="-78"/>
                <a:cs typeface="Andalus" panose="02020603050405020304" pitchFamily="18" charset="-78"/>
              </a:rPr>
              <a:t>OMICS Group </a:t>
            </a:r>
            <a:r>
              <a:rPr lang="en-US" sz="2400" b="1" dirty="0">
                <a:solidFill>
                  <a:schemeClr val="accent5">
                    <a:lumMod val="10000"/>
                  </a:schemeClr>
                </a:solidFill>
                <a:latin typeface="Andalus" panose="02020603050405020304" pitchFamily="18" charset="-78"/>
                <a:cs typeface="Andalus" panose="02020603050405020304" pitchFamily="18" charset="-78"/>
              </a:rPr>
              <a:t>Open 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dirty="0">
                <a:latin typeface="Calisto MT" panose="02040603050505030304" pitchFamily="18" charset="0"/>
              </a:rPr>
              <a:t>OMICS publishing Group Open Access Membership enables academic and research institutions, funders and corporations to actively encourage open access in scholarly communication and the dissemination of research published by their authors.</a:t>
            </a:r>
          </a:p>
          <a:p>
            <a:pPr>
              <a:defRPr/>
            </a:pPr>
            <a:r>
              <a:rPr lang="en-US" dirty="0">
                <a:latin typeface="Calisto MT" panose="02040603050505030304" pitchFamily="18" charset="0"/>
              </a:rPr>
              <a:t>For more details and benefits, click on the link below:</a:t>
            </a:r>
          </a:p>
          <a:p>
            <a:pPr>
              <a:defRPr/>
            </a:pPr>
            <a:r>
              <a:rPr lang="en-US" dirty="0">
                <a:solidFill>
                  <a:schemeClr val="accent4">
                    <a:lumMod val="10000"/>
                  </a:schemeClr>
                </a:solidFill>
                <a:latin typeface="Calisto MT" panose="02040603050505030304" pitchFamily="18" charset="0"/>
                <a:hlinkClick r:id="rId4"/>
              </a:rPr>
              <a:t>http://omicsonline.org/membership.php</a:t>
            </a:r>
            <a:r>
              <a:rPr lang="en-US"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416471556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831850"/>
            <a:ext cx="9129712" cy="495935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Group welcomes 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Group 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2"/>
            <a:ext cx="7010400" cy="922338"/>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16108773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467544" y="896764"/>
            <a:ext cx="7848872" cy="517064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main research interest</a:t>
            </a:r>
            <a:r>
              <a:rPr kumimoji="0" lang="en-US"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hr-HR" sz="24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a:t>
            </a:r>
            <a:endParaRPr kumimoji="0" lang="hr-HR"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GB" sz="2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Research in the social aspects of HIV/AIDS.</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GB" sz="2400" dirty="0" smtClean="0">
                <a:solidFill>
                  <a:srgbClr val="000000"/>
                </a:solidFill>
                <a:latin typeface="Times New Roman" pitchFamily="18" charset="0"/>
                <a:ea typeface="Calibri" pitchFamily="34" charset="0"/>
                <a:cs typeface="Times New Roman" pitchFamily="18" charset="0"/>
              </a:rPr>
              <a:t>HIV/AIDS prevention and advocacy.</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GB" sz="2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Quantitative research and Research Methodology.</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GB" sz="2400" dirty="0" smtClean="0">
                <a:solidFill>
                  <a:srgbClr val="000000"/>
                </a:solidFill>
                <a:latin typeface="Times New Roman" pitchFamily="18" charset="0"/>
                <a:ea typeface="Calibri" pitchFamily="34" charset="0"/>
                <a:cs typeface="Times New Roman" pitchFamily="18" charset="0"/>
              </a:rPr>
              <a:t>Health Promotion. </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GB" sz="2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Ethics in Research</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GB" sz="2400" dirty="0" smtClean="0">
                <a:solidFill>
                  <a:srgbClr val="000000"/>
                </a:solidFill>
                <a:latin typeface="Times New Roman" pitchFamily="18" charset="0"/>
                <a:ea typeface="Calibri" pitchFamily="34" charset="0"/>
                <a:cs typeface="Times New Roman" pitchFamily="18" charset="0"/>
              </a:rPr>
              <a:t>Institutional HIV Policy development.</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GB" sz="2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Adolescents’ sexual behaviours</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GB" sz="2400" dirty="0" smtClean="0">
                <a:solidFill>
                  <a:srgbClr val="000000"/>
                </a:solidFill>
                <a:latin typeface="Times New Roman" pitchFamily="18" charset="0"/>
                <a:ea typeface="Calibri" pitchFamily="34" charset="0"/>
                <a:cs typeface="Times New Roman" pitchFamily="18" charset="0"/>
              </a:rPr>
              <a:t>Public Health.</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GB" sz="2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Chemical Pathology (occupational “</a:t>
            </a:r>
            <a:r>
              <a:rPr kumimoji="0" lang="en-GB" sz="2400" b="1"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lead”</a:t>
            </a:r>
            <a:r>
              <a:rPr kumimoji="0" lang="en-GB" sz="2400" b="0" i="0" u="none" strike="noStrike" cap="none" normalizeH="0" dirty="0" smtClean="0">
                <a:ln>
                  <a:noFill/>
                </a:ln>
                <a:solidFill>
                  <a:srgbClr val="000000"/>
                </a:solidFill>
                <a:effectLst/>
                <a:latin typeface="Times New Roman" pitchFamily="18" charset="0"/>
                <a:ea typeface="Calibri" pitchFamily="34" charset="0"/>
                <a:cs typeface="Times New Roman" pitchFamily="18" charset="0"/>
              </a:rPr>
              <a:t> toxicity).</a:t>
            </a:r>
            <a:r>
              <a:rPr kumimoji="0" lang="hr-HR" sz="2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a:t>
            </a:r>
            <a:endParaRPr kumimoji="0" lang="hr-HR"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hr-HR" sz="20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hr-HR" sz="18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5" name="Rectangle 1"/>
          <p:cNvSpPr>
            <a:spLocks noChangeArrowheads="1"/>
          </p:cNvSpPr>
          <p:nvPr/>
        </p:nvSpPr>
        <p:spPr bwMode="auto">
          <a:xfrm>
            <a:off x="323528" y="669516"/>
            <a:ext cx="8391844" cy="504753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en-US" sz="4000" b="1" dirty="0" smtClean="0">
                <a:latin typeface="Times New Roman" pitchFamily="18" charset="0"/>
                <a:cs typeface="Times New Roman" pitchFamily="18" charset="0"/>
              </a:rPr>
              <a:t>Research results that have </a:t>
            </a:r>
            <a:r>
              <a:rPr lang="en-US" sz="4000" b="1" dirty="0">
                <a:latin typeface="Times New Roman" pitchFamily="18" charset="0"/>
                <a:cs typeface="Times New Roman" pitchFamily="18" charset="0"/>
              </a:rPr>
              <a:t>been presented </a:t>
            </a:r>
            <a:r>
              <a:rPr lang="en-US" sz="4000" b="1" dirty="0" smtClean="0">
                <a:latin typeface="Times New Roman" pitchFamily="18" charset="0"/>
                <a:cs typeface="Times New Roman" pitchFamily="18" charset="0"/>
              </a:rPr>
              <a:t>at c</a:t>
            </a:r>
            <a:r>
              <a:rPr kumimoji="0" lang="en-US" sz="40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onferences </a:t>
            </a:r>
            <a:endParaRPr kumimoji="0" lang="hr-HR" sz="40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endParaRPr>
          </a:p>
          <a:p>
            <a:pPr lvl="0" fontAlgn="base">
              <a:spcBef>
                <a:spcPct val="0"/>
              </a:spcBef>
              <a:spcAft>
                <a:spcPct val="0"/>
              </a:spcAft>
            </a:pPr>
            <a:r>
              <a:rPr kumimoji="0" lang="en-US" sz="400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(as a speaker):</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hr-HR" sz="1400" b="0" i="0" u="none" strike="noStrike" cap="none" normalizeH="0" baseline="0" dirty="0" smtClean="0">
              <a:ln>
                <a:noFill/>
              </a:ln>
              <a:solidFill>
                <a:schemeClr val="tx1"/>
              </a:solidFill>
              <a:effectLst/>
              <a:latin typeface="Times New Roman" pitchFamily="18" charset="0"/>
              <a:cs typeface="Times New Roman" pitchFamily="18" charset="0"/>
            </a:endParaRPr>
          </a:p>
          <a:p>
            <a:r>
              <a:rPr lang="en-US" sz="2000" b="1" dirty="0">
                <a:latin typeface="Times New Roman" panose="02020603050405020304" pitchFamily="18" charset="0"/>
                <a:cs typeface="Times New Roman" panose="02020603050405020304" pitchFamily="18" charset="0"/>
              </a:rPr>
              <a:t>1.</a:t>
            </a:r>
            <a:r>
              <a:rPr lang="en-US" sz="2000" dirty="0">
                <a:latin typeface="Times New Roman" panose="02020603050405020304" pitchFamily="18" charset="0"/>
                <a:cs typeface="Times New Roman" panose="02020603050405020304" pitchFamily="18" charset="0"/>
              </a:rPr>
              <a:t> Knowledge, attitudes and perceptions regarding HIV/AIDS and sexual </a:t>
            </a:r>
            <a:r>
              <a:rPr lang="en-US" sz="2000" dirty="0" err="1">
                <a:latin typeface="Times New Roman" panose="02020603050405020304" pitchFamily="18" charset="0"/>
                <a:cs typeface="Times New Roman" panose="02020603050405020304" pitchFamily="18" charset="0"/>
              </a:rPr>
              <a:t>behaviours</a:t>
            </a:r>
            <a:r>
              <a:rPr lang="en-US" sz="2000" dirty="0">
                <a:latin typeface="Times New Roman" panose="02020603050405020304" pitchFamily="18" charset="0"/>
                <a:cs typeface="Times New Roman" panose="02020603050405020304" pitchFamily="18" charset="0"/>
              </a:rPr>
              <a:t> among senior secondary school learners in Cameroon, the International Nurses Council Conference, </a:t>
            </a:r>
            <a:r>
              <a:rPr lang="en-US" sz="2000" b="1" dirty="0">
                <a:latin typeface="Times New Roman" panose="02020603050405020304" pitchFamily="18" charset="0"/>
                <a:cs typeface="Times New Roman" panose="02020603050405020304" pitchFamily="18" charset="0"/>
              </a:rPr>
              <a:t>May 18-24, 2013, Melbourne, Australia</a:t>
            </a:r>
            <a:endParaRPr lang="en-GB" sz="2000" b="1" dirty="0">
              <a:latin typeface="Times New Roman" panose="02020603050405020304" pitchFamily="18" charset="0"/>
              <a:cs typeface="Times New Roman" panose="02020603050405020304" pitchFamily="18" charset="0"/>
            </a:endParaRPr>
          </a:p>
          <a:p>
            <a:r>
              <a:rPr lang="en-US" sz="2000" b="1" dirty="0">
                <a:latin typeface="Times New Roman" panose="02020603050405020304" pitchFamily="18" charset="0"/>
                <a:cs typeface="Times New Roman" panose="02020603050405020304" pitchFamily="18" charset="0"/>
              </a:rPr>
              <a:t>2.</a:t>
            </a:r>
            <a:r>
              <a:rPr lang="en-US" sz="2000" dirty="0">
                <a:latin typeface="Times New Roman" panose="02020603050405020304" pitchFamily="18" charset="0"/>
                <a:cs typeface="Times New Roman" panose="02020603050405020304" pitchFamily="18" charset="0"/>
              </a:rPr>
              <a:t> The explanatory power of factors associated with consistent condom use to prevent HIV/AIDS among senior secondary school learners in </a:t>
            </a:r>
            <a:r>
              <a:rPr lang="en-US" sz="2000" dirty="0" err="1">
                <a:latin typeface="Times New Roman" panose="02020603050405020304" pitchFamily="18" charset="0"/>
                <a:cs typeface="Times New Roman" panose="02020603050405020304" pitchFamily="18" charset="0"/>
              </a:rPr>
              <a:t>Kumba</a:t>
            </a:r>
            <a:r>
              <a:rPr lang="en-US" sz="2000" dirty="0">
                <a:latin typeface="Times New Roman" panose="02020603050405020304" pitchFamily="18" charset="0"/>
                <a:cs typeface="Times New Roman" panose="02020603050405020304" pitchFamily="18" charset="0"/>
              </a:rPr>
              <a:t>, Cameroon, The 17th International conference on AIDS and STIs in Africa (ICASA) </a:t>
            </a:r>
            <a:r>
              <a:rPr lang="en-US" sz="2000" b="1" dirty="0">
                <a:latin typeface="Times New Roman" panose="02020603050405020304" pitchFamily="18" charset="0"/>
                <a:cs typeface="Times New Roman" panose="02020603050405020304" pitchFamily="18" charset="0"/>
              </a:rPr>
              <a:t>7-11 December 2013, Cape Town</a:t>
            </a:r>
            <a:endParaRPr lang="en-GB" sz="2000" b="1" dirty="0">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Times New Roman" pitchFamily="18" charset="0"/>
                <a:cs typeface="Times New Roman" pitchFamily="18" charset="0"/>
              </a:rPr>
              <a:t> </a:t>
            </a:r>
            <a:endParaRPr kumimoji="0" lang="hr-HR"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hr-HR" sz="1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7" name="Rectangle 1"/>
          <p:cNvSpPr>
            <a:spLocks noChangeArrowheads="1"/>
          </p:cNvSpPr>
          <p:nvPr/>
        </p:nvSpPr>
        <p:spPr bwMode="auto">
          <a:xfrm>
            <a:off x="285720" y="352789"/>
            <a:ext cx="8643998" cy="58785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r>
              <a:rPr lang="en-US" b="1" dirty="0" smtClean="0">
                <a:latin typeface="Times New Roman" pitchFamily="18" charset="0"/>
                <a:cs typeface="Times New Roman" pitchFamily="18" charset="0"/>
              </a:rPr>
              <a:t>The research results that have been published</a:t>
            </a:r>
            <a:r>
              <a:rPr kumimoji="0" lang="en-US"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t>
            </a:r>
          </a:p>
          <a:p>
            <a:r>
              <a:rPr lang="en-US" sz="1200" b="1" dirty="0">
                <a:latin typeface="Times New Roman" panose="02020603050405020304" pitchFamily="18" charset="0"/>
                <a:cs typeface="Times New Roman" panose="02020603050405020304" pitchFamily="18" charset="0"/>
              </a:rPr>
              <a:t>1</a:t>
            </a:r>
            <a:r>
              <a:rPr lang="en-US" sz="1200" dirty="0">
                <a:latin typeface="Times New Roman" panose="02020603050405020304" pitchFamily="18" charset="0"/>
                <a:cs typeface="Times New Roman" panose="02020603050405020304" pitchFamily="18" charset="0"/>
              </a:rPr>
              <a:t>. Promotion of condom use in motels in </a:t>
            </a:r>
            <a:r>
              <a:rPr lang="en-US" sz="1200" dirty="0" err="1">
                <a:latin typeface="Times New Roman" panose="02020603050405020304" pitchFamily="18" charset="0"/>
                <a:cs typeface="Times New Roman" panose="02020603050405020304" pitchFamily="18" charset="0"/>
              </a:rPr>
              <a:t>Kumba</a:t>
            </a:r>
            <a:r>
              <a:rPr lang="en-US" sz="1200" dirty="0">
                <a:latin typeface="Times New Roman" panose="02020603050405020304" pitchFamily="18" charset="0"/>
                <a:cs typeface="Times New Roman" panose="02020603050405020304" pitchFamily="18" charset="0"/>
              </a:rPr>
              <a:t>, Cameroon: a qualitative research, International Journal of social Science and Humanities, 2014, 3(3): 55-58, </a:t>
            </a:r>
            <a:r>
              <a:rPr lang="en-US" sz="1200" b="1" dirty="0" err="1">
                <a:latin typeface="Times New Roman" panose="02020603050405020304" pitchFamily="18" charset="0"/>
                <a:cs typeface="Times New Roman" panose="02020603050405020304" pitchFamily="18" charset="0"/>
              </a:rPr>
              <a:t>Dr</a:t>
            </a:r>
            <a:r>
              <a:rPr lang="en-US" sz="1200" b="1" dirty="0">
                <a:latin typeface="Times New Roman" panose="02020603050405020304" pitchFamily="18" charset="0"/>
                <a:cs typeface="Times New Roman" panose="02020603050405020304" pitchFamily="18" charset="0"/>
              </a:rPr>
              <a:t> E.E. </a:t>
            </a:r>
            <a:r>
              <a:rPr lang="en-US" sz="1200" b="1" dirty="0" err="1">
                <a:latin typeface="Times New Roman" panose="02020603050405020304" pitchFamily="18" charset="0"/>
                <a:cs typeface="Times New Roman" panose="02020603050405020304" pitchFamily="18" charset="0"/>
              </a:rPr>
              <a:t>Tarkang</a:t>
            </a:r>
            <a:endParaRPr lang="en-GB" sz="1200" b="1" dirty="0">
              <a:latin typeface="Times New Roman" panose="02020603050405020304" pitchFamily="18" charset="0"/>
              <a:cs typeface="Times New Roman" panose="02020603050405020304" pitchFamily="18" charset="0"/>
            </a:endParaRPr>
          </a:p>
          <a:p>
            <a:r>
              <a:rPr lang="en-US" sz="1200" b="1" dirty="0">
                <a:latin typeface="Times New Roman" panose="02020603050405020304" pitchFamily="18" charset="0"/>
                <a:cs typeface="Times New Roman" panose="02020603050405020304" pitchFamily="18" charset="0"/>
              </a:rPr>
              <a:t>2</a:t>
            </a:r>
            <a:r>
              <a:rPr lang="en-US" sz="1200" dirty="0">
                <a:latin typeface="Times New Roman" panose="02020603050405020304" pitchFamily="18" charset="0"/>
                <a:cs typeface="Times New Roman" panose="02020603050405020304" pitchFamily="18" charset="0"/>
              </a:rPr>
              <a:t>. Perceived barriers to condom use among out-of-school adolescents in </a:t>
            </a:r>
            <a:r>
              <a:rPr lang="en-US" sz="1200" dirty="0" err="1">
                <a:latin typeface="Times New Roman" panose="02020603050405020304" pitchFamily="18" charset="0"/>
                <a:cs typeface="Times New Roman" panose="02020603050405020304" pitchFamily="18" charset="0"/>
              </a:rPr>
              <a:t>Kumba</a:t>
            </a:r>
            <a:r>
              <a:rPr lang="en-US" sz="1200" dirty="0">
                <a:latin typeface="Times New Roman" panose="02020603050405020304" pitchFamily="18" charset="0"/>
                <a:cs typeface="Times New Roman" panose="02020603050405020304" pitchFamily="18" charset="0"/>
              </a:rPr>
              <a:t>, Southwest region of Cameroon, American Journal of Health Research, 10.11648/j.ajhr.20130103.12, 2013, !(3): 42-50, </a:t>
            </a:r>
            <a:r>
              <a:rPr lang="en-US" sz="1200" b="1" dirty="0">
                <a:latin typeface="Times New Roman" panose="02020603050405020304" pitchFamily="18" charset="0"/>
                <a:cs typeface="Times New Roman" panose="02020603050405020304" pitchFamily="18" charset="0"/>
              </a:rPr>
              <a:t>Elvis </a:t>
            </a:r>
            <a:r>
              <a:rPr lang="en-US" sz="1200" b="1" dirty="0" err="1">
                <a:latin typeface="Times New Roman" panose="02020603050405020304" pitchFamily="18" charset="0"/>
                <a:cs typeface="Times New Roman" panose="02020603050405020304" pitchFamily="18" charset="0"/>
              </a:rPr>
              <a:t>Enowbeyang</a:t>
            </a:r>
            <a:r>
              <a:rPr lang="en-US" sz="1200" b="1" dirty="0">
                <a:latin typeface="Times New Roman" panose="02020603050405020304" pitchFamily="18" charset="0"/>
                <a:cs typeface="Times New Roman" panose="02020603050405020304" pitchFamily="18" charset="0"/>
              </a:rPr>
              <a:t> </a:t>
            </a:r>
            <a:r>
              <a:rPr lang="en-US" sz="1200" b="1" dirty="0" err="1">
                <a:latin typeface="Times New Roman" panose="02020603050405020304" pitchFamily="18" charset="0"/>
                <a:cs typeface="Times New Roman" panose="02020603050405020304" pitchFamily="18" charset="0"/>
              </a:rPr>
              <a:t>Tarkang</a:t>
            </a:r>
            <a:endParaRPr lang="en-GB" sz="1200" b="1" dirty="0">
              <a:latin typeface="Times New Roman" panose="02020603050405020304" pitchFamily="18" charset="0"/>
              <a:cs typeface="Times New Roman" panose="02020603050405020304" pitchFamily="18" charset="0"/>
            </a:endParaRPr>
          </a:p>
          <a:p>
            <a:r>
              <a:rPr lang="en-US" sz="1200" b="1" dirty="0">
                <a:latin typeface="Times New Roman" panose="02020603050405020304" pitchFamily="18" charset="0"/>
                <a:cs typeface="Times New Roman" panose="02020603050405020304" pitchFamily="18" charset="0"/>
              </a:rPr>
              <a:t>3</a:t>
            </a:r>
            <a:r>
              <a:rPr lang="en-US" sz="1200" dirty="0">
                <a:latin typeface="Times New Roman" panose="02020603050405020304" pitchFamily="18" charset="0"/>
                <a:cs typeface="Times New Roman" panose="02020603050405020304" pitchFamily="18" charset="0"/>
              </a:rPr>
              <a:t>. Predictors of consistent condom use among secondary school male students in </a:t>
            </a:r>
            <a:r>
              <a:rPr lang="en-US" sz="1200" dirty="0" err="1">
                <a:latin typeface="Times New Roman" panose="02020603050405020304" pitchFamily="18" charset="0"/>
                <a:cs typeface="Times New Roman" panose="02020603050405020304" pitchFamily="18" charset="0"/>
              </a:rPr>
              <a:t>Mbonge</a:t>
            </a:r>
            <a:r>
              <a:rPr lang="en-US" sz="1200"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subdivision</a:t>
            </a:r>
            <a:r>
              <a:rPr lang="en-US" sz="1200" dirty="0">
                <a:latin typeface="Times New Roman" panose="02020603050405020304" pitchFamily="18" charset="0"/>
                <a:cs typeface="Times New Roman" panose="02020603050405020304" pitchFamily="18" charset="0"/>
              </a:rPr>
              <a:t> of rural Cameroon, Science Journal of Public Health, 10.11648/j.sjph.20130104.11, 2013, 1(4): 165-174, </a:t>
            </a:r>
            <a:r>
              <a:rPr lang="en-US" sz="1200" b="1" dirty="0">
                <a:latin typeface="Times New Roman" panose="02020603050405020304" pitchFamily="18" charset="0"/>
                <a:cs typeface="Times New Roman" panose="02020603050405020304" pitchFamily="18" charset="0"/>
              </a:rPr>
              <a:t>Elvis </a:t>
            </a:r>
            <a:r>
              <a:rPr lang="en-US" sz="1200" b="1" dirty="0" err="1">
                <a:latin typeface="Times New Roman" panose="02020603050405020304" pitchFamily="18" charset="0"/>
                <a:cs typeface="Times New Roman" panose="02020603050405020304" pitchFamily="18" charset="0"/>
              </a:rPr>
              <a:t>Enowbeyang</a:t>
            </a:r>
            <a:r>
              <a:rPr lang="en-US" sz="1200" b="1" dirty="0">
                <a:latin typeface="Times New Roman" panose="02020603050405020304" pitchFamily="18" charset="0"/>
                <a:cs typeface="Times New Roman" panose="02020603050405020304" pitchFamily="18" charset="0"/>
              </a:rPr>
              <a:t> </a:t>
            </a:r>
            <a:r>
              <a:rPr lang="en-US" sz="1200" b="1" dirty="0" err="1">
                <a:latin typeface="Times New Roman" panose="02020603050405020304" pitchFamily="18" charset="0"/>
                <a:cs typeface="Times New Roman" panose="02020603050405020304" pitchFamily="18" charset="0"/>
              </a:rPr>
              <a:t>Tarkang</a:t>
            </a:r>
            <a:endParaRPr lang="en-GB" sz="1200" b="1" dirty="0">
              <a:latin typeface="Times New Roman" panose="02020603050405020304" pitchFamily="18" charset="0"/>
              <a:cs typeface="Times New Roman" panose="02020603050405020304" pitchFamily="18" charset="0"/>
            </a:endParaRPr>
          </a:p>
          <a:p>
            <a:r>
              <a:rPr lang="en-US" sz="1200" b="1" dirty="0">
                <a:latin typeface="Times New Roman" panose="02020603050405020304" pitchFamily="18" charset="0"/>
                <a:cs typeface="Times New Roman" panose="02020603050405020304" pitchFamily="18" charset="0"/>
              </a:rPr>
              <a:t>4</a:t>
            </a:r>
            <a:r>
              <a:rPr lang="en-US" sz="1200" dirty="0">
                <a:latin typeface="Times New Roman" panose="02020603050405020304" pitchFamily="18" charset="0"/>
                <a:cs typeface="Times New Roman" panose="02020603050405020304" pitchFamily="18" charset="0"/>
              </a:rPr>
              <a:t>. Perceived family support regarding condom use and condom use among secondary school female </a:t>
            </a:r>
            <a:r>
              <a:rPr lang="en-US" sz="1200" dirty="0" err="1">
                <a:latin typeface="Times New Roman" panose="02020603050405020304" pitchFamily="18" charset="0"/>
                <a:cs typeface="Times New Roman" panose="02020603050405020304" pitchFamily="18" charset="0"/>
              </a:rPr>
              <a:t>studenst</a:t>
            </a:r>
            <a:r>
              <a:rPr lang="en-US" sz="1200" dirty="0">
                <a:latin typeface="Times New Roman" panose="02020603050405020304" pitchFamily="18" charset="0"/>
                <a:cs typeface="Times New Roman" panose="02020603050405020304" pitchFamily="18" charset="0"/>
              </a:rPr>
              <a:t> in </a:t>
            </a:r>
            <a:r>
              <a:rPr lang="en-US" sz="1200" dirty="0" err="1">
                <a:latin typeface="Times New Roman" panose="02020603050405020304" pitchFamily="18" charset="0"/>
                <a:cs typeface="Times New Roman" panose="02020603050405020304" pitchFamily="18" charset="0"/>
              </a:rPr>
              <a:t>Limbe</a:t>
            </a:r>
            <a:r>
              <a:rPr lang="en-US" sz="1200" dirty="0">
                <a:latin typeface="Times New Roman" panose="02020603050405020304" pitchFamily="18" charset="0"/>
                <a:cs typeface="Times New Roman" panose="02020603050405020304" pitchFamily="18" charset="0"/>
              </a:rPr>
              <a:t> urban city of Cameroon, </a:t>
            </a:r>
            <a:r>
              <a:rPr lang="en-US" sz="1200" dirty="0" err="1">
                <a:latin typeface="Times New Roman" panose="02020603050405020304" pitchFamily="18" charset="0"/>
                <a:cs typeface="Times New Roman" panose="02020603050405020304" pitchFamily="18" charset="0"/>
              </a:rPr>
              <a:t>BioMed</a:t>
            </a:r>
            <a:r>
              <a:rPr lang="en-US" sz="1200" dirty="0">
                <a:latin typeface="Times New Roman" panose="02020603050405020304" pitchFamily="18" charset="0"/>
                <a:cs typeface="Times New Roman" panose="02020603050405020304" pitchFamily="18" charset="0"/>
              </a:rPr>
              <a:t> Central Public Health, 2014, 14:173, </a:t>
            </a:r>
            <a:r>
              <a:rPr lang="en-US" sz="1200" b="1" dirty="0">
                <a:latin typeface="Times New Roman" panose="02020603050405020304" pitchFamily="18" charset="0"/>
                <a:cs typeface="Times New Roman" panose="02020603050405020304" pitchFamily="18" charset="0"/>
              </a:rPr>
              <a:t>Elvis E </a:t>
            </a:r>
            <a:r>
              <a:rPr lang="en-US" sz="1200" b="1" dirty="0" err="1">
                <a:latin typeface="Times New Roman" panose="02020603050405020304" pitchFamily="18" charset="0"/>
                <a:cs typeface="Times New Roman" panose="02020603050405020304" pitchFamily="18" charset="0"/>
              </a:rPr>
              <a:t>Tarkang</a:t>
            </a:r>
            <a:endParaRPr lang="en-GB" sz="1200" b="1" dirty="0">
              <a:latin typeface="Times New Roman" panose="02020603050405020304" pitchFamily="18" charset="0"/>
              <a:cs typeface="Times New Roman" panose="02020603050405020304" pitchFamily="18" charset="0"/>
            </a:endParaRPr>
          </a:p>
          <a:p>
            <a:r>
              <a:rPr lang="en-US" sz="1200" b="1" dirty="0">
                <a:latin typeface="Times New Roman" panose="02020603050405020304" pitchFamily="18" charset="0"/>
                <a:cs typeface="Times New Roman" panose="02020603050405020304" pitchFamily="18" charset="0"/>
              </a:rPr>
              <a:t>5</a:t>
            </a:r>
            <a:r>
              <a:rPr lang="en-US" sz="1200" dirty="0">
                <a:latin typeface="Times New Roman" panose="02020603050405020304" pitchFamily="18" charset="0"/>
                <a:cs typeface="Times New Roman" panose="02020603050405020304" pitchFamily="18" charset="0"/>
              </a:rPr>
              <a:t>. Age at sexual debut and associated factors among high school female learners in </a:t>
            </a:r>
            <a:r>
              <a:rPr lang="en-US" sz="1200" dirty="0" err="1">
                <a:latin typeface="Times New Roman" panose="02020603050405020304" pitchFamily="18" charset="0"/>
                <a:cs typeface="Times New Roman" panose="02020603050405020304" pitchFamily="18" charset="0"/>
              </a:rPr>
              <a:t>Limbe</a:t>
            </a:r>
            <a:r>
              <a:rPr lang="en-US" sz="1200" dirty="0">
                <a:latin typeface="Times New Roman" panose="02020603050405020304" pitchFamily="18" charset="0"/>
                <a:cs typeface="Times New Roman" panose="02020603050405020304" pitchFamily="18" charset="0"/>
              </a:rPr>
              <a:t> urban area of Cameroon, Global Advanced Research Journal of Social Science, 2013, 2(7): 163-168, </a:t>
            </a:r>
            <a:r>
              <a:rPr lang="en-US" sz="1200" b="1" dirty="0">
                <a:latin typeface="Times New Roman" panose="02020603050405020304" pitchFamily="18" charset="0"/>
                <a:cs typeface="Times New Roman" panose="02020603050405020304" pitchFamily="18" charset="0"/>
              </a:rPr>
              <a:t>Elvis </a:t>
            </a:r>
            <a:r>
              <a:rPr lang="en-US" sz="1200" b="1" dirty="0" err="1">
                <a:latin typeface="Times New Roman" panose="02020603050405020304" pitchFamily="18" charset="0"/>
                <a:cs typeface="Times New Roman" panose="02020603050405020304" pitchFamily="18" charset="0"/>
              </a:rPr>
              <a:t>Enowbeyang</a:t>
            </a:r>
            <a:r>
              <a:rPr lang="en-US" sz="1200" b="1" dirty="0">
                <a:latin typeface="Times New Roman" panose="02020603050405020304" pitchFamily="18" charset="0"/>
                <a:cs typeface="Times New Roman" panose="02020603050405020304" pitchFamily="18" charset="0"/>
              </a:rPr>
              <a:t> </a:t>
            </a:r>
            <a:r>
              <a:rPr lang="en-US" sz="1200" b="1" dirty="0" err="1">
                <a:latin typeface="Times New Roman" panose="02020603050405020304" pitchFamily="18" charset="0"/>
                <a:cs typeface="Times New Roman" panose="02020603050405020304" pitchFamily="18" charset="0"/>
              </a:rPr>
              <a:t>Tarkang</a:t>
            </a:r>
            <a:endParaRPr lang="en-GB" sz="1200" b="1" dirty="0">
              <a:latin typeface="Times New Roman" panose="02020603050405020304" pitchFamily="18" charset="0"/>
              <a:cs typeface="Times New Roman" panose="02020603050405020304" pitchFamily="18" charset="0"/>
            </a:endParaRPr>
          </a:p>
          <a:p>
            <a:r>
              <a:rPr lang="en-US" sz="1200" b="1" dirty="0">
                <a:latin typeface="Times New Roman" panose="02020603050405020304" pitchFamily="18" charset="0"/>
                <a:cs typeface="Times New Roman" panose="02020603050405020304" pitchFamily="18" charset="0"/>
              </a:rPr>
              <a:t>6.</a:t>
            </a:r>
            <a:r>
              <a:rPr lang="en-US" sz="1200" dirty="0">
                <a:latin typeface="Times New Roman" panose="02020603050405020304" pitchFamily="18" charset="0"/>
                <a:cs typeface="Times New Roman" panose="02020603050405020304" pitchFamily="18" charset="0"/>
              </a:rPr>
              <a:t> Condom use and number of sexual partners among secondary school female students in an urban city of Cameroon, Rwanda Journal of Health Sciences, 2013, 2(2): 30-33, </a:t>
            </a:r>
            <a:r>
              <a:rPr lang="en-US" sz="1200" b="1" dirty="0" err="1">
                <a:latin typeface="Times New Roman" panose="02020603050405020304" pitchFamily="18" charset="0"/>
                <a:cs typeface="Times New Roman" panose="02020603050405020304" pitchFamily="18" charset="0"/>
              </a:rPr>
              <a:t>Tarkang</a:t>
            </a:r>
            <a:r>
              <a:rPr lang="en-US" sz="1200" b="1" dirty="0">
                <a:latin typeface="Times New Roman" panose="02020603050405020304" pitchFamily="18" charset="0"/>
                <a:cs typeface="Times New Roman" panose="02020603050405020304" pitchFamily="18" charset="0"/>
              </a:rPr>
              <a:t> EE</a:t>
            </a:r>
            <a:endParaRPr lang="en-GB" sz="1200" b="1" dirty="0">
              <a:latin typeface="Times New Roman" panose="02020603050405020304" pitchFamily="18" charset="0"/>
              <a:cs typeface="Times New Roman" panose="02020603050405020304" pitchFamily="18" charset="0"/>
            </a:endParaRPr>
          </a:p>
          <a:p>
            <a:r>
              <a:rPr lang="en-US" sz="1200" b="1" dirty="0">
                <a:latin typeface="Times New Roman" panose="02020603050405020304" pitchFamily="18" charset="0"/>
                <a:cs typeface="Times New Roman" panose="02020603050405020304" pitchFamily="18" charset="0"/>
              </a:rPr>
              <a:t>7.</a:t>
            </a:r>
            <a:r>
              <a:rPr lang="en-US" sz="1200" dirty="0">
                <a:latin typeface="Times New Roman" panose="02020603050405020304" pitchFamily="18" charset="0"/>
                <a:cs typeface="Times New Roman" panose="02020603050405020304" pitchFamily="18" charset="0"/>
              </a:rPr>
              <a:t> Knowledge of condom use and consistency of use among high school female learners in </a:t>
            </a:r>
            <a:r>
              <a:rPr lang="en-US" sz="1200" dirty="0" err="1">
                <a:latin typeface="Times New Roman" panose="02020603050405020304" pitchFamily="18" charset="0"/>
                <a:cs typeface="Times New Roman" panose="02020603050405020304" pitchFamily="18" charset="0"/>
              </a:rPr>
              <a:t>Limbe</a:t>
            </a:r>
            <a:r>
              <a:rPr lang="en-US" sz="1200" dirty="0">
                <a:latin typeface="Times New Roman" panose="02020603050405020304" pitchFamily="18" charset="0"/>
                <a:cs typeface="Times New Roman" panose="02020603050405020304" pitchFamily="18" charset="0"/>
              </a:rPr>
              <a:t> urban city, Cameroon, Asian Journal of Pharmacy, Nursing and medical sciences, 2321-3639, 2013, 1(2): 51-57, </a:t>
            </a:r>
            <a:r>
              <a:rPr lang="en-US" sz="1200" b="1" dirty="0">
                <a:latin typeface="Times New Roman" panose="02020603050405020304" pitchFamily="18" charset="0"/>
                <a:cs typeface="Times New Roman" panose="02020603050405020304" pitchFamily="18" charset="0"/>
              </a:rPr>
              <a:t>Elvis </a:t>
            </a:r>
            <a:r>
              <a:rPr lang="en-US" sz="1200" b="1" dirty="0" err="1">
                <a:latin typeface="Times New Roman" panose="02020603050405020304" pitchFamily="18" charset="0"/>
                <a:cs typeface="Times New Roman" panose="02020603050405020304" pitchFamily="18" charset="0"/>
              </a:rPr>
              <a:t>Enowbeyang</a:t>
            </a:r>
            <a:r>
              <a:rPr lang="en-US" sz="1200" b="1" dirty="0">
                <a:latin typeface="Times New Roman" panose="02020603050405020304" pitchFamily="18" charset="0"/>
                <a:cs typeface="Times New Roman" panose="02020603050405020304" pitchFamily="18" charset="0"/>
              </a:rPr>
              <a:t> </a:t>
            </a:r>
            <a:r>
              <a:rPr lang="en-US" sz="1200" b="1" dirty="0" err="1">
                <a:latin typeface="Times New Roman" panose="02020603050405020304" pitchFamily="18" charset="0"/>
                <a:cs typeface="Times New Roman" panose="02020603050405020304" pitchFamily="18" charset="0"/>
              </a:rPr>
              <a:t>Tarkang</a:t>
            </a:r>
            <a:endParaRPr lang="en-GB" sz="1200" b="1" dirty="0">
              <a:latin typeface="Times New Roman" panose="02020603050405020304" pitchFamily="18" charset="0"/>
              <a:cs typeface="Times New Roman" panose="02020603050405020304" pitchFamily="18" charset="0"/>
            </a:endParaRPr>
          </a:p>
          <a:p>
            <a:r>
              <a:rPr lang="en-US" sz="1200" b="1" dirty="0">
                <a:latin typeface="Times New Roman" panose="02020603050405020304" pitchFamily="18" charset="0"/>
                <a:cs typeface="Times New Roman" panose="02020603050405020304" pitchFamily="18" charset="0"/>
              </a:rPr>
              <a:t>8</a:t>
            </a:r>
            <a:r>
              <a:rPr lang="en-US" sz="1200" dirty="0">
                <a:latin typeface="Times New Roman" panose="02020603050405020304" pitchFamily="18" charset="0"/>
                <a:cs typeface="Times New Roman" panose="02020603050405020304" pitchFamily="18" charset="0"/>
              </a:rPr>
              <a:t>. Factors associated with consistent condom use among senior secondary school female learners in </a:t>
            </a:r>
            <a:r>
              <a:rPr lang="en-US" sz="1200" dirty="0" err="1">
                <a:latin typeface="Times New Roman" panose="02020603050405020304" pitchFamily="18" charset="0"/>
                <a:cs typeface="Times New Roman" panose="02020603050405020304" pitchFamily="18" charset="0"/>
              </a:rPr>
              <a:t>Mbonge</a:t>
            </a:r>
            <a:r>
              <a:rPr lang="en-US" sz="1200" dirty="0">
                <a:latin typeface="Times New Roman" panose="02020603050405020304" pitchFamily="18" charset="0"/>
                <a:cs typeface="Times New Roman" panose="02020603050405020304" pitchFamily="18" charset="0"/>
              </a:rPr>
              <a:t> subdivision of rural Cameroon, Journal of AIDS and HIV Research, 2013, 2141-2359, 5(6): 214-223, </a:t>
            </a:r>
            <a:r>
              <a:rPr lang="en-US" sz="1200" b="1" dirty="0">
                <a:latin typeface="Times New Roman" panose="02020603050405020304" pitchFamily="18" charset="0"/>
                <a:cs typeface="Times New Roman" panose="02020603050405020304" pitchFamily="18" charset="0"/>
              </a:rPr>
              <a:t>Elvis </a:t>
            </a:r>
            <a:r>
              <a:rPr lang="en-US" sz="1200" b="1" dirty="0" err="1">
                <a:latin typeface="Times New Roman" panose="02020603050405020304" pitchFamily="18" charset="0"/>
                <a:cs typeface="Times New Roman" panose="02020603050405020304" pitchFamily="18" charset="0"/>
              </a:rPr>
              <a:t>Enowbeyang</a:t>
            </a:r>
            <a:r>
              <a:rPr lang="en-US" sz="1200" b="1" dirty="0">
                <a:latin typeface="Times New Roman" panose="02020603050405020304" pitchFamily="18" charset="0"/>
                <a:cs typeface="Times New Roman" panose="02020603050405020304" pitchFamily="18" charset="0"/>
              </a:rPr>
              <a:t> </a:t>
            </a:r>
            <a:r>
              <a:rPr lang="en-US" sz="1200" b="1" dirty="0" err="1">
                <a:latin typeface="Times New Roman" panose="02020603050405020304" pitchFamily="18" charset="0"/>
                <a:cs typeface="Times New Roman" panose="02020603050405020304" pitchFamily="18" charset="0"/>
              </a:rPr>
              <a:t>Tarkang</a:t>
            </a:r>
            <a:endParaRPr lang="en-GB" sz="1200" b="1" dirty="0">
              <a:latin typeface="Times New Roman" panose="02020603050405020304" pitchFamily="18" charset="0"/>
              <a:cs typeface="Times New Roman" panose="02020603050405020304" pitchFamily="18" charset="0"/>
            </a:endParaRPr>
          </a:p>
          <a:p>
            <a:r>
              <a:rPr lang="en-US" sz="1200" b="1" dirty="0">
                <a:latin typeface="Times New Roman" panose="02020603050405020304" pitchFamily="18" charset="0"/>
                <a:cs typeface="Times New Roman" panose="02020603050405020304" pitchFamily="18" charset="0"/>
              </a:rPr>
              <a:t>9.</a:t>
            </a:r>
            <a:r>
              <a:rPr lang="en-US" sz="1200" dirty="0">
                <a:latin typeface="Times New Roman" panose="02020603050405020304" pitchFamily="18" charset="0"/>
                <a:cs typeface="Times New Roman" panose="02020603050405020304" pitchFamily="18" charset="0"/>
              </a:rPr>
              <a:t> Correlates of consistent condom use among secondary school female students in </a:t>
            </a:r>
            <a:r>
              <a:rPr lang="en-US" sz="1200" dirty="0" err="1">
                <a:latin typeface="Times New Roman" panose="02020603050405020304" pitchFamily="18" charset="0"/>
                <a:cs typeface="Times New Roman" panose="02020603050405020304" pitchFamily="18" charset="0"/>
              </a:rPr>
              <a:t>Limbe</a:t>
            </a:r>
            <a:r>
              <a:rPr lang="en-US" sz="1200" dirty="0">
                <a:latin typeface="Times New Roman" panose="02020603050405020304" pitchFamily="18" charset="0"/>
                <a:cs typeface="Times New Roman" panose="02020603050405020304" pitchFamily="18" charset="0"/>
              </a:rPr>
              <a:t> urban city, Cameroon, Int. J. </a:t>
            </a:r>
            <a:r>
              <a:rPr lang="en-US" sz="1200" dirty="0" err="1">
                <a:latin typeface="Times New Roman" panose="02020603050405020304" pitchFamily="18" charset="0"/>
                <a:cs typeface="Times New Roman" panose="02020603050405020304" pitchFamily="18" charset="0"/>
              </a:rPr>
              <a:t>Curr</a:t>
            </a:r>
            <a:r>
              <a:rPr lang="en-US" sz="1200" dirty="0">
                <a:latin typeface="Times New Roman" panose="02020603050405020304" pitchFamily="18" charset="0"/>
                <a:cs typeface="Times New Roman" panose="02020603050405020304" pitchFamily="18" charset="0"/>
              </a:rPr>
              <a:t>. </a:t>
            </a:r>
            <a:r>
              <a:rPr lang="en-US" sz="1200" dirty="0" err="1">
                <a:latin typeface="Times New Roman" panose="02020603050405020304" pitchFamily="18" charset="0"/>
                <a:cs typeface="Times New Roman" panose="02020603050405020304" pitchFamily="18" charset="0"/>
              </a:rPr>
              <a:t>Microbiol</a:t>
            </a:r>
            <a:r>
              <a:rPr lang="en-US" sz="1200" dirty="0">
                <a:latin typeface="Times New Roman" panose="02020603050405020304" pitchFamily="18" charset="0"/>
                <a:cs typeface="Times New Roman" panose="02020603050405020304" pitchFamily="18" charset="0"/>
              </a:rPr>
              <a:t>. App. </a:t>
            </a:r>
            <a:r>
              <a:rPr lang="en-US" sz="1200" dirty="0" err="1">
                <a:latin typeface="Times New Roman" panose="02020603050405020304" pitchFamily="18" charset="0"/>
                <a:cs typeface="Times New Roman" panose="02020603050405020304" pitchFamily="18" charset="0"/>
              </a:rPr>
              <a:t>Sci</a:t>
            </a:r>
            <a:r>
              <a:rPr lang="en-US" sz="1200" dirty="0">
                <a:latin typeface="Times New Roman" panose="02020603050405020304" pitchFamily="18" charset="0"/>
                <a:cs typeface="Times New Roman" panose="02020603050405020304" pitchFamily="18" charset="0"/>
              </a:rPr>
              <a:t>, 2319-7706, 2013, 2(8): 245-259, </a:t>
            </a:r>
            <a:r>
              <a:rPr lang="en-US" sz="1200" b="1" dirty="0">
                <a:latin typeface="Times New Roman" panose="02020603050405020304" pitchFamily="18" charset="0"/>
                <a:cs typeface="Times New Roman" panose="02020603050405020304" pitchFamily="18" charset="0"/>
              </a:rPr>
              <a:t>Elvis </a:t>
            </a:r>
            <a:r>
              <a:rPr lang="en-US" sz="1200" b="1" dirty="0" err="1">
                <a:latin typeface="Times New Roman" panose="02020603050405020304" pitchFamily="18" charset="0"/>
                <a:cs typeface="Times New Roman" panose="02020603050405020304" pitchFamily="18" charset="0"/>
              </a:rPr>
              <a:t>Enowbeyang</a:t>
            </a:r>
            <a:r>
              <a:rPr lang="en-US" sz="1200" b="1" dirty="0">
                <a:latin typeface="Times New Roman" panose="02020603050405020304" pitchFamily="18" charset="0"/>
                <a:cs typeface="Times New Roman" panose="02020603050405020304" pitchFamily="18" charset="0"/>
              </a:rPr>
              <a:t> </a:t>
            </a:r>
            <a:r>
              <a:rPr lang="en-US" sz="1200" b="1" dirty="0" err="1">
                <a:latin typeface="Times New Roman" panose="02020603050405020304" pitchFamily="18" charset="0"/>
                <a:cs typeface="Times New Roman" panose="02020603050405020304" pitchFamily="18" charset="0"/>
              </a:rPr>
              <a:t>Tarkang</a:t>
            </a:r>
            <a:endParaRPr lang="en-GB" sz="1200" b="1" dirty="0">
              <a:latin typeface="Times New Roman" panose="02020603050405020304" pitchFamily="18" charset="0"/>
              <a:cs typeface="Times New Roman" panose="02020603050405020304" pitchFamily="18" charset="0"/>
            </a:endParaRPr>
          </a:p>
          <a:p>
            <a:r>
              <a:rPr lang="en-US" sz="1200" b="1" dirty="0">
                <a:latin typeface="Times New Roman" panose="02020603050405020304" pitchFamily="18" charset="0"/>
                <a:cs typeface="Times New Roman" panose="02020603050405020304" pitchFamily="18" charset="0"/>
              </a:rPr>
              <a:t>10.</a:t>
            </a:r>
            <a:r>
              <a:rPr lang="en-US" sz="1200" dirty="0">
                <a:latin typeface="Times New Roman" panose="02020603050405020304" pitchFamily="18" charset="0"/>
                <a:cs typeface="Times New Roman" panose="02020603050405020304" pitchFamily="18" charset="0"/>
              </a:rPr>
              <a:t> The explanatory power of factors associated with the perception of risk contracting HIV among senior secondary school learners in </a:t>
            </a:r>
            <a:r>
              <a:rPr lang="en-US" sz="1200" dirty="0" err="1">
                <a:latin typeface="Times New Roman" panose="02020603050405020304" pitchFamily="18" charset="0"/>
                <a:cs typeface="Times New Roman" panose="02020603050405020304" pitchFamily="18" charset="0"/>
              </a:rPr>
              <a:t>Kumba</a:t>
            </a:r>
            <a:r>
              <a:rPr lang="en-US" sz="1200" dirty="0">
                <a:latin typeface="Times New Roman" panose="02020603050405020304" pitchFamily="18" charset="0"/>
                <a:cs typeface="Times New Roman" panose="02020603050405020304" pitchFamily="18" charset="0"/>
              </a:rPr>
              <a:t> Cameroon, Africa Journal of Nursing and Midwifery, 1682-5055, 2011, 13(2): 77-91, </a:t>
            </a:r>
            <a:r>
              <a:rPr lang="en-US" sz="1200" b="1" dirty="0">
                <a:latin typeface="Times New Roman" panose="02020603050405020304" pitchFamily="18" charset="0"/>
                <a:cs typeface="Times New Roman" panose="02020603050405020304" pitchFamily="18" charset="0"/>
              </a:rPr>
              <a:t>EE </a:t>
            </a:r>
            <a:r>
              <a:rPr lang="en-US" sz="1200" b="1" dirty="0" err="1">
                <a:latin typeface="Times New Roman" panose="02020603050405020304" pitchFamily="18" charset="0"/>
                <a:cs typeface="Times New Roman" panose="02020603050405020304" pitchFamily="18" charset="0"/>
              </a:rPr>
              <a:t>Tarkang</a:t>
            </a:r>
            <a:r>
              <a:rPr lang="en-US" sz="1200" dirty="0">
                <a:latin typeface="Times New Roman" panose="02020603050405020304" pitchFamily="18" charset="0"/>
                <a:cs typeface="Times New Roman" panose="02020603050405020304" pitchFamily="18" charset="0"/>
              </a:rPr>
              <a:t>, DM van der </a:t>
            </a:r>
            <a:r>
              <a:rPr lang="en-US" sz="1200" dirty="0" err="1">
                <a:latin typeface="Times New Roman" panose="02020603050405020304" pitchFamily="18" charset="0"/>
                <a:cs typeface="Times New Roman" panose="02020603050405020304" pitchFamily="18" charset="0"/>
              </a:rPr>
              <a:t>Wal</a:t>
            </a:r>
            <a:r>
              <a:rPr lang="en-US" sz="1200" dirty="0">
                <a:latin typeface="Times New Roman" panose="02020603050405020304" pitchFamily="18" charset="0"/>
                <a:cs typeface="Times New Roman" panose="02020603050405020304" pitchFamily="18" charset="0"/>
              </a:rPr>
              <a:t>, VJ Ehlers</a:t>
            </a:r>
            <a:endParaRPr lang="en-GB" sz="1200" dirty="0">
              <a:latin typeface="Times New Roman" panose="02020603050405020304" pitchFamily="18" charset="0"/>
              <a:cs typeface="Times New Roman" panose="02020603050405020304" pitchFamily="18" charset="0"/>
            </a:endParaRPr>
          </a:p>
          <a:p>
            <a:r>
              <a:rPr lang="en-US" sz="1200" b="1" dirty="0">
                <a:latin typeface="Times New Roman" panose="02020603050405020304" pitchFamily="18" charset="0"/>
                <a:cs typeface="Times New Roman" panose="02020603050405020304" pitchFamily="18" charset="0"/>
              </a:rPr>
              <a:t>11.</a:t>
            </a:r>
            <a:r>
              <a:rPr lang="en-US" sz="1200" dirty="0">
                <a:latin typeface="Times New Roman" panose="02020603050405020304" pitchFamily="18" charset="0"/>
                <a:cs typeface="Times New Roman" panose="02020603050405020304" pitchFamily="18" charset="0"/>
              </a:rPr>
              <a:t> Factors associated with perception of risk of contracting HIV among senior secondary school female learners in </a:t>
            </a:r>
            <a:r>
              <a:rPr lang="en-US" sz="1200" dirty="0" err="1">
                <a:latin typeface="Times New Roman" panose="02020603050405020304" pitchFamily="18" charset="0"/>
                <a:cs typeface="Times New Roman" panose="02020603050405020304" pitchFamily="18" charset="0"/>
              </a:rPr>
              <a:t>Mbonge</a:t>
            </a:r>
            <a:r>
              <a:rPr lang="en-US" sz="1200" dirty="0">
                <a:latin typeface="Times New Roman" panose="02020603050405020304" pitchFamily="18" charset="0"/>
                <a:cs typeface="Times New Roman" panose="02020603050405020304" pitchFamily="18" charset="0"/>
              </a:rPr>
              <a:t> subdivision of rural Cameroon, Pan Africa Medical Journal, 10.11604/pamj.2014.17.259.2772, 2014, 17:259, </a:t>
            </a:r>
            <a:r>
              <a:rPr lang="en-US" sz="1200" b="1" dirty="0">
                <a:latin typeface="Times New Roman" panose="02020603050405020304" pitchFamily="18" charset="0"/>
                <a:cs typeface="Times New Roman" panose="02020603050405020304" pitchFamily="18" charset="0"/>
              </a:rPr>
              <a:t>Elvis E </a:t>
            </a:r>
            <a:r>
              <a:rPr lang="en-US" sz="1200" b="1" dirty="0" err="1">
                <a:latin typeface="Times New Roman" panose="02020603050405020304" pitchFamily="18" charset="0"/>
                <a:cs typeface="Times New Roman" panose="02020603050405020304" pitchFamily="18" charset="0"/>
              </a:rPr>
              <a:t>Tarkang</a:t>
            </a:r>
            <a:endParaRPr lang="en-GB" sz="1200" b="1" dirty="0">
              <a:latin typeface="Times New Roman" panose="02020603050405020304" pitchFamily="18" charset="0"/>
              <a:cs typeface="Times New Roman" panose="02020603050405020304" pitchFamily="18" charset="0"/>
            </a:endParaRPr>
          </a:p>
          <a:p>
            <a:r>
              <a:rPr lang="en-US" sz="1200" b="1" dirty="0">
                <a:latin typeface="Times New Roman" panose="02020603050405020304" pitchFamily="18" charset="0"/>
                <a:cs typeface="Times New Roman" panose="02020603050405020304" pitchFamily="18" charset="0"/>
              </a:rPr>
              <a:t>12. </a:t>
            </a:r>
            <a:r>
              <a:rPr lang="en-US" sz="1200" dirty="0">
                <a:latin typeface="Times New Roman" panose="02020603050405020304" pitchFamily="18" charset="0"/>
                <a:cs typeface="Times New Roman" panose="02020603050405020304" pitchFamily="18" charset="0"/>
              </a:rPr>
              <a:t>HIV knowledge and its association with sexual risk </a:t>
            </a:r>
            <a:r>
              <a:rPr lang="en-US" sz="1200" dirty="0" err="1">
                <a:latin typeface="Times New Roman" panose="02020603050405020304" pitchFamily="18" charset="0"/>
                <a:cs typeface="Times New Roman" panose="02020603050405020304" pitchFamily="18" charset="0"/>
              </a:rPr>
              <a:t>behaviours</a:t>
            </a:r>
            <a:r>
              <a:rPr lang="en-US" sz="1200" dirty="0">
                <a:latin typeface="Times New Roman" panose="02020603050405020304" pitchFamily="18" charset="0"/>
                <a:cs typeface="Times New Roman" panose="02020603050405020304" pitchFamily="18" charset="0"/>
              </a:rPr>
              <a:t> among out-of-school adolescents in </a:t>
            </a:r>
            <a:r>
              <a:rPr lang="en-US" sz="1200" dirty="0" err="1">
                <a:latin typeface="Times New Roman" panose="02020603050405020304" pitchFamily="18" charset="0"/>
                <a:cs typeface="Times New Roman" panose="02020603050405020304" pitchFamily="18" charset="0"/>
              </a:rPr>
              <a:t>Kumba</a:t>
            </a:r>
            <a:r>
              <a:rPr lang="en-US" sz="1200" dirty="0">
                <a:latin typeface="Times New Roman" panose="02020603050405020304" pitchFamily="18" charset="0"/>
                <a:cs typeface="Times New Roman" panose="02020603050405020304" pitchFamily="18" charset="0"/>
              </a:rPr>
              <a:t>, Southwest region of Cameroon, International STD Research &amp; Reviews, ISRR.2014.2.007, 2014, 2(2): 123-134, </a:t>
            </a:r>
            <a:r>
              <a:rPr lang="en-US" sz="1200" b="1" dirty="0">
                <a:latin typeface="Times New Roman" panose="02020603050405020304" pitchFamily="18" charset="0"/>
                <a:cs typeface="Times New Roman" panose="02020603050405020304" pitchFamily="18" charset="0"/>
              </a:rPr>
              <a:t>Elvis E </a:t>
            </a:r>
            <a:r>
              <a:rPr lang="en-US" sz="1200" b="1" dirty="0" err="1">
                <a:latin typeface="Times New Roman" panose="02020603050405020304" pitchFamily="18" charset="0"/>
                <a:cs typeface="Times New Roman" panose="02020603050405020304" pitchFamily="18" charset="0"/>
              </a:rPr>
              <a:t>Tarkang</a:t>
            </a:r>
            <a:endParaRPr lang="en-GB" sz="1200" b="1" dirty="0">
              <a:latin typeface="Times New Roman" panose="02020603050405020304" pitchFamily="18" charset="0"/>
              <a:cs typeface="Times New Roman" panose="02020603050405020304" pitchFamily="18" charset="0"/>
            </a:endParaRPr>
          </a:p>
          <a:p>
            <a:r>
              <a:rPr lang="en-US" sz="1200" b="1" dirty="0" smtClean="0">
                <a:latin typeface="Times New Roman" panose="02020603050405020304" pitchFamily="18" charset="0"/>
                <a:cs typeface="Times New Roman" panose="02020603050405020304" pitchFamily="18" charset="0"/>
              </a:rPr>
              <a:t>13</a:t>
            </a:r>
            <a:r>
              <a:rPr lang="en-US" sz="1200" b="1" dirty="0">
                <a:latin typeface="Times New Roman" panose="02020603050405020304" pitchFamily="18" charset="0"/>
                <a:cs typeface="Times New Roman" panose="02020603050405020304" pitchFamily="18" charset="0"/>
              </a:rPr>
              <a:t>. </a:t>
            </a:r>
            <a:r>
              <a:rPr lang="en-US" sz="1200" dirty="0">
                <a:latin typeface="Times New Roman" panose="02020603050405020304" pitchFamily="18" charset="0"/>
                <a:cs typeface="Times New Roman" panose="02020603050405020304" pitchFamily="18" charset="0"/>
              </a:rPr>
              <a:t>Factors that influence utilization of the female condom among senior secondary school female students in urban Cameroon, American Journal of Health Research, 2014, 2(4): 125-133, </a:t>
            </a:r>
            <a:r>
              <a:rPr lang="en-US" sz="1200" b="1" dirty="0">
                <a:latin typeface="Times New Roman" panose="02020603050405020304" pitchFamily="18" charset="0"/>
                <a:cs typeface="Times New Roman" panose="02020603050405020304" pitchFamily="18" charset="0"/>
              </a:rPr>
              <a:t>Elvis </a:t>
            </a:r>
            <a:r>
              <a:rPr lang="en-US" sz="1200" b="1" dirty="0" err="1">
                <a:latin typeface="Times New Roman" panose="02020603050405020304" pitchFamily="18" charset="0"/>
                <a:cs typeface="Times New Roman" panose="02020603050405020304" pitchFamily="18" charset="0"/>
              </a:rPr>
              <a:t>Enowbeyang</a:t>
            </a:r>
            <a:r>
              <a:rPr lang="en-US" sz="1200" b="1" dirty="0">
                <a:latin typeface="Times New Roman" panose="02020603050405020304" pitchFamily="18" charset="0"/>
                <a:cs typeface="Times New Roman" panose="02020603050405020304" pitchFamily="18" charset="0"/>
              </a:rPr>
              <a:t> </a:t>
            </a:r>
            <a:r>
              <a:rPr lang="en-US" sz="1200" b="1" dirty="0" err="1">
                <a:latin typeface="Times New Roman" panose="02020603050405020304" pitchFamily="18" charset="0"/>
                <a:cs typeface="Times New Roman" panose="02020603050405020304" pitchFamily="18" charset="0"/>
              </a:rPr>
              <a:t>Tarkang</a:t>
            </a:r>
            <a:r>
              <a:rPr lang="en-US" sz="1200" dirty="0">
                <a:latin typeface="Times New Roman" panose="02020603050405020304" pitchFamily="18" charset="0"/>
                <a:cs typeface="Times New Roman" panose="02020603050405020304" pitchFamily="18" charset="0"/>
              </a:rPr>
              <a:t>, </a:t>
            </a:r>
            <a:r>
              <a:rPr lang="en-US" sz="1200" dirty="0" err="1">
                <a:latin typeface="Times New Roman" panose="02020603050405020304" pitchFamily="18" charset="0"/>
                <a:cs typeface="Times New Roman" panose="02020603050405020304" pitchFamily="18" charset="0"/>
              </a:rPr>
              <a:t>Luchuo</a:t>
            </a:r>
            <a:r>
              <a:rPr lang="en-US" sz="1200" dirty="0">
                <a:latin typeface="Times New Roman" panose="02020603050405020304" pitchFamily="18" charset="0"/>
                <a:cs typeface="Times New Roman" panose="02020603050405020304" pitchFamily="18" charset="0"/>
              </a:rPr>
              <a:t> </a:t>
            </a:r>
            <a:r>
              <a:rPr lang="en-US" sz="1200" dirty="0" err="1">
                <a:latin typeface="Times New Roman" panose="02020603050405020304" pitchFamily="18" charset="0"/>
                <a:cs typeface="Times New Roman" panose="02020603050405020304" pitchFamily="18" charset="0"/>
              </a:rPr>
              <a:t>Engelbert</a:t>
            </a:r>
            <a:r>
              <a:rPr lang="en-US" sz="1200" dirty="0">
                <a:latin typeface="Times New Roman" panose="02020603050405020304" pitchFamily="18" charset="0"/>
                <a:cs typeface="Times New Roman" panose="02020603050405020304" pitchFamily="18" charset="0"/>
              </a:rPr>
              <a:t> Bain  </a:t>
            </a:r>
            <a:endParaRPr lang="en-US" sz="1200" dirty="0" smtClean="0">
              <a:latin typeface="Times New Roman" panose="02020603050405020304" pitchFamily="18" charset="0"/>
              <a:cs typeface="Times New Roman" panose="02020603050405020304" pitchFamily="18" charset="0"/>
            </a:endParaRPr>
          </a:p>
          <a:p>
            <a:r>
              <a:rPr lang="en-US" sz="1200" b="1" dirty="0" smtClean="0">
                <a:latin typeface="Times New Roman" panose="02020603050405020304" pitchFamily="18" charset="0"/>
                <a:cs typeface="Times New Roman" panose="02020603050405020304" pitchFamily="18" charset="0"/>
              </a:rPr>
              <a:t>14. </a:t>
            </a:r>
            <a:r>
              <a:rPr lang="en-US" sz="1200" dirty="0" smtClean="0">
                <a:latin typeface="Times New Roman" panose="02020603050405020304" pitchFamily="18" charset="0"/>
                <a:cs typeface="Times New Roman" panose="02020603050405020304" pitchFamily="18" charset="0"/>
              </a:rPr>
              <a:t>Transfusion-transmissible HIV infection risk in </a:t>
            </a:r>
            <a:r>
              <a:rPr lang="en-US" sz="1200" dirty="0" err="1" smtClean="0">
                <a:latin typeface="Times New Roman" panose="02020603050405020304" pitchFamily="18" charset="0"/>
                <a:cs typeface="Times New Roman" panose="02020603050405020304" pitchFamily="18" charset="0"/>
              </a:rPr>
              <a:t>Kumba</a:t>
            </a:r>
            <a:r>
              <a:rPr lang="en-US" sz="1200" dirty="0" smtClean="0">
                <a:latin typeface="Times New Roman" panose="02020603050405020304" pitchFamily="18" charset="0"/>
                <a:cs typeface="Times New Roman" panose="02020603050405020304" pitchFamily="18" charset="0"/>
              </a:rPr>
              <a:t>, Cameroon: A qualitative research, European Journal of Prevention Medicine, 2014, 2(4): 38-44, </a:t>
            </a:r>
            <a:r>
              <a:rPr lang="en-US" sz="1200" b="1" dirty="0" smtClean="0">
                <a:latin typeface="Times New Roman" panose="02020603050405020304" pitchFamily="18" charset="0"/>
                <a:cs typeface="Times New Roman" panose="02020603050405020304" pitchFamily="18" charset="0"/>
              </a:rPr>
              <a:t>Elvis </a:t>
            </a:r>
            <a:r>
              <a:rPr lang="en-US" sz="1200" b="1" dirty="0" err="1" smtClean="0">
                <a:latin typeface="Times New Roman" panose="02020603050405020304" pitchFamily="18" charset="0"/>
                <a:cs typeface="Times New Roman" panose="02020603050405020304" pitchFamily="18" charset="0"/>
              </a:rPr>
              <a:t>Enowbeyang</a:t>
            </a:r>
            <a:r>
              <a:rPr lang="en-US" sz="1200" b="1" dirty="0" smtClean="0">
                <a:latin typeface="Times New Roman" panose="02020603050405020304" pitchFamily="18" charset="0"/>
                <a:cs typeface="Times New Roman" panose="02020603050405020304" pitchFamily="18" charset="0"/>
              </a:rPr>
              <a:t> </a:t>
            </a:r>
            <a:r>
              <a:rPr lang="en-US" sz="1200" b="1" dirty="0" err="1" smtClean="0">
                <a:latin typeface="Times New Roman" panose="02020603050405020304" pitchFamily="18" charset="0"/>
                <a:cs typeface="Times New Roman" panose="02020603050405020304" pitchFamily="18" charset="0"/>
              </a:rPr>
              <a:t>Tarkang</a:t>
            </a:r>
            <a:r>
              <a:rPr lang="en-US" sz="1200" dirty="0" smtClean="0">
                <a:latin typeface="Times New Roman" panose="02020603050405020304" pitchFamily="18" charset="0"/>
                <a:cs typeface="Times New Roman" panose="02020603050405020304" pitchFamily="18" charset="0"/>
              </a:rPr>
              <a:t>, </a:t>
            </a:r>
            <a:r>
              <a:rPr lang="en-US" sz="1200" dirty="0" err="1" smtClean="0">
                <a:latin typeface="Times New Roman" panose="02020603050405020304" pitchFamily="18" charset="0"/>
                <a:cs typeface="Times New Roman" panose="02020603050405020304" pitchFamily="18" charset="0"/>
              </a:rPr>
              <a:t>Luchuo</a:t>
            </a:r>
            <a:r>
              <a:rPr lang="en-US" sz="1200" dirty="0" smtClean="0">
                <a:latin typeface="Times New Roman" panose="02020603050405020304" pitchFamily="18" charset="0"/>
                <a:cs typeface="Times New Roman" panose="02020603050405020304" pitchFamily="18" charset="0"/>
              </a:rPr>
              <a:t> </a:t>
            </a:r>
            <a:r>
              <a:rPr lang="en-US" sz="1200" dirty="0" err="1" smtClean="0">
                <a:latin typeface="Times New Roman" panose="02020603050405020304" pitchFamily="18" charset="0"/>
                <a:cs typeface="Times New Roman" panose="02020603050405020304" pitchFamily="18" charset="0"/>
              </a:rPr>
              <a:t>Engelbert</a:t>
            </a:r>
            <a:r>
              <a:rPr lang="en-US" sz="1200" dirty="0" smtClean="0">
                <a:latin typeface="Times New Roman" panose="02020603050405020304" pitchFamily="18" charset="0"/>
                <a:cs typeface="Times New Roman" panose="02020603050405020304" pitchFamily="18" charset="0"/>
              </a:rPr>
              <a:t> Bain</a:t>
            </a:r>
            <a:endParaRPr lang="en-GB" sz="1200" b="1" dirty="0">
              <a:latin typeface="Times New Roman" panose="02020603050405020304" pitchFamily="18" charset="0"/>
              <a:cs typeface="Times New Roman" panose="02020603050405020304"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00"/>
              </a:solidFill>
              <a:effectLst/>
              <a:latin typeface="Arial" pitchFamily="34" charset="0"/>
              <a:ea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57158" y="68431"/>
            <a:ext cx="8429684" cy="1200329"/>
          </a:xfrm>
          <a:prstGeom prst="rect">
            <a:avLst/>
          </a:prstGeom>
        </p:spPr>
        <p:txBody>
          <a:bodyPr wrap="square">
            <a:spAutoFit/>
          </a:bodyPr>
          <a:lstStyle/>
          <a:p>
            <a:pPr algn="ctr"/>
            <a:r>
              <a:rPr lang="en-GB" sz="3600" b="1" dirty="0" smtClean="0">
                <a:latin typeface="Times New Roman" pitchFamily="18" charset="0"/>
                <a:cs typeface="Times New Roman" pitchFamily="18" charset="0"/>
              </a:rPr>
              <a:t>Manuscripts submitted and awaiting publication</a:t>
            </a:r>
            <a:endParaRPr lang="hr-HR" sz="3600" b="1" dirty="0" smtClean="0">
              <a:latin typeface="Times New Roman" pitchFamily="18" charset="0"/>
              <a:cs typeface="Times New Roman" pitchFamily="18" charset="0"/>
            </a:endParaRPr>
          </a:p>
        </p:txBody>
      </p:sp>
      <p:sp>
        <p:nvSpPr>
          <p:cNvPr id="5" name="Rectangle 4"/>
          <p:cNvSpPr/>
          <p:nvPr/>
        </p:nvSpPr>
        <p:spPr>
          <a:xfrm>
            <a:off x="251520" y="1268760"/>
            <a:ext cx="8712968" cy="5724644"/>
          </a:xfrm>
          <a:prstGeom prst="rect">
            <a:avLst/>
          </a:prstGeom>
        </p:spPr>
        <p:txBody>
          <a:bodyPr wrap="square">
            <a:spAutoFit/>
          </a:bodyPr>
          <a:lstStyle/>
          <a:p>
            <a:pPr lvl="0"/>
            <a:r>
              <a:rPr lang="en-US" sz="1600" b="1" dirty="0" smtClean="0">
                <a:latin typeface="Times New Roman" panose="02020603050405020304" pitchFamily="18" charset="0"/>
                <a:cs typeface="Times New Roman" panose="02020603050405020304" pitchFamily="18" charset="0"/>
              </a:rPr>
              <a:t>1</a:t>
            </a:r>
            <a:r>
              <a:rPr lang="en-US" sz="1600" dirty="0" smtClean="0">
                <a:latin typeface="Times New Roman" panose="02020603050405020304" pitchFamily="18" charset="0"/>
                <a:cs typeface="Times New Roman" panose="02020603050405020304" pitchFamily="18" charset="0"/>
              </a:rPr>
              <a:t>. Sexual </a:t>
            </a:r>
            <a:r>
              <a:rPr lang="en-US" sz="1600" dirty="0">
                <a:latin typeface="Times New Roman" panose="02020603050405020304" pitchFamily="18" charset="0"/>
                <a:cs typeface="Times New Roman" panose="02020603050405020304" pitchFamily="18" charset="0"/>
              </a:rPr>
              <a:t>risk </a:t>
            </a:r>
            <a:r>
              <a:rPr lang="en-US" sz="1600" dirty="0" err="1">
                <a:latin typeface="Times New Roman" panose="02020603050405020304" pitchFamily="18" charset="0"/>
                <a:cs typeface="Times New Roman" panose="02020603050405020304" pitchFamily="18" charset="0"/>
              </a:rPr>
              <a:t>behaviours</a:t>
            </a:r>
            <a:r>
              <a:rPr lang="en-US" sz="1600" dirty="0">
                <a:latin typeface="Times New Roman" panose="02020603050405020304" pitchFamily="18" charset="0"/>
                <a:cs typeface="Times New Roman" panose="02020603050405020304" pitchFamily="18" charset="0"/>
              </a:rPr>
              <a:t> among high school female learners in </a:t>
            </a:r>
            <a:r>
              <a:rPr lang="en-US" sz="1600" dirty="0" err="1">
                <a:latin typeface="Times New Roman" panose="02020603050405020304" pitchFamily="18" charset="0"/>
                <a:cs typeface="Times New Roman" panose="02020603050405020304" pitchFamily="18" charset="0"/>
              </a:rPr>
              <a:t>Mbonge</a:t>
            </a:r>
            <a:r>
              <a:rPr lang="en-US" sz="1600" dirty="0">
                <a:latin typeface="Times New Roman" panose="02020603050405020304" pitchFamily="18" charset="0"/>
                <a:cs typeface="Times New Roman" panose="02020603050405020304" pitchFamily="18" charset="0"/>
              </a:rPr>
              <a:t> subdivision of rural Cameroon (submitted to the </a:t>
            </a:r>
            <a:r>
              <a:rPr lang="en-US" sz="1600" b="1" dirty="0">
                <a:latin typeface="Times New Roman" panose="02020603050405020304" pitchFamily="18" charset="0"/>
                <a:cs typeface="Times New Roman" panose="02020603050405020304" pitchFamily="18" charset="0"/>
              </a:rPr>
              <a:t>Pan African Medical Journal</a:t>
            </a:r>
            <a:r>
              <a:rPr lang="en-US" sz="1600" dirty="0">
                <a:latin typeface="Times New Roman" panose="02020603050405020304" pitchFamily="18" charset="0"/>
                <a:cs typeface="Times New Roman" panose="02020603050405020304" pitchFamily="18" charset="0"/>
              </a:rPr>
              <a:t>).</a:t>
            </a:r>
            <a:endParaRPr lang="en-GB" sz="1600" dirty="0">
              <a:latin typeface="Times New Roman" panose="02020603050405020304" pitchFamily="18" charset="0"/>
              <a:cs typeface="Times New Roman" panose="02020603050405020304" pitchFamily="18" charset="0"/>
            </a:endParaRPr>
          </a:p>
          <a:p>
            <a:pPr lvl="0"/>
            <a:r>
              <a:rPr lang="en-US" sz="1600" b="1" dirty="0" smtClean="0">
                <a:latin typeface="Times New Roman" panose="02020603050405020304" pitchFamily="18" charset="0"/>
                <a:cs typeface="Times New Roman" panose="02020603050405020304" pitchFamily="18" charset="0"/>
              </a:rPr>
              <a:t>2</a:t>
            </a:r>
            <a:r>
              <a:rPr lang="en-US" sz="1600" dirty="0" smtClean="0">
                <a:latin typeface="Times New Roman" panose="02020603050405020304" pitchFamily="18" charset="0"/>
                <a:cs typeface="Times New Roman" panose="02020603050405020304" pitchFamily="18" charset="0"/>
              </a:rPr>
              <a:t>. Cameroon’s </a:t>
            </a:r>
            <a:r>
              <a:rPr lang="en-US" sz="1600" dirty="0">
                <a:latin typeface="Times New Roman" panose="02020603050405020304" pitchFamily="18" charset="0"/>
                <a:cs typeface="Times New Roman" panose="02020603050405020304" pitchFamily="18" charset="0"/>
              </a:rPr>
              <a:t>secondary school learners’ perceived HIV risk and susceptibility.</a:t>
            </a:r>
            <a:endParaRPr lang="en-GB" sz="1600" dirty="0">
              <a:latin typeface="Times New Roman" panose="02020603050405020304" pitchFamily="18" charset="0"/>
              <a:cs typeface="Times New Roman" panose="02020603050405020304" pitchFamily="18" charset="0"/>
            </a:endParaRPr>
          </a:p>
          <a:p>
            <a:pPr lvl="0"/>
            <a:r>
              <a:rPr lang="en-US" sz="1600" b="1" dirty="0" smtClean="0">
                <a:latin typeface="Times New Roman" panose="02020603050405020304" pitchFamily="18" charset="0"/>
                <a:cs typeface="Times New Roman" panose="02020603050405020304" pitchFamily="18" charset="0"/>
              </a:rPr>
              <a:t>3</a:t>
            </a:r>
            <a:r>
              <a:rPr lang="en-US" sz="1600" dirty="0" smtClean="0">
                <a:latin typeface="Times New Roman" panose="02020603050405020304" pitchFamily="18" charset="0"/>
                <a:cs typeface="Times New Roman" panose="02020603050405020304" pitchFamily="18" charset="0"/>
              </a:rPr>
              <a:t>. Adolescents</a:t>
            </a:r>
            <a:r>
              <a:rPr lang="en-US" sz="1600" dirty="0">
                <a:latin typeface="Times New Roman" panose="02020603050405020304" pitchFamily="18" charset="0"/>
                <a:cs typeface="Times New Roman" panose="02020603050405020304" pitchFamily="18" charset="0"/>
              </a:rPr>
              <a:t>’ perceptions regarding parents-adolescents communication relating to HIV/AIDS, sexuality and condom use in </a:t>
            </a:r>
            <a:r>
              <a:rPr lang="en-US" sz="1600" dirty="0" err="1">
                <a:latin typeface="Times New Roman" panose="02020603050405020304" pitchFamily="18" charset="0"/>
                <a:cs typeface="Times New Roman" panose="02020603050405020304" pitchFamily="18" charset="0"/>
              </a:rPr>
              <a:t>kumba</a:t>
            </a:r>
            <a:r>
              <a:rPr lang="en-US" sz="1600" dirty="0">
                <a:latin typeface="Times New Roman" panose="02020603050405020304" pitchFamily="18" charset="0"/>
                <a:cs typeface="Times New Roman" panose="02020603050405020304" pitchFamily="18" charset="0"/>
              </a:rPr>
              <a:t>, Cameroon.</a:t>
            </a:r>
            <a:endParaRPr lang="en-GB" sz="1600" dirty="0">
              <a:latin typeface="Times New Roman" panose="02020603050405020304" pitchFamily="18" charset="0"/>
              <a:cs typeface="Times New Roman" panose="02020603050405020304" pitchFamily="18" charset="0"/>
            </a:endParaRPr>
          </a:p>
          <a:p>
            <a:pPr lvl="0"/>
            <a:r>
              <a:rPr lang="en-US" sz="1600" b="1" dirty="0" smtClean="0">
                <a:latin typeface="Times New Roman" panose="02020603050405020304" pitchFamily="18" charset="0"/>
                <a:cs typeface="Times New Roman" panose="02020603050405020304" pitchFamily="18" charset="0"/>
              </a:rPr>
              <a:t>4</a:t>
            </a:r>
            <a:r>
              <a:rPr lang="en-US" sz="1600" dirty="0" smtClean="0">
                <a:latin typeface="Times New Roman" panose="02020603050405020304" pitchFamily="18" charset="0"/>
                <a:cs typeface="Times New Roman" panose="02020603050405020304" pitchFamily="18" charset="0"/>
              </a:rPr>
              <a:t>. Female </a:t>
            </a:r>
            <a:r>
              <a:rPr lang="en-US" sz="1600" dirty="0">
                <a:latin typeface="Times New Roman" panose="02020603050405020304" pitchFamily="18" charset="0"/>
                <a:cs typeface="Times New Roman" panose="02020603050405020304" pitchFamily="18" charset="0"/>
              </a:rPr>
              <a:t>adolescents’ perceived reasons for the continued HIV/AIDS prevalence in the city of </a:t>
            </a:r>
            <a:r>
              <a:rPr lang="en-US" sz="1600" dirty="0" err="1">
                <a:latin typeface="Times New Roman" panose="02020603050405020304" pitchFamily="18" charset="0"/>
                <a:cs typeface="Times New Roman" panose="02020603050405020304" pitchFamily="18" charset="0"/>
              </a:rPr>
              <a:t>kumba</a:t>
            </a:r>
            <a:r>
              <a:rPr lang="en-US" sz="1600" dirty="0">
                <a:latin typeface="Times New Roman" panose="02020603050405020304" pitchFamily="18" charset="0"/>
                <a:cs typeface="Times New Roman" panose="02020603050405020304" pitchFamily="18" charset="0"/>
              </a:rPr>
              <a:t> of the South West Region of Cameroon (submitted to the </a:t>
            </a:r>
            <a:r>
              <a:rPr lang="en-US" sz="1600" b="1" dirty="0">
                <a:latin typeface="Times New Roman" panose="02020603050405020304" pitchFamily="18" charset="0"/>
                <a:cs typeface="Times New Roman" panose="02020603050405020304" pitchFamily="18" charset="0"/>
              </a:rPr>
              <a:t>Pan African Medical Journal</a:t>
            </a:r>
            <a:r>
              <a:rPr lang="en-US" sz="1600" dirty="0">
                <a:latin typeface="Times New Roman" panose="02020603050405020304" pitchFamily="18" charset="0"/>
                <a:cs typeface="Times New Roman" panose="02020603050405020304" pitchFamily="18" charset="0"/>
              </a:rPr>
              <a:t>).</a:t>
            </a:r>
            <a:endParaRPr lang="en-GB" sz="1600" dirty="0">
              <a:latin typeface="Times New Roman" panose="02020603050405020304" pitchFamily="18" charset="0"/>
              <a:cs typeface="Times New Roman" panose="02020603050405020304" pitchFamily="18" charset="0"/>
            </a:endParaRPr>
          </a:p>
          <a:p>
            <a:pPr lvl="0"/>
            <a:r>
              <a:rPr lang="en-US" sz="1600" b="1" dirty="0" smtClean="0">
                <a:latin typeface="Times New Roman" panose="02020603050405020304" pitchFamily="18" charset="0"/>
                <a:cs typeface="Times New Roman" panose="02020603050405020304" pitchFamily="18" charset="0"/>
              </a:rPr>
              <a:t>5</a:t>
            </a:r>
            <a:r>
              <a:rPr lang="en-US" sz="1600" dirty="0" smtClean="0">
                <a:latin typeface="Times New Roman" panose="02020603050405020304" pitchFamily="18" charset="0"/>
                <a:cs typeface="Times New Roman" panose="02020603050405020304" pitchFamily="18" charset="0"/>
              </a:rPr>
              <a:t>. Application </a:t>
            </a:r>
            <a:r>
              <a:rPr lang="en-US" sz="1600" dirty="0">
                <a:latin typeface="Times New Roman" panose="02020603050405020304" pitchFamily="18" charset="0"/>
                <a:cs typeface="Times New Roman" panose="02020603050405020304" pitchFamily="18" charset="0"/>
              </a:rPr>
              <a:t>of the health belief model (HBM) in HIV prevention for adolescents: A literature review (submitted to the </a:t>
            </a:r>
            <a:r>
              <a:rPr lang="en-US" sz="1600" b="1" dirty="0">
                <a:latin typeface="Times New Roman" panose="02020603050405020304" pitchFamily="18" charset="0"/>
                <a:cs typeface="Times New Roman" panose="02020603050405020304" pitchFamily="18" charset="0"/>
              </a:rPr>
              <a:t>Pan African Medical Journal</a:t>
            </a:r>
            <a:r>
              <a:rPr lang="en-US" sz="1600" dirty="0">
                <a:latin typeface="Times New Roman" panose="02020603050405020304" pitchFamily="18" charset="0"/>
                <a:cs typeface="Times New Roman" panose="02020603050405020304" pitchFamily="18" charset="0"/>
              </a:rPr>
              <a:t>).</a:t>
            </a:r>
            <a:endParaRPr lang="en-GB" sz="1600" dirty="0">
              <a:latin typeface="Times New Roman" panose="02020603050405020304" pitchFamily="18" charset="0"/>
              <a:cs typeface="Times New Roman" panose="02020603050405020304" pitchFamily="18" charset="0"/>
            </a:endParaRPr>
          </a:p>
          <a:p>
            <a:pPr lvl="0"/>
            <a:r>
              <a:rPr lang="en-US" sz="1600" b="1" dirty="0" smtClean="0">
                <a:latin typeface="Times New Roman" panose="02020603050405020304" pitchFamily="18" charset="0"/>
                <a:cs typeface="Times New Roman" panose="02020603050405020304" pitchFamily="18" charset="0"/>
              </a:rPr>
              <a:t>6</a:t>
            </a:r>
            <a:r>
              <a:rPr lang="en-US" sz="1600" dirty="0" smtClean="0">
                <a:latin typeface="Times New Roman" panose="02020603050405020304" pitchFamily="18" charset="0"/>
                <a:cs typeface="Times New Roman" panose="02020603050405020304" pitchFamily="18" charset="0"/>
              </a:rPr>
              <a:t>. HIV/AIDS-related </a:t>
            </a:r>
            <a:r>
              <a:rPr lang="en-US" sz="1600" dirty="0">
                <a:latin typeface="Times New Roman" panose="02020603050405020304" pitchFamily="18" charset="0"/>
                <a:cs typeface="Times New Roman" panose="02020603050405020304" pitchFamily="18" charset="0"/>
              </a:rPr>
              <a:t>stigma among secondary school learners in </a:t>
            </a:r>
            <a:r>
              <a:rPr lang="en-US" sz="1600" dirty="0" err="1">
                <a:latin typeface="Times New Roman" panose="02020603050405020304" pitchFamily="18" charset="0"/>
                <a:cs typeface="Times New Roman" panose="02020603050405020304" pitchFamily="18" charset="0"/>
              </a:rPr>
              <a:t>kumba</a:t>
            </a:r>
            <a:r>
              <a:rPr lang="en-US" sz="1600" dirty="0">
                <a:latin typeface="Times New Roman" panose="02020603050405020304" pitchFamily="18" charset="0"/>
                <a:cs typeface="Times New Roman" panose="02020603050405020304" pitchFamily="18" charset="0"/>
              </a:rPr>
              <a:t>, Cameroon.</a:t>
            </a:r>
            <a:endParaRPr lang="en-GB" sz="1600" dirty="0">
              <a:latin typeface="Times New Roman" panose="02020603050405020304" pitchFamily="18" charset="0"/>
              <a:cs typeface="Times New Roman" panose="02020603050405020304" pitchFamily="18" charset="0"/>
            </a:endParaRPr>
          </a:p>
          <a:p>
            <a:pPr lvl="0"/>
            <a:r>
              <a:rPr lang="en-US" sz="1600" b="1" dirty="0" smtClean="0">
                <a:latin typeface="Times New Roman" panose="02020603050405020304" pitchFamily="18" charset="0"/>
                <a:cs typeface="Times New Roman" panose="02020603050405020304" pitchFamily="18" charset="0"/>
              </a:rPr>
              <a:t>7</a:t>
            </a:r>
            <a:r>
              <a:rPr lang="en-US" sz="1600" dirty="0" smtClean="0">
                <a:latin typeface="Times New Roman" panose="02020603050405020304" pitchFamily="18" charset="0"/>
                <a:cs typeface="Times New Roman" panose="02020603050405020304" pitchFamily="18" charset="0"/>
              </a:rPr>
              <a:t>. Cameroon’s </a:t>
            </a:r>
            <a:r>
              <a:rPr lang="en-US" sz="1600" dirty="0">
                <a:latin typeface="Times New Roman" panose="02020603050405020304" pitchFamily="18" charset="0"/>
                <a:cs typeface="Times New Roman" panose="02020603050405020304" pitchFamily="18" charset="0"/>
              </a:rPr>
              <a:t>students’ perceived benefit of condom use and self-efficacy.</a:t>
            </a:r>
            <a:endParaRPr lang="en-GB" sz="1600" dirty="0">
              <a:latin typeface="Times New Roman" panose="02020603050405020304" pitchFamily="18" charset="0"/>
              <a:cs typeface="Times New Roman" panose="02020603050405020304" pitchFamily="18" charset="0"/>
            </a:endParaRPr>
          </a:p>
          <a:p>
            <a:pPr lvl="0"/>
            <a:r>
              <a:rPr lang="en-US" sz="1600" b="1" dirty="0" smtClean="0">
                <a:latin typeface="Times New Roman" panose="02020603050405020304" pitchFamily="18" charset="0"/>
                <a:cs typeface="Times New Roman" panose="02020603050405020304" pitchFamily="18" charset="0"/>
              </a:rPr>
              <a:t>8</a:t>
            </a:r>
            <a:r>
              <a:rPr lang="en-US" sz="1600" dirty="0" smtClean="0">
                <a:latin typeface="Times New Roman" panose="02020603050405020304" pitchFamily="18" charset="0"/>
                <a:cs typeface="Times New Roman" panose="02020603050405020304" pitchFamily="18" charset="0"/>
              </a:rPr>
              <a:t>. Factors </a:t>
            </a:r>
            <a:r>
              <a:rPr lang="en-US" sz="1600" dirty="0">
                <a:latin typeface="Times New Roman" panose="02020603050405020304" pitchFamily="18" charset="0"/>
                <a:cs typeface="Times New Roman" panose="02020603050405020304" pitchFamily="18" charset="0"/>
              </a:rPr>
              <a:t>influencing consistent condom use among secondary school male students in </a:t>
            </a:r>
            <a:r>
              <a:rPr lang="en-US" sz="1600" dirty="0" err="1">
                <a:latin typeface="Times New Roman" panose="02020603050405020304" pitchFamily="18" charset="0"/>
                <a:cs typeface="Times New Roman" panose="02020603050405020304" pitchFamily="18" charset="0"/>
              </a:rPr>
              <a:t>Limbe</a:t>
            </a:r>
            <a:r>
              <a:rPr lang="en-US" sz="1600" dirty="0">
                <a:latin typeface="Times New Roman" panose="02020603050405020304" pitchFamily="18" charset="0"/>
                <a:cs typeface="Times New Roman" panose="02020603050405020304" pitchFamily="18" charset="0"/>
              </a:rPr>
              <a:t> Urban City, Cameroon (submitted to </a:t>
            </a:r>
            <a:r>
              <a:rPr lang="en-US" sz="1600" b="1" dirty="0">
                <a:latin typeface="Times New Roman" panose="02020603050405020304" pitchFamily="18" charset="0"/>
                <a:cs typeface="Times New Roman" panose="02020603050405020304" pitchFamily="18" charset="0"/>
              </a:rPr>
              <a:t>Journal of Scientific Research &amp; Reports</a:t>
            </a:r>
            <a:r>
              <a:rPr lang="en-US" sz="1600" dirty="0">
                <a:latin typeface="Times New Roman" panose="02020603050405020304" pitchFamily="18" charset="0"/>
                <a:cs typeface="Times New Roman" panose="02020603050405020304" pitchFamily="18" charset="0"/>
              </a:rPr>
              <a:t>).</a:t>
            </a:r>
            <a:endParaRPr lang="en-GB" sz="1600" dirty="0">
              <a:latin typeface="Times New Roman" panose="02020603050405020304" pitchFamily="18" charset="0"/>
              <a:cs typeface="Times New Roman" panose="02020603050405020304" pitchFamily="18" charset="0"/>
            </a:endParaRPr>
          </a:p>
          <a:p>
            <a:pPr lvl="0"/>
            <a:r>
              <a:rPr lang="en-US" sz="1600" b="1" dirty="0" smtClean="0">
                <a:latin typeface="Times New Roman" panose="02020603050405020304" pitchFamily="18" charset="0"/>
                <a:cs typeface="Times New Roman" panose="02020603050405020304" pitchFamily="18" charset="0"/>
              </a:rPr>
              <a:t>9</a:t>
            </a:r>
            <a:r>
              <a:rPr lang="en-US" sz="1600" dirty="0" smtClean="0">
                <a:latin typeface="Times New Roman" panose="02020603050405020304" pitchFamily="18" charset="0"/>
                <a:cs typeface="Times New Roman" panose="02020603050405020304" pitchFamily="18" charset="0"/>
              </a:rPr>
              <a:t>. Perceived </a:t>
            </a:r>
            <a:r>
              <a:rPr lang="en-US" sz="1600" dirty="0">
                <a:latin typeface="Times New Roman" panose="02020603050405020304" pitchFamily="18" charset="0"/>
                <a:cs typeface="Times New Roman" panose="02020603050405020304" pitchFamily="18" charset="0"/>
              </a:rPr>
              <a:t>condom availability and use among high school female learners in </a:t>
            </a:r>
            <a:r>
              <a:rPr lang="en-US" sz="1600" dirty="0" err="1">
                <a:latin typeface="Times New Roman" panose="02020603050405020304" pitchFamily="18" charset="0"/>
                <a:cs typeface="Times New Roman" panose="02020603050405020304" pitchFamily="18" charset="0"/>
              </a:rPr>
              <a:t>Limbe</a:t>
            </a:r>
            <a:r>
              <a:rPr lang="en-US" sz="1600" dirty="0">
                <a:latin typeface="Times New Roman" panose="02020603050405020304" pitchFamily="18" charset="0"/>
                <a:cs typeface="Times New Roman" panose="02020603050405020304" pitchFamily="18" charset="0"/>
              </a:rPr>
              <a:t>, Cameroon.</a:t>
            </a:r>
            <a:endParaRPr lang="en-GB" sz="1600" dirty="0">
              <a:latin typeface="Times New Roman" panose="02020603050405020304" pitchFamily="18" charset="0"/>
              <a:cs typeface="Times New Roman" panose="02020603050405020304" pitchFamily="18" charset="0"/>
            </a:endParaRPr>
          </a:p>
          <a:p>
            <a:pPr lvl="0"/>
            <a:r>
              <a:rPr lang="en-US" sz="1600" b="1" dirty="0" smtClean="0">
                <a:latin typeface="Times New Roman" panose="02020603050405020304" pitchFamily="18" charset="0"/>
                <a:cs typeface="Times New Roman" panose="02020603050405020304" pitchFamily="18" charset="0"/>
              </a:rPr>
              <a:t>10</a:t>
            </a:r>
            <a:r>
              <a:rPr lang="en-US" sz="1600" dirty="0" smtClean="0">
                <a:latin typeface="Times New Roman" panose="02020603050405020304" pitchFamily="18" charset="0"/>
                <a:cs typeface="Times New Roman" panose="02020603050405020304" pitchFamily="18" charset="0"/>
              </a:rPr>
              <a:t>. Socio-demographic </a:t>
            </a:r>
            <a:r>
              <a:rPr lang="en-US" sz="1600" dirty="0">
                <a:latin typeface="Times New Roman" panose="02020603050405020304" pitchFamily="18" charset="0"/>
                <a:cs typeface="Times New Roman" panose="02020603050405020304" pitchFamily="18" charset="0"/>
              </a:rPr>
              <a:t>characteristics of sexual risk-taking </a:t>
            </a:r>
            <a:r>
              <a:rPr lang="en-US" sz="1600" dirty="0" err="1">
                <a:latin typeface="Times New Roman" panose="02020603050405020304" pitchFamily="18" charset="0"/>
                <a:cs typeface="Times New Roman" panose="02020603050405020304" pitchFamily="18" charset="0"/>
              </a:rPr>
              <a:t>behaviours</a:t>
            </a:r>
            <a:r>
              <a:rPr lang="en-US" sz="1600" dirty="0">
                <a:latin typeface="Times New Roman" panose="02020603050405020304" pitchFamily="18" charset="0"/>
                <a:cs typeface="Times New Roman" panose="02020603050405020304" pitchFamily="18" charset="0"/>
              </a:rPr>
              <a:t> of out-of-school youths in an urban area of Cameroon (Submitted to the </a:t>
            </a:r>
            <a:r>
              <a:rPr lang="en-US" sz="1600" b="1" dirty="0">
                <a:latin typeface="Times New Roman" panose="02020603050405020304" pitchFamily="18" charset="0"/>
                <a:cs typeface="Times New Roman" panose="02020603050405020304" pitchFamily="18" charset="0"/>
              </a:rPr>
              <a:t>Journal of Social Aspects of HIV/AIDS</a:t>
            </a:r>
            <a:r>
              <a:rPr lang="en-US" sz="1600" dirty="0">
                <a:latin typeface="Times New Roman" panose="02020603050405020304" pitchFamily="18" charset="0"/>
                <a:cs typeface="Times New Roman" panose="02020603050405020304" pitchFamily="18" charset="0"/>
              </a:rPr>
              <a:t>).</a:t>
            </a:r>
            <a:endParaRPr lang="en-GB" sz="1600" dirty="0">
              <a:latin typeface="Times New Roman" panose="02020603050405020304" pitchFamily="18" charset="0"/>
              <a:cs typeface="Times New Roman" panose="02020603050405020304" pitchFamily="18" charset="0"/>
            </a:endParaRPr>
          </a:p>
          <a:p>
            <a:pPr lvl="0"/>
            <a:r>
              <a:rPr lang="en-US" sz="1600" b="1" dirty="0" smtClean="0">
                <a:latin typeface="Times New Roman" panose="02020603050405020304" pitchFamily="18" charset="0"/>
                <a:cs typeface="Times New Roman" panose="02020603050405020304" pitchFamily="18" charset="0"/>
              </a:rPr>
              <a:t>11</a:t>
            </a:r>
            <a:r>
              <a:rPr lang="en-US" sz="1600" dirty="0" smtClean="0">
                <a:latin typeface="Times New Roman" panose="02020603050405020304" pitchFamily="18" charset="0"/>
                <a:cs typeface="Times New Roman" panose="02020603050405020304" pitchFamily="18" charset="0"/>
              </a:rPr>
              <a:t>. Factors </a:t>
            </a:r>
            <a:r>
              <a:rPr lang="en-US" sz="1600" dirty="0">
                <a:latin typeface="Times New Roman" panose="02020603050405020304" pitchFamily="18" charset="0"/>
                <a:cs typeface="Times New Roman" panose="02020603050405020304" pitchFamily="18" charset="0"/>
              </a:rPr>
              <a:t>influencing condom use among out-of-school adolescents in an urban area of Cameroon (submitted to the </a:t>
            </a:r>
            <a:r>
              <a:rPr lang="en-US" sz="1600" b="1" dirty="0">
                <a:latin typeface="Times New Roman" panose="02020603050405020304" pitchFamily="18" charset="0"/>
                <a:cs typeface="Times New Roman" panose="02020603050405020304" pitchFamily="18" charset="0"/>
              </a:rPr>
              <a:t>Journal of Social Aspects of HIV/AIDS</a:t>
            </a:r>
            <a:r>
              <a:rPr lang="en-US" sz="1600" dirty="0">
                <a:latin typeface="Times New Roman" panose="02020603050405020304" pitchFamily="18" charset="0"/>
                <a:cs typeface="Times New Roman" panose="02020603050405020304" pitchFamily="18" charset="0"/>
              </a:rPr>
              <a:t>).</a:t>
            </a:r>
            <a:endParaRPr lang="en-GB" sz="1600" dirty="0">
              <a:latin typeface="Times New Roman" panose="02020603050405020304" pitchFamily="18" charset="0"/>
              <a:cs typeface="Times New Roman" panose="02020603050405020304" pitchFamily="18" charset="0"/>
            </a:endParaRPr>
          </a:p>
          <a:p>
            <a:pPr lvl="0"/>
            <a:r>
              <a:rPr lang="en-US" sz="1600" b="1" dirty="0" smtClean="0">
                <a:latin typeface="Times New Roman" panose="02020603050405020304" pitchFamily="18" charset="0"/>
                <a:cs typeface="Times New Roman" panose="02020603050405020304" pitchFamily="18" charset="0"/>
              </a:rPr>
              <a:t>12</a:t>
            </a:r>
            <a:r>
              <a:rPr lang="en-US" sz="1600" dirty="0" smtClean="0">
                <a:latin typeface="Times New Roman" panose="02020603050405020304" pitchFamily="18" charset="0"/>
                <a:cs typeface="Times New Roman" panose="02020603050405020304" pitchFamily="18" charset="0"/>
              </a:rPr>
              <a:t>. Knowledge</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attititudes</a:t>
            </a:r>
            <a:r>
              <a:rPr lang="en-US" sz="1600" dirty="0">
                <a:latin typeface="Times New Roman" panose="02020603050405020304" pitchFamily="18" charset="0"/>
                <a:cs typeface="Times New Roman" panose="02020603050405020304" pitchFamily="18" charset="0"/>
              </a:rPr>
              <a:t>, </a:t>
            </a:r>
            <a:r>
              <a:rPr lang="en-US" sz="1600" dirty="0" smtClean="0">
                <a:latin typeface="Times New Roman" panose="02020603050405020304" pitchFamily="18" charset="0"/>
                <a:cs typeface="Times New Roman" panose="02020603050405020304" pitchFamily="18" charset="0"/>
              </a:rPr>
              <a:t>and </a:t>
            </a:r>
            <a:r>
              <a:rPr lang="en-US" sz="1600" dirty="0" err="1">
                <a:latin typeface="Times New Roman" panose="02020603050405020304" pitchFamily="18" charset="0"/>
                <a:cs typeface="Times New Roman" panose="02020603050405020304" pitchFamily="18" charset="0"/>
              </a:rPr>
              <a:t>utilisation</a:t>
            </a:r>
            <a:r>
              <a:rPr lang="en-US" sz="1600" dirty="0">
                <a:latin typeface="Times New Roman" panose="02020603050405020304" pitchFamily="18" charset="0"/>
                <a:cs typeface="Times New Roman" panose="02020603050405020304" pitchFamily="18" charset="0"/>
              </a:rPr>
              <a:t> of the female condom among high school female students in </a:t>
            </a:r>
            <a:r>
              <a:rPr lang="en-US" sz="1600" dirty="0" err="1">
                <a:latin typeface="Times New Roman" panose="02020603050405020304" pitchFamily="18" charset="0"/>
                <a:cs typeface="Times New Roman" panose="02020603050405020304" pitchFamily="18" charset="0"/>
              </a:rPr>
              <a:t>Kumba</a:t>
            </a:r>
            <a:r>
              <a:rPr lang="en-US" sz="1600" dirty="0">
                <a:latin typeface="Times New Roman" panose="02020603050405020304" pitchFamily="18" charset="0"/>
                <a:cs typeface="Times New Roman" panose="02020603050405020304" pitchFamily="18" charset="0"/>
              </a:rPr>
              <a:t>, Cameroon (submitted to </a:t>
            </a:r>
            <a:r>
              <a:rPr lang="en-US" sz="1600" b="1" dirty="0">
                <a:latin typeface="Times New Roman" panose="02020603050405020304" pitchFamily="18" charset="0"/>
                <a:cs typeface="Times New Roman" panose="02020603050405020304" pitchFamily="18" charset="0"/>
              </a:rPr>
              <a:t>BMC Public Health</a:t>
            </a:r>
            <a:r>
              <a:rPr lang="en-US" sz="1600" dirty="0" smtClean="0">
                <a:latin typeface="Times New Roman" panose="02020603050405020304" pitchFamily="18" charset="0"/>
                <a:cs typeface="Times New Roman" panose="02020603050405020304" pitchFamily="18" charset="0"/>
              </a:rPr>
              <a:t>).</a:t>
            </a:r>
          </a:p>
          <a:p>
            <a:pPr lvl="0"/>
            <a:r>
              <a:rPr lang="en-US" sz="1600" b="1" dirty="0" smtClean="0">
                <a:latin typeface="Times New Roman" panose="02020603050405020304" pitchFamily="18" charset="0"/>
                <a:cs typeface="Times New Roman" panose="02020603050405020304" pitchFamily="18" charset="0"/>
              </a:rPr>
              <a:t>13.</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Intrapartum</a:t>
            </a:r>
            <a:r>
              <a:rPr lang="en-US" sz="1600" dirty="0" smtClean="0">
                <a:latin typeface="Times New Roman" panose="02020603050405020304" pitchFamily="18" charset="0"/>
                <a:cs typeface="Times New Roman" panose="02020603050405020304" pitchFamily="18" charset="0"/>
              </a:rPr>
              <a:t> HIV screening revisited: which approach is appropriate for </a:t>
            </a:r>
            <a:r>
              <a:rPr lang="en-US" sz="1600" dirty="0" err="1" smtClean="0">
                <a:latin typeface="Times New Roman" panose="02020603050405020304" pitchFamily="18" charset="0"/>
                <a:cs typeface="Times New Roman" panose="02020603050405020304" pitchFamily="18" charset="0"/>
              </a:rPr>
              <a:t>Sub-saharan</a:t>
            </a:r>
            <a:r>
              <a:rPr lang="en-US" sz="1600" dirty="0" smtClean="0">
                <a:latin typeface="Times New Roman" panose="02020603050405020304" pitchFamily="18" charset="0"/>
                <a:cs typeface="Times New Roman" panose="02020603050405020304" pitchFamily="18" charset="0"/>
              </a:rPr>
              <a:t> Africa today: opt-in, opt-out or both</a:t>
            </a:r>
            <a:endParaRPr lang="en-GB" sz="1600" dirty="0">
              <a:latin typeface="Times New Roman" panose="02020603050405020304" pitchFamily="18" charset="0"/>
              <a:cs typeface="Times New Roman" panose="02020603050405020304" pitchFamily="18" charset="0"/>
            </a:endParaRPr>
          </a:p>
          <a:p>
            <a:pPr algn="just"/>
            <a:endParaRPr lang="hr-HR"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28596" y="357166"/>
            <a:ext cx="8286808" cy="3539430"/>
          </a:xfrm>
          <a:prstGeom prst="rect">
            <a:avLst/>
          </a:prstGeom>
        </p:spPr>
        <p:txBody>
          <a:bodyPr wrap="square">
            <a:spAutoFit/>
          </a:bodyPr>
          <a:lstStyle/>
          <a:p>
            <a:r>
              <a:rPr lang="en-US" sz="3200" b="1" dirty="0" smtClean="0">
                <a:latin typeface="Times New Roman" pitchFamily="18" charset="0"/>
                <a:cs typeface="Times New Roman" pitchFamily="18" charset="0"/>
              </a:rPr>
              <a:t>BOOKS PUBLISHED: </a:t>
            </a:r>
            <a:endParaRPr lang="hr-HR" sz="3200" b="1" dirty="0" smtClean="0">
              <a:latin typeface="Times New Roman" pitchFamily="18" charset="0"/>
              <a:cs typeface="Times New Roman" pitchFamily="18" charset="0"/>
            </a:endParaRPr>
          </a:p>
          <a:p>
            <a:endParaRPr lang="hr-HR" sz="3200" b="1" dirty="0" smtClean="0">
              <a:latin typeface="Times New Roman" pitchFamily="18" charset="0"/>
              <a:cs typeface="Times New Roman" pitchFamily="18" charset="0"/>
            </a:endParaRPr>
          </a:p>
          <a:p>
            <a:r>
              <a:rPr lang="hr-HR" sz="3200" dirty="0" smtClean="0">
                <a:latin typeface="Times New Roman" pitchFamily="18" charset="0"/>
                <a:cs typeface="Times New Roman" pitchFamily="18" charset="0"/>
              </a:rPr>
              <a:t> </a:t>
            </a:r>
            <a:r>
              <a:rPr lang="en-US" sz="3200" b="1" dirty="0">
                <a:latin typeface="Times New Roman" panose="02020603050405020304" pitchFamily="18" charset="0"/>
                <a:cs typeface="Times New Roman" panose="02020603050405020304" pitchFamily="18" charset="0"/>
              </a:rPr>
              <a:t>1.</a:t>
            </a:r>
            <a:r>
              <a:rPr lang="en-US" sz="3200" dirty="0">
                <a:latin typeface="Times New Roman" panose="02020603050405020304" pitchFamily="18" charset="0"/>
                <a:cs typeface="Times New Roman" panose="02020603050405020304" pitchFamily="18" charset="0"/>
              </a:rPr>
              <a:t> Predictors of condom use among female students in rural Cameroon, LAMBERT Academic Publishing, ISBN: </a:t>
            </a:r>
            <a:r>
              <a:rPr lang="en-US" sz="3200" dirty="0" smtClean="0">
                <a:latin typeface="Times New Roman" panose="02020603050405020304" pitchFamily="18" charset="0"/>
                <a:cs typeface="Times New Roman" panose="02020603050405020304" pitchFamily="18" charset="0"/>
              </a:rPr>
              <a:t>978-3-659-44777-8, </a:t>
            </a:r>
            <a:r>
              <a:rPr lang="en-US" sz="3200" dirty="0">
                <a:latin typeface="Times New Roman" panose="02020603050405020304" pitchFamily="18" charset="0"/>
                <a:cs typeface="Times New Roman" panose="02020603050405020304" pitchFamily="18" charset="0"/>
              </a:rPr>
              <a:t>Elvis </a:t>
            </a:r>
            <a:r>
              <a:rPr lang="en-US" sz="3200" dirty="0" err="1">
                <a:latin typeface="Times New Roman" panose="02020603050405020304" pitchFamily="18" charset="0"/>
                <a:cs typeface="Times New Roman" panose="02020603050405020304" pitchFamily="18" charset="0"/>
              </a:rPr>
              <a:t>Tarkang</a:t>
            </a:r>
            <a:endParaRPr lang="en-GB" sz="3200" dirty="0">
              <a:latin typeface="Times New Roman" panose="02020603050405020304" pitchFamily="18" charset="0"/>
              <a:cs typeface="Times New Roman" panose="02020603050405020304" pitchFamily="18" charset="0"/>
            </a:endParaRPr>
          </a:p>
          <a:p>
            <a:endParaRPr lang="en-US" sz="32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
          <p:cNvSpPr>
            <a:spLocks noChangeArrowheads="1"/>
          </p:cNvSpPr>
          <p:nvPr/>
        </p:nvSpPr>
        <p:spPr bwMode="auto">
          <a:xfrm>
            <a:off x="816128" y="-1795064"/>
            <a:ext cx="7962678" cy="4001095"/>
          </a:xfrm>
          <a:prstGeom prst="rect">
            <a:avLst/>
          </a:prstGeom>
          <a:noFill/>
          <a:ln w="12700" cap="sq" cmpd="sng">
            <a:noFill/>
            <a:prstDash val="solid"/>
            <a:miter lim="800000"/>
            <a:headEnd type="none" w="sm" len="sm"/>
            <a:tailEnd type="none" w="sm" len="sm"/>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endParaRPr lang="en-US" sz="4000" b="1" dirty="0" smtClean="0"/>
          </a:p>
          <a:p>
            <a:pPr algn="just" fontAlgn="base">
              <a:spcBef>
                <a:spcPct val="0"/>
              </a:spcBef>
              <a:spcAft>
                <a:spcPct val="0"/>
              </a:spcAft>
            </a:pPr>
            <a:endParaRPr lang="en-US" sz="4000" b="1" dirty="0"/>
          </a:p>
          <a:p>
            <a:pPr algn="just" fontAlgn="base">
              <a:spcBef>
                <a:spcPct val="0"/>
              </a:spcBef>
              <a:spcAft>
                <a:spcPct val="0"/>
              </a:spcAft>
            </a:pPr>
            <a:endParaRPr lang="en-US" sz="4000" b="1" dirty="0" smtClean="0"/>
          </a:p>
          <a:p>
            <a:pPr algn="just" fontAlgn="base">
              <a:spcBef>
                <a:spcPct val="0"/>
              </a:spcBef>
              <a:spcAft>
                <a:spcPct val="0"/>
              </a:spcAft>
            </a:pPr>
            <a:r>
              <a:rPr lang="en-US" sz="4000" b="1" dirty="0" smtClean="0"/>
              <a:t>Manuscripts </a:t>
            </a:r>
            <a:r>
              <a:rPr lang="en-US" sz="4000" b="1" dirty="0"/>
              <a:t>reviewed by </a:t>
            </a:r>
            <a:r>
              <a:rPr lang="en-US" sz="4000" b="1" dirty="0" err="1"/>
              <a:t>Dr</a:t>
            </a:r>
            <a:r>
              <a:rPr lang="en-US" sz="4000" b="1" dirty="0"/>
              <a:t> Elvis E </a:t>
            </a:r>
            <a:r>
              <a:rPr lang="en-US" sz="4000" b="1" dirty="0" err="1"/>
              <a:t>Tarkang</a:t>
            </a:r>
            <a:r>
              <a:rPr lang="en-US" sz="4000" b="1" dirty="0"/>
              <a:t> </a:t>
            </a:r>
            <a:endParaRPr lang="en-GB" sz="4000" dirty="0"/>
          </a:p>
          <a:p>
            <a:pPr algn="just" fontAlgn="base">
              <a:spcBef>
                <a:spcPct val="0"/>
              </a:spcBef>
              <a:spcAft>
                <a:spcPct val="0"/>
              </a:spcAft>
            </a:pPr>
            <a:endParaRPr lang="en-US" sz="1400" b="1" dirty="0" smtClean="0">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tabLst/>
            </a:pPr>
            <a:endParaRPr kumimoji="0" lang="hr-HR" sz="4000" b="0" i="0" u="none" strike="noStrike" cap="none" normalizeH="0" baseline="0" dirty="0" smtClean="0">
              <a:ln>
                <a:noFill/>
              </a:ln>
              <a:solidFill>
                <a:schemeClr val="tx1"/>
              </a:solidFill>
              <a:effectLst/>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2021235135"/>
              </p:ext>
            </p:extLst>
          </p:nvPr>
        </p:nvGraphicFramePr>
        <p:xfrm>
          <a:off x="611560" y="1412774"/>
          <a:ext cx="7920880" cy="5196584"/>
        </p:xfrm>
        <a:graphic>
          <a:graphicData uri="http://schemas.openxmlformats.org/drawingml/2006/table">
            <a:tbl>
              <a:tblPr firstRow="1" firstCol="1" bandRow="1">
                <a:tableStyleId>{5C22544A-7EE6-4342-B048-85BDC9FD1C3A}</a:tableStyleId>
              </a:tblPr>
              <a:tblGrid>
                <a:gridCol w="344385"/>
                <a:gridCol w="3185572"/>
                <a:gridCol w="2100294"/>
                <a:gridCol w="2290629"/>
              </a:tblGrid>
              <a:tr h="207042">
                <a:tc>
                  <a:txBody>
                    <a:bodyPr/>
                    <a:lstStyle/>
                    <a:p>
                      <a:pPr>
                        <a:spcAft>
                          <a:spcPts val="0"/>
                        </a:spcAft>
                      </a:pPr>
                      <a:r>
                        <a:rPr lang="en-GB" sz="1000" dirty="0">
                          <a:effectLst/>
                        </a:rPr>
                        <a:t>NO</a:t>
                      </a:r>
                      <a:endParaRPr lang="en-GB" sz="1000" dirty="0">
                        <a:effectLst/>
                        <a:latin typeface="Times New Roman"/>
                        <a:ea typeface="Times New Roman"/>
                        <a:cs typeface="Times New Roman"/>
                      </a:endParaRPr>
                    </a:p>
                  </a:txBody>
                  <a:tcPr marL="48492" marR="48492" marT="0" marB="0"/>
                </a:tc>
                <a:tc>
                  <a:txBody>
                    <a:bodyPr/>
                    <a:lstStyle/>
                    <a:p>
                      <a:pPr>
                        <a:spcAft>
                          <a:spcPts val="0"/>
                        </a:spcAft>
                      </a:pPr>
                      <a:r>
                        <a:rPr lang="en-GB" sz="1000">
                          <a:effectLst/>
                        </a:rPr>
                        <a:t>TITLE OF MANUSCRIPT</a:t>
                      </a:r>
                      <a:endParaRPr lang="en-GB" sz="1000">
                        <a:effectLst/>
                        <a:latin typeface="Times New Roman"/>
                        <a:ea typeface="Times New Roman"/>
                        <a:cs typeface="Times New Roman"/>
                      </a:endParaRPr>
                    </a:p>
                  </a:txBody>
                  <a:tcPr marL="48492" marR="48492" marT="0" marB="0"/>
                </a:tc>
                <a:tc>
                  <a:txBody>
                    <a:bodyPr/>
                    <a:lstStyle/>
                    <a:p>
                      <a:pPr>
                        <a:spcAft>
                          <a:spcPts val="0"/>
                        </a:spcAft>
                      </a:pPr>
                      <a:r>
                        <a:rPr lang="en-GB" sz="1000">
                          <a:effectLst/>
                        </a:rPr>
                        <a:t>MANUSCRIPT NUMBER</a:t>
                      </a:r>
                      <a:endParaRPr lang="en-GB" sz="1000">
                        <a:effectLst/>
                        <a:latin typeface="Times New Roman"/>
                        <a:ea typeface="Times New Roman"/>
                        <a:cs typeface="Times New Roman"/>
                      </a:endParaRPr>
                    </a:p>
                  </a:txBody>
                  <a:tcPr marL="48492" marR="48492" marT="0" marB="0"/>
                </a:tc>
                <a:tc>
                  <a:txBody>
                    <a:bodyPr/>
                    <a:lstStyle/>
                    <a:p>
                      <a:pPr>
                        <a:spcAft>
                          <a:spcPts val="0"/>
                        </a:spcAft>
                      </a:pPr>
                      <a:r>
                        <a:rPr lang="en-GB" sz="1000" dirty="0">
                          <a:effectLst/>
                        </a:rPr>
                        <a:t>NAME  OF JOURNAL</a:t>
                      </a:r>
                      <a:endParaRPr lang="en-GB" sz="1000" dirty="0">
                        <a:effectLst/>
                        <a:latin typeface="Times New Roman"/>
                        <a:ea typeface="Times New Roman"/>
                        <a:cs typeface="Times New Roman"/>
                      </a:endParaRPr>
                    </a:p>
                  </a:txBody>
                  <a:tcPr marL="48492" marR="48492" marT="0" marB="0"/>
                </a:tc>
              </a:tr>
              <a:tr h="439195">
                <a:tc>
                  <a:txBody>
                    <a:bodyPr/>
                    <a:lstStyle/>
                    <a:p>
                      <a:pPr>
                        <a:spcAft>
                          <a:spcPts val="0"/>
                        </a:spcAft>
                      </a:pPr>
                      <a:r>
                        <a:rPr lang="en-GB" sz="1000">
                          <a:effectLst/>
                        </a:rPr>
                        <a:t>1</a:t>
                      </a:r>
                      <a:endParaRPr lang="en-GB" sz="1000">
                        <a:effectLst/>
                        <a:latin typeface="Times New Roman"/>
                        <a:ea typeface="Times New Roman"/>
                        <a:cs typeface="Times New Roman"/>
                      </a:endParaRPr>
                    </a:p>
                  </a:txBody>
                  <a:tcPr marL="48492" marR="48492" marT="0" marB="0"/>
                </a:tc>
                <a:tc>
                  <a:txBody>
                    <a:bodyPr/>
                    <a:lstStyle/>
                    <a:p>
                      <a:pPr>
                        <a:spcAft>
                          <a:spcPts val="0"/>
                        </a:spcAft>
                      </a:pPr>
                      <a:r>
                        <a:rPr lang="en-GB" sz="1000">
                          <a:effectLst/>
                        </a:rPr>
                        <a:t>Questions about some risk factors in inheritance of congenital heart diseases.</a:t>
                      </a:r>
                      <a:endParaRPr lang="en-GB" sz="1000">
                        <a:effectLst/>
                        <a:latin typeface="Times New Roman"/>
                        <a:ea typeface="Times New Roman"/>
                        <a:cs typeface="Times New Roman"/>
                      </a:endParaRPr>
                    </a:p>
                  </a:txBody>
                  <a:tcPr marL="48492" marR="48492" marT="0" marB="0"/>
                </a:tc>
                <a:tc>
                  <a:txBody>
                    <a:bodyPr/>
                    <a:lstStyle/>
                    <a:p>
                      <a:pPr>
                        <a:spcAft>
                          <a:spcPts val="0"/>
                        </a:spcAft>
                      </a:pPr>
                      <a:r>
                        <a:rPr lang="en-GB" sz="1000">
                          <a:effectLst/>
                        </a:rPr>
                        <a:t>ISJ-13-891</a:t>
                      </a:r>
                      <a:endParaRPr lang="en-GB" sz="1000">
                        <a:effectLst/>
                        <a:latin typeface="Times New Roman"/>
                        <a:ea typeface="Times New Roman"/>
                        <a:cs typeface="Times New Roman"/>
                      </a:endParaRPr>
                    </a:p>
                  </a:txBody>
                  <a:tcPr marL="48492" marR="48492" marT="0" marB="0"/>
                </a:tc>
                <a:tc>
                  <a:txBody>
                    <a:bodyPr/>
                    <a:lstStyle/>
                    <a:p>
                      <a:pPr>
                        <a:spcAft>
                          <a:spcPts val="0"/>
                        </a:spcAft>
                      </a:pPr>
                      <a:r>
                        <a:rPr lang="en-GB" sz="1000">
                          <a:effectLst/>
                        </a:rPr>
                        <a:t>International Scholar Journals.</a:t>
                      </a:r>
                      <a:endParaRPr lang="en-GB" sz="1000">
                        <a:effectLst/>
                        <a:latin typeface="Times New Roman"/>
                        <a:ea typeface="Times New Roman"/>
                        <a:cs typeface="Times New Roman"/>
                      </a:endParaRPr>
                    </a:p>
                  </a:txBody>
                  <a:tcPr marL="48492" marR="48492" marT="0" marB="0"/>
                </a:tc>
              </a:tr>
              <a:tr h="731991">
                <a:tc>
                  <a:txBody>
                    <a:bodyPr/>
                    <a:lstStyle/>
                    <a:p>
                      <a:pPr>
                        <a:spcAft>
                          <a:spcPts val="0"/>
                        </a:spcAft>
                      </a:pPr>
                      <a:r>
                        <a:rPr lang="en-GB" sz="1000">
                          <a:effectLst/>
                        </a:rPr>
                        <a:t>2</a:t>
                      </a:r>
                      <a:endParaRPr lang="en-GB" sz="1000">
                        <a:effectLst/>
                        <a:latin typeface="Times New Roman"/>
                        <a:ea typeface="Times New Roman"/>
                        <a:cs typeface="Times New Roman"/>
                      </a:endParaRPr>
                    </a:p>
                  </a:txBody>
                  <a:tcPr marL="48492" marR="48492" marT="0" marB="0"/>
                </a:tc>
                <a:tc>
                  <a:txBody>
                    <a:bodyPr/>
                    <a:lstStyle/>
                    <a:p>
                      <a:pPr>
                        <a:spcAft>
                          <a:spcPts val="0"/>
                        </a:spcAft>
                      </a:pPr>
                      <a:r>
                        <a:rPr lang="en-GB" sz="1000">
                          <a:effectLst/>
                        </a:rPr>
                        <a:t>Disparities in sexual indicators among youth living in the slums in Kampala: comparisons with representative national and urban school attending youth.</a:t>
                      </a:r>
                      <a:endParaRPr lang="en-GB" sz="1000">
                        <a:effectLst/>
                        <a:latin typeface="Times New Roman"/>
                        <a:ea typeface="Times New Roman"/>
                        <a:cs typeface="Times New Roman"/>
                      </a:endParaRPr>
                    </a:p>
                  </a:txBody>
                  <a:tcPr marL="48492" marR="48492" marT="0" marB="0"/>
                </a:tc>
                <a:tc>
                  <a:txBody>
                    <a:bodyPr/>
                    <a:lstStyle/>
                    <a:p>
                      <a:pPr>
                        <a:spcAft>
                          <a:spcPts val="0"/>
                        </a:spcAft>
                      </a:pPr>
                      <a:r>
                        <a:rPr lang="en-GB" sz="1000">
                          <a:effectLst/>
                        </a:rPr>
                        <a:t>2013_I-SRR_8579</a:t>
                      </a:r>
                      <a:endParaRPr lang="en-GB" sz="1000">
                        <a:effectLst/>
                        <a:latin typeface="Times New Roman"/>
                        <a:ea typeface="Times New Roman"/>
                        <a:cs typeface="Times New Roman"/>
                      </a:endParaRPr>
                    </a:p>
                  </a:txBody>
                  <a:tcPr marL="48492" marR="48492" marT="0" marB="0"/>
                </a:tc>
                <a:tc>
                  <a:txBody>
                    <a:bodyPr/>
                    <a:lstStyle/>
                    <a:p>
                      <a:pPr>
                        <a:spcAft>
                          <a:spcPts val="0"/>
                        </a:spcAft>
                      </a:pPr>
                      <a:r>
                        <a:rPr lang="en-GB" sz="1000" dirty="0">
                          <a:effectLst/>
                        </a:rPr>
                        <a:t>International STD Research and Reviews.</a:t>
                      </a:r>
                      <a:endParaRPr lang="en-GB" sz="1000" dirty="0">
                        <a:effectLst/>
                        <a:latin typeface="Times New Roman"/>
                        <a:ea typeface="Times New Roman"/>
                        <a:cs typeface="Times New Roman"/>
                      </a:endParaRPr>
                    </a:p>
                  </a:txBody>
                  <a:tcPr marL="48492" marR="48492" marT="0" marB="0"/>
                </a:tc>
              </a:tr>
              <a:tr h="292796">
                <a:tc>
                  <a:txBody>
                    <a:bodyPr/>
                    <a:lstStyle/>
                    <a:p>
                      <a:pPr>
                        <a:spcAft>
                          <a:spcPts val="0"/>
                        </a:spcAft>
                      </a:pPr>
                      <a:r>
                        <a:rPr lang="en-GB" sz="1000">
                          <a:effectLst/>
                        </a:rPr>
                        <a:t>3</a:t>
                      </a:r>
                      <a:endParaRPr lang="en-GB" sz="1000">
                        <a:effectLst/>
                        <a:latin typeface="Times New Roman"/>
                        <a:ea typeface="Times New Roman"/>
                        <a:cs typeface="Times New Roman"/>
                      </a:endParaRPr>
                    </a:p>
                  </a:txBody>
                  <a:tcPr marL="48492" marR="48492" marT="0" marB="0"/>
                </a:tc>
                <a:tc>
                  <a:txBody>
                    <a:bodyPr/>
                    <a:lstStyle/>
                    <a:p>
                      <a:pPr>
                        <a:spcAft>
                          <a:spcPts val="0"/>
                        </a:spcAft>
                      </a:pPr>
                      <a:r>
                        <a:rPr lang="en-GB" sz="1000">
                          <a:effectLst/>
                        </a:rPr>
                        <a:t>Traditional medicine information management.</a:t>
                      </a:r>
                      <a:endParaRPr lang="en-GB" sz="1000">
                        <a:effectLst/>
                        <a:latin typeface="Times New Roman"/>
                        <a:ea typeface="Times New Roman"/>
                        <a:cs typeface="Times New Roman"/>
                      </a:endParaRPr>
                    </a:p>
                  </a:txBody>
                  <a:tcPr marL="48492" marR="48492" marT="0" marB="0"/>
                </a:tc>
                <a:tc>
                  <a:txBody>
                    <a:bodyPr/>
                    <a:lstStyle/>
                    <a:p>
                      <a:pPr>
                        <a:spcAft>
                          <a:spcPts val="0"/>
                        </a:spcAft>
                      </a:pPr>
                      <a:r>
                        <a:rPr lang="en-GB" sz="1000">
                          <a:effectLst/>
                        </a:rPr>
                        <a:t>AJHR_6561034_20140117</a:t>
                      </a:r>
                      <a:endParaRPr lang="en-GB" sz="1000">
                        <a:effectLst/>
                        <a:latin typeface="Times New Roman"/>
                        <a:ea typeface="Times New Roman"/>
                        <a:cs typeface="Times New Roman"/>
                      </a:endParaRPr>
                    </a:p>
                  </a:txBody>
                  <a:tcPr marL="48492" marR="48492" marT="0" marB="0"/>
                </a:tc>
                <a:tc>
                  <a:txBody>
                    <a:bodyPr/>
                    <a:lstStyle/>
                    <a:p>
                      <a:pPr>
                        <a:spcAft>
                          <a:spcPts val="0"/>
                        </a:spcAft>
                      </a:pPr>
                      <a:r>
                        <a:rPr lang="en-GB" sz="1000">
                          <a:effectLst/>
                        </a:rPr>
                        <a:t>American Journal of Health Research.</a:t>
                      </a:r>
                      <a:endParaRPr lang="en-GB" sz="1000">
                        <a:effectLst/>
                        <a:latin typeface="Times New Roman"/>
                        <a:ea typeface="Times New Roman"/>
                        <a:cs typeface="Times New Roman"/>
                      </a:endParaRPr>
                    </a:p>
                  </a:txBody>
                  <a:tcPr marL="48492" marR="48492" marT="0" marB="0"/>
                </a:tc>
              </a:tr>
              <a:tr h="585592">
                <a:tc>
                  <a:txBody>
                    <a:bodyPr/>
                    <a:lstStyle/>
                    <a:p>
                      <a:pPr>
                        <a:spcAft>
                          <a:spcPts val="0"/>
                        </a:spcAft>
                      </a:pPr>
                      <a:r>
                        <a:rPr lang="en-GB" sz="1000">
                          <a:effectLst/>
                        </a:rPr>
                        <a:t>4</a:t>
                      </a:r>
                      <a:endParaRPr lang="en-GB" sz="1000">
                        <a:effectLst/>
                        <a:latin typeface="Times New Roman"/>
                        <a:ea typeface="Times New Roman"/>
                        <a:cs typeface="Times New Roman"/>
                      </a:endParaRPr>
                    </a:p>
                  </a:txBody>
                  <a:tcPr marL="48492" marR="48492" marT="0" marB="0"/>
                </a:tc>
                <a:tc>
                  <a:txBody>
                    <a:bodyPr/>
                    <a:lstStyle/>
                    <a:p>
                      <a:pPr>
                        <a:spcAft>
                          <a:spcPts val="0"/>
                        </a:spcAft>
                      </a:pPr>
                      <a:r>
                        <a:rPr lang="en-GB" sz="1000">
                          <a:effectLst/>
                        </a:rPr>
                        <a:t>Diffusion of cultural knowledge and issues of book publishing and practice in central Africa: The case of Cameroon.</a:t>
                      </a:r>
                      <a:endParaRPr lang="en-GB" sz="1000">
                        <a:effectLst/>
                        <a:latin typeface="Times New Roman"/>
                        <a:ea typeface="Times New Roman"/>
                        <a:cs typeface="Times New Roman"/>
                      </a:endParaRPr>
                    </a:p>
                  </a:txBody>
                  <a:tcPr marL="48492" marR="48492" marT="0" marB="0"/>
                </a:tc>
                <a:tc>
                  <a:txBody>
                    <a:bodyPr/>
                    <a:lstStyle/>
                    <a:p>
                      <a:pPr>
                        <a:spcAft>
                          <a:spcPts val="0"/>
                        </a:spcAft>
                      </a:pPr>
                      <a:r>
                        <a:rPr lang="en-GB" sz="1000">
                          <a:effectLst/>
                        </a:rPr>
                        <a:t>IIJASS-14-06</a:t>
                      </a:r>
                      <a:endParaRPr lang="en-GB" sz="1000">
                        <a:effectLst/>
                        <a:latin typeface="Times New Roman"/>
                        <a:ea typeface="Times New Roman"/>
                        <a:cs typeface="Times New Roman"/>
                      </a:endParaRPr>
                    </a:p>
                  </a:txBody>
                  <a:tcPr marL="48492" marR="48492" marT="0" marB="0"/>
                </a:tc>
                <a:tc>
                  <a:txBody>
                    <a:bodyPr/>
                    <a:lstStyle/>
                    <a:p>
                      <a:pPr>
                        <a:spcAft>
                          <a:spcPts val="0"/>
                        </a:spcAft>
                      </a:pPr>
                      <a:r>
                        <a:rPr lang="en-GB" sz="1000" dirty="0">
                          <a:effectLst/>
                        </a:rPr>
                        <a:t>International invention Journal of Arts and Social Sciences.</a:t>
                      </a:r>
                      <a:endParaRPr lang="en-GB" sz="1000" dirty="0">
                        <a:effectLst/>
                        <a:latin typeface="Times New Roman"/>
                        <a:ea typeface="Times New Roman"/>
                        <a:cs typeface="Times New Roman"/>
                      </a:endParaRPr>
                    </a:p>
                  </a:txBody>
                  <a:tcPr marL="48492" marR="48492" marT="0" marB="0"/>
                </a:tc>
              </a:tr>
              <a:tr h="731991">
                <a:tc>
                  <a:txBody>
                    <a:bodyPr/>
                    <a:lstStyle/>
                    <a:p>
                      <a:pPr>
                        <a:spcAft>
                          <a:spcPts val="0"/>
                        </a:spcAft>
                      </a:pPr>
                      <a:r>
                        <a:rPr lang="en-GB" sz="1000">
                          <a:effectLst/>
                        </a:rPr>
                        <a:t>5</a:t>
                      </a:r>
                      <a:endParaRPr lang="en-GB" sz="1000">
                        <a:effectLst/>
                        <a:latin typeface="Times New Roman"/>
                        <a:ea typeface="Times New Roman"/>
                        <a:cs typeface="Times New Roman"/>
                      </a:endParaRPr>
                    </a:p>
                  </a:txBody>
                  <a:tcPr marL="48492" marR="48492" marT="0" marB="0"/>
                </a:tc>
                <a:tc>
                  <a:txBody>
                    <a:bodyPr/>
                    <a:lstStyle/>
                    <a:p>
                      <a:pPr>
                        <a:spcAft>
                          <a:spcPts val="0"/>
                        </a:spcAft>
                      </a:pPr>
                      <a:r>
                        <a:rPr lang="en-GB" sz="1000">
                          <a:effectLst/>
                        </a:rPr>
                        <a:t>Health care in the rural areas in Chad: accessibility and catch of load: (case study of sub-prefecture of Donon Manga in east Tandjile.</a:t>
                      </a:r>
                      <a:endParaRPr lang="en-GB" sz="1000">
                        <a:effectLst/>
                        <a:latin typeface="Times New Roman"/>
                        <a:ea typeface="Times New Roman"/>
                        <a:cs typeface="Times New Roman"/>
                      </a:endParaRPr>
                    </a:p>
                  </a:txBody>
                  <a:tcPr marL="48492" marR="48492" marT="0" marB="0"/>
                </a:tc>
                <a:tc>
                  <a:txBody>
                    <a:bodyPr/>
                    <a:lstStyle/>
                    <a:p>
                      <a:pPr>
                        <a:spcAft>
                          <a:spcPts val="0"/>
                        </a:spcAft>
                      </a:pPr>
                      <a:r>
                        <a:rPr lang="en-GB" sz="1000">
                          <a:effectLst/>
                        </a:rPr>
                        <a:t>JPHE-09.02.14-0626</a:t>
                      </a:r>
                      <a:endParaRPr lang="en-GB" sz="1000">
                        <a:effectLst/>
                        <a:latin typeface="Times New Roman"/>
                        <a:ea typeface="Times New Roman"/>
                        <a:cs typeface="Times New Roman"/>
                      </a:endParaRPr>
                    </a:p>
                  </a:txBody>
                  <a:tcPr marL="48492" marR="48492" marT="0" marB="0"/>
                </a:tc>
                <a:tc>
                  <a:txBody>
                    <a:bodyPr/>
                    <a:lstStyle/>
                    <a:p>
                      <a:pPr>
                        <a:spcAft>
                          <a:spcPts val="0"/>
                        </a:spcAft>
                      </a:pPr>
                      <a:r>
                        <a:rPr lang="en-GB" sz="1000">
                          <a:effectLst/>
                        </a:rPr>
                        <a:t>Journal of Public Health and Epidemiology.</a:t>
                      </a:r>
                      <a:endParaRPr lang="en-GB" sz="1000">
                        <a:effectLst/>
                        <a:latin typeface="Times New Roman"/>
                        <a:ea typeface="Times New Roman"/>
                        <a:cs typeface="Times New Roman"/>
                      </a:endParaRPr>
                    </a:p>
                  </a:txBody>
                  <a:tcPr marL="48492" marR="48492" marT="0" marB="0"/>
                </a:tc>
              </a:tr>
              <a:tr h="439195">
                <a:tc>
                  <a:txBody>
                    <a:bodyPr/>
                    <a:lstStyle/>
                    <a:p>
                      <a:pPr>
                        <a:spcAft>
                          <a:spcPts val="0"/>
                        </a:spcAft>
                      </a:pPr>
                      <a:r>
                        <a:rPr lang="en-GB" sz="1000">
                          <a:effectLst/>
                        </a:rPr>
                        <a:t>6</a:t>
                      </a:r>
                      <a:endParaRPr lang="en-GB" sz="1000">
                        <a:effectLst/>
                        <a:latin typeface="Times New Roman"/>
                        <a:ea typeface="Times New Roman"/>
                        <a:cs typeface="Times New Roman"/>
                      </a:endParaRPr>
                    </a:p>
                  </a:txBody>
                  <a:tcPr marL="48492" marR="48492" marT="0" marB="0"/>
                </a:tc>
                <a:tc>
                  <a:txBody>
                    <a:bodyPr/>
                    <a:lstStyle/>
                    <a:p>
                      <a:pPr>
                        <a:spcAft>
                          <a:spcPts val="0"/>
                        </a:spcAft>
                      </a:pPr>
                      <a:r>
                        <a:rPr lang="en-GB" sz="1000">
                          <a:effectLst/>
                        </a:rPr>
                        <a:t>Factors affecting utilization of post natal care service in Amhara region, Jabitena district, Ethiopia.</a:t>
                      </a:r>
                      <a:endParaRPr lang="en-GB" sz="1000">
                        <a:effectLst/>
                        <a:latin typeface="Times New Roman"/>
                        <a:ea typeface="Times New Roman"/>
                        <a:cs typeface="Times New Roman"/>
                      </a:endParaRPr>
                    </a:p>
                  </a:txBody>
                  <a:tcPr marL="48492" marR="48492" marT="0" marB="0"/>
                </a:tc>
                <a:tc>
                  <a:txBody>
                    <a:bodyPr/>
                    <a:lstStyle/>
                    <a:p>
                      <a:pPr>
                        <a:spcAft>
                          <a:spcPts val="0"/>
                        </a:spcAft>
                      </a:pPr>
                      <a:r>
                        <a:rPr lang="en-GB" sz="1000">
                          <a:effectLst/>
                        </a:rPr>
                        <a:t>SJPH_2510202_20140329</a:t>
                      </a:r>
                      <a:endParaRPr lang="en-GB" sz="1000">
                        <a:effectLst/>
                        <a:latin typeface="Times New Roman"/>
                        <a:ea typeface="Times New Roman"/>
                        <a:cs typeface="Times New Roman"/>
                      </a:endParaRPr>
                    </a:p>
                  </a:txBody>
                  <a:tcPr marL="48492" marR="48492" marT="0" marB="0"/>
                </a:tc>
                <a:tc>
                  <a:txBody>
                    <a:bodyPr/>
                    <a:lstStyle/>
                    <a:p>
                      <a:pPr>
                        <a:spcAft>
                          <a:spcPts val="0"/>
                        </a:spcAft>
                      </a:pPr>
                      <a:r>
                        <a:rPr lang="en-GB" sz="1000">
                          <a:effectLst/>
                        </a:rPr>
                        <a:t>Science Journal of Public Health</a:t>
                      </a:r>
                      <a:endParaRPr lang="en-GB" sz="1000">
                        <a:effectLst/>
                        <a:latin typeface="Times New Roman"/>
                        <a:ea typeface="Times New Roman"/>
                        <a:cs typeface="Times New Roman"/>
                      </a:endParaRPr>
                    </a:p>
                  </a:txBody>
                  <a:tcPr marL="48492" marR="48492" marT="0" marB="0"/>
                </a:tc>
              </a:tr>
              <a:tr h="292796">
                <a:tc>
                  <a:txBody>
                    <a:bodyPr/>
                    <a:lstStyle/>
                    <a:p>
                      <a:pPr>
                        <a:spcAft>
                          <a:spcPts val="0"/>
                        </a:spcAft>
                      </a:pPr>
                      <a:r>
                        <a:rPr lang="en-GB" sz="1000">
                          <a:effectLst/>
                        </a:rPr>
                        <a:t>7</a:t>
                      </a:r>
                      <a:endParaRPr lang="en-GB" sz="1000">
                        <a:effectLst/>
                        <a:latin typeface="Times New Roman"/>
                        <a:ea typeface="Times New Roman"/>
                        <a:cs typeface="Times New Roman"/>
                      </a:endParaRPr>
                    </a:p>
                  </a:txBody>
                  <a:tcPr marL="48492" marR="48492" marT="0" marB="0"/>
                </a:tc>
                <a:tc>
                  <a:txBody>
                    <a:bodyPr/>
                    <a:lstStyle/>
                    <a:p>
                      <a:pPr>
                        <a:spcAft>
                          <a:spcPts val="0"/>
                        </a:spcAft>
                      </a:pPr>
                      <a:r>
                        <a:rPr lang="en-GB" sz="1000">
                          <a:effectLst/>
                        </a:rPr>
                        <a:t>School environment inventory in primary education in Thailand.</a:t>
                      </a:r>
                      <a:endParaRPr lang="en-GB" sz="1000">
                        <a:effectLst/>
                        <a:latin typeface="Times New Roman"/>
                        <a:ea typeface="Times New Roman"/>
                        <a:cs typeface="Times New Roman"/>
                      </a:endParaRPr>
                    </a:p>
                  </a:txBody>
                  <a:tcPr marL="48492" marR="48492" marT="0" marB="0"/>
                </a:tc>
                <a:tc>
                  <a:txBody>
                    <a:bodyPr/>
                    <a:lstStyle/>
                    <a:p>
                      <a:pPr>
                        <a:spcAft>
                          <a:spcPts val="0"/>
                        </a:spcAft>
                      </a:pPr>
                      <a:r>
                        <a:rPr lang="en-GB" sz="1000">
                          <a:effectLst/>
                        </a:rPr>
                        <a:t>ASJ-13-086</a:t>
                      </a:r>
                      <a:endParaRPr lang="en-GB" sz="1000">
                        <a:effectLst/>
                        <a:latin typeface="Times New Roman"/>
                        <a:ea typeface="Times New Roman"/>
                        <a:cs typeface="Times New Roman"/>
                      </a:endParaRPr>
                    </a:p>
                  </a:txBody>
                  <a:tcPr marL="48492" marR="48492" marT="0" marB="0"/>
                </a:tc>
                <a:tc>
                  <a:txBody>
                    <a:bodyPr/>
                    <a:lstStyle/>
                    <a:p>
                      <a:pPr>
                        <a:spcAft>
                          <a:spcPts val="0"/>
                        </a:spcAft>
                      </a:pPr>
                      <a:r>
                        <a:rPr lang="en-GB" sz="1000">
                          <a:effectLst/>
                        </a:rPr>
                        <a:t>Advanced Journal of Educational Research.</a:t>
                      </a:r>
                      <a:endParaRPr lang="en-GB" sz="1000">
                        <a:effectLst/>
                        <a:latin typeface="Times New Roman"/>
                        <a:ea typeface="Times New Roman"/>
                        <a:cs typeface="Times New Roman"/>
                      </a:endParaRPr>
                    </a:p>
                  </a:txBody>
                  <a:tcPr marL="48492" marR="48492" marT="0" marB="0"/>
                </a:tc>
              </a:tr>
              <a:tr h="731991">
                <a:tc>
                  <a:txBody>
                    <a:bodyPr/>
                    <a:lstStyle/>
                    <a:p>
                      <a:pPr>
                        <a:spcAft>
                          <a:spcPts val="0"/>
                        </a:spcAft>
                      </a:pPr>
                      <a:r>
                        <a:rPr lang="en-GB" sz="1000">
                          <a:effectLst/>
                        </a:rPr>
                        <a:t>8</a:t>
                      </a:r>
                      <a:endParaRPr lang="en-GB" sz="1000">
                        <a:effectLst/>
                        <a:latin typeface="Times New Roman"/>
                        <a:ea typeface="Times New Roman"/>
                        <a:cs typeface="Times New Roman"/>
                      </a:endParaRPr>
                    </a:p>
                  </a:txBody>
                  <a:tcPr marL="48492" marR="48492" marT="0" marB="0"/>
                </a:tc>
                <a:tc>
                  <a:txBody>
                    <a:bodyPr/>
                    <a:lstStyle/>
                    <a:p>
                      <a:pPr>
                        <a:spcAft>
                          <a:spcPts val="0"/>
                        </a:spcAft>
                      </a:pPr>
                      <a:r>
                        <a:rPr lang="en-GB" sz="1000">
                          <a:effectLst/>
                        </a:rPr>
                        <a:t>Pattern of condoms use and perceived risk of HIV infection among female sex workers in selected brothels in Ogun State, Nigeria.</a:t>
                      </a:r>
                      <a:endParaRPr lang="en-GB" sz="1000">
                        <a:effectLst/>
                        <a:latin typeface="Times New Roman"/>
                        <a:ea typeface="Times New Roman"/>
                        <a:cs typeface="Times New Roman"/>
                      </a:endParaRPr>
                    </a:p>
                  </a:txBody>
                  <a:tcPr marL="48492" marR="48492" marT="0" marB="0"/>
                </a:tc>
                <a:tc>
                  <a:txBody>
                    <a:bodyPr/>
                    <a:lstStyle/>
                    <a:p>
                      <a:pPr>
                        <a:spcAft>
                          <a:spcPts val="0"/>
                        </a:spcAft>
                      </a:pPr>
                      <a:r>
                        <a:rPr lang="en-GB" sz="1000">
                          <a:effectLst/>
                        </a:rPr>
                        <a:t>ISJ-13-699</a:t>
                      </a:r>
                      <a:endParaRPr lang="en-GB" sz="1000">
                        <a:effectLst/>
                        <a:latin typeface="Times New Roman"/>
                        <a:ea typeface="Times New Roman"/>
                        <a:cs typeface="Times New Roman"/>
                      </a:endParaRPr>
                    </a:p>
                  </a:txBody>
                  <a:tcPr marL="48492" marR="48492" marT="0" marB="0"/>
                </a:tc>
                <a:tc>
                  <a:txBody>
                    <a:bodyPr/>
                    <a:lstStyle/>
                    <a:p>
                      <a:pPr>
                        <a:spcAft>
                          <a:spcPts val="0"/>
                        </a:spcAft>
                      </a:pPr>
                      <a:r>
                        <a:rPr lang="en-GB" sz="1000">
                          <a:effectLst/>
                        </a:rPr>
                        <a:t>International Journal of Public Health and Epidemiology.</a:t>
                      </a:r>
                      <a:endParaRPr lang="en-GB" sz="1000">
                        <a:effectLst/>
                        <a:latin typeface="Times New Roman"/>
                        <a:ea typeface="Times New Roman"/>
                        <a:cs typeface="Times New Roman"/>
                      </a:endParaRPr>
                    </a:p>
                  </a:txBody>
                  <a:tcPr marL="48492" marR="48492" marT="0" marB="0"/>
                </a:tc>
              </a:tr>
              <a:tr h="292796">
                <a:tc>
                  <a:txBody>
                    <a:bodyPr/>
                    <a:lstStyle/>
                    <a:p>
                      <a:pPr>
                        <a:spcAft>
                          <a:spcPts val="0"/>
                        </a:spcAft>
                      </a:pPr>
                      <a:r>
                        <a:rPr lang="en-GB" sz="1000">
                          <a:effectLst/>
                        </a:rPr>
                        <a:t>9</a:t>
                      </a:r>
                      <a:endParaRPr lang="en-GB" sz="1000">
                        <a:effectLst/>
                        <a:latin typeface="Times New Roman"/>
                        <a:ea typeface="Times New Roman"/>
                        <a:cs typeface="Times New Roman"/>
                      </a:endParaRPr>
                    </a:p>
                  </a:txBody>
                  <a:tcPr marL="48492" marR="48492" marT="0" marB="0"/>
                </a:tc>
                <a:tc>
                  <a:txBody>
                    <a:bodyPr/>
                    <a:lstStyle/>
                    <a:p>
                      <a:pPr>
                        <a:spcAft>
                          <a:spcPts val="0"/>
                        </a:spcAft>
                      </a:pPr>
                      <a:r>
                        <a:rPr lang="en-GB" sz="1000">
                          <a:effectLst/>
                        </a:rPr>
                        <a:t>Effective prevention status on decreasing sexual crimes.</a:t>
                      </a:r>
                      <a:endParaRPr lang="en-GB" sz="1000">
                        <a:effectLst/>
                        <a:latin typeface="Times New Roman"/>
                        <a:ea typeface="Times New Roman"/>
                        <a:cs typeface="Times New Roman"/>
                      </a:endParaRPr>
                    </a:p>
                  </a:txBody>
                  <a:tcPr marL="48492" marR="48492" marT="0" marB="0"/>
                </a:tc>
                <a:tc>
                  <a:txBody>
                    <a:bodyPr/>
                    <a:lstStyle/>
                    <a:p>
                      <a:pPr>
                        <a:spcAft>
                          <a:spcPts val="0"/>
                        </a:spcAft>
                      </a:pPr>
                      <a:r>
                        <a:rPr lang="en-GB" sz="1000">
                          <a:effectLst/>
                        </a:rPr>
                        <a:t>HSS_2080120_20131027</a:t>
                      </a:r>
                      <a:endParaRPr lang="en-GB" sz="1000">
                        <a:effectLst/>
                        <a:latin typeface="Times New Roman"/>
                        <a:ea typeface="Times New Roman"/>
                        <a:cs typeface="Times New Roman"/>
                      </a:endParaRPr>
                    </a:p>
                  </a:txBody>
                  <a:tcPr marL="48492" marR="48492" marT="0" marB="0"/>
                </a:tc>
                <a:tc>
                  <a:txBody>
                    <a:bodyPr/>
                    <a:lstStyle/>
                    <a:p>
                      <a:pPr>
                        <a:spcAft>
                          <a:spcPts val="0"/>
                        </a:spcAft>
                      </a:pPr>
                      <a:r>
                        <a:rPr lang="en-GB" sz="1000">
                          <a:effectLst/>
                        </a:rPr>
                        <a:t>Humanities and Social Sciences.</a:t>
                      </a:r>
                      <a:endParaRPr lang="en-GB" sz="1000">
                        <a:effectLst/>
                        <a:latin typeface="Times New Roman"/>
                        <a:ea typeface="Times New Roman"/>
                        <a:cs typeface="Times New Roman"/>
                      </a:endParaRPr>
                    </a:p>
                  </a:txBody>
                  <a:tcPr marL="48492" marR="48492" marT="0" marB="0"/>
                </a:tc>
              </a:tr>
              <a:tr h="439195">
                <a:tc>
                  <a:txBody>
                    <a:bodyPr/>
                    <a:lstStyle/>
                    <a:p>
                      <a:pPr>
                        <a:spcAft>
                          <a:spcPts val="0"/>
                        </a:spcAft>
                      </a:pPr>
                      <a:r>
                        <a:rPr lang="en-GB" sz="1000">
                          <a:effectLst/>
                        </a:rPr>
                        <a:t>10</a:t>
                      </a:r>
                      <a:endParaRPr lang="en-GB" sz="1000">
                        <a:effectLst/>
                        <a:latin typeface="Times New Roman"/>
                        <a:ea typeface="Times New Roman"/>
                        <a:cs typeface="Times New Roman"/>
                      </a:endParaRPr>
                    </a:p>
                  </a:txBody>
                  <a:tcPr marL="48492" marR="48492" marT="0" marB="0"/>
                </a:tc>
                <a:tc>
                  <a:txBody>
                    <a:bodyPr/>
                    <a:lstStyle/>
                    <a:p>
                      <a:pPr>
                        <a:spcAft>
                          <a:spcPts val="0"/>
                        </a:spcAft>
                      </a:pPr>
                      <a:r>
                        <a:rPr lang="en-GB" sz="1000">
                          <a:effectLst/>
                        </a:rPr>
                        <a:t>A study of the nutritional status and dietary intake of lactating women in Umuahia, Nigeria.</a:t>
                      </a:r>
                      <a:endParaRPr lang="en-GB" sz="1000">
                        <a:effectLst/>
                        <a:latin typeface="Times New Roman"/>
                        <a:ea typeface="Times New Roman"/>
                        <a:cs typeface="Times New Roman"/>
                      </a:endParaRPr>
                    </a:p>
                  </a:txBody>
                  <a:tcPr marL="48492" marR="48492" marT="0" marB="0"/>
                </a:tc>
                <a:tc>
                  <a:txBody>
                    <a:bodyPr/>
                    <a:lstStyle/>
                    <a:p>
                      <a:pPr>
                        <a:spcAft>
                          <a:spcPts val="0"/>
                        </a:spcAft>
                      </a:pPr>
                      <a:r>
                        <a:rPr lang="en-GB" sz="1000">
                          <a:effectLst/>
                        </a:rPr>
                        <a:t>AJHR_6561028_20131116</a:t>
                      </a:r>
                      <a:endParaRPr lang="en-GB" sz="1000">
                        <a:effectLst/>
                        <a:latin typeface="Times New Roman"/>
                        <a:ea typeface="Times New Roman"/>
                        <a:cs typeface="Times New Roman"/>
                      </a:endParaRPr>
                    </a:p>
                  </a:txBody>
                  <a:tcPr marL="48492" marR="48492" marT="0" marB="0"/>
                </a:tc>
                <a:tc>
                  <a:txBody>
                    <a:bodyPr/>
                    <a:lstStyle/>
                    <a:p>
                      <a:pPr>
                        <a:spcAft>
                          <a:spcPts val="0"/>
                        </a:spcAft>
                      </a:pPr>
                      <a:r>
                        <a:rPr lang="en-GB" sz="1000" dirty="0">
                          <a:effectLst/>
                        </a:rPr>
                        <a:t>American Journal of Health Research.</a:t>
                      </a:r>
                      <a:endParaRPr lang="en-GB" sz="1000" dirty="0">
                        <a:effectLst/>
                        <a:latin typeface="Times New Roman"/>
                        <a:ea typeface="Times New Roman"/>
                        <a:cs typeface="Times New Roman"/>
                      </a:endParaRPr>
                    </a:p>
                  </a:txBody>
                  <a:tcPr marL="48492" marR="48492" marT="0" marB="0"/>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00034" y="1214422"/>
            <a:ext cx="8358246" cy="584775"/>
          </a:xfrm>
          <a:prstGeom prst="rect">
            <a:avLst/>
          </a:prstGeom>
        </p:spPr>
        <p:txBody>
          <a:bodyPr wrap="square">
            <a:spAutoFit/>
          </a:bodyPr>
          <a:lstStyle/>
          <a:p>
            <a:pPr lvl="0" algn="just" eaLnBrk="0" fontAlgn="base" hangingPunct="0">
              <a:spcBef>
                <a:spcPct val="0"/>
              </a:spcBef>
              <a:spcAft>
                <a:spcPct val="0"/>
              </a:spcAft>
            </a:pPr>
            <a:endParaRPr lang="en-US" sz="3200" dirty="0" smtClean="0">
              <a:latin typeface="Times New Roman" pitchFamily="18" charset="0"/>
              <a:cs typeface="Times New Roman" pitchFamily="18" charset="0"/>
            </a:endParaRPr>
          </a:p>
        </p:txBody>
      </p:sp>
      <p:graphicFrame>
        <p:nvGraphicFramePr>
          <p:cNvPr id="5" name="Table 4"/>
          <p:cNvGraphicFramePr>
            <a:graphicFrameLocks noGrp="1"/>
          </p:cNvGraphicFramePr>
          <p:nvPr>
            <p:extLst>
              <p:ext uri="{D42A27DB-BD31-4B8C-83A1-F6EECF244321}">
                <p14:modId xmlns:p14="http://schemas.microsoft.com/office/powerpoint/2010/main" val="4228388160"/>
              </p:ext>
            </p:extLst>
          </p:nvPr>
        </p:nvGraphicFramePr>
        <p:xfrm>
          <a:off x="500033" y="476671"/>
          <a:ext cx="7744375" cy="6048674"/>
        </p:xfrm>
        <a:graphic>
          <a:graphicData uri="http://schemas.openxmlformats.org/drawingml/2006/table">
            <a:tbl>
              <a:tblPr firstRow="1" firstCol="1" bandRow="1">
                <a:tableStyleId>{5C22544A-7EE6-4342-B048-85BDC9FD1C3A}</a:tableStyleId>
              </a:tblPr>
              <a:tblGrid>
                <a:gridCol w="442537"/>
                <a:gridCol w="2843701"/>
                <a:gridCol w="2274142"/>
                <a:gridCol w="2183995"/>
              </a:tblGrid>
              <a:tr h="1170710">
                <a:tc>
                  <a:txBody>
                    <a:bodyPr/>
                    <a:lstStyle/>
                    <a:p>
                      <a:pPr>
                        <a:spcAft>
                          <a:spcPts val="0"/>
                        </a:spcAft>
                      </a:pPr>
                      <a:r>
                        <a:rPr lang="en-GB" sz="1100" dirty="0">
                          <a:effectLst/>
                        </a:rPr>
                        <a:t>11</a:t>
                      </a:r>
                      <a:endParaRPr lang="en-GB" sz="1100" dirty="0">
                        <a:effectLst/>
                        <a:latin typeface="Times New Roman"/>
                        <a:ea typeface="Times New Roman"/>
                        <a:cs typeface="Times New Roman"/>
                      </a:endParaRPr>
                    </a:p>
                  </a:txBody>
                  <a:tcPr marL="56575" marR="56575" marT="0" marB="0"/>
                </a:tc>
                <a:tc>
                  <a:txBody>
                    <a:bodyPr/>
                    <a:lstStyle/>
                    <a:p>
                      <a:pPr>
                        <a:spcAft>
                          <a:spcPts val="0"/>
                        </a:spcAft>
                      </a:pPr>
                      <a:r>
                        <a:rPr lang="en-GB" sz="1100">
                          <a:effectLst/>
                        </a:rPr>
                        <a:t>Determinants of antennal service utilization among childbearing age women in Tigray region, Ethiopia: community based cross-sectional study.</a:t>
                      </a:r>
                      <a:endParaRPr lang="en-GB" sz="1100">
                        <a:effectLst/>
                        <a:latin typeface="Times New Roman"/>
                        <a:ea typeface="Times New Roman"/>
                        <a:cs typeface="Times New Roman"/>
                      </a:endParaRPr>
                    </a:p>
                  </a:txBody>
                  <a:tcPr marL="56575" marR="56575" marT="0" marB="0"/>
                </a:tc>
                <a:tc>
                  <a:txBody>
                    <a:bodyPr/>
                    <a:lstStyle/>
                    <a:p>
                      <a:pPr>
                        <a:spcAft>
                          <a:spcPts val="0"/>
                        </a:spcAft>
                      </a:pPr>
                      <a:r>
                        <a:rPr lang="en-GB" sz="1100">
                          <a:effectLst/>
                        </a:rPr>
                        <a:t>SJPH_2510158_20131207</a:t>
                      </a:r>
                      <a:endParaRPr lang="en-GB" sz="1100">
                        <a:effectLst/>
                        <a:latin typeface="Times New Roman"/>
                        <a:ea typeface="Times New Roman"/>
                        <a:cs typeface="Times New Roman"/>
                      </a:endParaRPr>
                    </a:p>
                  </a:txBody>
                  <a:tcPr marL="56575" marR="56575" marT="0" marB="0"/>
                </a:tc>
                <a:tc>
                  <a:txBody>
                    <a:bodyPr/>
                    <a:lstStyle/>
                    <a:p>
                      <a:pPr>
                        <a:spcAft>
                          <a:spcPts val="0"/>
                        </a:spcAft>
                      </a:pPr>
                      <a:r>
                        <a:rPr lang="en-GB" sz="1100">
                          <a:effectLst/>
                        </a:rPr>
                        <a:t>Science Journal of Public Health.</a:t>
                      </a:r>
                      <a:endParaRPr lang="en-GB" sz="1100">
                        <a:effectLst/>
                        <a:latin typeface="Times New Roman"/>
                        <a:ea typeface="Times New Roman"/>
                        <a:cs typeface="Times New Roman"/>
                      </a:endParaRPr>
                    </a:p>
                  </a:txBody>
                  <a:tcPr marL="56575" marR="56575" marT="0" marB="0"/>
                </a:tc>
              </a:tr>
              <a:tr h="585356">
                <a:tc>
                  <a:txBody>
                    <a:bodyPr/>
                    <a:lstStyle/>
                    <a:p>
                      <a:pPr>
                        <a:spcAft>
                          <a:spcPts val="0"/>
                        </a:spcAft>
                      </a:pPr>
                      <a:r>
                        <a:rPr lang="en-GB" sz="1100">
                          <a:effectLst/>
                        </a:rPr>
                        <a:t>12</a:t>
                      </a:r>
                      <a:endParaRPr lang="en-GB" sz="1100">
                        <a:effectLst/>
                        <a:latin typeface="Times New Roman"/>
                        <a:ea typeface="Times New Roman"/>
                        <a:cs typeface="Times New Roman"/>
                      </a:endParaRPr>
                    </a:p>
                  </a:txBody>
                  <a:tcPr marL="56575" marR="56575" marT="0" marB="0"/>
                </a:tc>
                <a:tc>
                  <a:txBody>
                    <a:bodyPr/>
                    <a:lstStyle/>
                    <a:p>
                      <a:pPr>
                        <a:spcAft>
                          <a:spcPts val="0"/>
                        </a:spcAft>
                      </a:pPr>
                      <a:r>
                        <a:rPr lang="en-GB" sz="1100">
                          <a:effectLst/>
                        </a:rPr>
                        <a:t>Emergency contraception: perception and practices of female undergraduates in Lagos.</a:t>
                      </a:r>
                      <a:endParaRPr lang="en-GB" sz="1100">
                        <a:effectLst/>
                        <a:latin typeface="Times New Roman"/>
                        <a:ea typeface="Times New Roman"/>
                        <a:cs typeface="Times New Roman"/>
                      </a:endParaRPr>
                    </a:p>
                  </a:txBody>
                  <a:tcPr marL="56575" marR="56575" marT="0" marB="0"/>
                </a:tc>
                <a:tc>
                  <a:txBody>
                    <a:bodyPr/>
                    <a:lstStyle/>
                    <a:p>
                      <a:pPr>
                        <a:spcAft>
                          <a:spcPts val="0"/>
                        </a:spcAft>
                      </a:pPr>
                      <a:r>
                        <a:rPr lang="en-GB" sz="1100">
                          <a:effectLst/>
                        </a:rPr>
                        <a:t> </a:t>
                      </a:r>
                      <a:endParaRPr lang="en-GB" sz="1100">
                        <a:effectLst/>
                        <a:latin typeface="Times New Roman"/>
                        <a:ea typeface="Times New Roman"/>
                        <a:cs typeface="Times New Roman"/>
                      </a:endParaRPr>
                    </a:p>
                  </a:txBody>
                  <a:tcPr marL="56575" marR="56575" marT="0" marB="0"/>
                </a:tc>
                <a:tc>
                  <a:txBody>
                    <a:bodyPr/>
                    <a:lstStyle/>
                    <a:p>
                      <a:pPr>
                        <a:spcAft>
                          <a:spcPts val="0"/>
                        </a:spcAft>
                      </a:pPr>
                      <a:r>
                        <a:rPr lang="en-GB" sz="1100">
                          <a:effectLst/>
                        </a:rPr>
                        <a:t>African Journal of Reproductive Health</a:t>
                      </a:r>
                      <a:endParaRPr lang="en-GB" sz="1100">
                        <a:effectLst/>
                        <a:latin typeface="Times New Roman"/>
                        <a:ea typeface="Times New Roman"/>
                        <a:cs typeface="Times New Roman"/>
                      </a:endParaRPr>
                    </a:p>
                  </a:txBody>
                  <a:tcPr marL="56575" marR="56575" marT="0" marB="0"/>
                </a:tc>
              </a:tr>
              <a:tr h="390236">
                <a:tc>
                  <a:txBody>
                    <a:bodyPr/>
                    <a:lstStyle/>
                    <a:p>
                      <a:pPr>
                        <a:spcAft>
                          <a:spcPts val="0"/>
                        </a:spcAft>
                      </a:pPr>
                      <a:r>
                        <a:rPr lang="en-GB" sz="1100">
                          <a:effectLst/>
                        </a:rPr>
                        <a:t>13</a:t>
                      </a:r>
                      <a:endParaRPr lang="en-GB" sz="1100">
                        <a:effectLst/>
                        <a:latin typeface="Times New Roman"/>
                        <a:ea typeface="Times New Roman"/>
                        <a:cs typeface="Times New Roman"/>
                      </a:endParaRPr>
                    </a:p>
                  </a:txBody>
                  <a:tcPr marL="56575" marR="56575" marT="0" marB="0"/>
                </a:tc>
                <a:tc>
                  <a:txBody>
                    <a:bodyPr/>
                    <a:lstStyle/>
                    <a:p>
                      <a:pPr>
                        <a:spcAft>
                          <a:spcPts val="0"/>
                        </a:spcAft>
                      </a:pPr>
                      <a:r>
                        <a:rPr lang="en-GB" sz="1100">
                          <a:effectLst/>
                        </a:rPr>
                        <a:t>Condom use among sex-buying men in India.</a:t>
                      </a:r>
                      <a:endParaRPr lang="en-GB" sz="1100">
                        <a:effectLst/>
                        <a:latin typeface="Times New Roman"/>
                        <a:ea typeface="Times New Roman"/>
                        <a:cs typeface="Times New Roman"/>
                      </a:endParaRPr>
                    </a:p>
                  </a:txBody>
                  <a:tcPr marL="56575" marR="56575" marT="0" marB="0"/>
                </a:tc>
                <a:tc>
                  <a:txBody>
                    <a:bodyPr/>
                    <a:lstStyle/>
                    <a:p>
                      <a:pPr>
                        <a:spcAft>
                          <a:spcPts val="0"/>
                        </a:spcAft>
                      </a:pPr>
                      <a:r>
                        <a:rPr lang="en-GB" sz="1100">
                          <a:effectLst/>
                        </a:rPr>
                        <a:t>2014_I-SRR_11402</a:t>
                      </a:r>
                      <a:endParaRPr lang="en-GB" sz="1100">
                        <a:effectLst/>
                        <a:latin typeface="Times New Roman"/>
                        <a:ea typeface="Times New Roman"/>
                        <a:cs typeface="Times New Roman"/>
                      </a:endParaRPr>
                    </a:p>
                  </a:txBody>
                  <a:tcPr marL="56575" marR="56575" marT="0" marB="0"/>
                </a:tc>
                <a:tc>
                  <a:txBody>
                    <a:bodyPr/>
                    <a:lstStyle/>
                    <a:p>
                      <a:pPr>
                        <a:spcAft>
                          <a:spcPts val="0"/>
                        </a:spcAft>
                      </a:pPr>
                      <a:r>
                        <a:rPr lang="en-GB" sz="1100">
                          <a:effectLst/>
                        </a:rPr>
                        <a:t>International STD Research and Reviews.</a:t>
                      </a:r>
                      <a:endParaRPr lang="en-GB" sz="1100">
                        <a:effectLst/>
                        <a:latin typeface="Times New Roman"/>
                        <a:ea typeface="Times New Roman"/>
                        <a:cs typeface="Times New Roman"/>
                      </a:endParaRPr>
                    </a:p>
                  </a:txBody>
                  <a:tcPr marL="56575" marR="56575" marT="0" marB="0"/>
                </a:tc>
              </a:tr>
              <a:tr h="585356">
                <a:tc>
                  <a:txBody>
                    <a:bodyPr/>
                    <a:lstStyle/>
                    <a:p>
                      <a:pPr>
                        <a:spcAft>
                          <a:spcPts val="0"/>
                        </a:spcAft>
                      </a:pPr>
                      <a:r>
                        <a:rPr lang="en-GB" sz="1100">
                          <a:effectLst/>
                        </a:rPr>
                        <a:t>14</a:t>
                      </a:r>
                      <a:endParaRPr lang="en-GB" sz="1100">
                        <a:effectLst/>
                        <a:latin typeface="Times New Roman"/>
                        <a:ea typeface="Times New Roman"/>
                        <a:cs typeface="Times New Roman"/>
                      </a:endParaRPr>
                    </a:p>
                  </a:txBody>
                  <a:tcPr marL="56575" marR="56575" marT="0" marB="0"/>
                </a:tc>
                <a:tc>
                  <a:txBody>
                    <a:bodyPr/>
                    <a:lstStyle/>
                    <a:p>
                      <a:pPr>
                        <a:spcAft>
                          <a:spcPts val="0"/>
                        </a:spcAft>
                      </a:pPr>
                      <a:r>
                        <a:rPr lang="en-GB" sz="1100">
                          <a:effectLst/>
                        </a:rPr>
                        <a:t>Perceptions held by adolescents on HIV and AIDS: Insights and foresights.</a:t>
                      </a:r>
                      <a:endParaRPr lang="en-GB" sz="1100">
                        <a:effectLst/>
                        <a:latin typeface="Times New Roman"/>
                        <a:ea typeface="Times New Roman"/>
                        <a:cs typeface="Times New Roman"/>
                      </a:endParaRPr>
                    </a:p>
                  </a:txBody>
                  <a:tcPr marL="56575" marR="56575" marT="0" marB="0"/>
                </a:tc>
                <a:tc>
                  <a:txBody>
                    <a:bodyPr/>
                    <a:lstStyle/>
                    <a:p>
                      <a:pPr>
                        <a:spcAft>
                          <a:spcPts val="0"/>
                        </a:spcAft>
                      </a:pPr>
                      <a:r>
                        <a:rPr lang="en-GB" sz="1100">
                          <a:effectLst/>
                        </a:rPr>
                        <a:t>2014_BJESBS_11360</a:t>
                      </a:r>
                      <a:endParaRPr lang="en-GB" sz="1100">
                        <a:effectLst/>
                        <a:latin typeface="Times New Roman"/>
                        <a:ea typeface="Times New Roman"/>
                        <a:cs typeface="Times New Roman"/>
                      </a:endParaRPr>
                    </a:p>
                  </a:txBody>
                  <a:tcPr marL="56575" marR="56575" marT="0" marB="0"/>
                </a:tc>
                <a:tc>
                  <a:txBody>
                    <a:bodyPr/>
                    <a:lstStyle/>
                    <a:p>
                      <a:pPr>
                        <a:spcAft>
                          <a:spcPts val="0"/>
                        </a:spcAft>
                      </a:pPr>
                      <a:r>
                        <a:rPr lang="en-GB" sz="1100">
                          <a:effectLst/>
                        </a:rPr>
                        <a:t>British Journal of Education, Society and Behavioural Science.</a:t>
                      </a:r>
                      <a:endParaRPr lang="en-GB" sz="1100">
                        <a:effectLst/>
                        <a:latin typeface="Times New Roman"/>
                        <a:ea typeface="Times New Roman"/>
                        <a:cs typeface="Times New Roman"/>
                      </a:endParaRPr>
                    </a:p>
                  </a:txBody>
                  <a:tcPr marL="56575" marR="56575" marT="0" marB="0"/>
                </a:tc>
              </a:tr>
              <a:tr h="585356">
                <a:tc>
                  <a:txBody>
                    <a:bodyPr/>
                    <a:lstStyle/>
                    <a:p>
                      <a:pPr>
                        <a:spcAft>
                          <a:spcPts val="0"/>
                        </a:spcAft>
                      </a:pPr>
                      <a:r>
                        <a:rPr lang="en-GB" sz="1100">
                          <a:effectLst/>
                        </a:rPr>
                        <a:t>15</a:t>
                      </a:r>
                      <a:endParaRPr lang="en-GB" sz="1100">
                        <a:effectLst/>
                        <a:latin typeface="Times New Roman"/>
                        <a:ea typeface="Times New Roman"/>
                        <a:cs typeface="Times New Roman"/>
                      </a:endParaRPr>
                    </a:p>
                  </a:txBody>
                  <a:tcPr marL="56575" marR="56575" marT="0" marB="0"/>
                </a:tc>
                <a:tc>
                  <a:txBody>
                    <a:bodyPr/>
                    <a:lstStyle/>
                    <a:p>
                      <a:pPr>
                        <a:spcAft>
                          <a:spcPts val="0"/>
                        </a:spcAft>
                      </a:pPr>
                      <a:r>
                        <a:rPr lang="en-GB" sz="1100">
                          <a:effectLst/>
                        </a:rPr>
                        <a:t>Cost resistance, risky sexual behaviour and HIV/AIDS.</a:t>
                      </a:r>
                      <a:endParaRPr lang="en-GB" sz="1100">
                        <a:effectLst/>
                        <a:latin typeface="Times New Roman"/>
                        <a:ea typeface="Times New Roman"/>
                        <a:cs typeface="Times New Roman"/>
                      </a:endParaRPr>
                    </a:p>
                  </a:txBody>
                  <a:tcPr marL="56575" marR="56575" marT="0" marB="0"/>
                </a:tc>
                <a:tc>
                  <a:txBody>
                    <a:bodyPr/>
                    <a:lstStyle/>
                    <a:p>
                      <a:pPr>
                        <a:spcAft>
                          <a:spcPts val="0"/>
                        </a:spcAft>
                      </a:pPr>
                      <a:r>
                        <a:rPr lang="en-GB" sz="1100">
                          <a:effectLst/>
                        </a:rPr>
                        <a:t>2014_BJESBS_10920</a:t>
                      </a:r>
                      <a:endParaRPr lang="en-GB" sz="1100">
                        <a:effectLst/>
                        <a:latin typeface="Times New Roman"/>
                        <a:ea typeface="Times New Roman"/>
                        <a:cs typeface="Times New Roman"/>
                      </a:endParaRPr>
                    </a:p>
                  </a:txBody>
                  <a:tcPr marL="56575" marR="56575" marT="0" marB="0"/>
                </a:tc>
                <a:tc>
                  <a:txBody>
                    <a:bodyPr/>
                    <a:lstStyle/>
                    <a:p>
                      <a:pPr>
                        <a:spcAft>
                          <a:spcPts val="0"/>
                        </a:spcAft>
                      </a:pPr>
                      <a:r>
                        <a:rPr lang="en-GB" sz="1100">
                          <a:effectLst/>
                        </a:rPr>
                        <a:t>British Journal of Education, Society and Behavioural Science</a:t>
                      </a:r>
                      <a:endParaRPr lang="en-GB" sz="1100">
                        <a:effectLst/>
                        <a:latin typeface="Times New Roman"/>
                        <a:ea typeface="Times New Roman"/>
                        <a:cs typeface="Times New Roman"/>
                      </a:endParaRPr>
                    </a:p>
                  </a:txBody>
                  <a:tcPr marL="56575" marR="56575" marT="0" marB="0"/>
                </a:tc>
              </a:tr>
              <a:tr h="780474">
                <a:tc>
                  <a:txBody>
                    <a:bodyPr/>
                    <a:lstStyle/>
                    <a:p>
                      <a:pPr>
                        <a:spcAft>
                          <a:spcPts val="0"/>
                        </a:spcAft>
                      </a:pPr>
                      <a:r>
                        <a:rPr lang="en-GB" sz="1100">
                          <a:effectLst/>
                        </a:rPr>
                        <a:t>16</a:t>
                      </a:r>
                      <a:endParaRPr lang="en-GB" sz="1100">
                        <a:effectLst/>
                        <a:latin typeface="Times New Roman"/>
                        <a:ea typeface="Times New Roman"/>
                        <a:cs typeface="Times New Roman"/>
                      </a:endParaRPr>
                    </a:p>
                  </a:txBody>
                  <a:tcPr marL="56575" marR="56575" marT="0" marB="0"/>
                </a:tc>
                <a:tc>
                  <a:txBody>
                    <a:bodyPr/>
                    <a:lstStyle/>
                    <a:p>
                      <a:pPr>
                        <a:spcAft>
                          <a:spcPts val="0"/>
                        </a:spcAft>
                      </a:pPr>
                      <a:r>
                        <a:rPr lang="en-GB" sz="1100">
                          <a:effectLst/>
                        </a:rPr>
                        <a:t>Knowledge, attitude and use of female condoms among female undergraduate students in University of Dar-es-Salaam.</a:t>
                      </a:r>
                      <a:endParaRPr lang="en-GB" sz="1100">
                        <a:effectLst/>
                        <a:latin typeface="Times New Roman"/>
                        <a:ea typeface="Times New Roman"/>
                        <a:cs typeface="Times New Roman"/>
                      </a:endParaRPr>
                    </a:p>
                  </a:txBody>
                  <a:tcPr marL="56575" marR="56575" marT="0" marB="0"/>
                </a:tc>
                <a:tc>
                  <a:txBody>
                    <a:bodyPr/>
                    <a:lstStyle/>
                    <a:p>
                      <a:pPr>
                        <a:spcAft>
                          <a:spcPts val="0"/>
                        </a:spcAft>
                      </a:pPr>
                      <a:r>
                        <a:rPr lang="en-GB" sz="1100">
                          <a:effectLst/>
                        </a:rPr>
                        <a:t>2014_JSRR_10891</a:t>
                      </a:r>
                      <a:endParaRPr lang="en-GB" sz="1100">
                        <a:effectLst/>
                        <a:latin typeface="Times New Roman"/>
                        <a:ea typeface="Times New Roman"/>
                        <a:cs typeface="Times New Roman"/>
                      </a:endParaRPr>
                    </a:p>
                  </a:txBody>
                  <a:tcPr marL="56575" marR="56575" marT="0" marB="0"/>
                </a:tc>
                <a:tc>
                  <a:txBody>
                    <a:bodyPr/>
                    <a:lstStyle/>
                    <a:p>
                      <a:pPr>
                        <a:spcAft>
                          <a:spcPts val="0"/>
                        </a:spcAft>
                      </a:pPr>
                      <a:r>
                        <a:rPr lang="en-GB" sz="1100">
                          <a:effectLst/>
                        </a:rPr>
                        <a:t>Journal of Scientific Research and Reports.</a:t>
                      </a:r>
                    </a:p>
                    <a:p>
                      <a:pPr>
                        <a:spcAft>
                          <a:spcPts val="0"/>
                        </a:spcAft>
                      </a:pPr>
                      <a:r>
                        <a:rPr lang="en-GB" sz="1100">
                          <a:effectLst/>
                        </a:rPr>
                        <a:t> </a:t>
                      </a:r>
                      <a:endParaRPr lang="en-GB" sz="1100">
                        <a:effectLst/>
                        <a:latin typeface="Times New Roman"/>
                        <a:ea typeface="Times New Roman"/>
                        <a:cs typeface="Times New Roman"/>
                      </a:endParaRPr>
                    </a:p>
                  </a:txBody>
                  <a:tcPr marL="56575" marR="56575" marT="0" marB="0"/>
                </a:tc>
              </a:tr>
              <a:tr h="975593">
                <a:tc>
                  <a:txBody>
                    <a:bodyPr/>
                    <a:lstStyle/>
                    <a:p>
                      <a:pPr>
                        <a:spcAft>
                          <a:spcPts val="0"/>
                        </a:spcAft>
                      </a:pPr>
                      <a:r>
                        <a:rPr lang="en-GB" sz="1100">
                          <a:effectLst/>
                        </a:rPr>
                        <a:t>17</a:t>
                      </a:r>
                      <a:endParaRPr lang="en-GB" sz="1100">
                        <a:effectLst/>
                        <a:latin typeface="Times New Roman"/>
                        <a:ea typeface="Times New Roman"/>
                        <a:cs typeface="Times New Roman"/>
                      </a:endParaRPr>
                    </a:p>
                  </a:txBody>
                  <a:tcPr marL="56575" marR="56575" marT="0" marB="0"/>
                </a:tc>
                <a:tc>
                  <a:txBody>
                    <a:bodyPr/>
                    <a:lstStyle/>
                    <a:p>
                      <a:pPr>
                        <a:spcAft>
                          <a:spcPts val="0"/>
                        </a:spcAft>
                      </a:pPr>
                      <a:r>
                        <a:rPr lang="en-GB" sz="1100">
                          <a:effectLst/>
                        </a:rPr>
                        <a:t>Sexual transmitted infection (STI) risk associated with belief about virginal sex and perceived social norms among inmates in KwaZulu Natal.</a:t>
                      </a:r>
                      <a:endParaRPr lang="en-GB" sz="1100">
                        <a:effectLst/>
                        <a:latin typeface="Times New Roman"/>
                        <a:ea typeface="Times New Roman"/>
                        <a:cs typeface="Times New Roman"/>
                      </a:endParaRPr>
                    </a:p>
                  </a:txBody>
                  <a:tcPr marL="56575" marR="56575" marT="0" marB="0"/>
                </a:tc>
                <a:tc>
                  <a:txBody>
                    <a:bodyPr/>
                    <a:lstStyle/>
                    <a:p>
                      <a:pPr>
                        <a:spcAft>
                          <a:spcPts val="0"/>
                        </a:spcAft>
                      </a:pPr>
                      <a:r>
                        <a:rPr lang="en-GB" sz="1100">
                          <a:effectLst/>
                        </a:rPr>
                        <a:t>2014_I-SRR_11042</a:t>
                      </a:r>
                      <a:endParaRPr lang="en-GB" sz="1100">
                        <a:effectLst/>
                        <a:latin typeface="Times New Roman"/>
                        <a:ea typeface="Times New Roman"/>
                        <a:cs typeface="Times New Roman"/>
                      </a:endParaRPr>
                    </a:p>
                  </a:txBody>
                  <a:tcPr marL="56575" marR="56575" marT="0" marB="0"/>
                </a:tc>
                <a:tc>
                  <a:txBody>
                    <a:bodyPr/>
                    <a:lstStyle/>
                    <a:p>
                      <a:pPr>
                        <a:spcAft>
                          <a:spcPts val="0"/>
                        </a:spcAft>
                      </a:pPr>
                      <a:r>
                        <a:rPr lang="en-GB" sz="1100">
                          <a:effectLst/>
                        </a:rPr>
                        <a:t>International STD Research and Reviews.</a:t>
                      </a:r>
                      <a:endParaRPr lang="en-GB" sz="1100">
                        <a:effectLst/>
                        <a:latin typeface="Times New Roman"/>
                        <a:ea typeface="Times New Roman"/>
                        <a:cs typeface="Times New Roman"/>
                      </a:endParaRPr>
                    </a:p>
                  </a:txBody>
                  <a:tcPr marL="56575" marR="56575" marT="0" marB="0"/>
                </a:tc>
              </a:tr>
              <a:tr h="975593">
                <a:tc>
                  <a:txBody>
                    <a:bodyPr/>
                    <a:lstStyle/>
                    <a:p>
                      <a:pPr>
                        <a:spcAft>
                          <a:spcPts val="0"/>
                        </a:spcAft>
                      </a:pPr>
                      <a:r>
                        <a:rPr lang="en-GB" sz="1100">
                          <a:effectLst/>
                        </a:rPr>
                        <a:t>18</a:t>
                      </a:r>
                      <a:endParaRPr lang="en-GB" sz="1100">
                        <a:effectLst/>
                        <a:latin typeface="Times New Roman"/>
                        <a:ea typeface="Times New Roman"/>
                        <a:cs typeface="Times New Roman"/>
                      </a:endParaRPr>
                    </a:p>
                  </a:txBody>
                  <a:tcPr marL="56575" marR="56575" marT="0" marB="0"/>
                </a:tc>
                <a:tc>
                  <a:txBody>
                    <a:bodyPr/>
                    <a:lstStyle/>
                    <a:p>
                      <a:pPr>
                        <a:spcAft>
                          <a:spcPts val="0"/>
                        </a:spcAft>
                      </a:pPr>
                      <a:r>
                        <a:rPr lang="en-GB" sz="1100">
                          <a:effectLst/>
                        </a:rPr>
                        <a:t>Application of logistic regression model to identify potential risk factors of Malaria in Rwanda using 2010 demographic and health survey</a:t>
                      </a:r>
                      <a:endParaRPr lang="en-GB" sz="1100">
                        <a:effectLst/>
                        <a:latin typeface="Times New Roman"/>
                        <a:ea typeface="Times New Roman"/>
                        <a:cs typeface="Times New Roman"/>
                      </a:endParaRPr>
                    </a:p>
                  </a:txBody>
                  <a:tcPr marL="56575" marR="56575" marT="0" marB="0"/>
                </a:tc>
                <a:tc>
                  <a:txBody>
                    <a:bodyPr/>
                    <a:lstStyle/>
                    <a:p>
                      <a:pPr>
                        <a:spcAft>
                          <a:spcPts val="0"/>
                        </a:spcAft>
                      </a:pPr>
                      <a:r>
                        <a:rPr lang="en-GB" sz="1100">
                          <a:effectLst/>
                        </a:rPr>
                        <a:t> </a:t>
                      </a:r>
                      <a:endParaRPr lang="en-GB" sz="1100">
                        <a:effectLst/>
                        <a:latin typeface="Times New Roman"/>
                        <a:ea typeface="Times New Roman"/>
                        <a:cs typeface="Times New Roman"/>
                      </a:endParaRPr>
                    </a:p>
                  </a:txBody>
                  <a:tcPr marL="56575" marR="56575" marT="0" marB="0"/>
                </a:tc>
                <a:tc>
                  <a:txBody>
                    <a:bodyPr/>
                    <a:lstStyle/>
                    <a:p>
                      <a:pPr>
                        <a:spcAft>
                          <a:spcPts val="0"/>
                        </a:spcAft>
                      </a:pPr>
                      <a:r>
                        <a:rPr lang="en-GB" sz="1100" dirty="0">
                          <a:effectLst/>
                        </a:rPr>
                        <a:t>Rwanda Journal of Health Sciences.</a:t>
                      </a:r>
                      <a:endParaRPr lang="en-GB" sz="1100" dirty="0">
                        <a:effectLst/>
                        <a:latin typeface="Times New Roman"/>
                        <a:ea typeface="Times New Roman"/>
                        <a:cs typeface="Times New Roman"/>
                      </a:endParaRPr>
                    </a:p>
                  </a:txBody>
                  <a:tcPr marL="56575" marR="56575" marT="0" marB="0"/>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28596" y="428604"/>
            <a:ext cx="8429684" cy="954107"/>
          </a:xfrm>
          <a:prstGeom prst="rect">
            <a:avLst/>
          </a:prstGeom>
        </p:spPr>
        <p:txBody>
          <a:bodyPr wrap="square">
            <a:spAutoFit/>
          </a:bodyPr>
          <a:lstStyle/>
          <a:p>
            <a:r>
              <a:rPr lang="hr-HR" sz="2800" b="1" i="1" dirty="0" smtClean="0">
                <a:latin typeface="Times New Roman" pitchFamily="18" charset="0"/>
                <a:cs typeface="Times New Roman" pitchFamily="18" charset="0"/>
              </a:rPr>
              <a:t> </a:t>
            </a:r>
          </a:p>
          <a:p>
            <a:endParaRPr lang="hr-HR" sz="2800" b="1" i="1" dirty="0" smtClean="0"/>
          </a:p>
        </p:txBody>
      </p:sp>
      <p:graphicFrame>
        <p:nvGraphicFramePr>
          <p:cNvPr id="2" name="Table 1"/>
          <p:cNvGraphicFramePr>
            <a:graphicFrameLocks noGrp="1"/>
          </p:cNvGraphicFramePr>
          <p:nvPr>
            <p:extLst>
              <p:ext uri="{D42A27DB-BD31-4B8C-83A1-F6EECF244321}">
                <p14:modId xmlns:p14="http://schemas.microsoft.com/office/powerpoint/2010/main" val="1933367095"/>
              </p:ext>
            </p:extLst>
          </p:nvPr>
        </p:nvGraphicFramePr>
        <p:xfrm>
          <a:off x="323528" y="428604"/>
          <a:ext cx="8424936" cy="6101923"/>
        </p:xfrm>
        <a:graphic>
          <a:graphicData uri="http://schemas.openxmlformats.org/drawingml/2006/table">
            <a:tbl>
              <a:tblPr firstRow="1" firstCol="1" bandRow="1">
                <a:tableStyleId>{5C22544A-7EE6-4342-B048-85BDC9FD1C3A}</a:tableStyleId>
              </a:tblPr>
              <a:tblGrid>
                <a:gridCol w="481423"/>
                <a:gridCol w="3093601"/>
                <a:gridCol w="2473990"/>
                <a:gridCol w="2375922"/>
              </a:tblGrid>
              <a:tr h="342869">
                <a:tc>
                  <a:txBody>
                    <a:bodyPr/>
                    <a:lstStyle/>
                    <a:p>
                      <a:pPr>
                        <a:spcAft>
                          <a:spcPts val="0"/>
                        </a:spcAft>
                      </a:pPr>
                      <a:r>
                        <a:rPr lang="en-GB" sz="1000">
                          <a:effectLst/>
                        </a:rPr>
                        <a:t>19</a:t>
                      </a:r>
                      <a:endParaRPr lang="en-GB" sz="1000">
                        <a:effectLst/>
                        <a:latin typeface="Times New Roman"/>
                        <a:ea typeface="Times New Roman"/>
                        <a:cs typeface="Times New Roman"/>
                      </a:endParaRPr>
                    </a:p>
                  </a:txBody>
                  <a:tcPr marL="25716" marR="25716" marT="0" marB="0"/>
                </a:tc>
                <a:tc>
                  <a:txBody>
                    <a:bodyPr/>
                    <a:lstStyle/>
                    <a:p>
                      <a:pPr>
                        <a:spcAft>
                          <a:spcPts val="0"/>
                        </a:spcAft>
                      </a:pPr>
                      <a:r>
                        <a:rPr lang="en-GB" sz="1000">
                          <a:effectLst/>
                        </a:rPr>
                        <a:t>Prevention of HIV infection among youths in the sub-Sahara Africa: the banes of male condoms use.</a:t>
                      </a:r>
                      <a:endParaRPr lang="en-GB" sz="1000">
                        <a:effectLst/>
                        <a:latin typeface="Times New Roman"/>
                        <a:ea typeface="Times New Roman"/>
                        <a:cs typeface="Times New Roman"/>
                      </a:endParaRPr>
                    </a:p>
                  </a:txBody>
                  <a:tcPr marL="25716" marR="25716" marT="0" marB="0"/>
                </a:tc>
                <a:tc>
                  <a:txBody>
                    <a:bodyPr/>
                    <a:lstStyle/>
                    <a:p>
                      <a:pPr>
                        <a:spcAft>
                          <a:spcPts val="0"/>
                        </a:spcAft>
                      </a:pPr>
                      <a:r>
                        <a:rPr lang="en-GB" sz="1000">
                          <a:effectLst/>
                        </a:rPr>
                        <a:t>2014_IJTDH_10105</a:t>
                      </a:r>
                      <a:endParaRPr lang="en-GB" sz="1000">
                        <a:effectLst/>
                        <a:latin typeface="Times New Roman"/>
                        <a:ea typeface="Times New Roman"/>
                        <a:cs typeface="Times New Roman"/>
                      </a:endParaRPr>
                    </a:p>
                  </a:txBody>
                  <a:tcPr marL="25716" marR="25716" marT="0" marB="0"/>
                </a:tc>
                <a:tc>
                  <a:txBody>
                    <a:bodyPr/>
                    <a:lstStyle/>
                    <a:p>
                      <a:pPr>
                        <a:spcAft>
                          <a:spcPts val="0"/>
                        </a:spcAft>
                      </a:pPr>
                      <a:r>
                        <a:rPr lang="en-GB" sz="1000">
                          <a:effectLst/>
                        </a:rPr>
                        <a:t>International Journal of Tropical Disease and Health.</a:t>
                      </a:r>
                      <a:endParaRPr lang="en-GB" sz="1000">
                        <a:effectLst/>
                        <a:latin typeface="Times New Roman"/>
                        <a:ea typeface="Times New Roman"/>
                        <a:cs typeface="Times New Roman"/>
                      </a:endParaRPr>
                    </a:p>
                  </a:txBody>
                  <a:tcPr marL="25716" marR="25716" marT="0" marB="0"/>
                </a:tc>
              </a:tr>
              <a:tr h="342869">
                <a:tc>
                  <a:txBody>
                    <a:bodyPr/>
                    <a:lstStyle/>
                    <a:p>
                      <a:pPr>
                        <a:spcAft>
                          <a:spcPts val="0"/>
                        </a:spcAft>
                      </a:pPr>
                      <a:r>
                        <a:rPr lang="en-GB" sz="1000">
                          <a:effectLst/>
                        </a:rPr>
                        <a:t>20</a:t>
                      </a:r>
                      <a:endParaRPr lang="en-GB" sz="1000">
                        <a:effectLst/>
                        <a:latin typeface="Times New Roman"/>
                        <a:ea typeface="Times New Roman"/>
                        <a:cs typeface="Times New Roman"/>
                      </a:endParaRPr>
                    </a:p>
                  </a:txBody>
                  <a:tcPr marL="25716" marR="25716" marT="0" marB="0"/>
                </a:tc>
                <a:tc>
                  <a:txBody>
                    <a:bodyPr/>
                    <a:lstStyle/>
                    <a:p>
                      <a:pPr>
                        <a:spcAft>
                          <a:spcPts val="0"/>
                        </a:spcAft>
                      </a:pPr>
                      <a:r>
                        <a:rPr lang="en-GB" sz="1000">
                          <a:effectLst/>
                        </a:rPr>
                        <a:t>Factors affecting the implementation of strategic plan in public secondary schools in Nyeri County, Kenya.</a:t>
                      </a:r>
                      <a:endParaRPr lang="en-GB" sz="1000">
                        <a:effectLst/>
                        <a:latin typeface="Times New Roman"/>
                        <a:ea typeface="Times New Roman"/>
                        <a:cs typeface="Times New Roman"/>
                      </a:endParaRPr>
                    </a:p>
                  </a:txBody>
                  <a:tcPr marL="25716" marR="25716" marT="0" marB="0"/>
                </a:tc>
                <a:tc>
                  <a:txBody>
                    <a:bodyPr/>
                    <a:lstStyle/>
                    <a:p>
                      <a:pPr>
                        <a:spcAft>
                          <a:spcPts val="0"/>
                        </a:spcAft>
                      </a:pPr>
                      <a:r>
                        <a:rPr lang="en-GB" sz="1000">
                          <a:effectLst/>
                        </a:rPr>
                        <a:t>ERJ-14-0024</a:t>
                      </a:r>
                      <a:endParaRPr lang="en-GB" sz="1000">
                        <a:effectLst/>
                        <a:latin typeface="Times New Roman"/>
                        <a:ea typeface="Times New Roman"/>
                        <a:cs typeface="Times New Roman"/>
                      </a:endParaRPr>
                    </a:p>
                  </a:txBody>
                  <a:tcPr marL="25716" marR="25716" marT="0" marB="0"/>
                </a:tc>
                <a:tc>
                  <a:txBody>
                    <a:bodyPr/>
                    <a:lstStyle/>
                    <a:p>
                      <a:pPr>
                        <a:spcAft>
                          <a:spcPts val="0"/>
                        </a:spcAft>
                      </a:pPr>
                      <a:r>
                        <a:rPr lang="en-GB" sz="1000">
                          <a:effectLst/>
                        </a:rPr>
                        <a:t>Edu  Journals, ERJ</a:t>
                      </a:r>
                      <a:endParaRPr lang="en-GB" sz="1000">
                        <a:effectLst/>
                        <a:latin typeface="Times New Roman"/>
                        <a:ea typeface="Times New Roman"/>
                        <a:cs typeface="Times New Roman"/>
                      </a:endParaRPr>
                    </a:p>
                  </a:txBody>
                  <a:tcPr marL="25716" marR="25716" marT="0" marB="0"/>
                </a:tc>
              </a:tr>
              <a:tr h="514303">
                <a:tc>
                  <a:txBody>
                    <a:bodyPr/>
                    <a:lstStyle/>
                    <a:p>
                      <a:pPr>
                        <a:spcAft>
                          <a:spcPts val="0"/>
                        </a:spcAft>
                      </a:pPr>
                      <a:r>
                        <a:rPr lang="en-GB" sz="1000">
                          <a:effectLst/>
                        </a:rPr>
                        <a:t>21</a:t>
                      </a:r>
                      <a:endParaRPr lang="en-GB" sz="1000">
                        <a:effectLst/>
                        <a:latin typeface="Times New Roman"/>
                        <a:ea typeface="Times New Roman"/>
                        <a:cs typeface="Times New Roman"/>
                      </a:endParaRPr>
                    </a:p>
                  </a:txBody>
                  <a:tcPr marL="25716" marR="25716" marT="0" marB="0"/>
                </a:tc>
                <a:tc>
                  <a:txBody>
                    <a:bodyPr/>
                    <a:lstStyle/>
                    <a:p>
                      <a:pPr>
                        <a:spcAft>
                          <a:spcPts val="0"/>
                        </a:spcAft>
                      </a:pPr>
                      <a:r>
                        <a:rPr lang="en-GB" sz="1000">
                          <a:effectLst/>
                        </a:rPr>
                        <a:t>Public knowledge, perceptions and practices in relation to specific infectious diseases in Tanzania: Lessons from Babati district for disease control programmes.</a:t>
                      </a:r>
                      <a:endParaRPr lang="en-GB" sz="1000">
                        <a:effectLst/>
                        <a:latin typeface="Times New Roman"/>
                        <a:ea typeface="Times New Roman"/>
                        <a:cs typeface="Times New Roman"/>
                      </a:endParaRPr>
                    </a:p>
                  </a:txBody>
                  <a:tcPr marL="25716" marR="25716" marT="0" marB="0"/>
                </a:tc>
                <a:tc>
                  <a:txBody>
                    <a:bodyPr/>
                    <a:lstStyle/>
                    <a:p>
                      <a:pPr>
                        <a:spcAft>
                          <a:spcPts val="0"/>
                        </a:spcAft>
                      </a:pPr>
                      <a:r>
                        <a:rPr lang="en-GB" sz="1000">
                          <a:effectLst/>
                        </a:rPr>
                        <a:t> </a:t>
                      </a:r>
                      <a:endParaRPr lang="en-GB" sz="1000">
                        <a:effectLst/>
                        <a:latin typeface="Times New Roman"/>
                        <a:ea typeface="Times New Roman"/>
                        <a:cs typeface="Times New Roman"/>
                      </a:endParaRPr>
                    </a:p>
                  </a:txBody>
                  <a:tcPr marL="25716" marR="25716" marT="0" marB="0"/>
                </a:tc>
                <a:tc>
                  <a:txBody>
                    <a:bodyPr/>
                    <a:lstStyle/>
                    <a:p>
                      <a:pPr>
                        <a:spcAft>
                          <a:spcPts val="0"/>
                        </a:spcAft>
                      </a:pPr>
                      <a:r>
                        <a:rPr lang="en-GB" sz="1000">
                          <a:effectLst/>
                        </a:rPr>
                        <a:t>Rwanda Journal of Health Sciences.</a:t>
                      </a:r>
                      <a:endParaRPr lang="en-GB" sz="1000">
                        <a:effectLst/>
                        <a:latin typeface="Times New Roman"/>
                        <a:ea typeface="Times New Roman"/>
                        <a:cs typeface="Times New Roman"/>
                      </a:endParaRPr>
                    </a:p>
                  </a:txBody>
                  <a:tcPr marL="25716" marR="25716" marT="0" marB="0"/>
                </a:tc>
              </a:tr>
              <a:tr h="502684">
                <a:tc>
                  <a:txBody>
                    <a:bodyPr/>
                    <a:lstStyle/>
                    <a:p>
                      <a:pPr>
                        <a:spcAft>
                          <a:spcPts val="0"/>
                        </a:spcAft>
                      </a:pPr>
                      <a:r>
                        <a:rPr lang="en-GB" sz="1000">
                          <a:effectLst/>
                        </a:rPr>
                        <a:t>22</a:t>
                      </a:r>
                      <a:endParaRPr lang="en-GB" sz="1000">
                        <a:effectLst/>
                        <a:latin typeface="Times New Roman"/>
                        <a:ea typeface="Times New Roman"/>
                        <a:cs typeface="Times New Roman"/>
                      </a:endParaRPr>
                    </a:p>
                  </a:txBody>
                  <a:tcPr marL="25716" marR="25716" marT="0" marB="0"/>
                </a:tc>
                <a:tc>
                  <a:txBody>
                    <a:bodyPr/>
                    <a:lstStyle/>
                    <a:p>
                      <a:pPr>
                        <a:spcAft>
                          <a:spcPts val="0"/>
                        </a:spcAft>
                      </a:pPr>
                      <a:r>
                        <a:rPr lang="en-GB" sz="1000">
                          <a:effectLst/>
                        </a:rPr>
                        <a:t>Do male partners involve in ANC care? The view of women attending ANC in Harari public health institutions, Eastern Ethiopia, a cross sectional study.</a:t>
                      </a:r>
                      <a:endParaRPr lang="en-GB" sz="1000">
                        <a:effectLst/>
                        <a:latin typeface="Times New Roman"/>
                        <a:ea typeface="Times New Roman"/>
                        <a:cs typeface="Times New Roman"/>
                      </a:endParaRPr>
                    </a:p>
                  </a:txBody>
                  <a:tcPr marL="25716" marR="25716" marT="0" marB="0"/>
                </a:tc>
                <a:tc>
                  <a:txBody>
                    <a:bodyPr/>
                    <a:lstStyle/>
                    <a:p>
                      <a:pPr>
                        <a:spcAft>
                          <a:spcPts val="0"/>
                        </a:spcAft>
                      </a:pPr>
                      <a:r>
                        <a:rPr lang="en-GB" sz="1000">
                          <a:effectLst/>
                        </a:rPr>
                        <a:t>SJPH_2510200_20140238</a:t>
                      </a:r>
                      <a:endParaRPr lang="en-GB" sz="1000">
                        <a:effectLst/>
                        <a:latin typeface="Times New Roman"/>
                        <a:ea typeface="Times New Roman"/>
                        <a:cs typeface="Times New Roman"/>
                      </a:endParaRPr>
                    </a:p>
                  </a:txBody>
                  <a:tcPr marL="25716" marR="25716" marT="0" marB="0"/>
                </a:tc>
                <a:tc>
                  <a:txBody>
                    <a:bodyPr/>
                    <a:lstStyle/>
                    <a:p>
                      <a:pPr>
                        <a:spcAft>
                          <a:spcPts val="0"/>
                        </a:spcAft>
                      </a:pPr>
                      <a:r>
                        <a:rPr lang="en-GB" sz="1000">
                          <a:effectLst/>
                        </a:rPr>
                        <a:t>Science Journal of Public Health.</a:t>
                      </a:r>
                      <a:endParaRPr lang="en-GB" sz="1000">
                        <a:effectLst/>
                        <a:latin typeface="Times New Roman"/>
                        <a:ea typeface="Times New Roman"/>
                        <a:cs typeface="Times New Roman"/>
                      </a:endParaRPr>
                    </a:p>
                  </a:txBody>
                  <a:tcPr marL="25716" marR="25716" marT="0" marB="0"/>
                </a:tc>
              </a:tr>
              <a:tr h="502684">
                <a:tc>
                  <a:txBody>
                    <a:bodyPr/>
                    <a:lstStyle/>
                    <a:p>
                      <a:pPr>
                        <a:spcAft>
                          <a:spcPts val="0"/>
                        </a:spcAft>
                      </a:pPr>
                      <a:r>
                        <a:rPr lang="en-GB" sz="1000">
                          <a:effectLst/>
                        </a:rPr>
                        <a:t>23</a:t>
                      </a:r>
                      <a:endParaRPr lang="en-GB" sz="1000">
                        <a:effectLst/>
                        <a:latin typeface="Times New Roman"/>
                        <a:ea typeface="Times New Roman"/>
                        <a:cs typeface="Times New Roman"/>
                      </a:endParaRPr>
                    </a:p>
                  </a:txBody>
                  <a:tcPr marL="25716" marR="25716" marT="0" marB="0"/>
                </a:tc>
                <a:tc>
                  <a:txBody>
                    <a:bodyPr/>
                    <a:lstStyle/>
                    <a:p>
                      <a:pPr>
                        <a:spcAft>
                          <a:spcPts val="0"/>
                        </a:spcAft>
                      </a:pPr>
                      <a:r>
                        <a:rPr lang="en-GB" sz="1000">
                          <a:effectLst/>
                        </a:rPr>
                        <a:t>Applying health action process approach and theory of planned behavior in promoting healthy and safe practices of waste disposal.</a:t>
                      </a:r>
                      <a:endParaRPr lang="en-GB" sz="1000">
                        <a:effectLst/>
                        <a:latin typeface="Times New Roman"/>
                        <a:ea typeface="Times New Roman"/>
                        <a:cs typeface="Times New Roman"/>
                      </a:endParaRPr>
                    </a:p>
                  </a:txBody>
                  <a:tcPr marL="25716" marR="25716" marT="0" marB="0"/>
                </a:tc>
                <a:tc>
                  <a:txBody>
                    <a:bodyPr/>
                    <a:lstStyle/>
                    <a:p>
                      <a:pPr>
                        <a:spcAft>
                          <a:spcPts val="0"/>
                        </a:spcAft>
                      </a:pPr>
                      <a:r>
                        <a:rPr lang="en-GB" sz="1000">
                          <a:effectLst/>
                        </a:rPr>
                        <a:t>SJPH_2510157_20131205</a:t>
                      </a:r>
                      <a:endParaRPr lang="en-GB" sz="1000">
                        <a:effectLst/>
                        <a:latin typeface="Times New Roman"/>
                        <a:ea typeface="Times New Roman"/>
                        <a:cs typeface="Times New Roman"/>
                      </a:endParaRPr>
                    </a:p>
                  </a:txBody>
                  <a:tcPr marL="25716" marR="25716" marT="0" marB="0"/>
                </a:tc>
                <a:tc>
                  <a:txBody>
                    <a:bodyPr/>
                    <a:lstStyle/>
                    <a:p>
                      <a:pPr>
                        <a:spcAft>
                          <a:spcPts val="0"/>
                        </a:spcAft>
                      </a:pPr>
                      <a:r>
                        <a:rPr lang="en-GB" sz="1000">
                          <a:effectLst/>
                        </a:rPr>
                        <a:t>Science Journal of Public Health.</a:t>
                      </a:r>
                      <a:endParaRPr lang="en-GB" sz="1000">
                        <a:effectLst/>
                        <a:latin typeface="Times New Roman"/>
                        <a:ea typeface="Times New Roman"/>
                        <a:cs typeface="Times New Roman"/>
                      </a:endParaRPr>
                    </a:p>
                  </a:txBody>
                  <a:tcPr marL="25716" marR="25716" marT="0" marB="0"/>
                </a:tc>
              </a:tr>
              <a:tr h="502684">
                <a:tc>
                  <a:txBody>
                    <a:bodyPr/>
                    <a:lstStyle/>
                    <a:p>
                      <a:pPr>
                        <a:spcAft>
                          <a:spcPts val="0"/>
                        </a:spcAft>
                      </a:pPr>
                      <a:r>
                        <a:rPr lang="en-GB" sz="1000">
                          <a:effectLst/>
                        </a:rPr>
                        <a:t>24</a:t>
                      </a:r>
                      <a:endParaRPr lang="en-GB" sz="1000">
                        <a:effectLst/>
                        <a:latin typeface="Times New Roman"/>
                        <a:ea typeface="Times New Roman"/>
                        <a:cs typeface="Times New Roman"/>
                      </a:endParaRPr>
                    </a:p>
                  </a:txBody>
                  <a:tcPr marL="25716" marR="25716" marT="0" marB="0"/>
                </a:tc>
                <a:tc>
                  <a:txBody>
                    <a:bodyPr/>
                    <a:lstStyle/>
                    <a:p>
                      <a:pPr>
                        <a:spcAft>
                          <a:spcPts val="0"/>
                        </a:spcAft>
                      </a:pPr>
                      <a:r>
                        <a:rPr lang="en-GB" sz="1000">
                          <a:effectLst/>
                        </a:rPr>
                        <a:t>Knowledge and attitude towards antiretroviral therapy and adherence pattern of HIV patients at a treatment centre in Lagos, Nigeria</a:t>
                      </a:r>
                      <a:endParaRPr lang="en-GB" sz="1000">
                        <a:effectLst/>
                        <a:latin typeface="Times New Roman"/>
                        <a:ea typeface="Times New Roman"/>
                        <a:cs typeface="Times New Roman"/>
                      </a:endParaRPr>
                    </a:p>
                  </a:txBody>
                  <a:tcPr marL="25716" marR="25716" marT="0" marB="0"/>
                </a:tc>
                <a:tc>
                  <a:txBody>
                    <a:bodyPr/>
                    <a:lstStyle/>
                    <a:p>
                      <a:pPr>
                        <a:spcAft>
                          <a:spcPts val="0"/>
                        </a:spcAft>
                      </a:pPr>
                      <a:r>
                        <a:rPr lang="en-GB" sz="1000">
                          <a:effectLst/>
                        </a:rPr>
                        <a:t> </a:t>
                      </a:r>
                      <a:endParaRPr lang="en-GB" sz="1000">
                        <a:effectLst/>
                        <a:latin typeface="Times New Roman"/>
                        <a:ea typeface="Times New Roman"/>
                        <a:cs typeface="Times New Roman"/>
                      </a:endParaRPr>
                    </a:p>
                  </a:txBody>
                  <a:tcPr marL="25716" marR="25716" marT="0" marB="0"/>
                </a:tc>
                <a:tc>
                  <a:txBody>
                    <a:bodyPr/>
                    <a:lstStyle/>
                    <a:p>
                      <a:pPr>
                        <a:spcAft>
                          <a:spcPts val="0"/>
                        </a:spcAft>
                      </a:pPr>
                      <a:r>
                        <a:rPr lang="en-GB" sz="1000">
                          <a:effectLst/>
                        </a:rPr>
                        <a:t>African Journal of Reproductive Health.</a:t>
                      </a:r>
                      <a:endParaRPr lang="en-GB" sz="1000">
                        <a:effectLst/>
                        <a:latin typeface="Times New Roman"/>
                        <a:ea typeface="Times New Roman"/>
                        <a:cs typeface="Times New Roman"/>
                      </a:endParaRPr>
                    </a:p>
                  </a:txBody>
                  <a:tcPr marL="25716" marR="25716" marT="0" marB="0"/>
                </a:tc>
              </a:tr>
              <a:tr h="502684">
                <a:tc>
                  <a:txBody>
                    <a:bodyPr/>
                    <a:lstStyle/>
                    <a:p>
                      <a:pPr>
                        <a:spcAft>
                          <a:spcPts val="0"/>
                        </a:spcAft>
                      </a:pPr>
                      <a:r>
                        <a:rPr lang="en-GB" sz="1000">
                          <a:effectLst/>
                        </a:rPr>
                        <a:t>25</a:t>
                      </a:r>
                      <a:endParaRPr lang="en-GB" sz="1000">
                        <a:effectLst/>
                        <a:latin typeface="Times New Roman"/>
                        <a:ea typeface="Times New Roman"/>
                        <a:cs typeface="Times New Roman"/>
                      </a:endParaRPr>
                    </a:p>
                  </a:txBody>
                  <a:tcPr marL="25716" marR="25716" marT="0" marB="0"/>
                </a:tc>
                <a:tc>
                  <a:txBody>
                    <a:bodyPr/>
                    <a:lstStyle/>
                    <a:p>
                      <a:pPr>
                        <a:spcAft>
                          <a:spcPts val="0"/>
                        </a:spcAft>
                      </a:pPr>
                      <a:r>
                        <a:rPr lang="en-GB" sz="1000">
                          <a:effectLst/>
                        </a:rPr>
                        <a:t>The use of female condoms among Cameroonian youth in 2011: perceptions, practices and challenges for HIV prevention programs in African.</a:t>
                      </a:r>
                      <a:endParaRPr lang="en-GB" sz="1000">
                        <a:effectLst/>
                        <a:latin typeface="Times New Roman"/>
                        <a:ea typeface="Times New Roman"/>
                        <a:cs typeface="Times New Roman"/>
                      </a:endParaRPr>
                    </a:p>
                  </a:txBody>
                  <a:tcPr marL="25716" marR="25716" marT="0" marB="0"/>
                </a:tc>
                <a:tc>
                  <a:txBody>
                    <a:bodyPr/>
                    <a:lstStyle/>
                    <a:p>
                      <a:pPr>
                        <a:spcAft>
                          <a:spcPts val="0"/>
                        </a:spcAft>
                      </a:pPr>
                      <a:r>
                        <a:rPr lang="en-GB" sz="1000">
                          <a:effectLst/>
                        </a:rPr>
                        <a:t>WKR0-2013-03-0148</a:t>
                      </a:r>
                      <a:endParaRPr lang="en-GB" sz="1000">
                        <a:effectLst/>
                        <a:latin typeface="Times New Roman"/>
                        <a:ea typeface="Times New Roman"/>
                        <a:cs typeface="Times New Roman"/>
                      </a:endParaRPr>
                    </a:p>
                  </a:txBody>
                  <a:tcPr marL="25716" marR="25716" marT="0" marB="0"/>
                </a:tc>
                <a:tc>
                  <a:txBody>
                    <a:bodyPr/>
                    <a:lstStyle/>
                    <a:p>
                      <a:pPr>
                        <a:spcAft>
                          <a:spcPts val="0"/>
                        </a:spcAft>
                      </a:pPr>
                      <a:r>
                        <a:rPr lang="en-GB" sz="1000">
                          <a:effectLst/>
                        </a:rPr>
                        <a:t>African Health Sciences.</a:t>
                      </a:r>
                      <a:endParaRPr lang="en-GB" sz="1000">
                        <a:effectLst/>
                        <a:latin typeface="Times New Roman"/>
                        <a:ea typeface="Times New Roman"/>
                        <a:cs typeface="Times New Roman"/>
                      </a:endParaRPr>
                    </a:p>
                  </a:txBody>
                  <a:tcPr marL="25716" marR="25716" marT="0" marB="0"/>
                </a:tc>
              </a:tr>
              <a:tr h="502684">
                <a:tc>
                  <a:txBody>
                    <a:bodyPr/>
                    <a:lstStyle/>
                    <a:p>
                      <a:pPr>
                        <a:spcAft>
                          <a:spcPts val="0"/>
                        </a:spcAft>
                      </a:pPr>
                      <a:r>
                        <a:rPr lang="en-GB" sz="1000">
                          <a:effectLst/>
                        </a:rPr>
                        <a:t>26</a:t>
                      </a:r>
                      <a:endParaRPr lang="en-GB" sz="1000">
                        <a:effectLst/>
                        <a:latin typeface="Times New Roman"/>
                        <a:ea typeface="Times New Roman"/>
                        <a:cs typeface="Times New Roman"/>
                      </a:endParaRPr>
                    </a:p>
                  </a:txBody>
                  <a:tcPr marL="25716" marR="25716" marT="0" marB="0"/>
                </a:tc>
                <a:tc>
                  <a:txBody>
                    <a:bodyPr/>
                    <a:lstStyle/>
                    <a:p>
                      <a:pPr>
                        <a:spcAft>
                          <a:spcPts val="0"/>
                        </a:spcAft>
                      </a:pPr>
                      <a:r>
                        <a:rPr lang="en-GB" sz="1000">
                          <a:effectLst/>
                        </a:rPr>
                        <a:t>Prevalence of unintended pregnancy and associated factors among married pregnant women in Ganji Woreda, West Wollega Oromia region, Ethiopia.</a:t>
                      </a:r>
                      <a:endParaRPr lang="en-GB" sz="1000">
                        <a:effectLst/>
                        <a:latin typeface="Times New Roman"/>
                        <a:ea typeface="Times New Roman"/>
                        <a:cs typeface="Times New Roman"/>
                      </a:endParaRPr>
                    </a:p>
                  </a:txBody>
                  <a:tcPr marL="25716" marR="25716" marT="0" marB="0"/>
                </a:tc>
                <a:tc>
                  <a:txBody>
                    <a:bodyPr/>
                    <a:lstStyle/>
                    <a:p>
                      <a:pPr>
                        <a:spcAft>
                          <a:spcPts val="0"/>
                        </a:spcAft>
                      </a:pPr>
                      <a:r>
                        <a:rPr lang="en-GB" sz="1000">
                          <a:effectLst/>
                        </a:rPr>
                        <a:t>SJPH_2510178_20140113</a:t>
                      </a:r>
                      <a:endParaRPr lang="en-GB" sz="1000">
                        <a:effectLst/>
                        <a:latin typeface="Times New Roman"/>
                        <a:ea typeface="Times New Roman"/>
                        <a:cs typeface="Times New Roman"/>
                      </a:endParaRPr>
                    </a:p>
                  </a:txBody>
                  <a:tcPr marL="25716" marR="25716" marT="0" marB="0"/>
                </a:tc>
                <a:tc>
                  <a:txBody>
                    <a:bodyPr/>
                    <a:lstStyle/>
                    <a:p>
                      <a:pPr>
                        <a:spcAft>
                          <a:spcPts val="0"/>
                        </a:spcAft>
                      </a:pPr>
                      <a:r>
                        <a:rPr lang="en-GB" sz="1000">
                          <a:effectLst/>
                        </a:rPr>
                        <a:t>Science Journal of Public Health.</a:t>
                      </a:r>
                      <a:endParaRPr lang="en-GB" sz="1000">
                        <a:effectLst/>
                        <a:latin typeface="Times New Roman"/>
                        <a:ea typeface="Times New Roman"/>
                        <a:cs typeface="Times New Roman"/>
                      </a:endParaRPr>
                    </a:p>
                  </a:txBody>
                  <a:tcPr marL="25716" marR="25716" marT="0" marB="0"/>
                </a:tc>
              </a:tr>
              <a:tr h="342869">
                <a:tc>
                  <a:txBody>
                    <a:bodyPr/>
                    <a:lstStyle/>
                    <a:p>
                      <a:pPr>
                        <a:spcAft>
                          <a:spcPts val="0"/>
                        </a:spcAft>
                      </a:pPr>
                      <a:r>
                        <a:rPr lang="en-GB" sz="1000">
                          <a:effectLst/>
                        </a:rPr>
                        <a:t>27</a:t>
                      </a:r>
                      <a:endParaRPr lang="en-GB" sz="1000">
                        <a:effectLst/>
                        <a:latin typeface="Times New Roman"/>
                        <a:ea typeface="Times New Roman"/>
                        <a:cs typeface="Times New Roman"/>
                      </a:endParaRPr>
                    </a:p>
                  </a:txBody>
                  <a:tcPr marL="25716" marR="25716" marT="0" marB="0"/>
                </a:tc>
                <a:tc>
                  <a:txBody>
                    <a:bodyPr/>
                    <a:lstStyle/>
                    <a:p>
                      <a:pPr>
                        <a:spcAft>
                          <a:spcPts val="0"/>
                        </a:spcAft>
                      </a:pPr>
                      <a:r>
                        <a:rPr lang="en-GB" sz="1000">
                          <a:effectLst/>
                        </a:rPr>
                        <a:t>The determinants of sexual behaviour for HIV/AIDS among university students in Ilishan, Nigeria.</a:t>
                      </a:r>
                      <a:endParaRPr lang="en-GB" sz="1000">
                        <a:effectLst/>
                        <a:latin typeface="Times New Roman"/>
                        <a:ea typeface="Times New Roman"/>
                        <a:cs typeface="Times New Roman"/>
                      </a:endParaRPr>
                    </a:p>
                  </a:txBody>
                  <a:tcPr marL="25716" marR="25716" marT="0" marB="0"/>
                </a:tc>
                <a:tc>
                  <a:txBody>
                    <a:bodyPr/>
                    <a:lstStyle/>
                    <a:p>
                      <a:pPr>
                        <a:spcAft>
                          <a:spcPts val="0"/>
                        </a:spcAft>
                      </a:pPr>
                      <a:r>
                        <a:rPr lang="en-GB" sz="1000">
                          <a:effectLst/>
                        </a:rPr>
                        <a:t>2014_ARRB_11739</a:t>
                      </a:r>
                      <a:endParaRPr lang="en-GB" sz="1000">
                        <a:effectLst/>
                        <a:latin typeface="Times New Roman"/>
                        <a:ea typeface="Times New Roman"/>
                        <a:cs typeface="Times New Roman"/>
                      </a:endParaRPr>
                    </a:p>
                  </a:txBody>
                  <a:tcPr marL="25716" marR="25716" marT="0" marB="0"/>
                </a:tc>
                <a:tc>
                  <a:txBody>
                    <a:bodyPr/>
                    <a:lstStyle/>
                    <a:p>
                      <a:pPr>
                        <a:spcAft>
                          <a:spcPts val="0"/>
                        </a:spcAft>
                      </a:pPr>
                      <a:r>
                        <a:rPr lang="en-GB" sz="1000">
                          <a:effectLst/>
                        </a:rPr>
                        <a:t>Annual Research &amp; Review in Biology</a:t>
                      </a:r>
                      <a:endParaRPr lang="en-GB" sz="1000">
                        <a:effectLst/>
                        <a:latin typeface="Times New Roman"/>
                        <a:ea typeface="Times New Roman"/>
                        <a:cs typeface="Times New Roman"/>
                      </a:endParaRPr>
                    </a:p>
                  </a:txBody>
                  <a:tcPr marL="25716" marR="25716" marT="0" marB="0"/>
                </a:tc>
              </a:tr>
              <a:tr h="514303">
                <a:tc>
                  <a:txBody>
                    <a:bodyPr/>
                    <a:lstStyle/>
                    <a:p>
                      <a:pPr>
                        <a:spcAft>
                          <a:spcPts val="0"/>
                        </a:spcAft>
                      </a:pPr>
                      <a:r>
                        <a:rPr lang="en-GB" sz="1000">
                          <a:effectLst/>
                        </a:rPr>
                        <a:t>28</a:t>
                      </a:r>
                      <a:endParaRPr lang="en-GB" sz="1000">
                        <a:effectLst/>
                        <a:latin typeface="Times New Roman"/>
                        <a:ea typeface="Times New Roman"/>
                        <a:cs typeface="Times New Roman"/>
                      </a:endParaRPr>
                    </a:p>
                  </a:txBody>
                  <a:tcPr marL="25716" marR="25716" marT="0" marB="0"/>
                </a:tc>
                <a:tc>
                  <a:txBody>
                    <a:bodyPr/>
                    <a:lstStyle/>
                    <a:p>
                      <a:pPr>
                        <a:spcAft>
                          <a:spcPts val="0"/>
                        </a:spcAft>
                      </a:pPr>
                      <a:r>
                        <a:rPr lang="en-GB" sz="1000">
                          <a:effectLst/>
                        </a:rPr>
                        <a:t>Assessment of informal settlement and associated factors as a public health issue in Bahir Dar city, North West Ethiopia: A community based case control study.</a:t>
                      </a:r>
                      <a:endParaRPr lang="en-GB" sz="1000">
                        <a:effectLst/>
                        <a:latin typeface="Times New Roman"/>
                        <a:ea typeface="Times New Roman"/>
                        <a:cs typeface="Times New Roman"/>
                      </a:endParaRPr>
                    </a:p>
                  </a:txBody>
                  <a:tcPr marL="25716" marR="25716" marT="0" marB="0"/>
                </a:tc>
                <a:tc>
                  <a:txBody>
                    <a:bodyPr/>
                    <a:lstStyle/>
                    <a:p>
                      <a:pPr>
                        <a:spcAft>
                          <a:spcPts val="0"/>
                        </a:spcAft>
                      </a:pPr>
                      <a:r>
                        <a:rPr lang="en-GB" sz="1000">
                          <a:effectLst/>
                        </a:rPr>
                        <a:t>SJPH_2510988_20140602</a:t>
                      </a:r>
                      <a:endParaRPr lang="en-GB" sz="1000">
                        <a:effectLst/>
                        <a:latin typeface="Times New Roman"/>
                        <a:ea typeface="Times New Roman"/>
                        <a:cs typeface="Times New Roman"/>
                      </a:endParaRPr>
                    </a:p>
                  </a:txBody>
                  <a:tcPr marL="25716" marR="25716" marT="0" marB="0"/>
                </a:tc>
                <a:tc>
                  <a:txBody>
                    <a:bodyPr/>
                    <a:lstStyle/>
                    <a:p>
                      <a:pPr>
                        <a:spcAft>
                          <a:spcPts val="0"/>
                        </a:spcAft>
                      </a:pPr>
                      <a:r>
                        <a:rPr lang="en-GB" sz="1000">
                          <a:effectLst/>
                        </a:rPr>
                        <a:t>Science Journal of Public Health</a:t>
                      </a:r>
                      <a:endParaRPr lang="en-GB" sz="1000">
                        <a:effectLst/>
                        <a:latin typeface="Times New Roman"/>
                        <a:ea typeface="Times New Roman"/>
                        <a:cs typeface="Times New Roman"/>
                      </a:endParaRPr>
                    </a:p>
                  </a:txBody>
                  <a:tcPr marL="25716" marR="25716" marT="0" marB="0"/>
                </a:tc>
              </a:tr>
              <a:tr h="514303">
                <a:tc>
                  <a:txBody>
                    <a:bodyPr/>
                    <a:lstStyle/>
                    <a:p>
                      <a:pPr>
                        <a:spcAft>
                          <a:spcPts val="0"/>
                        </a:spcAft>
                      </a:pPr>
                      <a:r>
                        <a:rPr lang="en-GB" sz="1000">
                          <a:effectLst/>
                        </a:rPr>
                        <a:t>29</a:t>
                      </a:r>
                      <a:endParaRPr lang="en-GB" sz="1000">
                        <a:effectLst/>
                        <a:latin typeface="Times New Roman"/>
                        <a:ea typeface="Times New Roman"/>
                        <a:cs typeface="Times New Roman"/>
                      </a:endParaRPr>
                    </a:p>
                  </a:txBody>
                  <a:tcPr marL="25716" marR="25716" marT="0" marB="0"/>
                </a:tc>
                <a:tc>
                  <a:txBody>
                    <a:bodyPr/>
                    <a:lstStyle/>
                    <a:p>
                      <a:pPr>
                        <a:spcAft>
                          <a:spcPts val="0"/>
                        </a:spcAft>
                      </a:pPr>
                      <a:r>
                        <a:rPr lang="en-GB" sz="1000">
                          <a:effectLst/>
                        </a:rPr>
                        <a:t>The Contribution, Performance and Challenges of the Ghanaian Pharmacists’ in the Management and Prevention of HIV/AIDS, Malaria and Tuberculosis.</a:t>
                      </a:r>
                      <a:endParaRPr lang="en-GB" sz="1000">
                        <a:effectLst/>
                        <a:latin typeface="Times New Roman"/>
                        <a:ea typeface="Times New Roman"/>
                        <a:cs typeface="Times New Roman"/>
                      </a:endParaRPr>
                    </a:p>
                  </a:txBody>
                  <a:tcPr marL="25716" marR="25716" marT="0" marB="0"/>
                </a:tc>
                <a:tc>
                  <a:txBody>
                    <a:bodyPr/>
                    <a:lstStyle/>
                    <a:p>
                      <a:pPr>
                        <a:spcAft>
                          <a:spcPts val="0"/>
                        </a:spcAft>
                      </a:pPr>
                      <a:r>
                        <a:rPr lang="en-GB" sz="1000">
                          <a:effectLst/>
                        </a:rPr>
                        <a:t>2014_BJMMR_12437</a:t>
                      </a:r>
                      <a:endParaRPr lang="en-GB" sz="1000">
                        <a:effectLst/>
                        <a:latin typeface="Times New Roman"/>
                        <a:ea typeface="Times New Roman"/>
                        <a:cs typeface="Times New Roman"/>
                      </a:endParaRPr>
                    </a:p>
                  </a:txBody>
                  <a:tcPr marL="25716" marR="25716" marT="0" marB="0"/>
                </a:tc>
                <a:tc>
                  <a:txBody>
                    <a:bodyPr/>
                    <a:lstStyle/>
                    <a:p>
                      <a:pPr>
                        <a:spcAft>
                          <a:spcPts val="0"/>
                        </a:spcAft>
                      </a:pPr>
                      <a:r>
                        <a:rPr lang="en-GB" sz="1000">
                          <a:effectLst/>
                        </a:rPr>
                        <a:t>British Journal of Medicine and Medical Research</a:t>
                      </a:r>
                      <a:endParaRPr lang="en-GB" sz="1000">
                        <a:effectLst/>
                        <a:latin typeface="Times New Roman"/>
                        <a:ea typeface="Times New Roman"/>
                        <a:cs typeface="Times New Roman"/>
                      </a:endParaRPr>
                    </a:p>
                  </a:txBody>
                  <a:tcPr marL="25716" marR="25716" marT="0" marB="0"/>
                </a:tc>
              </a:tr>
              <a:tr h="514303">
                <a:tc>
                  <a:txBody>
                    <a:bodyPr/>
                    <a:lstStyle/>
                    <a:p>
                      <a:pPr>
                        <a:spcAft>
                          <a:spcPts val="0"/>
                        </a:spcAft>
                      </a:pPr>
                      <a:r>
                        <a:rPr lang="en-GB" sz="1000">
                          <a:effectLst/>
                        </a:rPr>
                        <a:t>30</a:t>
                      </a:r>
                      <a:endParaRPr lang="en-GB" sz="1000">
                        <a:effectLst/>
                        <a:latin typeface="Times New Roman"/>
                        <a:ea typeface="Times New Roman"/>
                        <a:cs typeface="Times New Roman"/>
                      </a:endParaRPr>
                    </a:p>
                  </a:txBody>
                  <a:tcPr marL="25716" marR="25716" marT="0" marB="0"/>
                </a:tc>
                <a:tc>
                  <a:txBody>
                    <a:bodyPr/>
                    <a:lstStyle/>
                    <a:p>
                      <a:pPr>
                        <a:spcAft>
                          <a:spcPts val="0"/>
                        </a:spcAft>
                      </a:pPr>
                      <a:r>
                        <a:rPr lang="en-GB" sz="1000">
                          <a:effectLst/>
                        </a:rPr>
                        <a:t>Condom acceptability for prevention of HIV infection amongst male inmates in a convict prison in North Western Nigeria: A qualitative research report.</a:t>
                      </a:r>
                      <a:endParaRPr lang="en-GB" sz="1000">
                        <a:effectLst/>
                        <a:latin typeface="Times New Roman"/>
                        <a:ea typeface="Times New Roman"/>
                        <a:cs typeface="Times New Roman"/>
                      </a:endParaRPr>
                    </a:p>
                  </a:txBody>
                  <a:tcPr marL="25716" marR="25716" marT="0" marB="0"/>
                </a:tc>
                <a:tc>
                  <a:txBody>
                    <a:bodyPr/>
                    <a:lstStyle/>
                    <a:p>
                      <a:pPr>
                        <a:spcAft>
                          <a:spcPts val="0"/>
                        </a:spcAft>
                      </a:pPr>
                      <a:r>
                        <a:rPr lang="en-GB" sz="1000">
                          <a:effectLst/>
                        </a:rPr>
                        <a:t>2014_BJMMR_12587</a:t>
                      </a:r>
                      <a:endParaRPr lang="en-GB" sz="1000">
                        <a:effectLst/>
                        <a:latin typeface="Times New Roman"/>
                        <a:ea typeface="Times New Roman"/>
                        <a:cs typeface="Times New Roman"/>
                      </a:endParaRPr>
                    </a:p>
                  </a:txBody>
                  <a:tcPr marL="25716" marR="25716" marT="0" marB="0"/>
                </a:tc>
                <a:tc>
                  <a:txBody>
                    <a:bodyPr/>
                    <a:lstStyle/>
                    <a:p>
                      <a:pPr>
                        <a:spcAft>
                          <a:spcPts val="0"/>
                        </a:spcAft>
                      </a:pPr>
                      <a:r>
                        <a:rPr lang="en-GB" sz="1000">
                          <a:effectLst/>
                        </a:rPr>
                        <a:t>British Journal of Medicine and Medical Research</a:t>
                      </a:r>
                      <a:endParaRPr lang="en-GB" sz="1000">
                        <a:effectLst/>
                        <a:latin typeface="Times New Roman"/>
                        <a:ea typeface="Times New Roman"/>
                        <a:cs typeface="Times New Roman"/>
                      </a:endParaRPr>
                    </a:p>
                  </a:txBody>
                  <a:tcPr marL="25716" marR="25716" marT="0" marB="0"/>
                </a:tc>
              </a:tr>
              <a:tr h="502684">
                <a:tc>
                  <a:txBody>
                    <a:bodyPr/>
                    <a:lstStyle/>
                    <a:p>
                      <a:pPr>
                        <a:spcAft>
                          <a:spcPts val="0"/>
                        </a:spcAft>
                      </a:pPr>
                      <a:r>
                        <a:rPr lang="en-GB" sz="1000">
                          <a:effectLst/>
                        </a:rPr>
                        <a:t>31</a:t>
                      </a:r>
                      <a:endParaRPr lang="en-GB" sz="1000">
                        <a:effectLst/>
                        <a:latin typeface="Times New Roman"/>
                        <a:ea typeface="Times New Roman"/>
                        <a:cs typeface="Times New Roman"/>
                      </a:endParaRPr>
                    </a:p>
                  </a:txBody>
                  <a:tcPr marL="25716" marR="25716" marT="0" marB="0"/>
                </a:tc>
                <a:tc>
                  <a:txBody>
                    <a:bodyPr/>
                    <a:lstStyle/>
                    <a:p>
                      <a:pPr>
                        <a:spcAft>
                          <a:spcPts val="0"/>
                        </a:spcAft>
                      </a:pPr>
                      <a:r>
                        <a:rPr lang="en-GB" sz="1000">
                          <a:effectLst/>
                        </a:rPr>
                        <a:t>Serotyping and antimicrobial susceptibility of salmonella isolated from children under five years of age with diarrhoea in rural Burkina Faso</a:t>
                      </a:r>
                      <a:endParaRPr lang="en-GB" sz="1000">
                        <a:effectLst/>
                        <a:latin typeface="Times New Roman"/>
                        <a:ea typeface="Times New Roman"/>
                        <a:cs typeface="Times New Roman"/>
                      </a:endParaRPr>
                    </a:p>
                  </a:txBody>
                  <a:tcPr marL="25716" marR="25716" marT="0" marB="0"/>
                </a:tc>
                <a:tc>
                  <a:txBody>
                    <a:bodyPr/>
                    <a:lstStyle/>
                    <a:p>
                      <a:pPr>
                        <a:spcAft>
                          <a:spcPts val="0"/>
                        </a:spcAft>
                      </a:pPr>
                      <a:r>
                        <a:rPr lang="en-GB" sz="1000">
                          <a:effectLst/>
                        </a:rPr>
                        <a:t>AJMR-08.07.14-7002</a:t>
                      </a:r>
                      <a:endParaRPr lang="en-GB" sz="1000">
                        <a:effectLst/>
                        <a:latin typeface="Times New Roman"/>
                        <a:ea typeface="Times New Roman"/>
                        <a:cs typeface="Times New Roman"/>
                      </a:endParaRPr>
                    </a:p>
                  </a:txBody>
                  <a:tcPr marL="25716" marR="25716" marT="0" marB="0"/>
                </a:tc>
                <a:tc>
                  <a:txBody>
                    <a:bodyPr/>
                    <a:lstStyle/>
                    <a:p>
                      <a:pPr>
                        <a:spcAft>
                          <a:spcPts val="0"/>
                        </a:spcAft>
                      </a:pPr>
                      <a:r>
                        <a:rPr lang="en-GB" sz="1000" dirty="0">
                          <a:effectLst/>
                        </a:rPr>
                        <a:t>African Journal of Microbiology Research</a:t>
                      </a:r>
                      <a:endParaRPr lang="en-GB" sz="1000" dirty="0">
                        <a:effectLst/>
                        <a:latin typeface="Times New Roman"/>
                        <a:ea typeface="Times New Roman"/>
                        <a:cs typeface="Times New Roman"/>
                      </a:endParaRPr>
                    </a:p>
                  </a:txBody>
                  <a:tcPr marL="25716" marR="25716" marT="0" marB="0"/>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422</TotalTime>
  <Words>2766</Words>
  <Application>Microsoft Office PowerPoint</Application>
  <PresentationFormat>On-screen Show (4:3)</PresentationFormat>
  <Paragraphs>327</Paragraphs>
  <Slides>16</Slides>
  <Notes>10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computer</dc:creator>
  <cp:lastModifiedBy>Sravan kumar Valluru</cp:lastModifiedBy>
  <cp:revision>71</cp:revision>
  <dcterms:created xsi:type="dcterms:W3CDTF">2014-07-15T10:01:35Z</dcterms:created>
  <dcterms:modified xsi:type="dcterms:W3CDTF">2015-10-13T10:16:58Z</dcterms:modified>
</cp:coreProperties>
</file>