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337" r:id="rId3"/>
    <p:sldId id="398" r:id="rId4"/>
    <p:sldId id="399" r:id="rId5"/>
    <p:sldId id="341" r:id="rId6"/>
    <p:sldId id="364" r:id="rId7"/>
    <p:sldId id="374" r:id="rId8"/>
    <p:sldId id="395" r:id="rId9"/>
    <p:sldId id="396" r:id="rId10"/>
    <p:sldId id="397" r:id="rId11"/>
    <p:sldId id="340" r:id="rId12"/>
    <p:sldId id="339" r:id="rId13"/>
    <p:sldId id="402" r:id="rId14"/>
    <p:sldId id="403" r:id="rId15"/>
    <p:sldId id="404" r:id="rId16"/>
    <p:sldId id="405" r:id="rId1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76807" autoAdjust="0"/>
  </p:normalViewPr>
  <p:slideViewPr>
    <p:cSldViewPr>
      <p:cViewPr>
        <p:scale>
          <a:sx n="81" d="100"/>
          <a:sy n="81" d="100"/>
        </p:scale>
        <p:origin x="-318" y="204"/>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76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0EE6A-3622-40C8-9307-2E044A6EFAFC}" type="datetimeFigureOut">
              <a:rPr lang="sr-Latn-CS" smtClean="0"/>
              <a:pPr/>
              <a:t>13.10.2015</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59B7ED-CF8C-49CC-916F-03BD623B9458}" type="slidenum">
              <a:rPr lang="hr-HR" smtClean="0"/>
              <a:pPr/>
              <a:t>‹#›</a:t>
            </a:fld>
            <a:endParaRPr lang="hr-HR"/>
          </a:p>
        </p:txBody>
      </p:sp>
    </p:spTree>
    <p:extLst>
      <p:ext uri="{BB962C8B-B14F-4D97-AF65-F5344CB8AC3E}">
        <p14:creationId xmlns:p14="http://schemas.microsoft.com/office/powerpoint/2010/main" val="756548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943DE909-DC27-49BD-BA7B-B7224603052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4559B7ED-CF8C-49CC-916F-03BD623B9458}" type="slidenum">
              <a:rPr lang="hr-HR" smtClean="0"/>
              <a:pPr/>
              <a:t>12</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4559B7ED-CF8C-49CC-916F-03BD623B9458}" type="slidenum">
              <a:rPr lang="hr-HR" smtClean="0"/>
              <a:pPr/>
              <a:t>3</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4559B7ED-CF8C-49CC-916F-03BD623B9458}" type="slidenum">
              <a:rPr lang="hr-HR" smtClean="0"/>
              <a:pPr/>
              <a:t>4</a:t>
            </a:fld>
            <a:endParaRPr lang="hr-H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lgn="just"/>
            <a:endParaRPr lang="en-US" sz="16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43DE909-DC27-49BD-BA7B-B7224603052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US" sz="1050" dirty="0"/>
          </a:p>
        </p:txBody>
      </p:sp>
      <p:sp>
        <p:nvSpPr>
          <p:cNvPr id="4" name="Slide Number Placeholder 3"/>
          <p:cNvSpPr>
            <a:spLocks noGrp="1"/>
          </p:cNvSpPr>
          <p:nvPr>
            <p:ph type="sldNum" sz="quarter" idx="10"/>
          </p:nvPr>
        </p:nvSpPr>
        <p:spPr/>
        <p:txBody>
          <a:bodyPr/>
          <a:lstStyle/>
          <a:p>
            <a:fld id="{02D32714-34D4-4669-A5C9-7C2439698BFE}" type="slidenum">
              <a:rPr lang="hr-HR" smtClean="0"/>
              <a:pPr/>
              <a:t>7</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943DE909-DC27-49BD-BA7B-B7224603052D}"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943DE909-DC27-49BD-BA7B-B7224603052D}"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943DE909-DC27-49BD-BA7B-B7224603052D}"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4559B7ED-CF8C-49CC-916F-03BD623B9458}" type="slidenum">
              <a:rPr lang="hr-HR" smtClean="0"/>
              <a:pPr/>
              <a:t>11</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142" y="857"/>
            <a:ext cx="9142858" cy="6857143"/>
          </a:xfrm>
          <a:prstGeom prst="rect">
            <a:avLst/>
          </a:prstGeom>
        </p:spPr>
      </p:pic>
      <p:sp>
        <p:nvSpPr>
          <p:cNvPr id="8" name="Rectangle 7"/>
          <p:cNvSpPr/>
          <p:nvPr userDrawn="1"/>
        </p:nvSpPr>
        <p:spPr>
          <a:xfrm>
            <a:off x="0" y="0"/>
            <a:ext cx="7162800" cy="685800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381000"/>
            <a:ext cx="8229600" cy="5745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59D5C-7180-4EB4-ABAC-B8291AE4A24B}"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4E1B7-EA4B-4627-8377-47E877C4B30E}" type="slidenum">
              <a:rPr lang="en-US" smtClean="0"/>
              <a:pPr/>
              <a:t>‹#›</a:t>
            </a:fld>
            <a:endParaRPr lang="en-US"/>
          </a:p>
        </p:txBody>
      </p:sp>
    </p:spTree>
    <p:extLst>
      <p:ext uri="{BB962C8B-B14F-4D97-AF65-F5344CB8AC3E}">
        <p14:creationId xmlns:p14="http://schemas.microsoft.com/office/powerpoint/2010/main" val="391933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B8303-ECD5-49BD-BC05-6EFEB6F5EFDF}" type="datetimeFigureOut">
              <a:rPr lang="sr-Latn-CS" smtClean="0"/>
              <a:pPr/>
              <a:t>13.10.2015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45C13DC-4D1D-4AB6-8C2B-0BD44335F46E}"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B8303-ECD5-49BD-BC05-6EFEB6F5EFDF}" type="datetimeFigureOut">
              <a:rPr lang="sr-Latn-CS" smtClean="0"/>
              <a:pPr/>
              <a:t>13.10.2015</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C13DC-4D1D-4AB6-8C2B-0BD44335F46E}"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beyang1@yahoo.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hivprec@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1412776"/>
            <a:ext cx="7848872" cy="2308324"/>
          </a:xfrm>
          <a:prstGeom prst="rect">
            <a:avLst/>
          </a:prstGeom>
        </p:spPr>
        <p:txBody>
          <a:bodyPr wrap="square">
            <a:spAutoFit/>
          </a:bodyPr>
          <a:lstStyle/>
          <a:p>
            <a:pPr algn="ctr"/>
            <a:r>
              <a:rPr lang="en-US" sz="3200" b="1" dirty="0" smtClean="0">
                <a:latin typeface="Times New Roman" pitchFamily="18" charset="0"/>
                <a:cs typeface="Times New Roman" pitchFamily="18" charset="0"/>
              </a:rPr>
              <a:t>Elvis </a:t>
            </a:r>
            <a:r>
              <a:rPr lang="en-US" sz="3200" b="1" dirty="0" err="1" smtClean="0">
                <a:latin typeface="Times New Roman" pitchFamily="18" charset="0"/>
                <a:cs typeface="Times New Roman" pitchFamily="18" charset="0"/>
              </a:rPr>
              <a:t>Enowbeyang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Tarkang</a:t>
            </a:r>
            <a:r>
              <a:rPr lang="en-US" sz="3200"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PhD</a:t>
            </a:r>
          </a:p>
          <a:p>
            <a:pPr algn="ctr"/>
            <a:r>
              <a:rPr lang="hr-HR" sz="3200" dirty="0" smtClean="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Chemical </a:t>
            </a:r>
            <a:r>
              <a:rPr lang="en-GB" dirty="0" smtClean="0">
                <a:latin typeface="Times New Roman" pitchFamily="18" charset="0"/>
                <a:cs typeface="Times New Roman" pitchFamily="18" charset="0"/>
              </a:rPr>
              <a:t>Pathologist and Specialist in HIV Prevention; and Research in the Social Aspects of HIV/AIDS</a:t>
            </a:r>
            <a:r>
              <a:rPr lang="hr-HR" dirty="0" smtClean="0">
                <a:latin typeface="Times New Roman" pitchFamily="18" charset="0"/>
                <a:cs typeface="Times New Roman" pitchFamily="18" charset="0"/>
              </a:rPr>
              <a:t> </a:t>
            </a:r>
          </a:p>
          <a:p>
            <a:endParaRPr lang="hr-HR" sz="2000" dirty="0" smtClean="0">
              <a:latin typeface="Times New Roman" pitchFamily="18" charset="0"/>
              <a:cs typeface="Times New Roman" pitchFamily="18" charset="0"/>
            </a:endParaRPr>
          </a:p>
          <a:p>
            <a:pPr lvl="0" algn="ctr" fontAlgn="base">
              <a:spcBef>
                <a:spcPct val="0"/>
              </a:spcBef>
              <a:spcAft>
                <a:spcPct val="0"/>
              </a:spcAft>
            </a:pPr>
            <a:endParaRPr lang="en-US" sz="2400" dirty="0" smtClean="0">
              <a:latin typeface="Times New Roman" pitchFamily="18" charset="0"/>
              <a:ea typeface="Times New Roman" pitchFamily="18" charset="0"/>
              <a:cs typeface="Times New Roman" pitchFamily="18" charset="0"/>
            </a:endParaRPr>
          </a:p>
        </p:txBody>
      </p:sp>
      <p:sp>
        <p:nvSpPr>
          <p:cNvPr id="8" name="Rectangle 7"/>
          <p:cNvSpPr/>
          <p:nvPr/>
        </p:nvSpPr>
        <p:spPr>
          <a:xfrm>
            <a:off x="467544" y="3501008"/>
            <a:ext cx="8280920" cy="2031325"/>
          </a:xfrm>
          <a:prstGeom prst="rect">
            <a:avLst/>
          </a:prstGeom>
        </p:spPr>
        <p:txBody>
          <a:bodyPr wrap="square">
            <a:spAutoFit/>
          </a:bodyPr>
          <a:lstStyle/>
          <a:p>
            <a:endParaRPr lang="en-US" sz="1400" b="1" dirty="0" smtClean="0">
              <a:latin typeface="Times New Roman" pitchFamily="18" charset="0"/>
              <a:cs typeface="Times New Roman" pitchFamily="18" charset="0"/>
            </a:endParaRPr>
          </a:p>
          <a:p>
            <a:r>
              <a:rPr lang="en-GB" sz="1400" b="1" dirty="0" smtClean="0">
                <a:latin typeface="Times New Roman" pitchFamily="18" charset="0"/>
                <a:cs typeface="Times New Roman" pitchFamily="18" charset="0"/>
              </a:rPr>
              <a:t>1. HIV/AIDS Prevention Research Network, Cameroon (HIVPREC) PO Box 36, </a:t>
            </a:r>
            <a:r>
              <a:rPr lang="en-GB" sz="1400" b="1" dirty="0" err="1" smtClean="0">
                <a:latin typeface="Times New Roman" pitchFamily="18" charset="0"/>
                <a:cs typeface="Times New Roman" pitchFamily="18" charset="0"/>
              </a:rPr>
              <a:t>Kumba</a:t>
            </a:r>
            <a:r>
              <a:rPr lang="en-GB" sz="1400" b="1" dirty="0" smtClean="0">
                <a:latin typeface="Times New Roman" pitchFamily="18" charset="0"/>
                <a:cs typeface="Times New Roman" pitchFamily="18" charset="0"/>
              </a:rPr>
              <a:t>, Southwest Region, Cameroon</a:t>
            </a:r>
          </a:p>
          <a:p>
            <a:r>
              <a:rPr lang="en-GB" sz="1400" b="1" dirty="0" smtClean="0">
                <a:latin typeface="Times New Roman" pitchFamily="18" charset="0"/>
                <a:cs typeface="Times New Roman" pitchFamily="18" charset="0"/>
              </a:rPr>
              <a:t>2. Cameroon Christian University (CCU) PO Box 345 </a:t>
            </a:r>
            <a:r>
              <a:rPr lang="en-GB" sz="1400" b="1" dirty="0" err="1" smtClean="0">
                <a:latin typeface="Times New Roman" pitchFamily="18" charset="0"/>
                <a:cs typeface="Times New Roman" pitchFamily="18" charset="0"/>
              </a:rPr>
              <a:t>Kumba</a:t>
            </a:r>
            <a:r>
              <a:rPr lang="en-GB" sz="1400" b="1" dirty="0" smtClean="0">
                <a:latin typeface="Times New Roman" pitchFamily="18" charset="0"/>
                <a:cs typeface="Times New Roman" pitchFamily="18" charset="0"/>
              </a:rPr>
              <a:t>, Southwest Region, Cameroon</a:t>
            </a:r>
            <a:r>
              <a:rPr lang="hr-HR" sz="1400" b="1" dirty="0" smtClean="0">
                <a:latin typeface="Times New Roman" pitchFamily="18" charset="0"/>
                <a:cs typeface="Times New Roman" pitchFamily="18" charset="0"/>
              </a:rPr>
              <a:t> </a:t>
            </a:r>
            <a:endParaRPr lang="hr-HR" sz="1400" b="1" dirty="0">
              <a:latin typeface="Times New Roman" pitchFamily="18" charset="0"/>
              <a:cs typeface="Times New Roman" pitchFamily="18" charset="0"/>
            </a:endParaRPr>
          </a:p>
          <a:p>
            <a:r>
              <a:rPr lang="hr-HR" sz="1400" dirty="0" smtClean="0">
                <a:latin typeface="Times New Roman" pitchFamily="18" charset="0"/>
                <a:cs typeface="Times New Roman" pitchFamily="18" charset="0"/>
              </a:rPr>
              <a:t> </a:t>
            </a:r>
            <a:endParaRPr lang="hr-HR" sz="1400" dirty="0">
              <a:latin typeface="Times New Roman" pitchFamily="18" charset="0"/>
              <a:cs typeface="Times New Roman" pitchFamily="18" charset="0"/>
            </a:endParaRPr>
          </a:p>
          <a:p>
            <a:r>
              <a:rPr lang="hr-HR" sz="1400" dirty="0" smtClean="0">
                <a:latin typeface="Times New Roman" pitchFamily="18" charset="0"/>
                <a:cs typeface="Times New Roman" pitchFamily="18" charset="0"/>
              </a:rPr>
              <a:t>C</a:t>
            </a:r>
            <a:r>
              <a:rPr lang="en-GB" sz="1400" dirty="0" err="1" smtClean="0">
                <a:latin typeface="Times New Roman" pitchFamily="18" charset="0"/>
                <a:cs typeface="Times New Roman" pitchFamily="18" charset="0"/>
              </a:rPr>
              <a:t>ameroon</a:t>
            </a:r>
            <a:r>
              <a:rPr lang="hr-HR" sz="1400" dirty="0" smtClean="0">
                <a:latin typeface="Times New Roman" pitchFamily="18" charset="0"/>
                <a:cs typeface="Times New Roman" pitchFamily="18" charset="0"/>
              </a:rPr>
              <a:t> </a:t>
            </a:r>
            <a:endParaRPr lang="hr-HR" sz="1400" dirty="0">
              <a:latin typeface="Times New Roman" pitchFamily="18" charset="0"/>
              <a:cs typeface="Times New Roman" pitchFamily="18" charset="0"/>
            </a:endParaRPr>
          </a:p>
          <a:p>
            <a:r>
              <a:rPr lang="hr-HR" sz="1400" dirty="0" smtClean="0">
                <a:latin typeface="Times New Roman" pitchFamily="18" charset="0"/>
                <a:cs typeface="Times New Roman" pitchFamily="18" charset="0"/>
              </a:rPr>
              <a:t>phone +</a:t>
            </a:r>
            <a:r>
              <a:rPr lang="en-GB" sz="1400" dirty="0" smtClean="0">
                <a:latin typeface="Times New Roman" pitchFamily="18" charset="0"/>
                <a:cs typeface="Times New Roman" pitchFamily="18" charset="0"/>
              </a:rPr>
              <a:t>237</a:t>
            </a:r>
            <a:r>
              <a:rPr lang="hr-HR" sz="1400" dirty="0" smtClean="0">
                <a:latin typeface="Times New Roman" pitchFamily="18" charset="0"/>
                <a:cs typeface="Times New Roman" pitchFamily="18" charset="0"/>
              </a:rPr>
              <a:t> </a:t>
            </a:r>
            <a:r>
              <a:rPr lang="en-GB" sz="1400" dirty="0" smtClean="0">
                <a:latin typeface="Times New Roman" pitchFamily="18" charset="0"/>
                <a:cs typeface="Times New Roman" pitchFamily="18" charset="0"/>
              </a:rPr>
              <a:t>77 63 20 64; +237 93 10 67 02</a:t>
            </a:r>
            <a:r>
              <a:rPr lang="hr-HR" sz="1400" dirty="0" smtClean="0">
                <a:latin typeface="Times New Roman" pitchFamily="18" charset="0"/>
                <a:cs typeface="Times New Roman" pitchFamily="18" charset="0"/>
              </a:rPr>
              <a:t> </a:t>
            </a:r>
            <a:endParaRPr lang="hr-HR" sz="1400" dirty="0">
              <a:latin typeface="Times New Roman" pitchFamily="18" charset="0"/>
              <a:cs typeface="Times New Roman" pitchFamily="18" charset="0"/>
            </a:endParaRPr>
          </a:p>
          <a:p>
            <a:r>
              <a:rPr lang="hr-HR" sz="1400" dirty="0" smtClean="0">
                <a:latin typeface="Times New Roman" pitchFamily="18" charset="0"/>
                <a:cs typeface="Times New Roman" pitchFamily="18" charset="0"/>
              </a:rPr>
              <a:t>e–mail</a:t>
            </a:r>
            <a:r>
              <a:rPr lang="en-US" sz="1400" dirty="0" smtClean="0">
                <a:latin typeface="Times New Roman" pitchFamily="18" charset="0"/>
                <a:cs typeface="Times New Roman" pitchFamily="18" charset="0"/>
              </a:rPr>
              <a:t>:</a:t>
            </a:r>
            <a:r>
              <a:rPr lang="hr-HR" sz="1400" dirty="0" smtClean="0">
                <a:latin typeface="Times New Roman" pitchFamily="18" charset="0"/>
                <a:cs typeface="Times New Roman" pitchFamily="18" charset="0"/>
              </a:rPr>
              <a:t> </a:t>
            </a:r>
            <a:r>
              <a:rPr lang="en-GB" sz="1400" dirty="0" smtClean="0">
                <a:latin typeface="Times New Roman" pitchFamily="18" charset="0"/>
                <a:cs typeface="Times New Roman" pitchFamily="18" charset="0"/>
                <a:hlinkClick r:id="rId3"/>
              </a:rPr>
              <a:t>ebeyang1@yahoo.com</a:t>
            </a:r>
            <a:r>
              <a:rPr lang="en-GB" sz="1400" dirty="0" smtClean="0">
                <a:latin typeface="Times New Roman" pitchFamily="18" charset="0"/>
                <a:cs typeface="Times New Roman" pitchFamily="18" charset="0"/>
              </a:rPr>
              <a:t>; </a:t>
            </a:r>
            <a:r>
              <a:rPr lang="en-GB" sz="1400" dirty="0" smtClean="0">
                <a:latin typeface="Times New Roman" pitchFamily="18" charset="0"/>
                <a:cs typeface="Times New Roman" pitchFamily="18" charset="0"/>
                <a:hlinkClick r:id="rId4"/>
              </a:rPr>
              <a:t>hivprec@gmail.com</a:t>
            </a:r>
            <a:r>
              <a:rPr lang="en-GB" sz="1400" dirty="0" smtClean="0">
                <a:latin typeface="Times New Roman" pitchFamily="18" charset="0"/>
                <a:cs typeface="Times New Roman" pitchFamily="18" charset="0"/>
              </a:rPr>
              <a:t> </a:t>
            </a:r>
            <a:endParaRPr lang="fr-FR" sz="1400" dirty="0" smtClean="0">
              <a:latin typeface="Times New Roman" pitchFamily="18" charset="0"/>
              <a:cs typeface="Times New Roman" pitchFamily="18" charset="0"/>
            </a:endParaRPr>
          </a:p>
          <a:p>
            <a:endParaRPr lang="hr-H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17353962"/>
              </p:ext>
            </p:extLst>
          </p:nvPr>
        </p:nvGraphicFramePr>
        <p:xfrm>
          <a:off x="395534" y="298932"/>
          <a:ext cx="8280922" cy="6248400"/>
        </p:xfrm>
        <a:graphic>
          <a:graphicData uri="http://schemas.openxmlformats.org/drawingml/2006/table">
            <a:tbl>
              <a:tblPr firstRow="1" firstCol="1" bandRow="1">
                <a:tableStyleId>{5C22544A-7EE6-4342-B048-85BDC9FD1C3A}</a:tableStyleId>
              </a:tblPr>
              <a:tblGrid>
                <a:gridCol w="301562"/>
                <a:gridCol w="1937813"/>
                <a:gridCol w="1549691"/>
                <a:gridCol w="4491856"/>
              </a:tblGrid>
              <a:tr h="730726">
                <a:tc>
                  <a:txBody>
                    <a:bodyPr/>
                    <a:lstStyle/>
                    <a:p>
                      <a:pPr>
                        <a:spcAft>
                          <a:spcPts val="0"/>
                        </a:spcAft>
                      </a:pPr>
                      <a:r>
                        <a:rPr lang="en-GB" sz="900" dirty="0">
                          <a:effectLst/>
                        </a:rPr>
                        <a:t>32</a:t>
                      </a:r>
                      <a:endParaRPr lang="en-GB" sz="900" dirty="0">
                        <a:effectLst/>
                        <a:latin typeface="Times New Roman"/>
                        <a:ea typeface="Times New Roman"/>
                        <a:cs typeface="Times New Roman"/>
                      </a:endParaRPr>
                    </a:p>
                  </a:txBody>
                  <a:tcPr marL="37716" marR="37716" marT="0" marB="0"/>
                </a:tc>
                <a:tc>
                  <a:txBody>
                    <a:bodyPr/>
                    <a:lstStyle/>
                    <a:p>
                      <a:pPr>
                        <a:spcAft>
                          <a:spcPts val="0"/>
                        </a:spcAft>
                      </a:pPr>
                      <a:r>
                        <a:rPr lang="en-GB" sz="1000">
                          <a:effectLst/>
                        </a:rPr>
                        <a:t>Crystalloid preload shows transient superiority over colloid or their combination in spinal anaesthesia-induced hypotension prophylaxis for caesarean section.</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 </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African Journal of Reproductive Health</a:t>
                      </a:r>
                      <a:endParaRPr lang="en-GB" sz="1000">
                        <a:effectLst/>
                        <a:latin typeface="Times New Roman"/>
                        <a:ea typeface="Times New Roman"/>
                        <a:cs typeface="Times New Roman"/>
                      </a:endParaRPr>
                    </a:p>
                  </a:txBody>
                  <a:tcPr marL="37716" marR="37716" marT="0" marB="0"/>
                </a:tc>
              </a:tr>
              <a:tr h="730726">
                <a:tc>
                  <a:txBody>
                    <a:bodyPr/>
                    <a:lstStyle/>
                    <a:p>
                      <a:pPr>
                        <a:spcAft>
                          <a:spcPts val="0"/>
                        </a:spcAft>
                      </a:pPr>
                      <a:r>
                        <a:rPr lang="en-GB" sz="1000">
                          <a:effectLst/>
                        </a:rPr>
                        <a:t>33</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Usefulness of ascitic fluid cholesterol and protein in the differential diagnosis of ascites in Nigeria: comparison with conventional cytology.</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2014_IJTDH_12611</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International Journal of Tropical Diseases and Health</a:t>
                      </a:r>
                      <a:endParaRPr lang="en-GB" sz="1000">
                        <a:effectLst/>
                        <a:latin typeface="Times New Roman"/>
                        <a:ea typeface="Times New Roman"/>
                        <a:cs typeface="Times New Roman"/>
                      </a:endParaRPr>
                    </a:p>
                  </a:txBody>
                  <a:tcPr marL="37716" marR="37716" marT="0" marB="0"/>
                </a:tc>
              </a:tr>
              <a:tr h="438435">
                <a:tc>
                  <a:txBody>
                    <a:bodyPr/>
                    <a:lstStyle/>
                    <a:p>
                      <a:pPr>
                        <a:spcAft>
                          <a:spcPts val="0"/>
                        </a:spcAft>
                      </a:pPr>
                      <a:r>
                        <a:rPr lang="en-GB" sz="1000">
                          <a:effectLst/>
                        </a:rPr>
                        <a:t>34</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A study of some aspects of quality of life of elderly population in Bangladesh</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SJPH_2511019_20140726</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Science Journal of Public Health</a:t>
                      </a:r>
                      <a:endParaRPr lang="en-GB" sz="1000">
                        <a:effectLst/>
                        <a:latin typeface="Times New Roman"/>
                        <a:ea typeface="Times New Roman"/>
                        <a:cs typeface="Times New Roman"/>
                      </a:endParaRPr>
                    </a:p>
                  </a:txBody>
                  <a:tcPr marL="37716" marR="37716" marT="0" marB="0"/>
                </a:tc>
              </a:tr>
              <a:tr h="584580">
                <a:tc>
                  <a:txBody>
                    <a:bodyPr/>
                    <a:lstStyle/>
                    <a:p>
                      <a:pPr>
                        <a:spcAft>
                          <a:spcPts val="0"/>
                        </a:spcAft>
                      </a:pPr>
                      <a:r>
                        <a:rPr lang="en-GB" sz="1000">
                          <a:effectLst/>
                        </a:rPr>
                        <a:t>35</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Perceived quality of antenatal care service by pregnant women in public and private health facilities in Northern Ethiopia.</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SJPH_2511023_20140727</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Science Journal of Public Health</a:t>
                      </a:r>
                      <a:endParaRPr lang="en-GB" sz="1000">
                        <a:effectLst/>
                        <a:latin typeface="Times New Roman"/>
                        <a:ea typeface="Times New Roman"/>
                        <a:cs typeface="Times New Roman"/>
                      </a:endParaRPr>
                    </a:p>
                  </a:txBody>
                  <a:tcPr marL="37716" marR="37716" marT="0" marB="0"/>
                </a:tc>
              </a:tr>
              <a:tr h="292290">
                <a:tc>
                  <a:txBody>
                    <a:bodyPr/>
                    <a:lstStyle/>
                    <a:p>
                      <a:pPr>
                        <a:spcAft>
                          <a:spcPts val="0"/>
                        </a:spcAft>
                      </a:pPr>
                      <a:r>
                        <a:rPr lang="en-GB" sz="1000">
                          <a:effectLst/>
                        </a:rPr>
                        <a:t>36</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Racecadotril in management of infant diarrhea</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1-JOD.rvw</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Journal of Diseases</a:t>
                      </a:r>
                      <a:endParaRPr lang="en-GB" sz="1000">
                        <a:effectLst/>
                        <a:latin typeface="Times New Roman"/>
                        <a:ea typeface="Times New Roman"/>
                        <a:cs typeface="Times New Roman"/>
                      </a:endParaRPr>
                    </a:p>
                  </a:txBody>
                  <a:tcPr marL="37716" marR="37716" marT="0" marB="0"/>
                </a:tc>
              </a:tr>
              <a:tr h="456874">
                <a:tc>
                  <a:txBody>
                    <a:bodyPr/>
                    <a:lstStyle/>
                    <a:p>
                      <a:pPr>
                        <a:spcAft>
                          <a:spcPts val="0"/>
                        </a:spcAft>
                      </a:pPr>
                      <a:r>
                        <a:rPr lang="en-GB" sz="1000">
                          <a:effectLst/>
                        </a:rPr>
                        <a:t>37</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Non-communicable diseases and health indices of adolescents in Jamaica: A national perspective</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2/JOD/14</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Journal of Diseases</a:t>
                      </a:r>
                      <a:endParaRPr lang="en-GB" sz="1000">
                        <a:effectLst/>
                        <a:latin typeface="Times New Roman"/>
                        <a:ea typeface="Times New Roman"/>
                        <a:cs typeface="Times New Roman"/>
                      </a:endParaRPr>
                    </a:p>
                  </a:txBody>
                  <a:tcPr marL="37716" marR="37716" marT="0" marB="0"/>
                </a:tc>
              </a:tr>
              <a:tr h="438435">
                <a:tc>
                  <a:txBody>
                    <a:bodyPr/>
                    <a:lstStyle/>
                    <a:p>
                      <a:pPr>
                        <a:spcAft>
                          <a:spcPts val="0"/>
                        </a:spcAft>
                      </a:pPr>
                      <a:r>
                        <a:rPr lang="en-GB" sz="1000">
                          <a:effectLst/>
                        </a:rPr>
                        <a:t>38</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Sexually transmitted infections among patients attending Biryogo Medical-Social Centre</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 </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Rwanda Journal of Health Sciences</a:t>
                      </a:r>
                      <a:endParaRPr lang="en-GB" sz="1000">
                        <a:effectLst/>
                        <a:latin typeface="Times New Roman"/>
                        <a:ea typeface="Times New Roman"/>
                        <a:cs typeface="Times New Roman"/>
                      </a:endParaRPr>
                    </a:p>
                  </a:txBody>
                  <a:tcPr marL="37716" marR="37716" marT="0" marB="0"/>
                </a:tc>
              </a:tr>
              <a:tr h="584580">
                <a:tc>
                  <a:txBody>
                    <a:bodyPr/>
                    <a:lstStyle/>
                    <a:p>
                      <a:pPr>
                        <a:spcAft>
                          <a:spcPts val="0"/>
                        </a:spcAft>
                      </a:pPr>
                      <a:r>
                        <a:rPr lang="en-GB" sz="1000">
                          <a:effectLst/>
                        </a:rPr>
                        <a:t>39</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Towards a better understanding of the molecular mechanisms of P. Falciparum resistance to artemisinin</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Medical Journals-14-996</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Journal of Infectious Diseases and Therapy</a:t>
                      </a:r>
                      <a:endParaRPr lang="en-GB" sz="1000">
                        <a:effectLst/>
                        <a:latin typeface="Times New Roman"/>
                        <a:ea typeface="Times New Roman"/>
                        <a:cs typeface="Times New Roman"/>
                      </a:endParaRPr>
                    </a:p>
                  </a:txBody>
                  <a:tcPr marL="37716" marR="37716" marT="0" marB="0"/>
                </a:tc>
              </a:tr>
              <a:tr h="584580">
                <a:tc>
                  <a:txBody>
                    <a:bodyPr/>
                    <a:lstStyle/>
                    <a:p>
                      <a:pPr>
                        <a:spcAft>
                          <a:spcPts val="0"/>
                        </a:spcAft>
                      </a:pPr>
                      <a:r>
                        <a:rPr lang="en-GB" sz="1000">
                          <a:effectLst/>
                        </a:rPr>
                        <a:t>40</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Association between chronic bronchitis and cognitive impairment in elderly Chinese subjects over 90 years of age</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AJHR_6560986_20140802</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American Journal of Health Research</a:t>
                      </a:r>
                      <a:endParaRPr lang="en-GB" sz="1000">
                        <a:effectLst/>
                        <a:latin typeface="Times New Roman"/>
                        <a:ea typeface="Times New Roman"/>
                        <a:cs typeface="Times New Roman"/>
                      </a:endParaRPr>
                    </a:p>
                  </a:txBody>
                  <a:tcPr marL="37716" marR="37716" marT="0" marB="0"/>
                </a:tc>
              </a:tr>
              <a:tr h="584580">
                <a:tc>
                  <a:txBody>
                    <a:bodyPr/>
                    <a:lstStyle/>
                    <a:p>
                      <a:pPr>
                        <a:spcAft>
                          <a:spcPts val="0"/>
                        </a:spcAft>
                      </a:pPr>
                      <a:r>
                        <a:rPr lang="en-GB" sz="1000">
                          <a:effectLst/>
                        </a:rPr>
                        <a:t>41</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Knowledge of fearfulness about HIV/AIDS between floating and permanent residents of three metropolitan cities in Bangladesh</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2014_AIR_13134</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Advances in Research</a:t>
                      </a:r>
                      <a:endParaRPr lang="en-GB" sz="1000">
                        <a:effectLst/>
                        <a:latin typeface="Times New Roman"/>
                        <a:ea typeface="Times New Roman"/>
                        <a:cs typeface="Times New Roman"/>
                      </a:endParaRPr>
                    </a:p>
                  </a:txBody>
                  <a:tcPr marL="37716" marR="37716" marT="0" marB="0"/>
                </a:tc>
              </a:tr>
              <a:tr h="584580">
                <a:tc>
                  <a:txBody>
                    <a:bodyPr/>
                    <a:lstStyle/>
                    <a:p>
                      <a:pPr>
                        <a:spcAft>
                          <a:spcPts val="0"/>
                        </a:spcAft>
                      </a:pPr>
                      <a:r>
                        <a:rPr lang="en-GB" sz="1000">
                          <a:effectLst/>
                        </a:rPr>
                        <a:t>42</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The oxidative injury and inflammation caused by Cadmium Sulfide nanoparticles in A549 cells and rat lung</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a:effectLst/>
                        </a:rPr>
                        <a:t>SJPH_2511026_20140801</a:t>
                      </a:r>
                      <a:endParaRPr lang="en-GB" sz="1000">
                        <a:effectLst/>
                        <a:latin typeface="Times New Roman"/>
                        <a:ea typeface="Times New Roman"/>
                        <a:cs typeface="Times New Roman"/>
                      </a:endParaRPr>
                    </a:p>
                  </a:txBody>
                  <a:tcPr marL="37716" marR="37716" marT="0" marB="0"/>
                </a:tc>
                <a:tc>
                  <a:txBody>
                    <a:bodyPr/>
                    <a:lstStyle/>
                    <a:p>
                      <a:pPr>
                        <a:spcAft>
                          <a:spcPts val="0"/>
                        </a:spcAft>
                      </a:pPr>
                      <a:r>
                        <a:rPr lang="en-GB" sz="1000" dirty="0">
                          <a:effectLst/>
                        </a:rPr>
                        <a:t>Science Journal of Public Health</a:t>
                      </a:r>
                      <a:endParaRPr lang="en-GB" sz="1000" dirty="0">
                        <a:effectLst/>
                        <a:latin typeface="Times New Roman"/>
                        <a:ea typeface="Times New Roman"/>
                        <a:cs typeface="Times New Roman"/>
                      </a:endParaRPr>
                    </a:p>
                  </a:txBody>
                  <a:tcPr marL="37716" marR="37716"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428596" y="17659"/>
            <a:ext cx="8286776" cy="71250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b="1" u="sng" dirty="0"/>
              <a:t>PROFESSIONAL POSITIONS AND AWARDS</a:t>
            </a:r>
            <a:endParaRPr lang="en-GB" sz="1400" dirty="0"/>
          </a:p>
          <a:p>
            <a:r>
              <a:rPr lang="en-US" sz="1400" b="1" dirty="0"/>
              <a:t> </a:t>
            </a:r>
            <a:endParaRPr lang="en-GB" sz="1400" dirty="0"/>
          </a:p>
          <a:p>
            <a:r>
              <a:rPr lang="en-US" sz="1400" b="1" dirty="0"/>
              <a:t>2013             </a:t>
            </a:r>
            <a:r>
              <a:rPr lang="en-US" sz="1400" dirty="0"/>
              <a:t>Reviewer for the </a:t>
            </a:r>
            <a:r>
              <a:rPr lang="en-US" sz="1400" b="1" dirty="0"/>
              <a:t>African Journal of Reproductive Health</a:t>
            </a:r>
            <a:endParaRPr lang="en-GB" sz="1400" dirty="0"/>
          </a:p>
          <a:p>
            <a:r>
              <a:rPr lang="en-US" sz="1400" b="1" dirty="0"/>
              <a:t>2013             </a:t>
            </a:r>
            <a:r>
              <a:rPr lang="en-US" sz="1400" dirty="0"/>
              <a:t>Reviewer for the </a:t>
            </a:r>
            <a:r>
              <a:rPr lang="en-US" sz="1400" b="1" dirty="0"/>
              <a:t>African Health Sciences</a:t>
            </a:r>
            <a:r>
              <a:rPr lang="en-US" sz="1400" dirty="0"/>
              <a:t> </a:t>
            </a:r>
            <a:r>
              <a:rPr lang="en-US" sz="1400" dirty="0" smtClean="0"/>
              <a:t>journal</a:t>
            </a:r>
            <a:endParaRPr lang="en-GB" sz="1400" dirty="0"/>
          </a:p>
          <a:p>
            <a:r>
              <a:rPr lang="en-US" sz="1400" b="1" dirty="0"/>
              <a:t>2013             </a:t>
            </a:r>
            <a:r>
              <a:rPr lang="en-US" sz="1400" dirty="0"/>
              <a:t>Reviewer for </a:t>
            </a:r>
            <a:r>
              <a:rPr lang="en-US" sz="1400" b="1" dirty="0" smtClean="0"/>
              <a:t>AJPNMS</a:t>
            </a:r>
            <a:endParaRPr lang="en-GB" sz="1400" dirty="0"/>
          </a:p>
          <a:p>
            <a:r>
              <a:rPr lang="en-US" sz="1400" b="1" dirty="0"/>
              <a:t>2013             </a:t>
            </a:r>
            <a:r>
              <a:rPr lang="en-US" sz="1400" dirty="0"/>
              <a:t>Reviewer for </a:t>
            </a:r>
            <a:r>
              <a:rPr lang="en-US" sz="1400" b="1" dirty="0"/>
              <a:t>International Scholars Journals (ISJ)</a:t>
            </a:r>
            <a:endParaRPr lang="en-GB" sz="1400" dirty="0"/>
          </a:p>
          <a:p>
            <a:r>
              <a:rPr lang="en-US" sz="1400" b="1" dirty="0"/>
              <a:t>2013             </a:t>
            </a:r>
            <a:r>
              <a:rPr lang="en-US" sz="1400" dirty="0"/>
              <a:t>Reviewer for </a:t>
            </a:r>
            <a:r>
              <a:rPr lang="en-US" sz="1400" b="1" dirty="0"/>
              <a:t>Advanced Scholars Journals (ASJ)</a:t>
            </a:r>
            <a:endParaRPr lang="en-GB" sz="1400" dirty="0"/>
          </a:p>
          <a:p>
            <a:r>
              <a:rPr lang="en-US" sz="1400" b="1" dirty="0"/>
              <a:t>2013             </a:t>
            </a:r>
            <a:r>
              <a:rPr lang="en-US" sz="1400" dirty="0"/>
              <a:t>Reviewer, </a:t>
            </a:r>
            <a:r>
              <a:rPr lang="en-US" sz="1400" b="1" dirty="0"/>
              <a:t>Rwanda Journal of Health Sciences (</a:t>
            </a:r>
            <a:r>
              <a:rPr lang="en-US" sz="1400" b="1" dirty="0" smtClean="0"/>
              <a:t>RJHS)</a:t>
            </a:r>
            <a:endParaRPr lang="en-GB" sz="1400" dirty="0"/>
          </a:p>
          <a:p>
            <a:r>
              <a:rPr lang="en-US" sz="1400" b="1" dirty="0"/>
              <a:t>2013             </a:t>
            </a:r>
            <a:r>
              <a:rPr lang="en-US" sz="1400" dirty="0"/>
              <a:t>Reviewer </a:t>
            </a:r>
            <a:r>
              <a:rPr lang="en-US" sz="1400" b="1" dirty="0"/>
              <a:t>International STD Research &amp; Reviews</a:t>
            </a:r>
            <a:r>
              <a:rPr lang="en-US" sz="1400" dirty="0"/>
              <a:t> Journal</a:t>
            </a:r>
            <a:endParaRPr lang="en-GB" sz="1400" dirty="0"/>
          </a:p>
          <a:p>
            <a:r>
              <a:rPr lang="en-US" sz="1400" b="1" dirty="0"/>
              <a:t>2013             </a:t>
            </a:r>
            <a:r>
              <a:rPr lang="en-US" sz="1400" dirty="0"/>
              <a:t>Reviewer for Journal of Social Aspects of HIV/AIDS </a:t>
            </a:r>
            <a:r>
              <a:rPr lang="en-US" sz="1400" b="1" dirty="0"/>
              <a:t>(SAHARA-J)</a:t>
            </a:r>
            <a:endParaRPr lang="en-GB" sz="1400" b="1" dirty="0"/>
          </a:p>
          <a:p>
            <a:r>
              <a:rPr lang="en-US" sz="1400" b="1" dirty="0"/>
              <a:t>2013             </a:t>
            </a:r>
            <a:r>
              <a:rPr lang="en-US" sz="1400" dirty="0"/>
              <a:t>Editorial board member, </a:t>
            </a:r>
            <a:r>
              <a:rPr lang="en-US" sz="1400" b="1" dirty="0"/>
              <a:t>IJCMAS</a:t>
            </a:r>
            <a:r>
              <a:rPr lang="en-US" sz="1400" dirty="0"/>
              <a:t> Journal</a:t>
            </a:r>
            <a:endParaRPr lang="en-GB" sz="1400" dirty="0"/>
          </a:p>
          <a:p>
            <a:r>
              <a:rPr lang="en-US" sz="1400" b="1" dirty="0"/>
              <a:t>2013              </a:t>
            </a:r>
            <a:r>
              <a:rPr lang="en-US" sz="1400" dirty="0"/>
              <a:t>Appointed</a:t>
            </a:r>
            <a:r>
              <a:rPr lang="en-US" sz="1400" b="1" dirty="0"/>
              <a:t> UNICEF Visionary</a:t>
            </a:r>
            <a:r>
              <a:rPr lang="en-US" sz="1400" dirty="0"/>
              <a:t>: Children and AIDS </a:t>
            </a:r>
            <a:endParaRPr lang="en-GB" sz="1400" dirty="0"/>
          </a:p>
          <a:p>
            <a:r>
              <a:rPr lang="en-US" sz="1400" b="1" dirty="0"/>
              <a:t>2014              </a:t>
            </a:r>
            <a:r>
              <a:rPr lang="en-US" sz="1400" dirty="0"/>
              <a:t>Reviewer </a:t>
            </a:r>
            <a:r>
              <a:rPr lang="en-US" sz="1400" b="1" dirty="0" err="1"/>
              <a:t>Int</a:t>
            </a:r>
            <a:r>
              <a:rPr lang="en-US" sz="1400" b="1" dirty="0"/>
              <a:t> invention journal of arts and social science </a:t>
            </a:r>
            <a:r>
              <a:rPr lang="en-US" sz="1400" dirty="0"/>
              <a:t> </a:t>
            </a:r>
            <a:endParaRPr lang="en-GB" sz="1400" dirty="0"/>
          </a:p>
          <a:p>
            <a:r>
              <a:rPr lang="en-US" sz="1400" b="1" dirty="0"/>
              <a:t>2014              </a:t>
            </a:r>
            <a:r>
              <a:rPr lang="en-US" sz="1400" dirty="0"/>
              <a:t>Reviewer for </a:t>
            </a:r>
            <a:r>
              <a:rPr lang="en-US" sz="1400" b="1" dirty="0"/>
              <a:t>Journal of Health Sciences</a:t>
            </a:r>
            <a:endParaRPr lang="en-GB" sz="1400" dirty="0"/>
          </a:p>
          <a:p>
            <a:r>
              <a:rPr lang="en-US" sz="1400" b="1" dirty="0"/>
              <a:t>2014              </a:t>
            </a:r>
            <a:r>
              <a:rPr lang="en-US" sz="1400" dirty="0"/>
              <a:t>Reviewer for </a:t>
            </a:r>
            <a:r>
              <a:rPr lang="en-US" sz="1400" b="1" dirty="0"/>
              <a:t>Journal of Public Health and Epidemiology</a:t>
            </a:r>
            <a:endParaRPr lang="en-GB" sz="1400" dirty="0"/>
          </a:p>
          <a:p>
            <a:r>
              <a:rPr lang="en-US" sz="1400" b="1" dirty="0"/>
              <a:t>2014              </a:t>
            </a:r>
            <a:r>
              <a:rPr lang="en-US" sz="1400" dirty="0"/>
              <a:t>Reviewer for </a:t>
            </a:r>
            <a:r>
              <a:rPr lang="en-US" sz="1400" b="1" dirty="0"/>
              <a:t>International journal of Tropical Disease and Health</a:t>
            </a:r>
            <a:endParaRPr lang="en-GB" sz="1400" dirty="0"/>
          </a:p>
          <a:p>
            <a:r>
              <a:rPr lang="en-US" sz="1400" b="1" dirty="0"/>
              <a:t>2014              </a:t>
            </a:r>
            <a:r>
              <a:rPr lang="en-US" sz="1400" dirty="0"/>
              <a:t>Reviewer for </a:t>
            </a:r>
            <a:r>
              <a:rPr lang="en-US" sz="1400" b="1" dirty="0"/>
              <a:t>British Journal of Education, Society &amp; </a:t>
            </a:r>
            <a:r>
              <a:rPr lang="en-US" sz="1400" b="1" dirty="0" err="1"/>
              <a:t>Behav</a:t>
            </a:r>
            <a:r>
              <a:rPr lang="en-US" sz="1400" b="1" dirty="0"/>
              <a:t> </a:t>
            </a:r>
            <a:r>
              <a:rPr lang="en-US" sz="1400" b="1" dirty="0" err="1"/>
              <a:t>Sc</a:t>
            </a:r>
            <a:endParaRPr lang="en-GB" sz="1400" dirty="0"/>
          </a:p>
          <a:p>
            <a:r>
              <a:rPr lang="en-US" sz="1400" b="1" dirty="0"/>
              <a:t>2014              </a:t>
            </a:r>
            <a:r>
              <a:rPr lang="en-US" sz="1400" dirty="0"/>
              <a:t>Reviewer for </a:t>
            </a:r>
            <a:r>
              <a:rPr lang="en-US" sz="1400" b="1" dirty="0"/>
              <a:t>Journal of Scientific Research and Reports </a:t>
            </a:r>
            <a:endParaRPr lang="en-GB" sz="1400" dirty="0"/>
          </a:p>
          <a:p>
            <a:r>
              <a:rPr lang="en-US" sz="1400" b="1" dirty="0"/>
              <a:t>2014              </a:t>
            </a:r>
            <a:r>
              <a:rPr lang="en-US" sz="1400" dirty="0"/>
              <a:t>Editorial board member, </a:t>
            </a:r>
            <a:r>
              <a:rPr lang="en-US" sz="1400" b="1" dirty="0"/>
              <a:t>American Journal of Health Research </a:t>
            </a:r>
            <a:endParaRPr lang="en-GB" sz="1400" dirty="0"/>
          </a:p>
          <a:p>
            <a:r>
              <a:rPr lang="en-US" sz="1400" b="1" dirty="0"/>
              <a:t>2014              </a:t>
            </a:r>
            <a:r>
              <a:rPr lang="en-US" sz="1400" dirty="0"/>
              <a:t>Editorial board member, </a:t>
            </a:r>
            <a:r>
              <a:rPr lang="en-US" sz="1400" b="1" dirty="0"/>
              <a:t>Humanities and Social Sciences</a:t>
            </a:r>
            <a:endParaRPr lang="en-GB" sz="1400" dirty="0"/>
          </a:p>
          <a:p>
            <a:r>
              <a:rPr lang="en-US" sz="1400" b="1" dirty="0"/>
              <a:t>2014              </a:t>
            </a:r>
            <a:r>
              <a:rPr lang="en-US" sz="1400" dirty="0"/>
              <a:t>Editorial board member, </a:t>
            </a:r>
            <a:r>
              <a:rPr lang="en-US" sz="1400" b="1" dirty="0"/>
              <a:t>Science Journal of Public Health</a:t>
            </a:r>
            <a:endParaRPr lang="en-GB" sz="1400" dirty="0"/>
          </a:p>
          <a:p>
            <a:r>
              <a:rPr lang="en-US" sz="1400" b="1" dirty="0"/>
              <a:t>2014              </a:t>
            </a:r>
            <a:r>
              <a:rPr lang="en-US" sz="1400" dirty="0"/>
              <a:t>Reviewer, </a:t>
            </a:r>
            <a:r>
              <a:rPr lang="en-US" sz="1400" b="1" dirty="0"/>
              <a:t>Edu Journals, ERJ</a:t>
            </a:r>
            <a:endParaRPr lang="en-GB" sz="1400" dirty="0"/>
          </a:p>
          <a:p>
            <a:r>
              <a:rPr lang="en-US" sz="1400" b="1" dirty="0"/>
              <a:t>2014              </a:t>
            </a:r>
            <a:r>
              <a:rPr lang="en-US" sz="1400" dirty="0"/>
              <a:t>Member of the </a:t>
            </a:r>
            <a:r>
              <a:rPr lang="en-US" sz="1400" b="1" dirty="0"/>
              <a:t>International AIDS Community (IAS)</a:t>
            </a:r>
            <a:endParaRPr lang="en-GB" sz="1400" dirty="0"/>
          </a:p>
          <a:p>
            <a:r>
              <a:rPr lang="en-US" sz="1400" b="1" dirty="0"/>
              <a:t>2014              </a:t>
            </a:r>
            <a:r>
              <a:rPr lang="en-US" sz="1400" dirty="0"/>
              <a:t>Member of the </a:t>
            </a:r>
            <a:r>
              <a:rPr lang="en-US" sz="1400" b="1" dirty="0"/>
              <a:t>Global Public Health – HIV and AIDS </a:t>
            </a:r>
            <a:r>
              <a:rPr lang="en-US" sz="1400" dirty="0"/>
              <a:t>group</a:t>
            </a:r>
            <a:endParaRPr lang="en-GB" sz="1400" dirty="0"/>
          </a:p>
          <a:p>
            <a:r>
              <a:rPr lang="en-US" sz="1400" b="1" dirty="0"/>
              <a:t>2014              </a:t>
            </a:r>
            <a:r>
              <a:rPr lang="en-US" sz="1400" dirty="0"/>
              <a:t>Member of the </a:t>
            </a:r>
            <a:r>
              <a:rPr lang="en-US" sz="1400" b="1" dirty="0"/>
              <a:t>International HIV/AIDS Alliance </a:t>
            </a:r>
            <a:endParaRPr lang="en-GB" sz="1400" dirty="0"/>
          </a:p>
          <a:p>
            <a:r>
              <a:rPr lang="en-US" sz="1400" b="1" dirty="0"/>
              <a:t>2014              </a:t>
            </a:r>
            <a:r>
              <a:rPr lang="en-US" sz="1400" dirty="0"/>
              <a:t>Editorial board member of </a:t>
            </a:r>
            <a:r>
              <a:rPr lang="en-US" sz="1400" b="1" dirty="0"/>
              <a:t>Journal of Diseases</a:t>
            </a:r>
            <a:endParaRPr lang="en-GB" sz="1400" dirty="0"/>
          </a:p>
          <a:p>
            <a:r>
              <a:rPr lang="en-US" sz="1400" b="1" dirty="0"/>
              <a:t>2014              </a:t>
            </a:r>
            <a:r>
              <a:rPr lang="en-US" sz="1400" dirty="0"/>
              <a:t>Editorial board member, Journal of Infectious Diseases and Therapy</a:t>
            </a:r>
            <a:endParaRPr lang="en-GB" sz="1400" dirty="0"/>
          </a:p>
          <a:p>
            <a:r>
              <a:rPr lang="en-US" sz="1400" b="1" dirty="0"/>
              <a:t>2014              </a:t>
            </a:r>
            <a:r>
              <a:rPr lang="en-US" sz="1400" dirty="0"/>
              <a:t>Editor, </a:t>
            </a:r>
            <a:r>
              <a:rPr lang="en-US" sz="1400" dirty="0" err="1"/>
              <a:t>Omics</a:t>
            </a:r>
            <a:r>
              <a:rPr lang="en-US" sz="1400" dirty="0"/>
              <a:t> Publishing Group Medical Journals</a:t>
            </a:r>
            <a:endParaRPr lang="en-GB" sz="1400" dirty="0"/>
          </a:p>
          <a:p>
            <a:r>
              <a:rPr lang="en-US" sz="1400" b="1" dirty="0"/>
              <a:t>1990              Cameroon Government merit Bursary- </a:t>
            </a:r>
            <a:r>
              <a:rPr lang="en-US" sz="1400" dirty="0"/>
              <a:t>Academic performance</a:t>
            </a:r>
            <a:endParaRPr lang="en-GB" sz="1400" dirty="0"/>
          </a:p>
          <a:p>
            <a:r>
              <a:rPr lang="en-US" sz="1400" b="1" dirty="0"/>
              <a:t>1994              Cameroon Government merit Bursary- </a:t>
            </a:r>
            <a:r>
              <a:rPr lang="en-US" sz="1400" dirty="0"/>
              <a:t>Academic performance</a:t>
            </a:r>
            <a:endParaRPr lang="en-GB" sz="1400" dirty="0"/>
          </a:p>
          <a:p>
            <a:r>
              <a:rPr lang="en-US" sz="1400" b="1" dirty="0"/>
              <a:t>2006              University of South Africa merit Bursary- </a:t>
            </a:r>
            <a:r>
              <a:rPr lang="en-US" sz="1400" dirty="0"/>
              <a:t>Academic performance</a:t>
            </a:r>
            <a:endParaRPr lang="en-GB" sz="14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214282" y="42292"/>
            <a:ext cx="8643998"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n-US" sz="1400" b="1" u="sng" dirty="0"/>
              <a:t>OTHER ACHIEVEMENTS</a:t>
            </a:r>
            <a:endParaRPr lang="en-GB" sz="1400" dirty="0"/>
          </a:p>
          <a:p>
            <a:r>
              <a:rPr lang="en-US" sz="1400" b="1" dirty="0"/>
              <a:t>1999-Present    </a:t>
            </a:r>
            <a:r>
              <a:rPr lang="en-US" sz="1400" dirty="0"/>
              <a:t>Member, Nigerian Association of Clinical Chemists (NACC).</a:t>
            </a:r>
            <a:endParaRPr lang="en-GB" sz="1400" dirty="0"/>
          </a:p>
          <a:p>
            <a:r>
              <a:rPr lang="en-US" sz="1400" b="1" dirty="0"/>
              <a:t>1999-Present    </a:t>
            </a:r>
            <a:r>
              <a:rPr lang="en-US" sz="1400" dirty="0"/>
              <a:t>Executive Director and Chief Executive Officer of The</a:t>
            </a:r>
            <a:endParaRPr lang="en-GB" sz="1400" dirty="0"/>
          </a:p>
          <a:p>
            <a:r>
              <a:rPr lang="en-US" sz="1400" dirty="0"/>
              <a:t>                          </a:t>
            </a:r>
            <a:r>
              <a:rPr lang="en-US" sz="1400" b="1" dirty="0"/>
              <a:t>Environmental Heavy Metal Toxicity Research Foundation</a:t>
            </a:r>
            <a:endParaRPr lang="en-GB" sz="1400" dirty="0"/>
          </a:p>
          <a:p>
            <a:r>
              <a:rPr lang="en-US" sz="1400" b="1" dirty="0"/>
              <a:t>                          (EHMETORF),</a:t>
            </a:r>
            <a:r>
              <a:rPr lang="en-US" sz="1400" dirty="0"/>
              <a:t> an NGO on environmental LEAD Toxicity, </a:t>
            </a:r>
            <a:r>
              <a:rPr lang="en-US" sz="1400" dirty="0" err="1" smtClean="0"/>
              <a:t>Kumba</a:t>
            </a:r>
            <a:r>
              <a:rPr lang="en-US" sz="1400" dirty="0"/>
              <a:t>, the South West Region of Cameroon</a:t>
            </a:r>
            <a:endParaRPr lang="en-GB" sz="1400" dirty="0"/>
          </a:p>
          <a:p>
            <a:r>
              <a:rPr lang="en-US" sz="1400" b="1" dirty="0"/>
              <a:t>2011-Present</a:t>
            </a:r>
            <a:r>
              <a:rPr lang="en-US" sz="1400" dirty="0"/>
              <a:t>  Executive Director and Chief Executive Officer of The </a:t>
            </a:r>
            <a:r>
              <a:rPr lang="en-US" sz="1400" dirty="0" smtClean="0"/>
              <a:t>HI</a:t>
            </a:r>
            <a:r>
              <a:rPr lang="en-US" sz="1400" b="1" dirty="0" smtClean="0"/>
              <a:t>V/AIDS </a:t>
            </a:r>
            <a:r>
              <a:rPr lang="en-US" sz="1400" b="1" dirty="0"/>
              <a:t>Prevention Research </a:t>
            </a:r>
            <a:r>
              <a:rPr lang="en-US" sz="1400" b="1" dirty="0" smtClean="0"/>
              <a:t>Network, Cam</a:t>
            </a:r>
            <a:endParaRPr lang="en-GB" sz="1400" dirty="0"/>
          </a:p>
          <a:p>
            <a:r>
              <a:rPr lang="en-US" sz="1400" b="1" dirty="0"/>
              <a:t>                         (HIVPREC), </a:t>
            </a:r>
            <a:r>
              <a:rPr lang="en-US" sz="1400" dirty="0"/>
              <a:t>an </a:t>
            </a:r>
            <a:r>
              <a:rPr lang="en-US" sz="1400" b="1" dirty="0"/>
              <a:t>NGO</a:t>
            </a:r>
            <a:r>
              <a:rPr lang="en-US" sz="1400" dirty="0"/>
              <a:t> for HIV/AIDS Prevention through </a:t>
            </a:r>
            <a:r>
              <a:rPr lang="en-US" sz="1400" dirty="0" smtClean="0"/>
              <a:t> </a:t>
            </a:r>
            <a:r>
              <a:rPr lang="en-US" sz="1400" dirty="0" err="1"/>
              <a:t>Formalised</a:t>
            </a:r>
            <a:r>
              <a:rPr lang="en-US" sz="1400" dirty="0"/>
              <a:t> Education.</a:t>
            </a:r>
            <a:endParaRPr lang="en-GB" sz="1400" dirty="0"/>
          </a:p>
          <a:p>
            <a:r>
              <a:rPr lang="en-US" sz="1400" b="1" dirty="0" smtClean="0"/>
              <a:t>2011-Present   </a:t>
            </a:r>
            <a:r>
              <a:rPr lang="en-US" sz="1400" dirty="0"/>
              <a:t>The Executive Director and Founder of the </a:t>
            </a:r>
            <a:r>
              <a:rPr lang="en-US" sz="1400" b="1" dirty="0" smtClean="0"/>
              <a:t>HIV/AIDS </a:t>
            </a:r>
            <a:r>
              <a:rPr lang="en-US" sz="1400" b="1" dirty="0"/>
              <a:t>Prevention Institute, Cameroon (HIVPRIC</a:t>
            </a:r>
            <a:r>
              <a:rPr lang="en-US" sz="1400" b="1" dirty="0" smtClean="0"/>
              <a:t>).</a:t>
            </a:r>
            <a:endParaRPr lang="en-GB" sz="1400" dirty="0" smtClean="0"/>
          </a:p>
          <a:p>
            <a:r>
              <a:rPr lang="en-US" sz="1400" b="1" dirty="0" smtClean="0"/>
              <a:t>                              </a:t>
            </a:r>
            <a:r>
              <a:rPr lang="en-US" sz="1400" dirty="0" smtClean="0"/>
              <a:t>A vocational Institute for the training of HIV/AIDS </a:t>
            </a:r>
            <a:r>
              <a:rPr lang="en-US" sz="1400" b="1" dirty="0" smtClean="0"/>
              <a:t>  </a:t>
            </a:r>
            <a:r>
              <a:rPr lang="en-US" sz="1400" dirty="0" smtClean="0"/>
              <a:t>Prevention Educators.</a:t>
            </a:r>
            <a:endParaRPr lang="en-GB" sz="1400" dirty="0" smtClean="0"/>
          </a:p>
          <a:p>
            <a:r>
              <a:rPr lang="en-US" sz="1400" b="1" dirty="0" smtClean="0"/>
              <a:t>2013              </a:t>
            </a:r>
            <a:r>
              <a:rPr lang="en-US" sz="1400" dirty="0" err="1"/>
              <a:t>Organised</a:t>
            </a:r>
            <a:r>
              <a:rPr lang="en-US" sz="1400" dirty="0"/>
              <a:t> activities to mark the world AIDS day 2013 among </a:t>
            </a:r>
            <a:r>
              <a:rPr lang="en-US" sz="1400" dirty="0" smtClean="0"/>
              <a:t>youths in </a:t>
            </a:r>
            <a:r>
              <a:rPr lang="en-US" sz="1400" dirty="0" err="1" smtClean="0"/>
              <a:t>Kumba</a:t>
            </a:r>
            <a:r>
              <a:rPr lang="en-US" sz="1400" dirty="0" smtClean="0"/>
              <a:t>, Cameroon</a:t>
            </a:r>
            <a:endParaRPr lang="en-GB" sz="1400" dirty="0"/>
          </a:p>
          <a:p>
            <a:r>
              <a:rPr lang="en-US" sz="1400" b="1" dirty="0"/>
              <a:t>2013              </a:t>
            </a:r>
            <a:r>
              <a:rPr lang="en-US" sz="1400" dirty="0"/>
              <a:t>Designed institutional HIV Policy for the </a:t>
            </a:r>
            <a:r>
              <a:rPr lang="en-US" sz="1400" dirty="0" err="1"/>
              <a:t>Kumba</a:t>
            </a:r>
            <a:r>
              <a:rPr lang="en-US" sz="1400" dirty="0"/>
              <a:t> III Council, </a:t>
            </a:r>
            <a:r>
              <a:rPr lang="en-US" sz="1400" dirty="0" err="1" smtClean="0"/>
              <a:t>Kumba</a:t>
            </a:r>
            <a:r>
              <a:rPr lang="en-US" sz="1400" dirty="0" smtClean="0"/>
              <a:t>, Southwest Region, Cameroon</a:t>
            </a:r>
            <a:endParaRPr lang="en-GB" sz="1400" dirty="0"/>
          </a:p>
          <a:p>
            <a:r>
              <a:rPr lang="en-US" sz="1400" b="1" dirty="0"/>
              <a:t>2013              </a:t>
            </a:r>
            <a:r>
              <a:rPr lang="en-US" sz="1400" dirty="0"/>
              <a:t>Designed an institutional HIV Policy for </a:t>
            </a:r>
            <a:r>
              <a:rPr lang="en-US" sz="1400" dirty="0" err="1"/>
              <a:t>Konye</a:t>
            </a:r>
            <a:r>
              <a:rPr lang="en-US" sz="1400" dirty="0"/>
              <a:t> Council, </a:t>
            </a:r>
            <a:r>
              <a:rPr lang="en-US" sz="1400" dirty="0" err="1" smtClean="0"/>
              <a:t>Konye</a:t>
            </a:r>
            <a:r>
              <a:rPr lang="en-US" sz="1400" dirty="0" smtClean="0"/>
              <a:t>, Southwest region, Cameroon</a:t>
            </a:r>
            <a:endParaRPr lang="en-GB" sz="1400" dirty="0"/>
          </a:p>
          <a:p>
            <a:r>
              <a:rPr lang="en-US" sz="1400" b="1" dirty="0"/>
              <a:t>2013              </a:t>
            </a:r>
            <a:r>
              <a:rPr lang="en-US" sz="1400" dirty="0"/>
              <a:t>Designed an institutional HIV Policy for </a:t>
            </a:r>
            <a:r>
              <a:rPr lang="en-US" sz="1400" dirty="0" err="1"/>
              <a:t>Mbonge</a:t>
            </a:r>
            <a:r>
              <a:rPr lang="en-US" sz="1400" dirty="0"/>
              <a:t> Council, </a:t>
            </a:r>
            <a:r>
              <a:rPr lang="en-US" sz="1400" dirty="0" err="1" smtClean="0"/>
              <a:t>Mbonge</a:t>
            </a:r>
            <a:r>
              <a:rPr lang="en-US" sz="1400" dirty="0" smtClean="0"/>
              <a:t>, Southwest Region, Cameroon</a:t>
            </a:r>
            <a:endParaRPr lang="en-GB" sz="1400" dirty="0"/>
          </a:p>
          <a:p>
            <a:r>
              <a:rPr lang="en-US" sz="1400" b="1" dirty="0"/>
              <a:t>2013              </a:t>
            </a:r>
            <a:r>
              <a:rPr lang="en-US" sz="1400" dirty="0"/>
              <a:t>Designed an institutional HIV Policy for </a:t>
            </a:r>
            <a:r>
              <a:rPr lang="en-US" sz="1400" dirty="0" err="1"/>
              <a:t>Dikome</a:t>
            </a:r>
            <a:r>
              <a:rPr lang="en-US" sz="1400" dirty="0"/>
              <a:t> </a:t>
            </a:r>
            <a:r>
              <a:rPr lang="en-US" sz="1400" dirty="0" err="1"/>
              <a:t>Balue</a:t>
            </a:r>
            <a:r>
              <a:rPr lang="en-US" sz="1400" dirty="0"/>
              <a:t> </a:t>
            </a:r>
            <a:r>
              <a:rPr lang="en-US" sz="1400" dirty="0" smtClean="0"/>
              <a:t>Council, Southwest Region, Cameroon</a:t>
            </a:r>
            <a:endParaRPr lang="en-GB" sz="1400" dirty="0"/>
          </a:p>
          <a:p>
            <a:r>
              <a:rPr lang="en-US" sz="1400" b="1" dirty="0"/>
              <a:t>2013              </a:t>
            </a:r>
            <a:r>
              <a:rPr lang="en-US" sz="1400" dirty="0"/>
              <a:t>Designed an institutional HIV Policy for </a:t>
            </a:r>
            <a:r>
              <a:rPr lang="en-US" sz="1400" dirty="0" err="1"/>
              <a:t>Isangele</a:t>
            </a:r>
            <a:r>
              <a:rPr lang="en-US" sz="1400" dirty="0"/>
              <a:t> </a:t>
            </a:r>
            <a:r>
              <a:rPr lang="en-US" sz="1400" dirty="0" smtClean="0"/>
              <a:t>Council, </a:t>
            </a:r>
            <a:r>
              <a:rPr lang="en-US" sz="1400" dirty="0" err="1" smtClean="0"/>
              <a:t>Bakassi</a:t>
            </a:r>
            <a:r>
              <a:rPr lang="en-US" sz="1400" dirty="0" smtClean="0"/>
              <a:t> area, Cameroon</a:t>
            </a:r>
            <a:endParaRPr lang="en-GB" sz="1400" dirty="0"/>
          </a:p>
          <a:p>
            <a:r>
              <a:rPr lang="en-US" sz="1400" b="1" dirty="0"/>
              <a:t>2013              </a:t>
            </a:r>
            <a:r>
              <a:rPr lang="en-US" sz="1400" dirty="0"/>
              <a:t>Designed an institutional HIV Policy for </a:t>
            </a:r>
            <a:r>
              <a:rPr lang="en-US" sz="1400" dirty="0" err="1"/>
              <a:t>Tiko</a:t>
            </a:r>
            <a:r>
              <a:rPr lang="en-US" sz="1400" dirty="0"/>
              <a:t> Council, </a:t>
            </a:r>
            <a:r>
              <a:rPr lang="en-US" sz="1400" dirty="0" err="1" smtClean="0"/>
              <a:t>Tiko</a:t>
            </a:r>
            <a:r>
              <a:rPr lang="en-US" sz="1400" dirty="0" smtClean="0"/>
              <a:t>, Southwest Region, Cameroon</a:t>
            </a:r>
            <a:endParaRPr lang="en-GB" sz="1400" dirty="0"/>
          </a:p>
          <a:p>
            <a:r>
              <a:rPr lang="en-US" sz="1400" b="1" dirty="0"/>
              <a:t>2013              </a:t>
            </a:r>
            <a:r>
              <a:rPr lang="en-US" sz="1400" dirty="0"/>
              <a:t>Designed an institutional HIV Policy for </a:t>
            </a:r>
            <a:r>
              <a:rPr lang="en-US" sz="1400" dirty="0" err="1"/>
              <a:t>Ekondo</a:t>
            </a:r>
            <a:r>
              <a:rPr lang="en-US" sz="1400" dirty="0"/>
              <a:t> </a:t>
            </a:r>
            <a:r>
              <a:rPr lang="en-US" sz="1400" dirty="0" err="1"/>
              <a:t>Titi</a:t>
            </a:r>
            <a:r>
              <a:rPr lang="en-US" sz="1400" dirty="0"/>
              <a:t> </a:t>
            </a:r>
            <a:r>
              <a:rPr lang="en-US" sz="1400" dirty="0" smtClean="0"/>
              <a:t>Council, Southwest Region, Cameroon</a:t>
            </a:r>
            <a:endParaRPr lang="en-GB" sz="1400" dirty="0"/>
          </a:p>
          <a:p>
            <a:r>
              <a:rPr lang="en-US" sz="1400" b="1" dirty="0"/>
              <a:t>2013              </a:t>
            </a:r>
            <a:r>
              <a:rPr lang="en-US" sz="1400" dirty="0"/>
              <a:t>Designed an institutional HIV Policy for </a:t>
            </a:r>
            <a:r>
              <a:rPr lang="en-US" sz="1400" dirty="0" err="1"/>
              <a:t>Kumba</a:t>
            </a:r>
            <a:r>
              <a:rPr lang="en-US" sz="1400" dirty="0"/>
              <a:t> I Council, </a:t>
            </a:r>
            <a:r>
              <a:rPr lang="en-US" sz="1400" dirty="0" err="1" smtClean="0"/>
              <a:t>Kumba</a:t>
            </a:r>
            <a:r>
              <a:rPr lang="en-US" sz="1400" dirty="0" smtClean="0"/>
              <a:t>, Southwest Region, Cameroon</a:t>
            </a:r>
            <a:endParaRPr lang="en-GB" sz="1400" dirty="0"/>
          </a:p>
          <a:p>
            <a:r>
              <a:rPr lang="en-US" sz="1400" b="1" dirty="0"/>
              <a:t>2013              </a:t>
            </a:r>
            <a:r>
              <a:rPr lang="en-US" sz="1400" dirty="0"/>
              <a:t>Designed an institutional HIV Policy for </a:t>
            </a:r>
            <a:r>
              <a:rPr lang="en-US" sz="1400" dirty="0" err="1"/>
              <a:t>Nguti</a:t>
            </a:r>
            <a:r>
              <a:rPr lang="en-US" sz="1400" dirty="0"/>
              <a:t> Council, </a:t>
            </a:r>
            <a:r>
              <a:rPr lang="en-US" sz="1400" dirty="0" err="1" smtClean="0"/>
              <a:t>Nguti</a:t>
            </a:r>
            <a:r>
              <a:rPr lang="en-US" sz="1400" dirty="0" smtClean="0"/>
              <a:t>, Southwest Region, Cameroon</a:t>
            </a:r>
            <a:endParaRPr lang="en-GB" sz="1400" dirty="0"/>
          </a:p>
          <a:p>
            <a:r>
              <a:rPr lang="en-US" sz="1400" b="1" dirty="0"/>
              <a:t>2013              </a:t>
            </a:r>
            <a:r>
              <a:rPr lang="en-US" sz="1400" dirty="0"/>
              <a:t>Designed an institutional HIV Policy for </a:t>
            </a:r>
            <a:r>
              <a:rPr lang="en-US" sz="1400" dirty="0" err="1"/>
              <a:t>Tombel</a:t>
            </a:r>
            <a:r>
              <a:rPr lang="en-US" sz="1400" dirty="0"/>
              <a:t> Council, </a:t>
            </a:r>
            <a:r>
              <a:rPr lang="en-US" sz="1400" dirty="0" err="1" smtClean="0"/>
              <a:t>Tombel</a:t>
            </a:r>
            <a:r>
              <a:rPr lang="en-US" sz="1400" dirty="0" smtClean="0"/>
              <a:t>, Southwest Region, Cameroon</a:t>
            </a:r>
            <a:endParaRPr lang="en-GB" sz="1400" dirty="0"/>
          </a:p>
          <a:p>
            <a:r>
              <a:rPr lang="en-US" sz="1400" b="1" dirty="0"/>
              <a:t>2013              </a:t>
            </a:r>
            <a:r>
              <a:rPr lang="en-US" sz="1400" dirty="0"/>
              <a:t>Designed an institutional HIV Policy for </a:t>
            </a:r>
            <a:r>
              <a:rPr lang="en-US" sz="1400" dirty="0" err="1"/>
              <a:t>Bangem</a:t>
            </a:r>
            <a:r>
              <a:rPr lang="en-US" sz="1400" dirty="0"/>
              <a:t> Council, </a:t>
            </a:r>
            <a:r>
              <a:rPr lang="en-US" sz="1400" dirty="0" err="1" smtClean="0"/>
              <a:t>Bangem</a:t>
            </a:r>
            <a:r>
              <a:rPr lang="en-US" sz="1400" dirty="0" smtClean="0"/>
              <a:t>, Southwest Region, Cameroon</a:t>
            </a:r>
            <a:endParaRPr lang="en-GB" sz="1400" dirty="0"/>
          </a:p>
          <a:p>
            <a:r>
              <a:rPr lang="en-US" sz="1400" b="1" dirty="0"/>
              <a:t>2013             </a:t>
            </a:r>
            <a:r>
              <a:rPr lang="en-US" sz="1400" dirty="0"/>
              <a:t>Published a book by </a:t>
            </a:r>
            <a:r>
              <a:rPr lang="en-US" sz="1400" b="1" dirty="0"/>
              <a:t>Lambert Academic Publishing</a:t>
            </a:r>
            <a:r>
              <a:rPr lang="en-US" sz="1400" dirty="0"/>
              <a:t>, Germany</a:t>
            </a:r>
            <a:endParaRPr lang="en-GB" sz="1400" dirty="0"/>
          </a:p>
          <a:p>
            <a:r>
              <a:rPr lang="en-US" sz="1400" b="1" dirty="0"/>
              <a:t>2013              </a:t>
            </a:r>
            <a:r>
              <a:rPr lang="en-US" sz="1400" dirty="0"/>
              <a:t>Designed an institutional HIV Policy for </a:t>
            </a:r>
            <a:r>
              <a:rPr lang="en-US" sz="1400" dirty="0" err="1"/>
              <a:t>Muyuka</a:t>
            </a:r>
            <a:r>
              <a:rPr lang="en-US" sz="1400" dirty="0"/>
              <a:t> Council, </a:t>
            </a:r>
            <a:r>
              <a:rPr lang="en-US" sz="1400" dirty="0" err="1" smtClean="0"/>
              <a:t>Muyuka</a:t>
            </a:r>
            <a:r>
              <a:rPr lang="en-US" sz="1400" dirty="0" smtClean="0"/>
              <a:t>, Southwest, Region Cameroon</a:t>
            </a:r>
            <a:r>
              <a:rPr lang="en-US" sz="1400" b="1" dirty="0" smtClean="0"/>
              <a:t>  </a:t>
            </a:r>
            <a:endParaRPr lang="en-GB" sz="1400" dirty="0"/>
          </a:p>
          <a:p>
            <a:r>
              <a:rPr lang="en-US" sz="1400" b="1" dirty="0"/>
              <a:t>2013              </a:t>
            </a:r>
            <a:r>
              <a:rPr lang="en-US" sz="1400" dirty="0"/>
              <a:t>Member ‘</a:t>
            </a:r>
            <a:r>
              <a:rPr lang="en-US" sz="1400" b="1" dirty="0"/>
              <a:t>Thursday in black association’</a:t>
            </a:r>
            <a:r>
              <a:rPr lang="en-US" sz="1400" dirty="0"/>
              <a:t> against rape and violence</a:t>
            </a:r>
            <a:endParaRPr lang="en-GB" sz="1400" dirty="0"/>
          </a:p>
          <a:p>
            <a:r>
              <a:rPr lang="en-US" sz="1400" b="1" dirty="0"/>
              <a:t>2013             </a:t>
            </a:r>
            <a:r>
              <a:rPr lang="en-US" sz="1400" dirty="0"/>
              <a:t>HIV/AIDS coordinator for the </a:t>
            </a:r>
            <a:r>
              <a:rPr lang="en-US" sz="1400" b="1" dirty="0" err="1"/>
              <a:t>Kumba</a:t>
            </a:r>
            <a:r>
              <a:rPr lang="en-US" sz="1400" b="1" dirty="0"/>
              <a:t> II council</a:t>
            </a:r>
            <a:r>
              <a:rPr lang="en-US" sz="1400" dirty="0"/>
              <a:t>, </a:t>
            </a:r>
            <a:r>
              <a:rPr lang="en-US" sz="1400" dirty="0" smtClean="0"/>
              <a:t>Southwest region, Cameroon</a:t>
            </a:r>
            <a:r>
              <a:rPr lang="en-US" sz="1400" dirty="0"/>
              <a:t>.</a:t>
            </a:r>
            <a:endParaRPr lang="en-GB" sz="1400" dirty="0"/>
          </a:p>
          <a:p>
            <a:r>
              <a:rPr lang="en-US" sz="1400" b="1" dirty="0"/>
              <a:t>2013             </a:t>
            </a:r>
            <a:r>
              <a:rPr lang="en-US" sz="1400" dirty="0"/>
              <a:t>HIV/AIDS coordinator for the </a:t>
            </a:r>
            <a:r>
              <a:rPr lang="en-US" sz="1400" b="1" dirty="0" err="1"/>
              <a:t>Mamfe</a:t>
            </a:r>
            <a:r>
              <a:rPr lang="en-US" sz="1400" b="1" dirty="0"/>
              <a:t> council</a:t>
            </a:r>
            <a:r>
              <a:rPr lang="en-US" sz="1400" dirty="0"/>
              <a:t>, </a:t>
            </a:r>
            <a:r>
              <a:rPr lang="en-US" sz="1400" dirty="0" smtClean="0"/>
              <a:t>Southwest Region, Cameroon</a:t>
            </a:r>
            <a:r>
              <a:rPr lang="en-US" sz="1400" dirty="0"/>
              <a:t>.</a:t>
            </a:r>
            <a:endParaRPr lang="en-GB" sz="1400" dirty="0"/>
          </a:p>
          <a:p>
            <a:r>
              <a:rPr lang="en-US" sz="1400" b="1" dirty="0"/>
              <a:t>2014              </a:t>
            </a:r>
            <a:r>
              <a:rPr lang="en-US" sz="1400" dirty="0"/>
              <a:t>Designed HIV Policy for </a:t>
            </a:r>
            <a:r>
              <a:rPr lang="en-US" sz="1400" b="1" dirty="0" err="1"/>
              <a:t>Pamol</a:t>
            </a:r>
            <a:r>
              <a:rPr lang="en-US" sz="1400" b="1" dirty="0"/>
              <a:t> Plantations PLC, </a:t>
            </a:r>
            <a:r>
              <a:rPr lang="en-US" sz="1400" dirty="0"/>
              <a:t>Lobe, </a:t>
            </a:r>
            <a:r>
              <a:rPr lang="en-US" sz="1400" dirty="0" smtClean="0"/>
              <a:t>Southwest Region, Cameroon</a:t>
            </a:r>
            <a:endParaRPr lang="en-GB" sz="1400" dirty="0"/>
          </a:p>
          <a:p>
            <a:r>
              <a:rPr lang="en-US" sz="1400" b="1" dirty="0"/>
              <a:t>2014              </a:t>
            </a:r>
            <a:r>
              <a:rPr lang="en-US" sz="1400" dirty="0"/>
              <a:t>Designed HIV policy for </a:t>
            </a:r>
            <a:r>
              <a:rPr lang="en-US" sz="1400" b="1" dirty="0" err="1"/>
              <a:t>Mukete</a:t>
            </a:r>
            <a:r>
              <a:rPr lang="en-US" sz="1400" b="1" dirty="0"/>
              <a:t> </a:t>
            </a:r>
            <a:r>
              <a:rPr lang="en-US" sz="1400" b="1" dirty="0" smtClean="0"/>
              <a:t>Agro-Estates </a:t>
            </a:r>
            <a:r>
              <a:rPr lang="en-US" sz="1400" b="1" dirty="0"/>
              <a:t>Limited</a:t>
            </a:r>
            <a:r>
              <a:rPr lang="en-US" sz="1400" dirty="0"/>
              <a:t>, </a:t>
            </a:r>
            <a:r>
              <a:rPr lang="en-US" sz="1400" dirty="0" err="1" smtClean="0"/>
              <a:t>Kumba</a:t>
            </a:r>
            <a:r>
              <a:rPr lang="en-US" sz="1400" dirty="0" smtClean="0"/>
              <a:t>, Southwest Region, </a:t>
            </a:r>
            <a:r>
              <a:rPr lang="en-US" sz="1400" dirty="0"/>
              <a:t>Cameroon</a:t>
            </a:r>
            <a:endParaRPr lang="en-GB" sz="1400" dirty="0"/>
          </a:p>
          <a:p>
            <a:r>
              <a:rPr lang="en-US" sz="1400" b="1" dirty="0" smtClean="0"/>
              <a:t>2014              </a:t>
            </a:r>
            <a:r>
              <a:rPr lang="en-US" sz="1400" dirty="0" smtClean="0"/>
              <a:t>Memorandum of understanding </a:t>
            </a:r>
            <a:r>
              <a:rPr lang="en-US" sz="1400" dirty="0"/>
              <a:t>between my NGO </a:t>
            </a:r>
            <a:r>
              <a:rPr lang="en-US" sz="1400" dirty="0" smtClean="0"/>
              <a:t>“</a:t>
            </a:r>
            <a:r>
              <a:rPr lang="en-US" sz="1400" b="1" dirty="0" smtClean="0"/>
              <a:t>HIVPREC”</a:t>
            </a:r>
            <a:r>
              <a:rPr lang="en-US" sz="1400" dirty="0" smtClean="0"/>
              <a:t> </a:t>
            </a:r>
            <a:r>
              <a:rPr lang="en-US" sz="1400" dirty="0"/>
              <a:t>and </a:t>
            </a:r>
            <a:r>
              <a:rPr lang="en-US" sz="1400" dirty="0" smtClean="0"/>
              <a:t>Cameroon Government </a:t>
            </a:r>
          </a:p>
          <a:p>
            <a:r>
              <a:rPr lang="en-GB" sz="1400" b="1" dirty="0" smtClean="0">
                <a:latin typeface="Times New Roman" pitchFamily="18" charset="0"/>
                <a:cs typeface="Times New Roman" pitchFamily="18" charset="0"/>
              </a:rPr>
              <a:t>2014            </a:t>
            </a:r>
            <a:r>
              <a:rPr lang="en-GB" sz="1400" dirty="0" smtClean="0">
                <a:latin typeface="Times New Roman" pitchFamily="18" charset="0"/>
                <a:cs typeface="Times New Roman" pitchFamily="18" charset="0"/>
              </a:rPr>
              <a:t>Organised HIV/AIDS awareness campaigns during the national youth week activities in </a:t>
            </a:r>
            <a:r>
              <a:rPr lang="en-GB" sz="1400" dirty="0" err="1" smtClean="0">
                <a:latin typeface="Times New Roman" pitchFamily="18" charset="0"/>
                <a:cs typeface="Times New Roman" pitchFamily="18" charset="0"/>
              </a:rPr>
              <a:t>Kumba</a:t>
            </a:r>
            <a:endParaRPr kumimoji="0" lang="hr-HR"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b="1" dirty="0"/>
              <a:t>Journal of Infectious Diseases and Therapy</a:t>
            </a:r>
            <a:endParaRPr lang="en-US" b="1"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b="1" dirty="0">
                <a:solidFill>
                  <a:schemeClr val="bg2">
                    <a:lumMod val="50000"/>
                  </a:schemeClr>
                </a:solidFill>
                <a:latin typeface="Century Gothic" panose="020B0502020202020204" pitchFamily="34" charset="0"/>
                <a:cs typeface="Estrangelo Edessa" panose="03080600000000000000" pitchFamily="66" charset="0"/>
              </a:rPr>
              <a:t>Bacteriology &amp; Parasitology </a:t>
            </a:r>
          </a:p>
          <a:p>
            <a:pPr marL="342900" indent="-342900">
              <a:buFont typeface="Wingdings" panose="05000000000000000000" pitchFamily="2" charset="2"/>
              <a:buChar char="Ø"/>
              <a:defRPr/>
            </a:pPr>
            <a:r>
              <a:rPr lang="en-IN" sz="2000" b="1" dirty="0">
                <a:solidFill>
                  <a:schemeClr val="bg2">
                    <a:lumMod val="50000"/>
                  </a:schemeClr>
                </a:solidFill>
                <a:latin typeface="Century Gothic" panose="020B0502020202020204" pitchFamily="34" charset="0"/>
                <a:cs typeface="Estrangelo Edessa" panose="03080600000000000000" pitchFamily="66" charset="0"/>
              </a:rPr>
              <a:t>Clinical Microbiology: Open Access </a:t>
            </a:r>
          </a:p>
          <a:p>
            <a:pPr marL="342900" indent="-342900">
              <a:buFont typeface="Wingdings" panose="05000000000000000000" pitchFamily="2" charset="2"/>
              <a:buChar char="Ø"/>
              <a:defRPr/>
            </a:pPr>
            <a:r>
              <a:rPr lang="en-IN" sz="2000" b="1" dirty="0">
                <a:solidFill>
                  <a:schemeClr val="bg2">
                    <a:lumMod val="50000"/>
                  </a:schemeClr>
                </a:solidFill>
                <a:latin typeface="Century Gothic" panose="020B0502020202020204" pitchFamily="34" charset="0"/>
                <a:cs typeface="Estrangelo Edessa" panose="03080600000000000000" pitchFamily="66" charset="0"/>
              </a:rPr>
              <a:t>Virology &amp; Antiviral Research </a:t>
            </a:r>
          </a:p>
          <a:p>
            <a:pPr marL="342900" indent="-342900">
              <a:buFont typeface="Wingdings" panose="05000000000000000000" pitchFamily="2" charset="2"/>
              <a:buChar char="Ø"/>
              <a:defRPr/>
            </a:pPr>
            <a:r>
              <a:rPr lang="en-IN" sz="2000" b="1" dirty="0">
                <a:solidFill>
                  <a:schemeClr val="bg2">
                    <a:lumMod val="50000"/>
                  </a:schemeClr>
                </a:solidFill>
                <a:latin typeface="Century Gothic" panose="020B0502020202020204" pitchFamily="34" charset="0"/>
                <a:cs typeface="Estrangelo Edessa" panose="03080600000000000000" pitchFamily="66" charset="0"/>
              </a:rPr>
              <a:t>Virology &amp; Mycology</a:t>
            </a:r>
            <a:endParaRPr lang="en-US" sz="2000" b="1" dirty="0">
              <a:solidFill>
                <a:schemeClr val="bg2">
                  <a:lumMod val="50000"/>
                </a:schemeClr>
              </a:solidFill>
              <a:latin typeface="Century Gothic" panose="020B0502020202020204" pitchFamily="34" charset="0"/>
              <a:cs typeface="Estrangelo Edessa" panose="03080600000000000000" pitchFamily="66" charset="0"/>
            </a:endParaRPr>
          </a:p>
        </p:txBody>
      </p:sp>
      <p:pic>
        <p:nvPicPr>
          <p:cNvPr id="1026" name="Picture 2" descr="D:\Sree Lakshmi\JIDT_SREE\Journal Images\1-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3538" y="3246060"/>
            <a:ext cx="2904926" cy="291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017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sz="3200" b="1" dirty="0">
                <a:latin typeface="Footlight MT Light" panose="0204060206030A020304" pitchFamily="18" charset="0"/>
              </a:rPr>
              <a:t>2nd International Congress on Bacteriology and Infectious Diseases </a:t>
            </a:r>
          </a:p>
          <a:p>
            <a:pPr marL="285750" indent="-285750">
              <a:buFont typeface="Wingdings" panose="05000000000000000000" pitchFamily="2" charset="2"/>
              <a:buChar char="Ø"/>
              <a:defRPr/>
            </a:pPr>
            <a:r>
              <a:rPr lang="en-IN" sz="3200" b="1" dirty="0">
                <a:latin typeface="Footlight MT Light" panose="0204060206030A020304" pitchFamily="18" charset="0"/>
              </a:rPr>
              <a:t>3rd International Conference on Clinical Microbiology &amp; Microbial Genomics </a:t>
            </a:r>
            <a:endParaRPr lang="en-US" sz="3200" b="1"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4000" b="1" dirty="0"/>
              <a:t>Journal of Infectious Diseases </a:t>
            </a:r>
            <a:r>
              <a:rPr lang="en-IN" sz="4000" b="1" dirty="0" smtClean="0"/>
              <a:t>and  Therapy</a:t>
            </a:r>
            <a:endParaRPr lang="en-US" sz="4000" b="1" dirty="0"/>
          </a:p>
        </p:txBody>
      </p:sp>
    </p:spTree>
    <p:extLst>
      <p:ext uri="{BB962C8B-B14F-4D97-AF65-F5344CB8AC3E}">
        <p14:creationId xmlns:p14="http://schemas.microsoft.com/office/powerpoint/2010/main" val="92105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164715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61087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896764"/>
            <a:ext cx="7848872"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main research interest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hr-HR"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hr-H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Research in the social aspects of HIV/AIDS.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2400" dirty="0" smtClean="0">
                <a:solidFill>
                  <a:srgbClr val="000000"/>
                </a:solidFill>
                <a:latin typeface="Times New Roman" pitchFamily="18" charset="0"/>
                <a:ea typeface="Calibri" pitchFamily="34" charset="0"/>
                <a:cs typeface="Times New Roman" pitchFamily="18" charset="0"/>
              </a:rPr>
              <a:t>HIV/AIDS prevention and advocacy.</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Quantitative research and Research Methodology.</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2400" dirty="0" smtClean="0">
                <a:solidFill>
                  <a:srgbClr val="000000"/>
                </a:solidFill>
                <a:latin typeface="Times New Roman" pitchFamily="18" charset="0"/>
                <a:ea typeface="Calibri" pitchFamily="34" charset="0"/>
                <a:cs typeface="Times New Roman" pitchFamily="18" charset="0"/>
              </a:rPr>
              <a:t>Health Promotion.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Ethics in Research</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2400" dirty="0" smtClean="0">
                <a:solidFill>
                  <a:srgbClr val="000000"/>
                </a:solidFill>
                <a:latin typeface="Times New Roman" pitchFamily="18" charset="0"/>
                <a:ea typeface="Calibri" pitchFamily="34" charset="0"/>
                <a:cs typeface="Times New Roman" pitchFamily="18" charset="0"/>
              </a:rPr>
              <a:t>Institutional HIV Policy development.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Adolescents’ sexual behaviours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2400" dirty="0" smtClean="0">
                <a:solidFill>
                  <a:srgbClr val="000000"/>
                </a:solidFill>
                <a:latin typeface="Times New Roman" pitchFamily="18" charset="0"/>
                <a:ea typeface="Calibri" pitchFamily="34" charset="0"/>
                <a:cs typeface="Times New Roman" pitchFamily="18" charset="0"/>
              </a:rPr>
              <a:t>Public Health.</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Chemical Pathology (occupational “</a:t>
            </a:r>
            <a:r>
              <a:rPr kumimoji="0" lang="en-GB"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lead”</a:t>
            </a:r>
            <a:r>
              <a:rPr kumimoji="0" lang="en-GB" sz="24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toxicity).</a:t>
            </a:r>
            <a:r>
              <a:rPr kumimoji="0" lang="hr-H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hr-H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323528" y="669516"/>
            <a:ext cx="8391844"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4000" b="1" dirty="0" smtClean="0">
                <a:latin typeface="Times New Roman" pitchFamily="18" charset="0"/>
                <a:cs typeface="Times New Roman" pitchFamily="18" charset="0"/>
              </a:rPr>
              <a:t>Research results that have </a:t>
            </a:r>
            <a:r>
              <a:rPr lang="en-US" sz="4000" b="1" dirty="0">
                <a:latin typeface="Times New Roman" pitchFamily="18" charset="0"/>
                <a:cs typeface="Times New Roman" pitchFamily="18" charset="0"/>
              </a:rPr>
              <a:t>been presented </a:t>
            </a:r>
            <a:r>
              <a:rPr lang="en-US" sz="4000" b="1" dirty="0" smtClean="0">
                <a:latin typeface="Times New Roman" pitchFamily="18" charset="0"/>
                <a:cs typeface="Times New Roman" pitchFamily="18" charset="0"/>
              </a:rPr>
              <a:t>at c</a:t>
            </a:r>
            <a:r>
              <a:rPr kumimoji="0" lang="en-US" sz="4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onferences </a:t>
            </a:r>
            <a:endParaRPr kumimoji="0" lang="hr-HR" sz="4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lvl="0" fontAlgn="base">
              <a:spcBef>
                <a:spcPct val="0"/>
              </a:spcBef>
              <a:spcAft>
                <a:spcPct val="0"/>
              </a:spcAft>
            </a:pPr>
            <a:r>
              <a:rPr kumimoji="0" lang="en-US" sz="4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(as a speaker):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400" b="0" i="0" u="none" strike="noStrike" cap="none" normalizeH="0" baseline="0" dirty="0" smtClean="0">
              <a:ln>
                <a:noFill/>
              </a:ln>
              <a:solidFill>
                <a:schemeClr val="tx1"/>
              </a:solidFill>
              <a:effectLst/>
              <a:latin typeface="Times New Roman" pitchFamily="18" charset="0"/>
              <a:cs typeface="Times New Roman" pitchFamily="18" charset="0"/>
            </a:endParaRPr>
          </a:p>
          <a:p>
            <a:r>
              <a:rPr lang="en-US" sz="2000" b="1" dirty="0">
                <a:latin typeface="Times New Roman" panose="02020603050405020304" pitchFamily="18" charset="0"/>
                <a:cs typeface="Times New Roman" panose="02020603050405020304" pitchFamily="18" charset="0"/>
              </a:rPr>
              <a:t>1.</a:t>
            </a:r>
            <a:r>
              <a:rPr lang="en-US" sz="2000" dirty="0">
                <a:latin typeface="Times New Roman" panose="02020603050405020304" pitchFamily="18" charset="0"/>
                <a:cs typeface="Times New Roman" panose="02020603050405020304" pitchFamily="18" charset="0"/>
              </a:rPr>
              <a:t> Knowledge, attitudes and perceptions regarding HIV/AIDS and sexual </a:t>
            </a:r>
            <a:r>
              <a:rPr lang="en-US" sz="2000" dirty="0" err="1">
                <a:latin typeface="Times New Roman" panose="02020603050405020304" pitchFamily="18" charset="0"/>
                <a:cs typeface="Times New Roman" panose="02020603050405020304" pitchFamily="18" charset="0"/>
              </a:rPr>
              <a:t>behaviours</a:t>
            </a:r>
            <a:r>
              <a:rPr lang="en-US" sz="2000" dirty="0">
                <a:latin typeface="Times New Roman" panose="02020603050405020304" pitchFamily="18" charset="0"/>
                <a:cs typeface="Times New Roman" panose="02020603050405020304" pitchFamily="18" charset="0"/>
              </a:rPr>
              <a:t> among senior secondary school learners in Cameroon, the International Nurses Council Conference, </a:t>
            </a:r>
            <a:r>
              <a:rPr lang="en-US" sz="2000" b="1" dirty="0">
                <a:latin typeface="Times New Roman" panose="02020603050405020304" pitchFamily="18" charset="0"/>
                <a:cs typeface="Times New Roman" panose="02020603050405020304" pitchFamily="18" charset="0"/>
              </a:rPr>
              <a:t>May 18-24, 2013, Melbourne, Australia</a:t>
            </a:r>
            <a:endParaRPr lang="en-GB"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The explanatory power of factors associated with consistent condom use to prevent HIV/AIDS among senior secondary school learners in </a:t>
            </a:r>
            <a:r>
              <a:rPr lang="en-US" sz="2000" dirty="0" err="1">
                <a:latin typeface="Times New Roman" panose="02020603050405020304" pitchFamily="18" charset="0"/>
                <a:cs typeface="Times New Roman" panose="02020603050405020304" pitchFamily="18" charset="0"/>
              </a:rPr>
              <a:t>Kumba</a:t>
            </a:r>
            <a:r>
              <a:rPr lang="en-US" sz="2000" dirty="0">
                <a:latin typeface="Times New Roman" panose="02020603050405020304" pitchFamily="18" charset="0"/>
                <a:cs typeface="Times New Roman" panose="02020603050405020304" pitchFamily="18" charset="0"/>
              </a:rPr>
              <a:t>, Cameroon, The 17th International conference on AIDS and STIs in Africa (ICASA) </a:t>
            </a:r>
            <a:r>
              <a:rPr lang="en-US" sz="2000" b="1" dirty="0">
                <a:latin typeface="Times New Roman" panose="02020603050405020304" pitchFamily="18" charset="0"/>
                <a:cs typeface="Times New Roman" panose="02020603050405020304" pitchFamily="18" charset="0"/>
              </a:rPr>
              <a:t>7-11 December 2013, Cape Town</a:t>
            </a:r>
            <a:endParaRPr lang="en-GB" sz="20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hr-H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285720" y="352789"/>
            <a:ext cx="8643998"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b="1" dirty="0" smtClean="0">
                <a:latin typeface="Times New Roman" pitchFamily="18" charset="0"/>
                <a:cs typeface="Times New Roman" pitchFamily="18" charset="0"/>
              </a:rPr>
              <a:t>The research results that have been published</a:t>
            </a:r>
            <a:r>
              <a:rPr kumimoji="0" lang="en-US"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r>
              <a:rPr lang="en-US" sz="1200" b="1" dirty="0">
                <a:latin typeface="Times New Roman" panose="02020603050405020304" pitchFamily="18" charset="0"/>
                <a:cs typeface="Times New Roman" panose="02020603050405020304" pitchFamily="18" charset="0"/>
              </a:rPr>
              <a:t>1</a:t>
            </a:r>
            <a:r>
              <a:rPr lang="en-US" sz="1200" dirty="0">
                <a:latin typeface="Times New Roman" panose="02020603050405020304" pitchFamily="18" charset="0"/>
                <a:cs typeface="Times New Roman" panose="02020603050405020304" pitchFamily="18" charset="0"/>
              </a:rPr>
              <a:t>. Promotion of condom use in motels in </a:t>
            </a:r>
            <a:r>
              <a:rPr lang="en-US" sz="1200" dirty="0" err="1">
                <a:latin typeface="Times New Roman" panose="02020603050405020304" pitchFamily="18" charset="0"/>
                <a:cs typeface="Times New Roman" panose="02020603050405020304" pitchFamily="18" charset="0"/>
              </a:rPr>
              <a:t>Kumba</a:t>
            </a:r>
            <a:r>
              <a:rPr lang="en-US" sz="1200" dirty="0">
                <a:latin typeface="Times New Roman" panose="02020603050405020304" pitchFamily="18" charset="0"/>
                <a:cs typeface="Times New Roman" panose="02020603050405020304" pitchFamily="18" charset="0"/>
              </a:rPr>
              <a:t>, Cameroon: a qualitative research, International Journal of social Science and Humanities, 2014, 3(3): 55-58, </a:t>
            </a:r>
            <a:r>
              <a:rPr lang="en-US" sz="1200" b="1" dirty="0" err="1">
                <a:latin typeface="Times New Roman" panose="02020603050405020304" pitchFamily="18" charset="0"/>
                <a:cs typeface="Times New Roman" panose="02020603050405020304" pitchFamily="18" charset="0"/>
              </a:rPr>
              <a:t>Dr</a:t>
            </a:r>
            <a:r>
              <a:rPr lang="en-US" sz="1200" b="1" dirty="0">
                <a:latin typeface="Times New Roman" panose="02020603050405020304" pitchFamily="18" charset="0"/>
                <a:cs typeface="Times New Roman" panose="02020603050405020304" pitchFamily="18" charset="0"/>
              </a:rPr>
              <a:t> E.E.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2</a:t>
            </a:r>
            <a:r>
              <a:rPr lang="en-US" sz="1200" dirty="0">
                <a:latin typeface="Times New Roman" panose="02020603050405020304" pitchFamily="18" charset="0"/>
                <a:cs typeface="Times New Roman" panose="02020603050405020304" pitchFamily="18" charset="0"/>
              </a:rPr>
              <a:t>. Perceived barriers to condom use among out-of-school adolescents in </a:t>
            </a:r>
            <a:r>
              <a:rPr lang="en-US" sz="1200" dirty="0" err="1">
                <a:latin typeface="Times New Roman" panose="02020603050405020304" pitchFamily="18" charset="0"/>
                <a:cs typeface="Times New Roman" panose="02020603050405020304" pitchFamily="18" charset="0"/>
              </a:rPr>
              <a:t>Kumba</a:t>
            </a:r>
            <a:r>
              <a:rPr lang="en-US" sz="1200" dirty="0">
                <a:latin typeface="Times New Roman" panose="02020603050405020304" pitchFamily="18" charset="0"/>
                <a:cs typeface="Times New Roman" panose="02020603050405020304" pitchFamily="18" charset="0"/>
              </a:rPr>
              <a:t>, Southwest region of Cameroon, American Journal of Health Research, 10.11648/j.ajhr.20130103.12, 2013, !(3): 42-50, </a:t>
            </a:r>
            <a:r>
              <a:rPr lang="en-US" sz="1200" b="1" dirty="0">
                <a:latin typeface="Times New Roman" panose="02020603050405020304" pitchFamily="18" charset="0"/>
                <a:cs typeface="Times New Roman" panose="02020603050405020304" pitchFamily="18" charset="0"/>
              </a:rPr>
              <a:t>Elvis </a:t>
            </a:r>
            <a:r>
              <a:rPr lang="en-US" sz="1200" b="1" dirty="0" err="1">
                <a:latin typeface="Times New Roman" panose="02020603050405020304" pitchFamily="18" charset="0"/>
                <a:cs typeface="Times New Roman" panose="02020603050405020304" pitchFamily="18" charset="0"/>
              </a:rPr>
              <a:t>Enowbeyang</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3</a:t>
            </a:r>
            <a:r>
              <a:rPr lang="en-US" sz="1200" dirty="0">
                <a:latin typeface="Times New Roman" panose="02020603050405020304" pitchFamily="18" charset="0"/>
                <a:cs typeface="Times New Roman" panose="02020603050405020304" pitchFamily="18" charset="0"/>
              </a:rPr>
              <a:t>. Predictors of consistent condom use among secondary school male students in </a:t>
            </a:r>
            <a:r>
              <a:rPr lang="en-US" sz="1200" dirty="0" err="1">
                <a:latin typeface="Times New Roman" panose="02020603050405020304" pitchFamily="18" charset="0"/>
                <a:cs typeface="Times New Roman" panose="02020603050405020304" pitchFamily="18" charset="0"/>
              </a:rPr>
              <a:t>Mbonge</a:t>
            </a:r>
            <a:r>
              <a:rPr lang="en-US" sz="12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subdivision</a:t>
            </a:r>
            <a:r>
              <a:rPr lang="en-US" sz="1200" dirty="0">
                <a:latin typeface="Times New Roman" panose="02020603050405020304" pitchFamily="18" charset="0"/>
                <a:cs typeface="Times New Roman" panose="02020603050405020304" pitchFamily="18" charset="0"/>
              </a:rPr>
              <a:t> of rural Cameroon, Science Journal of Public Health, 10.11648/j.sjph.20130104.11, 2013, 1(4): 165-174, </a:t>
            </a:r>
            <a:r>
              <a:rPr lang="en-US" sz="1200" b="1" dirty="0">
                <a:latin typeface="Times New Roman" panose="02020603050405020304" pitchFamily="18" charset="0"/>
                <a:cs typeface="Times New Roman" panose="02020603050405020304" pitchFamily="18" charset="0"/>
              </a:rPr>
              <a:t>Elvis </a:t>
            </a:r>
            <a:r>
              <a:rPr lang="en-US" sz="1200" b="1" dirty="0" err="1">
                <a:latin typeface="Times New Roman" panose="02020603050405020304" pitchFamily="18" charset="0"/>
                <a:cs typeface="Times New Roman" panose="02020603050405020304" pitchFamily="18" charset="0"/>
              </a:rPr>
              <a:t>Enowbeyang</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4</a:t>
            </a:r>
            <a:r>
              <a:rPr lang="en-US" sz="1200" dirty="0">
                <a:latin typeface="Times New Roman" panose="02020603050405020304" pitchFamily="18" charset="0"/>
                <a:cs typeface="Times New Roman" panose="02020603050405020304" pitchFamily="18" charset="0"/>
              </a:rPr>
              <a:t>. Perceived family support regarding condom use and condom use among secondary school female </a:t>
            </a:r>
            <a:r>
              <a:rPr lang="en-US" sz="1200" dirty="0" err="1">
                <a:latin typeface="Times New Roman" panose="02020603050405020304" pitchFamily="18" charset="0"/>
                <a:cs typeface="Times New Roman" panose="02020603050405020304" pitchFamily="18" charset="0"/>
              </a:rPr>
              <a:t>studenst</a:t>
            </a:r>
            <a:r>
              <a:rPr lang="en-US" sz="1200" dirty="0">
                <a:latin typeface="Times New Roman" panose="02020603050405020304" pitchFamily="18" charset="0"/>
                <a:cs typeface="Times New Roman" panose="02020603050405020304" pitchFamily="18" charset="0"/>
              </a:rPr>
              <a:t> in </a:t>
            </a:r>
            <a:r>
              <a:rPr lang="en-US" sz="1200" dirty="0" err="1">
                <a:latin typeface="Times New Roman" panose="02020603050405020304" pitchFamily="18" charset="0"/>
                <a:cs typeface="Times New Roman" panose="02020603050405020304" pitchFamily="18" charset="0"/>
              </a:rPr>
              <a:t>Limbe</a:t>
            </a:r>
            <a:r>
              <a:rPr lang="en-US" sz="1200" dirty="0">
                <a:latin typeface="Times New Roman" panose="02020603050405020304" pitchFamily="18" charset="0"/>
                <a:cs typeface="Times New Roman" panose="02020603050405020304" pitchFamily="18" charset="0"/>
              </a:rPr>
              <a:t> urban city of Cameroon, </a:t>
            </a:r>
            <a:r>
              <a:rPr lang="en-US" sz="1200" dirty="0" err="1">
                <a:latin typeface="Times New Roman" panose="02020603050405020304" pitchFamily="18" charset="0"/>
                <a:cs typeface="Times New Roman" panose="02020603050405020304" pitchFamily="18" charset="0"/>
              </a:rPr>
              <a:t>BioMed</a:t>
            </a:r>
            <a:r>
              <a:rPr lang="en-US" sz="1200" dirty="0">
                <a:latin typeface="Times New Roman" panose="02020603050405020304" pitchFamily="18" charset="0"/>
                <a:cs typeface="Times New Roman" panose="02020603050405020304" pitchFamily="18" charset="0"/>
              </a:rPr>
              <a:t> Central Public Health, 2014, 14:173, </a:t>
            </a:r>
            <a:r>
              <a:rPr lang="en-US" sz="1200" b="1" dirty="0">
                <a:latin typeface="Times New Roman" panose="02020603050405020304" pitchFamily="18" charset="0"/>
                <a:cs typeface="Times New Roman" panose="02020603050405020304" pitchFamily="18" charset="0"/>
              </a:rPr>
              <a:t>Elvis E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5</a:t>
            </a:r>
            <a:r>
              <a:rPr lang="en-US" sz="1200" dirty="0">
                <a:latin typeface="Times New Roman" panose="02020603050405020304" pitchFamily="18" charset="0"/>
                <a:cs typeface="Times New Roman" panose="02020603050405020304" pitchFamily="18" charset="0"/>
              </a:rPr>
              <a:t>. Age at sexual debut and associated factors among high school female learners in </a:t>
            </a:r>
            <a:r>
              <a:rPr lang="en-US" sz="1200" dirty="0" err="1">
                <a:latin typeface="Times New Roman" panose="02020603050405020304" pitchFamily="18" charset="0"/>
                <a:cs typeface="Times New Roman" panose="02020603050405020304" pitchFamily="18" charset="0"/>
              </a:rPr>
              <a:t>Limbe</a:t>
            </a:r>
            <a:r>
              <a:rPr lang="en-US" sz="1200" dirty="0">
                <a:latin typeface="Times New Roman" panose="02020603050405020304" pitchFamily="18" charset="0"/>
                <a:cs typeface="Times New Roman" panose="02020603050405020304" pitchFamily="18" charset="0"/>
              </a:rPr>
              <a:t> urban area of Cameroon, Global Advanced Research Journal of Social Science, 2013, 2(7): 163-168, </a:t>
            </a:r>
            <a:r>
              <a:rPr lang="en-US" sz="1200" b="1" dirty="0">
                <a:latin typeface="Times New Roman" panose="02020603050405020304" pitchFamily="18" charset="0"/>
                <a:cs typeface="Times New Roman" panose="02020603050405020304" pitchFamily="18" charset="0"/>
              </a:rPr>
              <a:t>Elvis </a:t>
            </a:r>
            <a:r>
              <a:rPr lang="en-US" sz="1200" b="1" dirty="0" err="1">
                <a:latin typeface="Times New Roman" panose="02020603050405020304" pitchFamily="18" charset="0"/>
                <a:cs typeface="Times New Roman" panose="02020603050405020304" pitchFamily="18" charset="0"/>
              </a:rPr>
              <a:t>Enowbeyang</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6.</a:t>
            </a:r>
            <a:r>
              <a:rPr lang="en-US" sz="1200" dirty="0">
                <a:latin typeface="Times New Roman" panose="02020603050405020304" pitchFamily="18" charset="0"/>
                <a:cs typeface="Times New Roman" panose="02020603050405020304" pitchFamily="18" charset="0"/>
              </a:rPr>
              <a:t> Condom use and number of sexual partners among secondary school female students in an urban city of Cameroon, Rwanda Journal of Health Sciences, 2013, 2(2): 30-33, </a:t>
            </a:r>
            <a:r>
              <a:rPr lang="en-US" sz="1200" b="1" dirty="0" err="1">
                <a:latin typeface="Times New Roman" panose="02020603050405020304" pitchFamily="18" charset="0"/>
                <a:cs typeface="Times New Roman" panose="02020603050405020304" pitchFamily="18" charset="0"/>
              </a:rPr>
              <a:t>Tarkang</a:t>
            </a:r>
            <a:r>
              <a:rPr lang="en-US" sz="1200" b="1" dirty="0">
                <a:latin typeface="Times New Roman" panose="02020603050405020304" pitchFamily="18" charset="0"/>
                <a:cs typeface="Times New Roman" panose="02020603050405020304" pitchFamily="18" charset="0"/>
              </a:rPr>
              <a:t> EE</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7.</a:t>
            </a:r>
            <a:r>
              <a:rPr lang="en-US" sz="1200" dirty="0">
                <a:latin typeface="Times New Roman" panose="02020603050405020304" pitchFamily="18" charset="0"/>
                <a:cs typeface="Times New Roman" panose="02020603050405020304" pitchFamily="18" charset="0"/>
              </a:rPr>
              <a:t> Knowledge of condom use and consistency of use among high school female learners in </a:t>
            </a:r>
            <a:r>
              <a:rPr lang="en-US" sz="1200" dirty="0" err="1">
                <a:latin typeface="Times New Roman" panose="02020603050405020304" pitchFamily="18" charset="0"/>
                <a:cs typeface="Times New Roman" panose="02020603050405020304" pitchFamily="18" charset="0"/>
              </a:rPr>
              <a:t>Limbe</a:t>
            </a:r>
            <a:r>
              <a:rPr lang="en-US" sz="1200" dirty="0">
                <a:latin typeface="Times New Roman" panose="02020603050405020304" pitchFamily="18" charset="0"/>
                <a:cs typeface="Times New Roman" panose="02020603050405020304" pitchFamily="18" charset="0"/>
              </a:rPr>
              <a:t> urban city, Cameroon, Asian Journal of Pharmacy, Nursing and medical sciences, 2321-3639, 2013, 1(2): 51-57, </a:t>
            </a:r>
            <a:r>
              <a:rPr lang="en-US" sz="1200" b="1" dirty="0">
                <a:latin typeface="Times New Roman" panose="02020603050405020304" pitchFamily="18" charset="0"/>
                <a:cs typeface="Times New Roman" panose="02020603050405020304" pitchFamily="18" charset="0"/>
              </a:rPr>
              <a:t>Elvis </a:t>
            </a:r>
            <a:r>
              <a:rPr lang="en-US" sz="1200" b="1" dirty="0" err="1">
                <a:latin typeface="Times New Roman" panose="02020603050405020304" pitchFamily="18" charset="0"/>
                <a:cs typeface="Times New Roman" panose="02020603050405020304" pitchFamily="18" charset="0"/>
              </a:rPr>
              <a:t>Enowbeyang</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8</a:t>
            </a:r>
            <a:r>
              <a:rPr lang="en-US" sz="1200" dirty="0">
                <a:latin typeface="Times New Roman" panose="02020603050405020304" pitchFamily="18" charset="0"/>
                <a:cs typeface="Times New Roman" panose="02020603050405020304" pitchFamily="18" charset="0"/>
              </a:rPr>
              <a:t>. Factors associated with consistent condom use among senior secondary school female learners in </a:t>
            </a:r>
            <a:r>
              <a:rPr lang="en-US" sz="1200" dirty="0" err="1">
                <a:latin typeface="Times New Roman" panose="02020603050405020304" pitchFamily="18" charset="0"/>
                <a:cs typeface="Times New Roman" panose="02020603050405020304" pitchFamily="18" charset="0"/>
              </a:rPr>
              <a:t>Mbonge</a:t>
            </a:r>
            <a:r>
              <a:rPr lang="en-US" sz="1200" dirty="0">
                <a:latin typeface="Times New Roman" panose="02020603050405020304" pitchFamily="18" charset="0"/>
                <a:cs typeface="Times New Roman" panose="02020603050405020304" pitchFamily="18" charset="0"/>
              </a:rPr>
              <a:t> subdivision of rural Cameroon, Journal of AIDS and HIV Research, 2013, 2141-2359, 5(6): 214-223, </a:t>
            </a:r>
            <a:r>
              <a:rPr lang="en-US" sz="1200" b="1" dirty="0">
                <a:latin typeface="Times New Roman" panose="02020603050405020304" pitchFamily="18" charset="0"/>
                <a:cs typeface="Times New Roman" panose="02020603050405020304" pitchFamily="18" charset="0"/>
              </a:rPr>
              <a:t>Elvis </a:t>
            </a:r>
            <a:r>
              <a:rPr lang="en-US" sz="1200" b="1" dirty="0" err="1">
                <a:latin typeface="Times New Roman" panose="02020603050405020304" pitchFamily="18" charset="0"/>
                <a:cs typeface="Times New Roman" panose="02020603050405020304" pitchFamily="18" charset="0"/>
              </a:rPr>
              <a:t>Enowbeyang</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9.</a:t>
            </a:r>
            <a:r>
              <a:rPr lang="en-US" sz="1200" dirty="0">
                <a:latin typeface="Times New Roman" panose="02020603050405020304" pitchFamily="18" charset="0"/>
                <a:cs typeface="Times New Roman" panose="02020603050405020304" pitchFamily="18" charset="0"/>
              </a:rPr>
              <a:t> Correlates of consistent condom use among secondary school female students in </a:t>
            </a:r>
            <a:r>
              <a:rPr lang="en-US" sz="1200" dirty="0" err="1">
                <a:latin typeface="Times New Roman" panose="02020603050405020304" pitchFamily="18" charset="0"/>
                <a:cs typeface="Times New Roman" panose="02020603050405020304" pitchFamily="18" charset="0"/>
              </a:rPr>
              <a:t>Limbe</a:t>
            </a:r>
            <a:r>
              <a:rPr lang="en-US" sz="1200" dirty="0">
                <a:latin typeface="Times New Roman" panose="02020603050405020304" pitchFamily="18" charset="0"/>
                <a:cs typeface="Times New Roman" panose="02020603050405020304" pitchFamily="18" charset="0"/>
              </a:rPr>
              <a:t> urban city, Cameroon, Int. J. </a:t>
            </a:r>
            <a:r>
              <a:rPr lang="en-US" sz="1200" dirty="0" err="1">
                <a:latin typeface="Times New Roman" panose="02020603050405020304" pitchFamily="18" charset="0"/>
                <a:cs typeface="Times New Roman" panose="02020603050405020304" pitchFamily="18" charset="0"/>
              </a:rPr>
              <a:t>Curr</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Microbiol</a:t>
            </a:r>
            <a:r>
              <a:rPr lang="en-US" sz="1200" dirty="0">
                <a:latin typeface="Times New Roman" panose="02020603050405020304" pitchFamily="18" charset="0"/>
                <a:cs typeface="Times New Roman" panose="02020603050405020304" pitchFamily="18" charset="0"/>
              </a:rPr>
              <a:t>. App. </a:t>
            </a:r>
            <a:r>
              <a:rPr lang="en-US" sz="1200" dirty="0" err="1">
                <a:latin typeface="Times New Roman" panose="02020603050405020304" pitchFamily="18" charset="0"/>
                <a:cs typeface="Times New Roman" panose="02020603050405020304" pitchFamily="18" charset="0"/>
              </a:rPr>
              <a:t>Sci</a:t>
            </a:r>
            <a:r>
              <a:rPr lang="en-US" sz="1200" dirty="0">
                <a:latin typeface="Times New Roman" panose="02020603050405020304" pitchFamily="18" charset="0"/>
                <a:cs typeface="Times New Roman" panose="02020603050405020304" pitchFamily="18" charset="0"/>
              </a:rPr>
              <a:t>, 2319-7706, 2013, 2(8): 245-259, </a:t>
            </a:r>
            <a:r>
              <a:rPr lang="en-US" sz="1200" b="1" dirty="0">
                <a:latin typeface="Times New Roman" panose="02020603050405020304" pitchFamily="18" charset="0"/>
                <a:cs typeface="Times New Roman" panose="02020603050405020304" pitchFamily="18" charset="0"/>
              </a:rPr>
              <a:t>Elvis </a:t>
            </a:r>
            <a:r>
              <a:rPr lang="en-US" sz="1200" b="1" dirty="0" err="1">
                <a:latin typeface="Times New Roman" panose="02020603050405020304" pitchFamily="18" charset="0"/>
                <a:cs typeface="Times New Roman" panose="02020603050405020304" pitchFamily="18" charset="0"/>
              </a:rPr>
              <a:t>Enowbeyang</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10.</a:t>
            </a:r>
            <a:r>
              <a:rPr lang="en-US" sz="1200" dirty="0">
                <a:latin typeface="Times New Roman" panose="02020603050405020304" pitchFamily="18" charset="0"/>
                <a:cs typeface="Times New Roman" panose="02020603050405020304" pitchFamily="18" charset="0"/>
              </a:rPr>
              <a:t> The explanatory power of factors associated with the perception of risk contracting HIV among senior secondary school learners in </a:t>
            </a:r>
            <a:r>
              <a:rPr lang="en-US" sz="1200" dirty="0" err="1">
                <a:latin typeface="Times New Roman" panose="02020603050405020304" pitchFamily="18" charset="0"/>
                <a:cs typeface="Times New Roman" panose="02020603050405020304" pitchFamily="18" charset="0"/>
              </a:rPr>
              <a:t>Kumba</a:t>
            </a:r>
            <a:r>
              <a:rPr lang="en-US" sz="1200" dirty="0">
                <a:latin typeface="Times New Roman" panose="02020603050405020304" pitchFamily="18" charset="0"/>
                <a:cs typeface="Times New Roman" panose="02020603050405020304" pitchFamily="18" charset="0"/>
              </a:rPr>
              <a:t> Cameroon, Africa Journal of Nursing and Midwifery, 1682-5055, 2011, 13(2): 77-91, </a:t>
            </a:r>
            <a:r>
              <a:rPr lang="en-US" sz="1200" b="1" dirty="0">
                <a:latin typeface="Times New Roman" panose="02020603050405020304" pitchFamily="18" charset="0"/>
                <a:cs typeface="Times New Roman" panose="02020603050405020304" pitchFamily="18" charset="0"/>
              </a:rPr>
              <a:t>EE </a:t>
            </a:r>
            <a:r>
              <a:rPr lang="en-US" sz="1200" b="1" dirty="0" err="1">
                <a:latin typeface="Times New Roman" panose="02020603050405020304" pitchFamily="18" charset="0"/>
                <a:cs typeface="Times New Roman" panose="02020603050405020304" pitchFamily="18" charset="0"/>
              </a:rPr>
              <a:t>Tarkang</a:t>
            </a:r>
            <a:r>
              <a:rPr lang="en-US" sz="1200" dirty="0">
                <a:latin typeface="Times New Roman" panose="02020603050405020304" pitchFamily="18" charset="0"/>
                <a:cs typeface="Times New Roman" panose="02020603050405020304" pitchFamily="18" charset="0"/>
              </a:rPr>
              <a:t>, DM van der </a:t>
            </a:r>
            <a:r>
              <a:rPr lang="en-US" sz="1200" dirty="0" err="1">
                <a:latin typeface="Times New Roman" panose="02020603050405020304" pitchFamily="18" charset="0"/>
                <a:cs typeface="Times New Roman" panose="02020603050405020304" pitchFamily="18" charset="0"/>
              </a:rPr>
              <a:t>Wal</a:t>
            </a:r>
            <a:r>
              <a:rPr lang="en-US" sz="1200" dirty="0">
                <a:latin typeface="Times New Roman" panose="02020603050405020304" pitchFamily="18" charset="0"/>
                <a:cs typeface="Times New Roman" panose="02020603050405020304" pitchFamily="18" charset="0"/>
              </a:rPr>
              <a:t>, VJ Ehlers</a:t>
            </a:r>
            <a:endParaRPr lang="en-GB" sz="1200"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11.</a:t>
            </a:r>
            <a:r>
              <a:rPr lang="en-US" sz="1200" dirty="0">
                <a:latin typeface="Times New Roman" panose="02020603050405020304" pitchFamily="18" charset="0"/>
                <a:cs typeface="Times New Roman" panose="02020603050405020304" pitchFamily="18" charset="0"/>
              </a:rPr>
              <a:t> Factors associated with perception of risk of contracting HIV among senior secondary school female learners in </a:t>
            </a:r>
            <a:r>
              <a:rPr lang="en-US" sz="1200" dirty="0" err="1">
                <a:latin typeface="Times New Roman" panose="02020603050405020304" pitchFamily="18" charset="0"/>
                <a:cs typeface="Times New Roman" panose="02020603050405020304" pitchFamily="18" charset="0"/>
              </a:rPr>
              <a:t>Mbonge</a:t>
            </a:r>
            <a:r>
              <a:rPr lang="en-US" sz="1200" dirty="0">
                <a:latin typeface="Times New Roman" panose="02020603050405020304" pitchFamily="18" charset="0"/>
                <a:cs typeface="Times New Roman" panose="02020603050405020304" pitchFamily="18" charset="0"/>
              </a:rPr>
              <a:t> subdivision of rural Cameroon, Pan Africa Medical Journal, 10.11604/pamj.2014.17.259.2772, 2014, 17:259, </a:t>
            </a:r>
            <a:r>
              <a:rPr lang="en-US" sz="1200" b="1" dirty="0">
                <a:latin typeface="Times New Roman" panose="02020603050405020304" pitchFamily="18" charset="0"/>
                <a:cs typeface="Times New Roman" panose="02020603050405020304" pitchFamily="18" charset="0"/>
              </a:rPr>
              <a:t>Elvis E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12. </a:t>
            </a:r>
            <a:r>
              <a:rPr lang="en-US" sz="1200" dirty="0">
                <a:latin typeface="Times New Roman" panose="02020603050405020304" pitchFamily="18" charset="0"/>
                <a:cs typeface="Times New Roman" panose="02020603050405020304" pitchFamily="18" charset="0"/>
              </a:rPr>
              <a:t>HIV knowledge and its association with sexual risk </a:t>
            </a:r>
            <a:r>
              <a:rPr lang="en-US" sz="1200" dirty="0" err="1">
                <a:latin typeface="Times New Roman" panose="02020603050405020304" pitchFamily="18" charset="0"/>
                <a:cs typeface="Times New Roman" panose="02020603050405020304" pitchFamily="18" charset="0"/>
              </a:rPr>
              <a:t>behaviours</a:t>
            </a:r>
            <a:r>
              <a:rPr lang="en-US" sz="1200" dirty="0">
                <a:latin typeface="Times New Roman" panose="02020603050405020304" pitchFamily="18" charset="0"/>
                <a:cs typeface="Times New Roman" panose="02020603050405020304" pitchFamily="18" charset="0"/>
              </a:rPr>
              <a:t> among out-of-school adolescents in </a:t>
            </a:r>
            <a:r>
              <a:rPr lang="en-US" sz="1200" dirty="0" err="1">
                <a:latin typeface="Times New Roman" panose="02020603050405020304" pitchFamily="18" charset="0"/>
                <a:cs typeface="Times New Roman" panose="02020603050405020304" pitchFamily="18" charset="0"/>
              </a:rPr>
              <a:t>Kumba</a:t>
            </a:r>
            <a:r>
              <a:rPr lang="en-US" sz="1200" dirty="0">
                <a:latin typeface="Times New Roman" panose="02020603050405020304" pitchFamily="18" charset="0"/>
                <a:cs typeface="Times New Roman" panose="02020603050405020304" pitchFamily="18" charset="0"/>
              </a:rPr>
              <a:t>, Southwest region of Cameroon, International STD Research &amp; Reviews, ISRR.2014.2.007, 2014, 2(2): 123-134, </a:t>
            </a:r>
            <a:r>
              <a:rPr lang="en-US" sz="1200" b="1" dirty="0">
                <a:latin typeface="Times New Roman" panose="02020603050405020304" pitchFamily="18" charset="0"/>
                <a:cs typeface="Times New Roman" panose="02020603050405020304" pitchFamily="18" charset="0"/>
              </a:rPr>
              <a:t>Elvis E </a:t>
            </a:r>
            <a:r>
              <a:rPr lang="en-US" sz="1200" b="1" dirty="0" err="1">
                <a:latin typeface="Times New Roman" panose="02020603050405020304" pitchFamily="18" charset="0"/>
                <a:cs typeface="Times New Roman" panose="02020603050405020304" pitchFamily="18" charset="0"/>
              </a:rPr>
              <a:t>Tarkang</a:t>
            </a:r>
            <a:endParaRPr lang="en-GB" sz="1200" b="1" dirty="0">
              <a:latin typeface="Times New Roman" panose="02020603050405020304" pitchFamily="18" charset="0"/>
              <a:cs typeface="Times New Roman" panose="02020603050405020304" pitchFamily="18" charset="0"/>
            </a:endParaRPr>
          </a:p>
          <a:p>
            <a:r>
              <a:rPr lang="en-US" sz="1200" b="1" dirty="0" smtClean="0">
                <a:latin typeface="Times New Roman" panose="02020603050405020304" pitchFamily="18" charset="0"/>
                <a:cs typeface="Times New Roman" panose="02020603050405020304" pitchFamily="18" charset="0"/>
              </a:rPr>
              <a:t>13</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Factors that influence utilization of the female condom among senior secondary school female students in urban Cameroon, American Journal of Health Research, 2014, 2(4): 125-133, </a:t>
            </a:r>
            <a:r>
              <a:rPr lang="en-US" sz="1200" b="1" dirty="0">
                <a:latin typeface="Times New Roman" panose="02020603050405020304" pitchFamily="18" charset="0"/>
                <a:cs typeface="Times New Roman" panose="02020603050405020304" pitchFamily="18" charset="0"/>
              </a:rPr>
              <a:t>Elvis </a:t>
            </a:r>
            <a:r>
              <a:rPr lang="en-US" sz="1200" b="1" dirty="0" err="1">
                <a:latin typeface="Times New Roman" panose="02020603050405020304" pitchFamily="18" charset="0"/>
                <a:cs typeface="Times New Roman" panose="02020603050405020304" pitchFamily="18" charset="0"/>
              </a:rPr>
              <a:t>Enowbeyang</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Tarkang</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Luchuo</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Engelbert</a:t>
            </a:r>
            <a:r>
              <a:rPr lang="en-US" sz="1200" dirty="0">
                <a:latin typeface="Times New Roman" panose="02020603050405020304" pitchFamily="18" charset="0"/>
                <a:cs typeface="Times New Roman" panose="02020603050405020304" pitchFamily="18" charset="0"/>
              </a:rPr>
              <a:t> Bain  </a:t>
            </a:r>
            <a:endParaRPr lang="en-US" sz="1200" dirty="0" smtClean="0">
              <a:latin typeface="Times New Roman" panose="02020603050405020304" pitchFamily="18" charset="0"/>
              <a:cs typeface="Times New Roman" panose="02020603050405020304" pitchFamily="18" charset="0"/>
            </a:endParaRPr>
          </a:p>
          <a:p>
            <a:r>
              <a:rPr lang="en-US" sz="1200" b="1" dirty="0" smtClean="0">
                <a:latin typeface="Times New Roman" panose="02020603050405020304" pitchFamily="18" charset="0"/>
                <a:cs typeface="Times New Roman" panose="02020603050405020304" pitchFamily="18" charset="0"/>
              </a:rPr>
              <a:t>14. </a:t>
            </a:r>
            <a:r>
              <a:rPr lang="en-US" sz="1200" dirty="0" smtClean="0">
                <a:latin typeface="Times New Roman" panose="02020603050405020304" pitchFamily="18" charset="0"/>
                <a:cs typeface="Times New Roman" panose="02020603050405020304" pitchFamily="18" charset="0"/>
              </a:rPr>
              <a:t>Transfusion-transmissible HIV infection risk in </a:t>
            </a:r>
            <a:r>
              <a:rPr lang="en-US" sz="1200" dirty="0" err="1" smtClean="0">
                <a:latin typeface="Times New Roman" panose="02020603050405020304" pitchFamily="18" charset="0"/>
                <a:cs typeface="Times New Roman" panose="02020603050405020304" pitchFamily="18" charset="0"/>
              </a:rPr>
              <a:t>Kumba</a:t>
            </a:r>
            <a:r>
              <a:rPr lang="en-US" sz="1200" dirty="0" smtClean="0">
                <a:latin typeface="Times New Roman" panose="02020603050405020304" pitchFamily="18" charset="0"/>
                <a:cs typeface="Times New Roman" panose="02020603050405020304" pitchFamily="18" charset="0"/>
              </a:rPr>
              <a:t>, Cameroon: A qualitative research, European Journal of Prevention Medicine, 2014, 2(4): 38-44, </a:t>
            </a:r>
            <a:r>
              <a:rPr lang="en-US" sz="1200" b="1" dirty="0" smtClean="0">
                <a:latin typeface="Times New Roman" panose="02020603050405020304" pitchFamily="18" charset="0"/>
                <a:cs typeface="Times New Roman" panose="02020603050405020304" pitchFamily="18" charset="0"/>
              </a:rPr>
              <a:t>Elvis </a:t>
            </a:r>
            <a:r>
              <a:rPr lang="en-US" sz="1200" b="1" dirty="0" err="1" smtClean="0">
                <a:latin typeface="Times New Roman" panose="02020603050405020304" pitchFamily="18" charset="0"/>
                <a:cs typeface="Times New Roman" panose="02020603050405020304" pitchFamily="18" charset="0"/>
              </a:rPr>
              <a:t>Enowbeyang</a:t>
            </a:r>
            <a:r>
              <a:rPr lang="en-US" sz="1200" b="1" dirty="0" smtClean="0">
                <a:latin typeface="Times New Roman" panose="02020603050405020304" pitchFamily="18" charset="0"/>
                <a:cs typeface="Times New Roman" panose="02020603050405020304" pitchFamily="18" charset="0"/>
              </a:rPr>
              <a:t> </a:t>
            </a:r>
            <a:r>
              <a:rPr lang="en-US" sz="1200" b="1" dirty="0" err="1" smtClean="0">
                <a:latin typeface="Times New Roman" panose="02020603050405020304" pitchFamily="18" charset="0"/>
                <a:cs typeface="Times New Roman" panose="02020603050405020304" pitchFamily="18" charset="0"/>
              </a:rPr>
              <a:t>Tarkang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Luchuo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Engelbert</a:t>
            </a:r>
            <a:r>
              <a:rPr lang="en-US" sz="1200" dirty="0" smtClean="0">
                <a:latin typeface="Times New Roman" panose="02020603050405020304" pitchFamily="18" charset="0"/>
                <a:cs typeface="Times New Roman" panose="02020603050405020304" pitchFamily="18" charset="0"/>
              </a:rPr>
              <a:t> Bain</a:t>
            </a:r>
            <a:endParaRPr lang="en-GB" sz="1200" b="1" dirty="0">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pitchFamily="34" charset="0"/>
              <a:ea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68431"/>
            <a:ext cx="8429684" cy="1200329"/>
          </a:xfrm>
          <a:prstGeom prst="rect">
            <a:avLst/>
          </a:prstGeom>
        </p:spPr>
        <p:txBody>
          <a:bodyPr wrap="square">
            <a:spAutoFit/>
          </a:bodyPr>
          <a:lstStyle/>
          <a:p>
            <a:pPr algn="ctr"/>
            <a:r>
              <a:rPr lang="en-GB" sz="3600" b="1" dirty="0" smtClean="0">
                <a:latin typeface="Times New Roman" pitchFamily="18" charset="0"/>
                <a:cs typeface="Times New Roman" pitchFamily="18" charset="0"/>
              </a:rPr>
              <a:t>Manuscripts submitted and awaiting publication</a:t>
            </a:r>
            <a:endParaRPr lang="hr-HR" sz="3600" b="1" dirty="0" smtClean="0">
              <a:latin typeface="Times New Roman" pitchFamily="18" charset="0"/>
              <a:cs typeface="Times New Roman" pitchFamily="18" charset="0"/>
            </a:endParaRPr>
          </a:p>
        </p:txBody>
      </p:sp>
      <p:sp>
        <p:nvSpPr>
          <p:cNvPr id="5" name="Rectangle 4"/>
          <p:cNvSpPr/>
          <p:nvPr/>
        </p:nvSpPr>
        <p:spPr>
          <a:xfrm>
            <a:off x="251520" y="1268760"/>
            <a:ext cx="8712968" cy="5724644"/>
          </a:xfrm>
          <a:prstGeom prst="rect">
            <a:avLst/>
          </a:prstGeom>
        </p:spPr>
        <p:txBody>
          <a:bodyPr wrap="square">
            <a:spAutoFit/>
          </a:bodyPr>
          <a:lstStyle/>
          <a:p>
            <a:pPr lvl="0"/>
            <a:r>
              <a:rPr lang="en-US" sz="1600" b="1" dirty="0" smtClean="0">
                <a:latin typeface="Times New Roman" panose="02020603050405020304" pitchFamily="18" charset="0"/>
                <a:cs typeface="Times New Roman" panose="02020603050405020304" pitchFamily="18" charset="0"/>
              </a:rPr>
              <a:t>1</a:t>
            </a:r>
            <a:r>
              <a:rPr lang="en-US" sz="1600" dirty="0" smtClean="0">
                <a:latin typeface="Times New Roman" panose="02020603050405020304" pitchFamily="18" charset="0"/>
                <a:cs typeface="Times New Roman" panose="02020603050405020304" pitchFamily="18" charset="0"/>
              </a:rPr>
              <a:t>. Sexual </a:t>
            </a:r>
            <a:r>
              <a:rPr lang="en-US" sz="1600" dirty="0">
                <a:latin typeface="Times New Roman" panose="02020603050405020304" pitchFamily="18" charset="0"/>
                <a:cs typeface="Times New Roman" panose="02020603050405020304" pitchFamily="18" charset="0"/>
              </a:rPr>
              <a:t>risk </a:t>
            </a:r>
            <a:r>
              <a:rPr lang="en-US" sz="1600" dirty="0" err="1">
                <a:latin typeface="Times New Roman" panose="02020603050405020304" pitchFamily="18" charset="0"/>
                <a:cs typeface="Times New Roman" panose="02020603050405020304" pitchFamily="18" charset="0"/>
              </a:rPr>
              <a:t>behaviours</a:t>
            </a:r>
            <a:r>
              <a:rPr lang="en-US" sz="1600" dirty="0">
                <a:latin typeface="Times New Roman" panose="02020603050405020304" pitchFamily="18" charset="0"/>
                <a:cs typeface="Times New Roman" panose="02020603050405020304" pitchFamily="18" charset="0"/>
              </a:rPr>
              <a:t> among high school female learners in </a:t>
            </a:r>
            <a:r>
              <a:rPr lang="en-US" sz="1600" dirty="0" err="1">
                <a:latin typeface="Times New Roman" panose="02020603050405020304" pitchFamily="18" charset="0"/>
                <a:cs typeface="Times New Roman" panose="02020603050405020304" pitchFamily="18" charset="0"/>
              </a:rPr>
              <a:t>Mbonge</a:t>
            </a:r>
            <a:r>
              <a:rPr lang="en-US" sz="1600" dirty="0">
                <a:latin typeface="Times New Roman" panose="02020603050405020304" pitchFamily="18" charset="0"/>
                <a:cs typeface="Times New Roman" panose="02020603050405020304" pitchFamily="18" charset="0"/>
              </a:rPr>
              <a:t> subdivision of rural Cameroon (submitted to the </a:t>
            </a:r>
            <a:r>
              <a:rPr lang="en-US" sz="1600" b="1" dirty="0">
                <a:latin typeface="Times New Roman" panose="02020603050405020304" pitchFamily="18" charset="0"/>
                <a:cs typeface="Times New Roman" panose="02020603050405020304" pitchFamily="18" charset="0"/>
              </a:rPr>
              <a:t>Pan African Medical Journal</a:t>
            </a:r>
            <a:r>
              <a:rPr lang="en-US" sz="1600" dirty="0">
                <a:latin typeface="Times New Roman" panose="02020603050405020304" pitchFamily="18" charset="0"/>
                <a:cs typeface="Times New Roman" panose="02020603050405020304" pitchFamily="18" charset="0"/>
              </a:rPr>
              <a:t>).</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2</a:t>
            </a:r>
            <a:r>
              <a:rPr lang="en-US" sz="1600" dirty="0" smtClean="0">
                <a:latin typeface="Times New Roman" panose="02020603050405020304" pitchFamily="18" charset="0"/>
                <a:cs typeface="Times New Roman" panose="02020603050405020304" pitchFamily="18" charset="0"/>
              </a:rPr>
              <a:t>. Cameroon’s </a:t>
            </a:r>
            <a:r>
              <a:rPr lang="en-US" sz="1600" dirty="0">
                <a:latin typeface="Times New Roman" panose="02020603050405020304" pitchFamily="18" charset="0"/>
                <a:cs typeface="Times New Roman" panose="02020603050405020304" pitchFamily="18" charset="0"/>
              </a:rPr>
              <a:t>secondary school learners’ perceived HIV risk and susceptibility.</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3</a:t>
            </a:r>
            <a:r>
              <a:rPr lang="en-US" sz="1600" dirty="0" smtClean="0">
                <a:latin typeface="Times New Roman" panose="02020603050405020304" pitchFamily="18" charset="0"/>
                <a:cs typeface="Times New Roman" panose="02020603050405020304" pitchFamily="18" charset="0"/>
              </a:rPr>
              <a:t>. Adolescents</a:t>
            </a:r>
            <a:r>
              <a:rPr lang="en-US" sz="1600" dirty="0">
                <a:latin typeface="Times New Roman" panose="02020603050405020304" pitchFamily="18" charset="0"/>
                <a:cs typeface="Times New Roman" panose="02020603050405020304" pitchFamily="18" charset="0"/>
              </a:rPr>
              <a:t>’ perceptions regarding parents-adolescents communication relating to HIV/AIDS, sexuality and condom use in </a:t>
            </a:r>
            <a:r>
              <a:rPr lang="en-US" sz="1600" dirty="0" err="1">
                <a:latin typeface="Times New Roman" panose="02020603050405020304" pitchFamily="18" charset="0"/>
                <a:cs typeface="Times New Roman" panose="02020603050405020304" pitchFamily="18" charset="0"/>
              </a:rPr>
              <a:t>kumba</a:t>
            </a:r>
            <a:r>
              <a:rPr lang="en-US" sz="1600" dirty="0">
                <a:latin typeface="Times New Roman" panose="02020603050405020304" pitchFamily="18" charset="0"/>
                <a:cs typeface="Times New Roman" panose="02020603050405020304" pitchFamily="18" charset="0"/>
              </a:rPr>
              <a:t>, Cameroon.</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4</a:t>
            </a:r>
            <a:r>
              <a:rPr lang="en-US" sz="1600" dirty="0" smtClean="0">
                <a:latin typeface="Times New Roman" panose="02020603050405020304" pitchFamily="18" charset="0"/>
                <a:cs typeface="Times New Roman" panose="02020603050405020304" pitchFamily="18" charset="0"/>
              </a:rPr>
              <a:t>. Female </a:t>
            </a:r>
            <a:r>
              <a:rPr lang="en-US" sz="1600" dirty="0">
                <a:latin typeface="Times New Roman" panose="02020603050405020304" pitchFamily="18" charset="0"/>
                <a:cs typeface="Times New Roman" panose="02020603050405020304" pitchFamily="18" charset="0"/>
              </a:rPr>
              <a:t>adolescents’ perceived reasons for the continued HIV/AIDS prevalence in the city of </a:t>
            </a:r>
            <a:r>
              <a:rPr lang="en-US" sz="1600" dirty="0" err="1">
                <a:latin typeface="Times New Roman" panose="02020603050405020304" pitchFamily="18" charset="0"/>
                <a:cs typeface="Times New Roman" panose="02020603050405020304" pitchFamily="18" charset="0"/>
              </a:rPr>
              <a:t>kumba</a:t>
            </a:r>
            <a:r>
              <a:rPr lang="en-US" sz="1600" dirty="0">
                <a:latin typeface="Times New Roman" panose="02020603050405020304" pitchFamily="18" charset="0"/>
                <a:cs typeface="Times New Roman" panose="02020603050405020304" pitchFamily="18" charset="0"/>
              </a:rPr>
              <a:t> of the South West Region of Cameroon (submitted to the </a:t>
            </a:r>
            <a:r>
              <a:rPr lang="en-US" sz="1600" b="1" dirty="0">
                <a:latin typeface="Times New Roman" panose="02020603050405020304" pitchFamily="18" charset="0"/>
                <a:cs typeface="Times New Roman" panose="02020603050405020304" pitchFamily="18" charset="0"/>
              </a:rPr>
              <a:t>Pan African Medical Journal</a:t>
            </a:r>
            <a:r>
              <a:rPr lang="en-US" sz="1600" dirty="0">
                <a:latin typeface="Times New Roman" panose="02020603050405020304" pitchFamily="18" charset="0"/>
                <a:cs typeface="Times New Roman" panose="02020603050405020304" pitchFamily="18" charset="0"/>
              </a:rPr>
              <a:t>).</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5</a:t>
            </a:r>
            <a:r>
              <a:rPr lang="en-US" sz="1600" dirty="0" smtClean="0">
                <a:latin typeface="Times New Roman" panose="02020603050405020304" pitchFamily="18" charset="0"/>
                <a:cs typeface="Times New Roman" panose="02020603050405020304" pitchFamily="18" charset="0"/>
              </a:rPr>
              <a:t>. Application </a:t>
            </a:r>
            <a:r>
              <a:rPr lang="en-US" sz="1600" dirty="0">
                <a:latin typeface="Times New Roman" panose="02020603050405020304" pitchFamily="18" charset="0"/>
                <a:cs typeface="Times New Roman" panose="02020603050405020304" pitchFamily="18" charset="0"/>
              </a:rPr>
              <a:t>of the health belief model (HBM) in HIV prevention for adolescents: A literature review (submitted to the </a:t>
            </a:r>
            <a:r>
              <a:rPr lang="en-US" sz="1600" b="1" dirty="0">
                <a:latin typeface="Times New Roman" panose="02020603050405020304" pitchFamily="18" charset="0"/>
                <a:cs typeface="Times New Roman" panose="02020603050405020304" pitchFamily="18" charset="0"/>
              </a:rPr>
              <a:t>Pan African Medical Journal</a:t>
            </a:r>
            <a:r>
              <a:rPr lang="en-US" sz="1600" dirty="0">
                <a:latin typeface="Times New Roman" panose="02020603050405020304" pitchFamily="18" charset="0"/>
                <a:cs typeface="Times New Roman" panose="02020603050405020304" pitchFamily="18" charset="0"/>
              </a:rPr>
              <a:t>).</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6</a:t>
            </a:r>
            <a:r>
              <a:rPr lang="en-US" sz="1600" dirty="0" smtClean="0">
                <a:latin typeface="Times New Roman" panose="02020603050405020304" pitchFamily="18" charset="0"/>
                <a:cs typeface="Times New Roman" panose="02020603050405020304" pitchFamily="18" charset="0"/>
              </a:rPr>
              <a:t>. HIV/AIDS-related </a:t>
            </a:r>
            <a:r>
              <a:rPr lang="en-US" sz="1600" dirty="0">
                <a:latin typeface="Times New Roman" panose="02020603050405020304" pitchFamily="18" charset="0"/>
                <a:cs typeface="Times New Roman" panose="02020603050405020304" pitchFamily="18" charset="0"/>
              </a:rPr>
              <a:t>stigma among secondary school learners in </a:t>
            </a:r>
            <a:r>
              <a:rPr lang="en-US" sz="1600" dirty="0" err="1">
                <a:latin typeface="Times New Roman" panose="02020603050405020304" pitchFamily="18" charset="0"/>
                <a:cs typeface="Times New Roman" panose="02020603050405020304" pitchFamily="18" charset="0"/>
              </a:rPr>
              <a:t>kumba</a:t>
            </a:r>
            <a:r>
              <a:rPr lang="en-US" sz="1600" dirty="0">
                <a:latin typeface="Times New Roman" panose="02020603050405020304" pitchFamily="18" charset="0"/>
                <a:cs typeface="Times New Roman" panose="02020603050405020304" pitchFamily="18" charset="0"/>
              </a:rPr>
              <a:t>, Cameroon.</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7</a:t>
            </a:r>
            <a:r>
              <a:rPr lang="en-US" sz="1600" dirty="0" smtClean="0">
                <a:latin typeface="Times New Roman" panose="02020603050405020304" pitchFamily="18" charset="0"/>
                <a:cs typeface="Times New Roman" panose="02020603050405020304" pitchFamily="18" charset="0"/>
              </a:rPr>
              <a:t>. Cameroon’s </a:t>
            </a:r>
            <a:r>
              <a:rPr lang="en-US" sz="1600" dirty="0">
                <a:latin typeface="Times New Roman" panose="02020603050405020304" pitchFamily="18" charset="0"/>
                <a:cs typeface="Times New Roman" panose="02020603050405020304" pitchFamily="18" charset="0"/>
              </a:rPr>
              <a:t>students’ perceived benefit of condom use and self-efficacy.</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8</a:t>
            </a:r>
            <a:r>
              <a:rPr lang="en-US" sz="1600" dirty="0" smtClean="0">
                <a:latin typeface="Times New Roman" panose="02020603050405020304" pitchFamily="18" charset="0"/>
                <a:cs typeface="Times New Roman" panose="02020603050405020304" pitchFamily="18" charset="0"/>
              </a:rPr>
              <a:t>. Factors </a:t>
            </a:r>
            <a:r>
              <a:rPr lang="en-US" sz="1600" dirty="0">
                <a:latin typeface="Times New Roman" panose="02020603050405020304" pitchFamily="18" charset="0"/>
                <a:cs typeface="Times New Roman" panose="02020603050405020304" pitchFamily="18" charset="0"/>
              </a:rPr>
              <a:t>influencing consistent condom use among secondary school male students in </a:t>
            </a:r>
            <a:r>
              <a:rPr lang="en-US" sz="1600" dirty="0" err="1">
                <a:latin typeface="Times New Roman" panose="02020603050405020304" pitchFamily="18" charset="0"/>
                <a:cs typeface="Times New Roman" panose="02020603050405020304" pitchFamily="18" charset="0"/>
              </a:rPr>
              <a:t>Limbe</a:t>
            </a:r>
            <a:r>
              <a:rPr lang="en-US" sz="1600" dirty="0">
                <a:latin typeface="Times New Roman" panose="02020603050405020304" pitchFamily="18" charset="0"/>
                <a:cs typeface="Times New Roman" panose="02020603050405020304" pitchFamily="18" charset="0"/>
              </a:rPr>
              <a:t> Urban City, Cameroon (submitted to </a:t>
            </a:r>
            <a:r>
              <a:rPr lang="en-US" sz="1600" b="1" dirty="0">
                <a:latin typeface="Times New Roman" panose="02020603050405020304" pitchFamily="18" charset="0"/>
                <a:cs typeface="Times New Roman" panose="02020603050405020304" pitchFamily="18" charset="0"/>
              </a:rPr>
              <a:t>Journal of Scientific Research &amp; Reports</a:t>
            </a:r>
            <a:r>
              <a:rPr lang="en-US" sz="1600" dirty="0">
                <a:latin typeface="Times New Roman" panose="02020603050405020304" pitchFamily="18" charset="0"/>
                <a:cs typeface="Times New Roman" panose="02020603050405020304" pitchFamily="18" charset="0"/>
              </a:rPr>
              <a:t>).</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9</a:t>
            </a:r>
            <a:r>
              <a:rPr lang="en-US" sz="1600" dirty="0" smtClean="0">
                <a:latin typeface="Times New Roman" panose="02020603050405020304" pitchFamily="18" charset="0"/>
                <a:cs typeface="Times New Roman" panose="02020603050405020304" pitchFamily="18" charset="0"/>
              </a:rPr>
              <a:t>. Perceived </a:t>
            </a:r>
            <a:r>
              <a:rPr lang="en-US" sz="1600" dirty="0">
                <a:latin typeface="Times New Roman" panose="02020603050405020304" pitchFamily="18" charset="0"/>
                <a:cs typeface="Times New Roman" panose="02020603050405020304" pitchFamily="18" charset="0"/>
              </a:rPr>
              <a:t>condom availability and use among high school female learners in </a:t>
            </a:r>
            <a:r>
              <a:rPr lang="en-US" sz="1600" dirty="0" err="1">
                <a:latin typeface="Times New Roman" panose="02020603050405020304" pitchFamily="18" charset="0"/>
                <a:cs typeface="Times New Roman" panose="02020603050405020304" pitchFamily="18" charset="0"/>
              </a:rPr>
              <a:t>Limbe</a:t>
            </a:r>
            <a:r>
              <a:rPr lang="en-US" sz="1600" dirty="0">
                <a:latin typeface="Times New Roman" panose="02020603050405020304" pitchFamily="18" charset="0"/>
                <a:cs typeface="Times New Roman" panose="02020603050405020304" pitchFamily="18" charset="0"/>
              </a:rPr>
              <a:t>, Cameroon.</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10</a:t>
            </a:r>
            <a:r>
              <a:rPr lang="en-US" sz="1600" dirty="0" smtClean="0">
                <a:latin typeface="Times New Roman" panose="02020603050405020304" pitchFamily="18" charset="0"/>
                <a:cs typeface="Times New Roman" panose="02020603050405020304" pitchFamily="18" charset="0"/>
              </a:rPr>
              <a:t>. Socio-demographic </a:t>
            </a:r>
            <a:r>
              <a:rPr lang="en-US" sz="1600" dirty="0">
                <a:latin typeface="Times New Roman" panose="02020603050405020304" pitchFamily="18" charset="0"/>
                <a:cs typeface="Times New Roman" panose="02020603050405020304" pitchFamily="18" charset="0"/>
              </a:rPr>
              <a:t>characteristics of sexual risk-taking </a:t>
            </a:r>
            <a:r>
              <a:rPr lang="en-US" sz="1600" dirty="0" err="1">
                <a:latin typeface="Times New Roman" panose="02020603050405020304" pitchFamily="18" charset="0"/>
                <a:cs typeface="Times New Roman" panose="02020603050405020304" pitchFamily="18" charset="0"/>
              </a:rPr>
              <a:t>behaviours</a:t>
            </a:r>
            <a:r>
              <a:rPr lang="en-US" sz="1600" dirty="0">
                <a:latin typeface="Times New Roman" panose="02020603050405020304" pitchFamily="18" charset="0"/>
                <a:cs typeface="Times New Roman" panose="02020603050405020304" pitchFamily="18" charset="0"/>
              </a:rPr>
              <a:t> of out-of-school youths in an urban area of Cameroon (Submitted to the </a:t>
            </a:r>
            <a:r>
              <a:rPr lang="en-US" sz="1600" b="1" dirty="0">
                <a:latin typeface="Times New Roman" panose="02020603050405020304" pitchFamily="18" charset="0"/>
                <a:cs typeface="Times New Roman" panose="02020603050405020304" pitchFamily="18" charset="0"/>
              </a:rPr>
              <a:t>Journal of Social Aspects of HIV/AIDS</a:t>
            </a:r>
            <a:r>
              <a:rPr lang="en-US" sz="1600" dirty="0">
                <a:latin typeface="Times New Roman" panose="02020603050405020304" pitchFamily="18" charset="0"/>
                <a:cs typeface="Times New Roman" panose="02020603050405020304" pitchFamily="18" charset="0"/>
              </a:rPr>
              <a:t>).</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11</a:t>
            </a:r>
            <a:r>
              <a:rPr lang="en-US" sz="1600" dirty="0" smtClean="0">
                <a:latin typeface="Times New Roman" panose="02020603050405020304" pitchFamily="18" charset="0"/>
                <a:cs typeface="Times New Roman" panose="02020603050405020304" pitchFamily="18" charset="0"/>
              </a:rPr>
              <a:t>. Factors </a:t>
            </a:r>
            <a:r>
              <a:rPr lang="en-US" sz="1600" dirty="0">
                <a:latin typeface="Times New Roman" panose="02020603050405020304" pitchFamily="18" charset="0"/>
                <a:cs typeface="Times New Roman" panose="02020603050405020304" pitchFamily="18" charset="0"/>
              </a:rPr>
              <a:t>influencing condom use among out-of-school adolescents in an urban area of Cameroon (submitted to the </a:t>
            </a:r>
            <a:r>
              <a:rPr lang="en-US" sz="1600" b="1" dirty="0">
                <a:latin typeface="Times New Roman" panose="02020603050405020304" pitchFamily="18" charset="0"/>
                <a:cs typeface="Times New Roman" panose="02020603050405020304" pitchFamily="18" charset="0"/>
              </a:rPr>
              <a:t>Journal of Social Aspects of HIV/AIDS</a:t>
            </a:r>
            <a:r>
              <a:rPr lang="en-US" sz="1600" dirty="0">
                <a:latin typeface="Times New Roman" panose="02020603050405020304" pitchFamily="18" charset="0"/>
                <a:cs typeface="Times New Roman" panose="02020603050405020304" pitchFamily="18" charset="0"/>
              </a:rPr>
              <a:t>).</a:t>
            </a:r>
            <a:endParaRPr lang="en-GB" sz="1600" dirty="0">
              <a:latin typeface="Times New Roman" panose="02020603050405020304" pitchFamily="18" charset="0"/>
              <a:cs typeface="Times New Roman" panose="02020603050405020304" pitchFamily="18" charset="0"/>
            </a:endParaRPr>
          </a:p>
          <a:p>
            <a:pPr lvl="0"/>
            <a:r>
              <a:rPr lang="en-US" sz="1600" b="1" dirty="0" smtClean="0">
                <a:latin typeface="Times New Roman" panose="02020603050405020304" pitchFamily="18" charset="0"/>
                <a:cs typeface="Times New Roman" panose="02020603050405020304" pitchFamily="18" charset="0"/>
              </a:rPr>
              <a:t>12</a:t>
            </a:r>
            <a:r>
              <a:rPr lang="en-US" sz="1600" dirty="0" smtClean="0">
                <a:latin typeface="Times New Roman" panose="02020603050405020304" pitchFamily="18" charset="0"/>
                <a:cs typeface="Times New Roman" panose="02020603050405020304" pitchFamily="18" charset="0"/>
              </a:rPr>
              <a:t>. Knowledge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attititudes</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and </a:t>
            </a:r>
            <a:r>
              <a:rPr lang="en-US" sz="1600" dirty="0" err="1">
                <a:latin typeface="Times New Roman" panose="02020603050405020304" pitchFamily="18" charset="0"/>
                <a:cs typeface="Times New Roman" panose="02020603050405020304" pitchFamily="18" charset="0"/>
              </a:rPr>
              <a:t>utilisation</a:t>
            </a:r>
            <a:r>
              <a:rPr lang="en-US" sz="1600" dirty="0">
                <a:latin typeface="Times New Roman" panose="02020603050405020304" pitchFamily="18" charset="0"/>
                <a:cs typeface="Times New Roman" panose="02020603050405020304" pitchFamily="18" charset="0"/>
              </a:rPr>
              <a:t> of the female condom among high school female students in </a:t>
            </a:r>
            <a:r>
              <a:rPr lang="en-US" sz="1600" dirty="0" err="1">
                <a:latin typeface="Times New Roman" panose="02020603050405020304" pitchFamily="18" charset="0"/>
                <a:cs typeface="Times New Roman" panose="02020603050405020304" pitchFamily="18" charset="0"/>
              </a:rPr>
              <a:t>Kumba</a:t>
            </a:r>
            <a:r>
              <a:rPr lang="en-US" sz="1600" dirty="0">
                <a:latin typeface="Times New Roman" panose="02020603050405020304" pitchFamily="18" charset="0"/>
                <a:cs typeface="Times New Roman" panose="02020603050405020304" pitchFamily="18" charset="0"/>
              </a:rPr>
              <a:t>, Cameroon (submitted to </a:t>
            </a:r>
            <a:r>
              <a:rPr lang="en-US" sz="1600" b="1" dirty="0">
                <a:latin typeface="Times New Roman" panose="02020603050405020304" pitchFamily="18" charset="0"/>
                <a:cs typeface="Times New Roman" panose="02020603050405020304" pitchFamily="18" charset="0"/>
              </a:rPr>
              <a:t>BMC Public Health</a:t>
            </a:r>
            <a:r>
              <a:rPr lang="en-US" sz="1600" dirty="0" smtClean="0">
                <a:latin typeface="Times New Roman" panose="02020603050405020304" pitchFamily="18" charset="0"/>
                <a:cs typeface="Times New Roman" panose="02020603050405020304" pitchFamily="18" charset="0"/>
              </a:rPr>
              <a:t>).</a:t>
            </a:r>
          </a:p>
          <a:p>
            <a:pPr lvl="0"/>
            <a:r>
              <a:rPr lang="en-US" sz="1600" b="1" dirty="0" smtClean="0">
                <a:latin typeface="Times New Roman" panose="02020603050405020304" pitchFamily="18" charset="0"/>
                <a:cs typeface="Times New Roman" panose="02020603050405020304" pitchFamily="18" charset="0"/>
              </a:rPr>
              <a:t>13.</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Intrapartum</a:t>
            </a:r>
            <a:r>
              <a:rPr lang="en-US" sz="1600" dirty="0" smtClean="0">
                <a:latin typeface="Times New Roman" panose="02020603050405020304" pitchFamily="18" charset="0"/>
                <a:cs typeface="Times New Roman" panose="02020603050405020304" pitchFamily="18" charset="0"/>
              </a:rPr>
              <a:t> HIV screening revisited: which approach is appropriate for </a:t>
            </a:r>
            <a:r>
              <a:rPr lang="en-US" sz="1600" dirty="0" err="1" smtClean="0">
                <a:latin typeface="Times New Roman" panose="02020603050405020304" pitchFamily="18" charset="0"/>
                <a:cs typeface="Times New Roman" panose="02020603050405020304" pitchFamily="18" charset="0"/>
              </a:rPr>
              <a:t>Sub-saharan</a:t>
            </a:r>
            <a:r>
              <a:rPr lang="en-US" sz="1600" dirty="0" smtClean="0">
                <a:latin typeface="Times New Roman" panose="02020603050405020304" pitchFamily="18" charset="0"/>
                <a:cs typeface="Times New Roman" panose="02020603050405020304" pitchFamily="18" charset="0"/>
              </a:rPr>
              <a:t> Africa today: opt-in, opt-out or both</a:t>
            </a:r>
            <a:endParaRPr lang="en-GB" sz="1600" dirty="0">
              <a:latin typeface="Times New Roman" panose="02020603050405020304" pitchFamily="18" charset="0"/>
              <a:cs typeface="Times New Roman" panose="02020603050405020304" pitchFamily="18" charset="0"/>
            </a:endParaRPr>
          </a:p>
          <a:p>
            <a:pPr algn="just"/>
            <a:endParaRPr lang="hr-H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357166"/>
            <a:ext cx="8286808" cy="3539430"/>
          </a:xfrm>
          <a:prstGeom prst="rect">
            <a:avLst/>
          </a:prstGeom>
        </p:spPr>
        <p:txBody>
          <a:bodyPr wrap="square">
            <a:spAutoFit/>
          </a:bodyPr>
          <a:lstStyle/>
          <a:p>
            <a:r>
              <a:rPr lang="en-US" sz="3200" b="1" dirty="0" smtClean="0">
                <a:latin typeface="Times New Roman" pitchFamily="18" charset="0"/>
                <a:cs typeface="Times New Roman" pitchFamily="18" charset="0"/>
              </a:rPr>
              <a:t>BOOKS PUBLISHED: </a:t>
            </a:r>
            <a:endParaRPr lang="hr-HR" sz="3200" b="1" dirty="0" smtClean="0">
              <a:latin typeface="Times New Roman" pitchFamily="18" charset="0"/>
              <a:cs typeface="Times New Roman" pitchFamily="18" charset="0"/>
            </a:endParaRPr>
          </a:p>
          <a:p>
            <a:endParaRPr lang="hr-HR" sz="3200" b="1" dirty="0" smtClean="0">
              <a:latin typeface="Times New Roman" pitchFamily="18" charset="0"/>
              <a:cs typeface="Times New Roman" pitchFamily="18" charset="0"/>
            </a:endParaRPr>
          </a:p>
          <a:p>
            <a:r>
              <a:rPr lang="hr-HR" sz="3200" dirty="0" smtClean="0">
                <a:latin typeface="Times New Roman" pitchFamily="18" charset="0"/>
                <a:cs typeface="Times New Roman" pitchFamily="18" charset="0"/>
              </a:rPr>
              <a:t> </a:t>
            </a:r>
            <a:r>
              <a:rPr lang="en-US" sz="3200" b="1" dirty="0">
                <a:latin typeface="Times New Roman" panose="02020603050405020304" pitchFamily="18" charset="0"/>
                <a:cs typeface="Times New Roman" panose="02020603050405020304" pitchFamily="18" charset="0"/>
              </a:rPr>
              <a:t>1.</a:t>
            </a:r>
            <a:r>
              <a:rPr lang="en-US" sz="3200" dirty="0">
                <a:latin typeface="Times New Roman" panose="02020603050405020304" pitchFamily="18" charset="0"/>
                <a:cs typeface="Times New Roman" panose="02020603050405020304" pitchFamily="18" charset="0"/>
              </a:rPr>
              <a:t> Predictors of condom use among female students in rural Cameroon, LAMBERT Academic Publishing, ISBN: </a:t>
            </a:r>
            <a:r>
              <a:rPr lang="en-US" sz="3200" dirty="0" smtClean="0">
                <a:latin typeface="Times New Roman" panose="02020603050405020304" pitchFamily="18" charset="0"/>
                <a:cs typeface="Times New Roman" panose="02020603050405020304" pitchFamily="18" charset="0"/>
              </a:rPr>
              <a:t>978-3-659-44777-8, </a:t>
            </a:r>
            <a:r>
              <a:rPr lang="en-US" sz="3200" dirty="0">
                <a:latin typeface="Times New Roman" panose="02020603050405020304" pitchFamily="18" charset="0"/>
                <a:cs typeface="Times New Roman" panose="02020603050405020304" pitchFamily="18" charset="0"/>
              </a:rPr>
              <a:t>Elvis </a:t>
            </a:r>
            <a:r>
              <a:rPr lang="en-US" sz="3200" dirty="0" err="1">
                <a:latin typeface="Times New Roman" panose="02020603050405020304" pitchFamily="18" charset="0"/>
                <a:cs typeface="Times New Roman" panose="02020603050405020304" pitchFamily="18" charset="0"/>
              </a:rPr>
              <a:t>Tarkang</a:t>
            </a:r>
            <a:endParaRPr lang="en-GB" sz="3200" dirty="0">
              <a:latin typeface="Times New Roman" panose="02020603050405020304" pitchFamily="18" charset="0"/>
              <a:cs typeface="Times New Roman" panose="02020603050405020304" pitchFamily="18" charset="0"/>
            </a:endParaRPr>
          </a:p>
          <a:p>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816128" y="-1795064"/>
            <a:ext cx="7962678" cy="4001095"/>
          </a:xfrm>
          <a:prstGeom prst="rect">
            <a:avLst/>
          </a:prstGeom>
          <a:noFill/>
          <a:ln w="12700" cap="sq" cmpd="sng">
            <a:noFill/>
            <a:prstDash val="solid"/>
            <a:miter lim="800000"/>
            <a:headEnd type="none" w="sm" len="sm"/>
            <a:tailEnd type="none" w="sm" len="sm"/>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lang="en-US" sz="4000" b="1" dirty="0" smtClean="0"/>
          </a:p>
          <a:p>
            <a:pPr algn="just" fontAlgn="base">
              <a:spcBef>
                <a:spcPct val="0"/>
              </a:spcBef>
              <a:spcAft>
                <a:spcPct val="0"/>
              </a:spcAft>
            </a:pPr>
            <a:endParaRPr lang="en-US" sz="4000" b="1" dirty="0"/>
          </a:p>
          <a:p>
            <a:pPr algn="just" fontAlgn="base">
              <a:spcBef>
                <a:spcPct val="0"/>
              </a:spcBef>
              <a:spcAft>
                <a:spcPct val="0"/>
              </a:spcAft>
            </a:pPr>
            <a:endParaRPr lang="en-US" sz="4000" b="1" dirty="0" smtClean="0"/>
          </a:p>
          <a:p>
            <a:pPr algn="just" fontAlgn="base">
              <a:spcBef>
                <a:spcPct val="0"/>
              </a:spcBef>
              <a:spcAft>
                <a:spcPct val="0"/>
              </a:spcAft>
            </a:pPr>
            <a:r>
              <a:rPr lang="en-US" sz="4000" b="1" dirty="0" smtClean="0"/>
              <a:t>Manuscripts </a:t>
            </a:r>
            <a:r>
              <a:rPr lang="en-US" sz="4000" b="1" dirty="0"/>
              <a:t>reviewed by </a:t>
            </a:r>
            <a:r>
              <a:rPr lang="en-US" sz="4000" b="1" dirty="0" err="1"/>
              <a:t>Dr</a:t>
            </a:r>
            <a:r>
              <a:rPr lang="en-US" sz="4000" b="1" dirty="0"/>
              <a:t> Elvis E </a:t>
            </a:r>
            <a:r>
              <a:rPr lang="en-US" sz="4000" b="1" dirty="0" err="1"/>
              <a:t>Tarkang</a:t>
            </a:r>
            <a:r>
              <a:rPr lang="en-US" sz="4000" b="1" dirty="0"/>
              <a:t> </a:t>
            </a:r>
            <a:endParaRPr lang="en-GB" sz="4000" dirty="0"/>
          </a:p>
          <a:p>
            <a:pPr algn="just" fontAlgn="base">
              <a:spcBef>
                <a:spcPct val="0"/>
              </a:spcBef>
              <a:spcAft>
                <a:spcPct val="0"/>
              </a:spcAft>
            </a:pPr>
            <a:endParaRPr lang="en-US" sz="1400" b="1"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hr-HR" sz="4000" b="0" i="0" u="none" strike="noStrike" cap="none" normalizeH="0" baseline="0" dirty="0" smtClean="0">
              <a:ln>
                <a:noFill/>
              </a:ln>
              <a:solidFill>
                <a:schemeClr val="tx1"/>
              </a:solidFill>
              <a:effectLst/>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021235135"/>
              </p:ext>
            </p:extLst>
          </p:nvPr>
        </p:nvGraphicFramePr>
        <p:xfrm>
          <a:off x="611560" y="1412774"/>
          <a:ext cx="7920880" cy="5196584"/>
        </p:xfrm>
        <a:graphic>
          <a:graphicData uri="http://schemas.openxmlformats.org/drawingml/2006/table">
            <a:tbl>
              <a:tblPr firstRow="1" firstCol="1" bandRow="1">
                <a:tableStyleId>{5C22544A-7EE6-4342-B048-85BDC9FD1C3A}</a:tableStyleId>
              </a:tblPr>
              <a:tblGrid>
                <a:gridCol w="344385"/>
                <a:gridCol w="3185572"/>
                <a:gridCol w="2100294"/>
                <a:gridCol w="2290629"/>
              </a:tblGrid>
              <a:tr h="207042">
                <a:tc>
                  <a:txBody>
                    <a:bodyPr/>
                    <a:lstStyle/>
                    <a:p>
                      <a:pPr>
                        <a:spcAft>
                          <a:spcPts val="0"/>
                        </a:spcAft>
                      </a:pPr>
                      <a:r>
                        <a:rPr lang="en-GB" sz="1000" dirty="0">
                          <a:effectLst/>
                        </a:rPr>
                        <a:t>NO</a:t>
                      </a:r>
                      <a:endParaRPr lang="en-GB" sz="1000" dirty="0">
                        <a:effectLst/>
                        <a:latin typeface="Times New Roman"/>
                        <a:ea typeface="Times New Roman"/>
                        <a:cs typeface="Times New Roman"/>
                      </a:endParaRPr>
                    </a:p>
                  </a:txBody>
                  <a:tcPr marL="48492" marR="48492" marT="0" marB="0"/>
                </a:tc>
                <a:tc>
                  <a:txBody>
                    <a:bodyPr/>
                    <a:lstStyle/>
                    <a:p>
                      <a:pPr>
                        <a:spcAft>
                          <a:spcPts val="0"/>
                        </a:spcAft>
                      </a:pPr>
                      <a:r>
                        <a:rPr lang="en-GB" sz="1000">
                          <a:effectLst/>
                        </a:rPr>
                        <a:t>TITLE OF MANUSCRIPT</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MANUSCRIPT NUMBER</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dirty="0">
                          <a:effectLst/>
                        </a:rPr>
                        <a:t>NAME  OF JOURNAL</a:t>
                      </a:r>
                      <a:endParaRPr lang="en-GB" sz="1000" dirty="0">
                        <a:effectLst/>
                        <a:latin typeface="Times New Roman"/>
                        <a:ea typeface="Times New Roman"/>
                        <a:cs typeface="Times New Roman"/>
                      </a:endParaRPr>
                    </a:p>
                  </a:txBody>
                  <a:tcPr marL="48492" marR="48492" marT="0" marB="0"/>
                </a:tc>
              </a:tr>
              <a:tr h="439195">
                <a:tc>
                  <a:txBody>
                    <a:bodyPr/>
                    <a:lstStyle/>
                    <a:p>
                      <a:pPr>
                        <a:spcAft>
                          <a:spcPts val="0"/>
                        </a:spcAft>
                      </a:pPr>
                      <a:r>
                        <a:rPr lang="en-GB" sz="1000">
                          <a:effectLst/>
                        </a:rPr>
                        <a:t>1</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Questions about some risk factors in inheritance of congenital heart diseases.</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ISJ-13-891</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International Scholar Journals.</a:t>
                      </a:r>
                      <a:endParaRPr lang="en-GB" sz="1000">
                        <a:effectLst/>
                        <a:latin typeface="Times New Roman"/>
                        <a:ea typeface="Times New Roman"/>
                        <a:cs typeface="Times New Roman"/>
                      </a:endParaRPr>
                    </a:p>
                  </a:txBody>
                  <a:tcPr marL="48492" marR="48492" marT="0" marB="0"/>
                </a:tc>
              </a:tr>
              <a:tr h="731991">
                <a:tc>
                  <a:txBody>
                    <a:bodyPr/>
                    <a:lstStyle/>
                    <a:p>
                      <a:pPr>
                        <a:spcAft>
                          <a:spcPts val="0"/>
                        </a:spcAft>
                      </a:pPr>
                      <a:r>
                        <a:rPr lang="en-GB" sz="1000">
                          <a:effectLst/>
                        </a:rPr>
                        <a:t>2</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Disparities in sexual indicators among youth living in the slums in Kampala: comparisons with representative national and urban school attending youth.</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2013_I-SRR_8579</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dirty="0">
                          <a:effectLst/>
                        </a:rPr>
                        <a:t>International STD Research and Reviews.</a:t>
                      </a:r>
                      <a:endParaRPr lang="en-GB" sz="1000" dirty="0">
                        <a:effectLst/>
                        <a:latin typeface="Times New Roman"/>
                        <a:ea typeface="Times New Roman"/>
                        <a:cs typeface="Times New Roman"/>
                      </a:endParaRPr>
                    </a:p>
                  </a:txBody>
                  <a:tcPr marL="48492" marR="48492" marT="0" marB="0"/>
                </a:tc>
              </a:tr>
              <a:tr h="292796">
                <a:tc>
                  <a:txBody>
                    <a:bodyPr/>
                    <a:lstStyle/>
                    <a:p>
                      <a:pPr>
                        <a:spcAft>
                          <a:spcPts val="0"/>
                        </a:spcAft>
                      </a:pPr>
                      <a:r>
                        <a:rPr lang="en-GB" sz="1000">
                          <a:effectLst/>
                        </a:rPr>
                        <a:t>3</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Traditional medicine information management.</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AJHR_6561034_20140117</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American Journal of Health Research.</a:t>
                      </a:r>
                      <a:endParaRPr lang="en-GB" sz="1000">
                        <a:effectLst/>
                        <a:latin typeface="Times New Roman"/>
                        <a:ea typeface="Times New Roman"/>
                        <a:cs typeface="Times New Roman"/>
                      </a:endParaRPr>
                    </a:p>
                  </a:txBody>
                  <a:tcPr marL="48492" marR="48492" marT="0" marB="0"/>
                </a:tc>
              </a:tr>
              <a:tr h="585592">
                <a:tc>
                  <a:txBody>
                    <a:bodyPr/>
                    <a:lstStyle/>
                    <a:p>
                      <a:pPr>
                        <a:spcAft>
                          <a:spcPts val="0"/>
                        </a:spcAft>
                      </a:pPr>
                      <a:r>
                        <a:rPr lang="en-GB" sz="1000">
                          <a:effectLst/>
                        </a:rPr>
                        <a:t>4</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Diffusion of cultural knowledge and issues of book publishing and practice in central Africa: The case of Cameroon.</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IIJASS-14-06</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dirty="0">
                          <a:effectLst/>
                        </a:rPr>
                        <a:t>International invention Journal of Arts and Social Sciences.</a:t>
                      </a:r>
                      <a:endParaRPr lang="en-GB" sz="1000" dirty="0">
                        <a:effectLst/>
                        <a:latin typeface="Times New Roman"/>
                        <a:ea typeface="Times New Roman"/>
                        <a:cs typeface="Times New Roman"/>
                      </a:endParaRPr>
                    </a:p>
                  </a:txBody>
                  <a:tcPr marL="48492" marR="48492" marT="0" marB="0"/>
                </a:tc>
              </a:tr>
              <a:tr h="731991">
                <a:tc>
                  <a:txBody>
                    <a:bodyPr/>
                    <a:lstStyle/>
                    <a:p>
                      <a:pPr>
                        <a:spcAft>
                          <a:spcPts val="0"/>
                        </a:spcAft>
                      </a:pPr>
                      <a:r>
                        <a:rPr lang="en-GB" sz="1000">
                          <a:effectLst/>
                        </a:rPr>
                        <a:t>5</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Health care in the rural areas in Chad: accessibility and catch of load: (case study of sub-prefecture of Donon Manga in east Tandjile.</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JPHE-09.02.14-0626</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Journal of Public Health and Epidemiology.</a:t>
                      </a:r>
                      <a:endParaRPr lang="en-GB" sz="1000">
                        <a:effectLst/>
                        <a:latin typeface="Times New Roman"/>
                        <a:ea typeface="Times New Roman"/>
                        <a:cs typeface="Times New Roman"/>
                      </a:endParaRPr>
                    </a:p>
                  </a:txBody>
                  <a:tcPr marL="48492" marR="48492" marT="0" marB="0"/>
                </a:tc>
              </a:tr>
              <a:tr h="439195">
                <a:tc>
                  <a:txBody>
                    <a:bodyPr/>
                    <a:lstStyle/>
                    <a:p>
                      <a:pPr>
                        <a:spcAft>
                          <a:spcPts val="0"/>
                        </a:spcAft>
                      </a:pPr>
                      <a:r>
                        <a:rPr lang="en-GB" sz="1000">
                          <a:effectLst/>
                        </a:rPr>
                        <a:t>6</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Factors affecting utilization of post natal care service in Amhara region, Jabitena district, Ethiopia.</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SJPH_2510202_20140329</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Science Journal of Public Health</a:t>
                      </a:r>
                      <a:endParaRPr lang="en-GB" sz="1000">
                        <a:effectLst/>
                        <a:latin typeface="Times New Roman"/>
                        <a:ea typeface="Times New Roman"/>
                        <a:cs typeface="Times New Roman"/>
                      </a:endParaRPr>
                    </a:p>
                  </a:txBody>
                  <a:tcPr marL="48492" marR="48492" marT="0" marB="0"/>
                </a:tc>
              </a:tr>
              <a:tr h="292796">
                <a:tc>
                  <a:txBody>
                    <a:bodyPr/>
                    <a:lstStyle/>
                    <a:p>
                      <a:pPr>
                        <a:spcAft>
                          <a:spcPts val="0"/>
                        </a:spcAft>
                      </a:pPr>
                      <a:r>
                        <a:rPr lang="en-GB" sz="1000">
                          <a:effectLst/>
                        </a:rPr>
                        <a:t>7</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School environment inventory in primary education in Thailand.</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ASJ-13-086</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Advanced Journal of Educational Research.</a:t>
                      </a:r>
                      <a:endParaRPr lang="en-GB" sz="1000">
                        <a:effectLst/>
                        <a:latin typeface="Times New Roman"/>
                        <a:ea typeface="Times New Roman"/>
                        <a:cs typeface="Times New Roman"/>
                      </a:endParaRPr>
                    </a:p>
                  </a:txBody>
                  <a:tcPr marL="48492" marR="48492" marT="0" marB="0"/>
                </a:tc>
              </a:tr>
              <a:tr h="731991">
                <a:tc>
                  <a:txBody>
                    <a:bodyPr/>
                    <a:lstStyle/>
                    <a:p>
                      <a:pPr>
                        <a:spcAft>
                          <a:spcPts val="0"/>
                        </a:spcAft>
                      </a:pPr>
                      <a:r>
                        <a:rPr lang="en-GB" sz="1000">
                          <a:effectLst/>
                        </a:rPr>
                        <a:t>8</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Pattern of condoms use and perceived risk of HIV infection among female sex workers in selected brothels in Ogun State, Nigeria.</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ISJ-13-699</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International Journal of Public Health and Epidemiology.</a:t>
                      </a:r>
                      <a:endParaRPr lang="en-GB" sz="1000">
                        <a:effectLst/>
                        <a:latin typeface="Times New Roman"/>
                        <a:ea typeface="Times New Roman"/>
                        <a:cs typeface="Times New Roman"/>
                      </a:endParaRPr>
                    </a:p>
                  </a:txBody>
                  <a:tcPr marL="48492" marR="48492" marT="0" marB="0"/>
                </a:tc>
              </a:tr>
              <a:tr h="292796">
                <a:tc>
                  <a:txBody>
                    <a:bodyPr/>
                    <a:lstStyle/>
                    <a:p>
                      <a:pPr>
                        <a:spcAft>
                          <a:spcPts val="0"/>
                        </a:spcAft>
                      </a:pPr>
                      <a:r>
                        <a:rPr lang="en-GB" sz="1000">
                          <a:effectLst/>
                        </a:rPr>
                        <a:t>9</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Effective prevention status on decreasing sexual crimes.</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HSS_2080120_20131027</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Humanities and Social Sciences.</a:t>
                      </a:r>
                      <a:endParaRPr lang="en-GB" sz="1000">
                        <a:effectLst/>
                        <a:latin typeface="Times New Roman"/>
                        <a:ea typeface="Times New Roman"/>
                        <a:cs typeface="Times New Roman"/>
                      </a:endParaRPr>
                    </a:p>
                  </a:txBody>
                  <a:tcPr marL="48492" marR="48492" marT="0" marB="0"/>
                </a:tc>
              </a:tr>
              <a:tr h="439195">
                <a:tc>
                  <a:txBody>
                    <a:bodyPr/>
                    <a:lstStyle/>
                    <a:p>
                      <a:pPr>
                        <a:spcAft>
                          <a:spcPts val="0"/>
                        </a:spcAft>
                      </a:pPr>
                      <a:r>
                        <a:rPr lang="en-GB" sz="1000">
                          <a:effectLst/>
                        </a:rPr>
                        <a:t>10</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A study of the nutritional status and dietary intake of lactating women in Umuahia, Nigeria.</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a:effectLst/>
                        </a:rPr>
                        <a:t>AJHR_6561028_20131116</a:t>
                      </a:r>
                      <a:endParaRPr lang="en-GB" sz="1000">
                        <a:effectLst/>
                        <a:latin typeface="Times New Roman"/>
                        <a:ea typeface="Times New Roman"/>
                        <a:cs typeface="Times New Roman"/>
                      </a:endParaRPr>
                    </a:p>
                  </a:txBody>
                  <a:tcPr marL="48492" marR="48492" marT="0" marB="0"/>
                </a:tc>
                <a:tc>
                  <a:txBody>
                    <a:bodyPr/>
                    <a:lstStyle/>
                    <a:p>
                      <a:pPr>
                        <a:spcAft>
                          <a:spcPts val="0"/>
                        </a:spcAft>
                      </a:pPr>
                      <a:r>
                        <a:rPr lang="en-GB" sz="1000" dirty="0">
                          <a:effectLst/>
                        </a:rPr>
                        <a:t>American Journal of Health Research.</a:t>
                      </a:r>
                      <a:endParaRPr lang="en-GB" sz="1000" dirty="0">
                        <a:effectLst/>
                        <a:latin typeface="Times New Roman"/>
                        <a:ea typeface="Times New Roman"/>
                        <a:cs typeface="Times New Roman"/>
                      </a:endParaRPr>
                    </a:p>
                  </a:txBody>
                  <a:tcPr marL="48492" marR="48492"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1214422"/>
            <a:ext cx="8358246" cy="584775"/>
          </a:xfrm>
          <a:prstGeom prst="rect">
            <a:avLst/>
          </a:prstGeom>
        </p:spPr>
        <p:txBody>
          <a:bodyPr wrap="square">
            <a:spAutoFit/>
          </a:bodyPr>
          <a:lstStyle/>
          <a:p>
            <a:pPr lvl="0" algn="just" eaLnBrk="0" fontAlgn="base" hangingPunct="0">
              <a:spcBef>
                <a:spcPct val="0"/>
              </a:spcBef>
              <a:spcAft>
                <a:spcPct val="0"/>
              </a:spcAft>
            </a:pPr>
            <a:endParaRPr lang="en-US" sz="3200" dirty="0" smtClean="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28388160"/>
              </p:ext>
            </p:extLst>
          </p:nvPr>
        </p:nvGraphicFramePr>
        <p:xfrm>
          <a:off x="500033" y="476671"/>
          <a:ext cx="7744375" cy="6048674"/>
        </p:xfrm>
        <a:graphic>
          <a:graphicData uri="http://schemas.openxmlformats.org/drawingml/2006/table">
            <a:tbl>
              <a:tblPr firstRow="1" firstCol="1" bandRow="1">
                <a:tableStyleId>{5C22544A-7EE6-4342-B048-85BDC9FD1C3A}</a:tableStyleId>
              </a:tblPr>
              <a:tblGrid>
                <a:gridCol w="442537"/>
                <a:gridCol w="2843701"/>
                <a:gridCol w="2274142"/>
                <a:gridCol w="2183995"/>
              </a:tblGrid>
              <a:tr h="1170710">
                <a:tc>
                  <a:txBody>
                    <a:bodyPr/>
                    <a:lstStyle/>
                    <a:p>
                      <a:pPr>
                        <a:spcAft>
                          <a:spcPts val="0"/>
                        </a:spcAft>
                      </a:pPr>
                      <a:r>
                        <a:rPr lang="en-GB" sz="1100" dirty="0">
                          <a:effectLst/>
                        </a:rPr>
                        <a:t>11</a:t>
                      </a:r>
                      <a:endParaRPr lang="en-GB" sz="1100" dirty="0">
                        <a:effectLst/>
                        <a:latin typeface="Times New Roman"/>
                        <a:ea typeface="Times New Roman"/>
                        <a:cs typeface="Times New Roman"/>
                      </a:endParaRPr>
                    </a:p>
                  </a:txBody>
                  <a:tcPr marL="56575" marR="56575" marT="0" marB="0"/>
                </a:tc>
                <a:tc>
                  <a:txBody>
                    <a:bodyPr/>
                    <a:lstStyle/>
                    <a:p>
                      <a:pPr>
                        <a:spcAft>
                          <a:spcPts val="0"/>
                        </a:spcAft>
                      </a:pPr>
                      <a:r>
                        <a:rPr lang="en-GB" sz="1100">
                          <a:effectLst/>
                        </a:rPr>
                        <a:t>Determinants of antennal service utilization among childbearing age women in Tigray region, Ethiopia: community based cross-sectional study.</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SJPH_2510158_20131207</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Science Journal of Public Health.</a:t>
                      </a:r>
                      <a:endParaRPr lang="en-GB" sz="1100">
                        <a:effectLst/>
                        <a:latin typeface="Times New Roman"/>
                        <a:ea typeface="Times New Roman"/>
                        <a:cs typeface="Times New Roman"/>
                      </a:endParaRPr>
                    </a:p>
                  </a:txBody>
                  <a:tcPr marL="56575" marR="56575" marT="0" marB="0"/>
                </a:tc>
              </a:tr>
              <a:tr h="585356">
                <a:tc>
                  <a:txBody>
                    <a:bodyPr/>
                    <a:lstStyle/>
                    <a:p>
                      <a:pPr>
                        <a:spcAft>
                          <a:spcPts val="0"/>
                        </a:spcAft>
                      </a:pPr>
                      <a:r>
                        <a:rPr lang="en-GB" sz="1100">
                          <a:effectLst/>
                        </a:rPr>
                        <a:t>12</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Emergency contraception: perception and practices of female undergraduates in Lagos.</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 </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African Journal of Reproductive Health</a:t>
                      </a:r>
                      <a:endParaRPr lang="en-GB" sz="1100">
                        <a:effectLst/>
                        <a:latin typeface="Times New Roman"/>
                        <a:ea typeface="Times New Roman"/>
                        <a:cs typeface="Times New Roman"/>
                      </a:endParaRPr>
                    </a:p>
                  </a:txBody>
                  <a:tcPr marL="56575" marR="56575" marT="0" marB="0"/>
                </a:tc>
              </a:tr>
              <a:tr h="390236">
                <a:tc>
                  <a:txBody>
                    <a:bodyPr/>
                    <a:lstStyle/>
                    <a:p>
                      <a:pPr>
                        <a:spcAft>
                          <a:spcPts val="0"/>
                        </a:spcAft>
                      </a:pPr>
                      <a:r>
                        <a:rPr lang="en-GB" sz="1100">
                          <a:effectLst/>
                        </a:rPr>
                        <a:t>13</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Condom use among sex-buying men in India.</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2014_I-SRR_11402</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International STD Research and Reviews.</a:t>
                      </a:r>
                      <a:endParaRPr lang="en-GB" sz="1100">
                        <a:effectLst/>
                        <a:latin typeface="Times New Roman"/>
                        <a:ea typeface="Times New Roman"/>
                        <a:cs typeface="Times New Roman"/>
                      </a:endParaRPr>
                    </a:p>
                  </a:txBody>
                  <a:tcPr marL="56575" marR="56575" marT="0" marB="0"/>
                </a:tc>
              </a:tr>
              <a:tr h="585356">
                <a:tc>
                  <a:txBody>
                    <a:bodyPr/>
                    <a:lstStyle/>
                    <a:p>
                      <a:pPr>
                        <a:spcAft>
                          <a:spcPts val="0"/>
                        </a:spcAft>
                      </a:pPr>
                      <a:r>
                        <a:rPr lang="en-GB" sz="1100">
                          <a:effectLst/>
                        </a:rPr>
                        <a:t>14</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Perceptions held by adolescents on HIV and AIDS: Insights and foresights.</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2014_BJESBS_11360</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British Journal of Education, Society and Behavioural Science.</a:t>
                      </a:r>
                      <a:endParaRPr lang="en-GB" sz="1100">
                        <a:effectLst/>
                        <a:latin typeface="Times New Roman"/>
                        <a:ea typeface="Times New Roman"/>
                        <a:cs typeface="Times New Roman"/>
                      </a:endParaRPr>
                    </a:p>
                  </a:txBody>
                  <a:tcPr marL="56575" marR="56575" marT="0" marB="0"/>
                </a:tc>
              </a:tr>
              <a:tr h="585356">
                <a:tc>
                  <a:txBody>
                    <a:bodyPr/>
                    <a:lstStyle/>
                    <a:p>
                      <a:pPr>
                        <a:spcAft>
                          <a:spcPts val="0"/>
                        </a:spcAft>
                      </a:pPr>
                      <a:r>
                        <a:rPr lang="en-GB" sz="1100">
                          <a:effectLst/>
                        </a:rPr>
                        <a:t>15</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Cost resistance, risky sexual behaviour and HIV/AIDS.</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2014_BJESBS_10920</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British Journal of Education, Society and Behavioural Science</a:t>
                      </a:r>
                      <a:endParaRPr lang="en-GB" sz="1100">
                        <a:effectLst/>
                        <a:latin typeface="Times New Roman"/>
                        <a:ea typeface="Times New Roman"/>
                        <a:cs typeface="Times New Roman"/>
                      </a:endParaRPr>
                    </a:p>
                  </a:txBody>
                  <a:tcPr marL="56575" marR="56575" marT="0" marB="0"/>
                </a:tc>
              </a:tr>
              <a:tr h="780474">
                <a:tc>
                  <a:txBody>
                    <a:bodyPr/>
                    <a:lstStyle/>
                    <a:p>
                      <a:pPr>
                        <a:spcAft>
                          <a:spcPts val="0"/>
                        </a:spcAft>
                      </a:pPr>
                      <a:r>
                        <a:rPr lang="en-GB" sz="1100">
                          <a:effectLst/>
                        </a:rPr>
                        <a:t>16</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Knowledge, attitude and use of female condoms among female undergraduate students in University of Dar-es-Salaam.</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2014_JSRR_10891</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Journal of Scientific Research and Reports.</a:t>
                      </a:r>
                    </a:p>
                    <a:p>
                      <a:pPr>
                        <a:spcAft>
                          <a:spcPts val="0"/>
                        </a:spcAft>
                      </a:pPr>
                      <a:r>
                        <a:rPr lang="en-GB" sz="1100">
                          <a:effectLst/>
                        </a:rPr>
                        <a:t> </a:t>
                      </a:r>
                      <a:endParaRPr lang="en-GB" sz="1100">
                        <a:effectLst/>
                        <a:latin typeface="Times New Roman"/>
                        <a:ea typeface="Times New Roman"/>
                        <a:cs typeface="Times New Roman"/>
                      </a:endParaRPr>
                    </a:p>
                  </a:txBody>
                  <a:tcPr marL="56575" marR="56575" marT="0" marB="0"/>
                </a:tc>
              </a:tr>
              <a:tr h="975593">
                <a:tc>
                  <a:txBody>
                    <a:bodyPr/>
                    <a:lstStyle/>
                    <a:p>
                      <a:pPr>
                        <a:spcAft>
                          <a:spcPts val="0"/>
                        </a:spcAft>
                      </a:pPr>
                      <a:r>
                        <a:rPr lang="en-GB" sz="1100">
                          <a:effectLst/>
                        </a:rPr>
                        <a:t>17</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Sexual transmitted infection (STI) risk associated with belief about virginal sex and perceived social norms among inmates in KwaZulu Natal.</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2014_I-SRR_11042</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International STD Research and Reviews.</a:t>
                      </a:r>
                      <a:endParaRPr lang="en-GB" sz="1100">
                        <a:effectLst/>
                        <a:latin typeface="Times New Roman"/>
                        <a:ea typeface="Times New Roman"/>
                        <a:cs typeface="Times New Roman"/>
                      </a:endParaRPr>
                    </a:p>
                  </a:txBody>
                  <a:tcPr marL="56575" marR="56575" marT="0" marB="0"/>
                </a:tc>
              </a:tr>
              <a:tr h="975593">
                <a:tc>
                  <a:txBody>
                    <a:bodyPr/>
                    <a:lstStyle/>
                    <a:p>
                      <a:pPr>
                        <a:spcAft>
                          <a:spcPts val="0"/>
                        </a:spcAft>
                      </a:pPr>
                      <a:r>
                        <a:rPr lang="en-GB" sz="1100">
                          <a:effectLst/>
                        </a:rPr>
                        <a:t>18</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Application of logistic regression model to identify potential risk factors of Malaria in Rwanda using 2010 demographic and health survey</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a:effectLst/>
                        </a:rPr>
                        <a:t> </a:t>
                      </a:r>
                      <a:endParaRPr lang="en-GB" sz="1100">
                        <a:effectLst/>
                        <a:latin typeface="Times New Roman"/>
                        <a:ea typeface="Times New Roman"/>
                        <a:cs typeface="Times New Roman"/>
                      </a:endParaRPr>
                    </a:p>
                  </a:txBody>
                  <a:tcPr marL="56575" marR="56575" marT="0" marB="0"/>
                </a:tc>
                <a:tc>
                  <a:txBody>
                    <a:bodyPr/>
                    <a:lstStyle/>
                    <a:p>
                      <a:pPr>
                        <a:spcAft>
                          <a:spcPts val="0"/>
                        </a:spcAft>
                      </a:pPr>
                      <a:r>
                        <a:rPr lang="en-GB" sz="1100" dirty="0">
                          <a:effectLst/>
                        </a:rPr>
                        <a:t>Rwanda Journal of Health Sciences.</a:t>
                      </a:r>
                      <a:endParaRPr lang="en-GB" sz="1100" dirty="0">
                        <a:effectLst/>
                        <a:latin typeface="Times New Roman"/>
                        <a:ea typeface="Times New Roman"/>
                        <a:cs typeface="Times New Roman"/>
                      </a:endParaRPr>
                    </a:p>
                  </a:txBody>
                  <a:tcPr marL="56575" marR="56575"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428604"/>
            <a:ext cx="8429684" cy="954107"/>
          </a:xfrm>
          <a:prstGeom prst="rect">
            <a:avLst/>
          </a:prstGeom>
        </p:spPr>
        <p:txBody>
          <a:bodyPr wrap="square">
            <a:spAutoFit/>
          </a:bodyPr>
          <a:lstStyle/>
          <a:p>
            <a:r>
              <a:rPr lang="hr-HR" sz="2800" b="1" i="1" dirty="0" smtClean="0">
                <a:latin typeface="Times New Roman" pitchFamily="18" charset="0"/>
                <a:cs typeface="Times New Roman" pitchFamily="18" charset="0"/>
              </a:rPr>
              <a:t> </a:t>
            </a:r>
          </a:p>
          <a:p>
            <a:endParaRPr lang="hr-HR" sz="2800" b="1" i="1" dirty="0" smtClean="0"/>
          </a:p>
        </p:txBody>
      </p:sp>
      <p:graphicFrame>
        <p:nvGraphicFramePr>
          <p:cNvPr id="2" name="Table 1"/>
          <p:cNvGraphicFramePr>
            <a:graphicFrameLocks noGrp="1"/>
          </p:cNvGraphicFramePr>
          <p:nvPr>
            <p:extLst>
              <p:ext uri="{D42A27DB-BD31-4B8C-83A1-F6EECF244321}">
                <p14:modId xmlns:p14="http://schemas.microsoft.com/office/powerpoint/2010/main" val="1933367095"/>
              </p:ext>
            </p:extLst>
          </p:nvPr>
        </p:nvGraphicFramePr>
        <p:xfrm>
          <a:off x="323528" y="428604"/>
          <a:ext cx="8424936" cy="6101923"/>
        </p:xfrm>
        <a:graphic>
          <a:graphicData uri="http://schemas.openxmlformats.org/drawingml/2006/table">
            <a:tbl>
              <a:tblPr firstRow="1" firstCol="1" bandRow="1">
                <a:tableStyleId>{5C22544A-7EE6-4342-B048-85BDC9FD1C3A}</a:tableStyleId>
              </a:tblPr>
              <a:tblGrid>
                <a:gridCol w="481423"/>
                <a:gridCol w="3093601"/>
                <a:gridCol w="2473990"/>
                <a:gridCol w="2375922"/>
              </a:tblGrid>
              <a:tr h="342869">
                <a:tc>
                  <a:txBody>
                    <a:bodyPr/>
                    <a:lstStyle/>
                    <a:p>
                      <a:pPr>
                        <a:spcAft>
                          <a:spcPts val="0"/>
                        </a:spcAft>
                      </a:pPr>
                      <a:r>
                        <a:rPr lang="en-GB" sz="1000">
                          <a:effectLst/>
                        </a:rPr>
                        <a:t>19</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Prevention of HIV infection among youths in the sub-Sahara Africa: the banes of male condoms use.</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2014_IJTDH_10105</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International Journal of Tropical Disease and Health.</a:t>
                      </a:r>
                      <a:endParaRPr lang="en-GB" sz="1000">
                        <a:effectLst/>
                        <a:latin typeface="Times New Roman"/>
                        <a:ea typeface="Times New Roman"/>
                        <a:cs typeface="Times New Roman"/>
                      </a:endParaRPr>
                    </a:p>
                  </a:txBody>
                  <a:tcPr marL="25716" marR="25716" marT="0" marB="0"/>
                </a:tc>
              </a:tr>
              <a:tr h="342869">
                <a:tc>
                  <a:txBody>
                    <a:bodyPr/>
                    <a:lstStyle/>
                    <a:p>
                      <a:pPr>
                        <a:spcAft>
                          <a:spcPts val="0"/>
                        </a:spcAft>
                      </a:pPr>
                      <a:r>
                        <a:rPr lang="en-GB" sz="1000">
                          <a:effectLst/>
                        </a:rPr>
                        <a:t>20</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Factors affecting the implementation of strategic plan in public secondary schools in Nyeri County, Kenya.</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ERJ-14-0024</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Edu  Journals, ERJ</a:t>
                      </a:r>
                      <a:endParaRPr lang="en-GB" sz="1000">
                        <a:effectLst/>
                        <a:latin typeface="Times New Roman"/>
                        <a:ea typeface="Times New Roman"/>
                        <a:cs typeface="Times New Roman"/>
                      </a:endParaRPr>
                    </a:p>
                  </a:txBody>
                  <a:tcPr marL="25716" marR="25716" marT="0" marB="0"/>
                </a:tc>
              </a:tr>
              <a:tr h="514303">
                <a:tc>
                  <a:txBody>
                    <a:bodyPr/>
                    <a:lstStyle/>
                    <a:p>
                      <a:pPr>
                        <a:spcAft>
                          <a:spcPts val="0"/>
                        </a:spcAft>
                      </a:pPr>
                      <a:r>
                        <a:rPr lang="en-GB" sz="1000">
                          <a:effectLst/>
                        </a:rPr>
                        <a:t>21</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Public knowledge, perceptions and practices in relation to specific infectious diseases in Tanzania: Lessons from Babati district for disease control programmes.</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 </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Rwanda Journal of Health Sciences.</a:t>
                      </a:r>
                      <a:endParaRPr lang="en-GB" sz="1000">
                        <a:effectLst/>
                        <a:latin typeface="Times New Roman"/>
                        <a:ea typeface="Times New Roman"/>
                        <a:cs typeface="Times New Roman"/>
                      </a:endParaRPr>
                    </a:p>
                  </a:txBody>
                  <a:tcPr marL="25716" marR="25716" marT="0" marB="0"/>
                </a:tc>
              </a:tr>
              <a:tr h="502684">
                <a:tc>
                  <a:txBody>
                    <a:bodyPr/>
                    <a:lstStyle/>
                    <a:p>
                      <a:pPr>
                        <a:spcAft>
                          <a:spcPts val="0"/>
                        </a:spcAft>
                      </a:pPr>
                      <a:r>
                        <a:rPr lang="en-GB" sz="1000">
                          <a:effectLst/>
                        </a:rPr>
                        <a:t>22</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Do male partners involve in ANC care? The view of women attending ANC in Harari public health institutions, Eastern Ethiopia, a cross sectional study.</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SJPH_2510200_20140238</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Science Journal of Public Health.</a:t>
                      </a:r>
                      <a:endParaRPr lang="en-GB" sz="1000">
                        <a:effectLst/>
                        <a:latin typeface="Times New Roman"/>
                        <a:ea typeface="Times New Roman"/>
                        <a:cs typeface="Times New Roman"/>
                      </a:endParaRPr>
                    </a:p>
                  </a:txBody>
                  <a:tcPr marL="25716" marR="25716" marT="0" marB="0"/>
                </a:tc>
              </a:tr>
              <a:tr h="502684">
                <a:tc>
                  <a:txBody>
                    <a:bodyPr/>
                    <a:lstStyle/>
                    <a:p>
                      <a:pPr>
                        <a:spcAft>
                          <a:spcPts val="0"/>
                        </a:spcAft>
                      </a:pPr>
                      <a:r>
                        <a:rPr lang="en-GB" sz="1000">
                          <a:effectLst/>
                        </a:rPr>
                        <a:t>23</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Applying health action process approach and theory of planned behavior in promoting healthy and safe practices of waste disposal.</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SJPH_2510157_20131205</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Science Journal of Public Health.</a:t>
                      </a:r>
                      <a:endParaRPr lang="en-GB" sz="1000">
                        <a:effectLst/>
                        <a:latin typeface="Times New Roman"/>
                        <a:ea typeface="Times New Roman"/>
                        <a:cs typeface="Times New Roman"/>
                      </a:endParaRPr>
                    </a:p>
                  </a:txBody>
                  <a:tcPr marL="25716" marR="25716" marT="0" marB="0"/>
                </a:tc>
              </a:tr>
              <a:tr h="502684">
                <a:tc>
                  <a:txBody>
                    <a:bodyPr/>
                    <a:lstStyle/>
                    <a:p>
                      <a:pPr>
                        <a:spcAft>
                          <a:spcPts val="0"/>
                        </a:spcAft>
                      </a:pPr>
                      <a:r>
                        <a:rPr lang="en-GB" sz="1000">
                          <a:effectLst/>
                        </a:rPr>
                        <a:t>24</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Knowledge and attitude towards antiretroviral therapy and adherence pattern of HIV patients at a treatment centre in Lagos, Nigeria</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 </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African Journal of Reproductive Health.</a:t>
                      </a:r>
                      <a:endParaRPr lang="en-GB" sz="1000">
                        <a:effectLst/>
                        <a:latin typeface="Times New Roman"/>
                        <a:ea typeface="Times New Roman"/>
                        <a:cs typeface="Times New Roman"/>
                      </a:endParaRPr>
                    </a:p>
                  </a:txBody>
                  <a:tcPr marL="25716" marR="25716" marT="0" marB="0"/>
                </a:tc>
              </a:tr>
              <a:tr h="502684">
                <a:tc>
                  <a:txBody>
                    <a:bodyPr/>
                    <a:lstStyle/>
                    <a:p>
                      <a:pPr>
                        <a:spcAft>
                          <a:spcPts val="0"/>
                        </a:spcAft>
                      </a:pPr>
                      <a:r>
                        <a:rPr lang="en-GB" sz="1000">
                          <a:effectLst/>
                        </a:rPr>
                        <a:t>25</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The use of female condoms among Cameroonian youth in 2011: perceptions, practices and challenges for HIV prevention programs in African.</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WKR0-2013-03-0148</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African Health Sciences.</a:t>
                      </a:r>
                      <a:endParaRPr lang="en-GB" sz="1000">
                        <a:effectLst/>
                        <a:latin typeface="Times New Roman"/>
                        <a:ea typeface="Times New Roman"/>
                        <a:cs typeface="Times New Roman"/>
                      </a:endParaRPr>
                    </a:p>
                  </a:txBody>
                  <a:tcPr marL="25716" marR="25716" marT="0" marB="0"/>
                </a:tc>
              </a:tr>
              <a:tr h="502684">
                <a:tc>
                  <a:txBody>
                    <a:bodyPr/>
                    <a:lstStyle/>
                    <a:p>
                      <a:pPr>
                        <a:spcAft>
                          <a:spcPts val="0"/>
                        </a:spcAft>
                      </a:pPr>
                      <a:r>
                        <a:rPr lang="en-GB" sz="1000">
                          <a:effectLst/>
                        </a:rPr>
                        <a:t>26</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Prevalence of unintended pregnancy and associated factors among married pregnant women in Ganji Woreda, West Wollega Oromia region, Ethiopia.</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SJPH_2510178_20140113</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Science Journal of Public Health.</a:t>
                      </a:r>
                      <a:endParaRPr lang="en-GB" sz="1000">
                        <a:effectLst/>
                        <a:latin typeface="Times New Roman"/>
                        <a:ea typeface="Times New Roman"/>
                        <a:cs typeface="Times New Roman"/>
                      </a:endParaRPr>
                    </a:p>
                  </a:txBody>
                  <a:tcPr marL="25716" marR="25716" marT="0" marB="0"/>
                </a:tc>
              </a:tr>
              <a:tr h="342869">
                <a:tc>
                  <a:txBody>
                    <a:bodyPr/>
                    <a:lstStyle/>
                    <a:p>
                      <a:pPr>
                        <a:spcAft>
                          <a:spcPts val="0"/>
                        </a:spcAft>
                      </a:pPr>
                      <a:r>
                        <a:rPr lang="en-GB" sz="1000">
                          <a:effectLst/>
                        </a:rPr>
                        <a:t>27</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The determinants of sexual behaviour for HIV/AIDS among university students in Ilishan, Nigeria.</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2014_ARRB_11739</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Annual Research &amp; Review in Biology</a:t>
                      </a:r>
                      <a:endParaRPr lang="en-GB" sz="1000">
                        <a:effectLst/>
                        <a:latin typeface="Times New Roman"/>
                        <a:ea typeface="Times New Roman"/>
                        <a:cs typeface="Times New Roman"/>
                      </a:endParaRPr>
                    </a:p>
                  </a:txBody>
                  <a:tcPr marL="25716" marR="25716" marT="0" marB="0"/>
                </a:tc>
              </a:tr>
              <a:tr h="514303">
                <a:tc>
                  <a:txBody>
                    <a:bodyPr/>
                    <a:lstStyle/>
                    <a:p>
                      <a:pPr>
                        <a:spcAft>
                          <a:spcPts val="0"/>
                        </a:spcAft>
                      </a:pPr>
                      <a:r>
                        <a:rPr lang="en-GB" sz="1000">
                          <a:effectLst/>
                        </a:rPr>
                        <a:t>28</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Assessment of informal settlement and associated factors as a public health issue in Bahir Dar city, North West Ethiopia: A community based case control study.</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SJPH_2510988_20140602</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Science Journal of Public Health</a:t>
                      </a:r>
                      <a:endParaRPr lang="en-GB" sz="1000">
                        <a:effectLst/>
                        <a:latin typeface="Times New Roman"/>
                        <a:ea typeface="Times New Roman"/>
                        <a:cs typeface="Times New Roman"/>
                      </a:endParaRPr>
                    </a:p>
                  </a:txBody>
                  <a:tcPr marL="25716" marR="25716" marT="0" marB="0"/>
                </a:tc>
              </a:tr>
              <a:tr h="514303">
                <a:tc>
                  <a:txBody>
                    <a:bodyPr/>
                    <a:lstStyle/>
                    <a:p>
                      <a:pPr>
                        <a:spcAft>
                          <a:spcPts val="0"/>
                        </a:spcAft>
                      </a:pPr>
                      <a:r>
                        <a:rPr lang="en-GB" sz="1000">
                          <a:effectLst/>
                        </a:rPr>
                        <a:t>29</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The Contribution, Performance and Challenges of the Ghanaian Pharmacists’ in the Management and Prevention of HIV/AIDS, Malaria and Tuberculosis.</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2014_BJMMR_12437</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British Journal of Medicine and Medical Research</a:t>
                      </a:r>
                      <a:endParaRPr lang="en-GB" sz="1000">
                        <a:effectLst/>
                        <a:latin typeface="Times New Roman"/>
                        <a:ea typeface="Times New Roman"/>
                        <a:cs typeface="Times New Roman"/>
                      </a:endParaRPr>
                    </a:p>
                  </a:txBody>
                  <a:tcPr marL="25716" marR="25716" marT="0" marB="0"/>
                </a:tc>
              </a:tr>
              <a:tr h="514303">
                <a:tc>
                  <a:txBody>
                    <a:bodyPr/>
                    <a:lstStyle/>
                    <a:p>
                      <a:pPr>
                        <a:spcAft>
                          <a:spcPts val="0"/>
                        </a:spcAft>
                      </a:pPr>
                      <a:r>
                        <a:rPr lang="en-GB" sz="1000">
                          <a:effectLst/>
                        </a:rPr>
                        <a:t>30</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Condom acceptability for prevention of HIV infection amongst male inmates in a convict prison in North Western Nigeria: A qualitative research report.</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2014_BJMMR_12587</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British Journal of Medicine and Medical Research</a:t>
                      </a:r>
                      <a:endParaRPr lang="en-GB" sz="1000">
                        <a:effectLst/>
                        <a:latin typeface="Times New Roman"/>
                        <a:ea typeface="Times New Roman"/>
                        <a:cs typeface="Times New Roman"/>
                      </a:endParaRPr>
                    </a:p>
                  </a:txBody>
                  <a:tcPr marL="25716" marR="25716" marT="0" marB="0"/>
                </a:tc>
              </a:tr>
              <a:tr h="502684">
                <a:tc>
                  <a:txBody>
                    <a:bodyPr/>
                    <a:lstStyle/>
                    <a:p>
                      <a:pPr>
                        <a:spcAft>
                          <a:spcPts val="0"/>
                        </a:spcAft>
                      </a:pPr>
                      <a:r>
                        <a:rPr lang="en-GB" sz="1000">
                          <a:effectLst/>
                        </a:rPr>
                        <a:t>31</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Serotyping and antimicrobial susceptibility of salmonella isolated from children under five years of age with diarrhoea in rural Burkina Faso</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a:effectLst/>
                        </a:rPr>
                        <a:t>AJMR-08.07.14-7002</a:t>
                      </a:r>
                      <a:endParaRPr lang="en-GB" sz="1000">
                        <a:effectLst/>
                        <a:latin typeface="Times New Roman"/>
                        <a:ea typeface="Times New Roman"/>
                        <a:cs typeface="Times New Roman"/>
                      </a:endParaRPr>
                    </a:p>
                  </a:txBody>
                  <a:tcPr marL="25716" marR="25716" marT="0" marB="0"/>
                </a:tc>
                <a:tc>
                  <a:txBody>
                    <a:bodyPr/>
                    <a:lstStyle/>
                    <a:p>
                      <a:pPr>
                        <a:spcAft>
                          <a:spcPts val="0"/>
                        </a:spcAft>
                      </a:pPr>
                      <a:r>
                        <a:rPr lang="en-GB" sz="1000" dirty="0">
                          <a:effectLst/>
                        </a:rPr>
                        <a:t>African Journal of Microbiology Research</a:t>
                      </a:r>
                      <a:endParaRPr lang="en-GB" sz="1000" dirty="0">
                        <a:effectLst/>
                        <a:latin typeface="Times New Roman"/>
                        <a:ea typeface="Times New Roman"/>
                        <a:cs typeface="Times New Roman"/>
                      </a:endParaRPr>
                    </a:p>
                  </a:txBody>
                  <a:tcPr marL="25716" marR="25716"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2766</Words>
  <Application>Microsoft Office PowerPoint</Application>
  <PresentationFormat>On-screen Show (4:3)</PresentationFormat>
  <Paragraphs>327</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Sravan kumar Valluru</cp:lastModifiedBy>
  <cp:revision>71</cp:revision>
  <dcterms:created xsi:type="dcterms:W3CDTF">2014-07-15T10:01:35Z</dcterms:created>
  <dcterms:modified xsi:type="dcterms:W3CDTF">2015-10-13T10:16:58Z</dcterms:modified>
</cp:coreProperties>
</file>