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276" r:id="rId3"/>
    <p:sldId id="256" r:id="rId4"/>
    <p:sldId id="257" r:id="rId5"/>
    <p:sldId id="258" r:id="rId6"/>
    <p:sldId id="260" r:id="rId7"/>
    <p:sldId id="269" r:id="rId8"/>
    <p:sldId id="261" r:id="rId9"/>
    <p:sldId id="262" r:id="rId10"/>
    <p:sldId id="263" r:id="rId11"/>
    <p:sldId id="271" r:id="rId12"/>
    <p:sldId id="264" r:id="rId13"/>
    <p:sldId id="267" r:id="rId14"/>
    <p:sldId id="266" r:id="rId15"/>
    <p:sldId id="265" r:id="rId16"/>
    <p:sldId id="259" r:id="rId17"/>
    <p:sldId id="268" r:id="rId18"/>
    <p:sldId id="274" r:id="rId19"/>
  </p:sldIdLst>
  <p:sldSz cx="9144000" cy="6858000" type="screen4x3"/>
  <p:notesSz cx="6858000" cy="9144000"/>
  <p:defaultTextStyle>
    <a:defPPr>
      <a:defRPr lang="ca-E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ca-ES" altLang="es-E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ca-ES" altLang="es-E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a-ES" altLang="es-ES" noProof="0" smtClean="0"/>
              <a:t>Haga clic para modificar el estilo de texto del patrón</a:t>
            </a:r>
          </a:p>
          <a:p>
            <a:pPr lvl="1"/>
            <a:r>
              <a:rPr lang="ca-ES" altLang="es-ES" noProof="0" smtClean="0"/>
              <a:t>Segundo nivel</a:t>
            </a:r>
          </a:p>
          <a:p>
            <a:pPr lvl="2"/>
            <a:r>
              <a:rPr lang="ca-ES" altLang="es-ES" noProof="0" smtClean="0"/>
              <a:t>Tercer nivel</a:t>
            </a:r>
          </a:p>
          <a:p>
            <a:pPr lvl="3"/>
            <a:r>
              <a:rPr lang="ca-ES" altLang="es-ES" noProof="0" smtClean="0"/>
              <a:t>Cuarto nivel</a:t>
            </a:r>
          </a:p>
          <a:p>
            <a:pPr lvl="4"/>
            <a:r>
              <a:rPr lang="ca-ES" altLang="es-ES" noProof="0" smtClean="0"/>
              <a:t>Quinto nivel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ca-ES" altLang="es-E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A852325-F94B-4A9B-8C3B-D38FC71DE575}" type="slidenum">
              <a:rPr lang="ca-ES" altLang="es-ES"/>
              <a:pPr>
                <a:defRPr/>
              </a:pPr>
              <a:t>‹#›</a:t>
            </a:fld>
            <a:endParaRPr lang="ca-ES" altLang="es-ES"/>
          </a:p>
        </p:txBody>
      </p:sp>
    </p:spTree>
    <p:extLst>
      <p:ext uri="{BB962C8B-B14F-4D97-AF65-F5344CB8AC3E}">
        <p14:creationId xmlns:p14="http://schemas.microsoft.com/office/powerpoint/2010/main" val="4086827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BBD6C17-DA7A-4B2E-A203-8F4DD478B950}" type="slidenum">
              <a:rPr lang="ca-ES" altLang="es-ES" smtClean="0"/>
              <a:pPr/>
              <a:t>13</a:t>
            </a:fld>
            <a:endParaRPr lang="ca-ES" altLang="es-ES" smtClean="0"/>
          </a:p>
        </p:txBody>
      </p:sp>
      <p:sp>
        <p:nvSpPr>
          <p:cNvPr id="23555" name="Rectangle 6"/>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ca-ES" sz="1200"/>
              <a:t>COST ACTION B28 BSL3 Training course May 2009</a:t>
            </a:r>
          </a:p>
        </p:txBody>
      </p:sp>
      <p:sp>
        <p:nvSpPr>
          <p:cNvPr id="2355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F2EA0E8-5313-44DC-B097-2190325895E6}" type="slidenum">
              <a:rPr lang="es-ES" altLang="ca-ES" sz="1200"/>
              <a:pPr algn="r" eaLnBrk="1" hangingPunct="1"/>
              <a:t>13</a:t>
            </a:fld>
            <a:endParaRPr lang="es-ES" altLang="ca-ES" sz="1200"/>
          </a:p>
        </p:txBody>
      </p:sp>
      <p:sp>
        <p:nvSpPr>
          <p:cNvPr id="2355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8B030A6-9A71-461D-8A30-1482D07BBF38}" type="slidenum">
              <a:rPr lang="es-ES" altLang="ca-ES" sz="1200">
                <a:ea typeface="ヒラギノ角ゴ Pro W3"/>
                <a:cs typeface="ヒラギノ角ゴ Pro W3"/>
              </a:rPr>
              <a:pPr algn="r" eaLnBrk="1" hangingPunct="1"/>
              <a:t>13</a:t>
            </a:fld>
            <a:endParaRPr lang="es-ES" altLang="ca-ES" sz="1200">
              <a:ea typeface="ヒラギノ角ゴ Pro W3"/>
              <a:cs typeface="ヒラギノ角ゴ Pro W3"/>
            </a:endParaRPr>
          </a:p>
        </p:txBody>
      </p:sp>
      <p:sp>
        <p:nvSpPr>
          <p:cNvPr id="23558" name="Rectangle 2"/>
          <p:cNvSpPr>
            <a:spLocks noGrp="1" noRot="1" noChangeAspect="1" noChangeArrowheads="1" noTextEdit="1"/>
          </p:cNvSpPr>
          <p:nvPr>
            <p:ph type="sldImg"/>
          </p:nvPr>
        </p:nvSpPr>
        <p:spPr>
          <a:ln/>
        </p:spPr>
      </p:sp>
      <p:sp>
        <p:nvSpPr>
          <p:cNvPr id="23559" name="Rectangle 3"/>
          <p:cNvSpPr>
            <a:spLocks noGrp="1" noChangeArrowheads="1"/>
          </p:cNvSpPr>
          <p:nvPr>
            <p:ph type="body" idx="1"/>
          </p:nvPr>
        </p:nvSpPr>
        <p:spPr>
          <a:xfrm>
            <a:off x="914400" y="4343400"/>
            <a:ext cx="5029200" cy="4114800"/>
          </a:xfrm>
          <a:noFill/>
        </p:spPr>
        <p:txBody>
          <a:bodyPr/>
          <a:lstStyle/>
          <a:p>
            <a:pPr eaLnBrk="1" hangingPunct="1"/>
            <a:r>
              <a:rPr lang="en-GB" altLang="ca-ES" smtClean="0"/>
              <a:t>The Biocontainment Unit of CReSA is constituted by three floors; two of them are technical floors giving services to the central one, where animal boxes and laboratories are allocated. The upper floor is devoted to air filtration (inhaust or supply and exhaust) and the bottom floor to treatment of liquid but also solid wastes. Besides NBS3 facility there is a conventional building with BSL2 laboratories and a floor of offices and meeting rooms.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ca-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ca-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12E10FF6-55A0-4DCE-9543-424FB28C5A58}" type="slidenum">
              <a:rPr lang="ca-ES" altLang="es-ES"/>
              <a:pPr>
                <a:defRPr/>
              </a:pPr>
              <a:t>‹#›</a:t>
            </a:fld>
            <a:endParaRPr lang="ca-ES" altLang="es-ES"/>
          </a:p>
        </p:txBody>
      </p:sp>
    </p:spTree>
    <p:extLst>
      <p:ext uri="{BB962C8B-B14F-4D97-AF65-F5344CB8AC3E}">
        <p14:creationId xmlns:p14="http://schemas.microsoft.com/office/powerpoint/2010/main" val="239511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ca-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E3632432-6574-440E-8B45-D25087BF0F67}" type="slidenum">
              <a:rPr lang="ca-ES" altLang="es-ES"/>
              <a:pPr>
                <a:defRPr/>
              </a:pPr>
              <a:t>‹#›</a:t>
            </a:fld>
            <a:endParaRPr lang="ca-ES" altLang="es-ES"/>
          </a:p>
        </p:txBody>
      </p:sp>
    </p:spTree>
    <p:extLst>
      <p:ext uri="{BB962C8B-B14F-4D97-AF65-F5344CB8AC3E}">
        <p14:creationId xmlns:p14="http://schemas.microsoft.com/office/powerpoint/2010/main" val="405006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ca-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5D5E196B-1E39-478F-A87B-E42610D89F7C}" type="slidenum">
              <a:rPr lang="ca-ES" altLang="es-ES"/>
              <a:pPr>
                <a:defRPr/>
              </a:pPr>
              <a:t>‹#›</a:t>
            </a:fld>
            <a:endParaRPr lang="ca-ES" altLang="es-ES"/>
          </a:p>
        </p:txBody>
      </p:sp>
    </p:spTree>
    <p:extLst>
      <p:ext uri="{BB962C8B-B14F-4D97-AF65-F5344CB8AC3E}">
        <p14:creationId xmlns:p14="http://schemas.microsoft.com/office/powerpoint/2010/main" val="3717656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 smtClean="0"/>
              <a:t>Haga clic para modificar el estilo de título del patrón</a:t>
            </a:r>
            <a:endParaRPr lang="ca-ES"/>
          </a:p>
        </p:txBody>
      </p:sp>
      <p:sp>
        <p:nvSpPr>
          <p:cNvPr id="3" name="Marcador de texto 2"/>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Rectangle 4"/>
          <p:cNvSpPr>
            <a:spLocks noGrp="1" noChangeArrowheads="1"/>
          </p:cNvSpPr>
          <p:nvPr>
            <p:ph type="dt" sz="half" idx="10"/>
          </p:nvPr>
        </p:nvSpPr>
        <p:spPr>
          <a:ln/>
        </p:spPr>
        <p:txBody>
          <a:bodyPr/>
          <a:lstStyle>
            <a:lvl1pPr>
              <a:defRPr/>
            </a:lvl1pPr>
          </a:lstStyle>
          <a:p>
            <a:pPr>
              <a:defRPr/>
            </a:pPr>
            <a:endParaRPr lang="ca-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ltLang="es-ES"/>
          </a:p>
        </p:txBody>
      </p:sp>
      <p:sp>
        <p:nvSpPr>
          <p:cNvPr id="7" name="Rectangle 6"/>
          <p:cNvSpPr>
            <a:spLocks noGrp="1" noChangeArrowheads="1"/>
          </p:cNvSpPr>
          <p:nvPr>
            <p:ph type="sldNum" sz="quarter" idx="12"/>
          </p:nvPr>
        </p:nvSpPr>
        <p:spPr>
          <a:ln/>
        </p:spPr>
        <p:txBody>
          <a:bodyPr/>
          <a:lstStyle>
            <a:lvl1pPr>
              <a:defRPr/>
            </a:lvl1pPr>
          </a:lstStyle>
          <a:p>
            <a:pPr>
              <a:defRPr/>
            </a:pPr>
            <a:fld id="{59144E5C-366E-4F85-AFE9-00825603D46B}" type="slidenum">
              <a:rPr lang="ca-ES" altLang="es-ES"/>
              <a:pPr>
                <a:defRPr/>
              </a:pPr>
              <a:t>‹#›</a:t>
            </a:fld>
            <a:endParaRPr lang="ca-ES" altLang="es-ES"/>
          </a:p>
        </p:txBody>
      </p:sp>
    </p:spTree>
    <p:extLst>
      <p:ext uri="{BB962C8B-B14F-4D97-AF65-F5344CB8AC3E}">
        <p14:creationId xmlns:p14="http://schemas.microsoft.com/office/powerpoint/2010/main" val="28733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ca-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D7DC53AA-7F6D-48C7-B767-3871762466A3}" type="slidenum">
              <a:rPr lang="ca-ES" altLang="es-ES"/>
              <a:pPr>
                <a:defRPr/>
              </a:pPr>
              <a:t>‹#›</a:t>
            </a:fld>
            <a:endParaRPr lang="ca-ES" altLang="es-ES"/>
          </a:p>
        </p:txBody>
      </p:sp>
    </p:spTree>
    <p:extLst>
      <p:ext uri="{BB962C8B-B14F-4D97-AF65-F5344CB8AC3E}">
        <p14:creationId xmlns:p14="http://schemas.microsoft.com/office/powerpoint/2010/main" val="393687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CBC7D4E0-4263-4A7C-BF8E-5E274ABACC71}" type="slidenum">
              <a:rPr lang="ca-ES" altLang="es-ES"/>
              <a:pPr>
                <a:defRPr/>
              </a:pPr>
              <a:t>‹#›</a:t>
            </a:fld>
            <a:endParaRPr lang="ca-ES" altLang="es-ES"/>
          </a:p>
        </p:txBody>
      </p:sp>
    </p:spTree>
    <p:extLst>
      <p:ext uri="{BB962C8B-B14F-4D97-AF65-F5344CB8AC3E}">
        <p14:creationId xmlns:p14="http://schemas.microsoft.com/office/powerpoint/2010/main" val="218800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Rectangle 4"/>
          <p:cNvSpPr>
            <a:spLocks noGrp="1" noChangeArrowheads="1"/>
          </p:cNvSpPr>
          <p:nvPr>
            <p:ph type="dt" sz="half" idx="10"/>
          </p:nvPr>
        </p:nvSpPr>
        <p:spPr>
          <a:ln/>
        </p:spPr>
        <p:txBody>
          <a:bodyPr/>
          <a:lstStyle>
            <a:lvl1pPr>
              <a:defRPr/>
            </a:lvl1pPr>
          </a:lstStyle>
          <a:p>
            <a:pPr>
              <a:defRPr/>
            </a:pPr>
            <a:endParaRPr lang="ca-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ltLang="es-ES"/>
          </a:p>
        </p:txBody>
      </p:sp>
      <p:sp>
        <p:nvSpPr>
          <p:cNvPr id="7" name="Rectangle 6"/>
          <p:cNvSpPr>
            <a:spLocks noGrp="1" noChangeArrowheads="1"/>
          </p:cNvSpPr>
          <p:nvPr>
            <p:ph type="sldNum" sz="quarter" idx="12"/>
          </p:nvPr>
        </p:nvSpPr>
        <p:spPr>
          <a:ln/>
        </p:spPr>
        <p:txBody>
          <a:bodyPr/>
          <a:lstStyle>
            <a:lvl1pPr>
              <a:defRPr/>
            </a:lvl1pPr>
          </a:lstStyle>
          <a:p>
            <a:pPr>
              <a:defRPr/>
            </a:pPr>
            <a:fld id="{DA738FD8-C8B9-4251-B64E-178EF3D1D3C9}" type="slidenum">
              <a:rPr lang="ca-ES" altLang="es-ES"/>
              <a:pPr>
                <a:defRPr/>
              </a:pPr>
              <a:t>‹#›</a:t>
            </a:fld>
            <a:endParaRPr lang="ca-ES" altLang="es-ES"/>
          </a:p>
        </p:txBody>
      </p:sp>
    </p:spTree>
    <p:extLst>
      <p:ext uri="{BB962C8B-B14F-4D97-AF65-F5344CB8AC3E}">
        <p14:creationId xmlns:p14="http://schemas.microsoft.com/office/powerpoint/2010/main" val="258659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Rectangle 4"/>
          <p:cNvSpPr>
            <a:spLocks noGrp="1" noChangeArrowheads="1"/>
          </p:cNvSpPr>
          <p:nvPr>
            <p:ph type="dt" sz="half" idx="10"/>
          </p:nvPr>
        </p:nvSpPr>
        <p:spPr>
          <a:ln/>
        </p:spPr>
        <p:txBody>
          <a:bodyPr/>
          <a:lstStyle>
            <a:lvl1pPr>
              <a:defRPr/>
            </a:lvl1pPr>
          </a:lstStyle>
          <a:p>
            <a:pPr>
              <a:defRPr/>
            </a:pPr>
            <a:endParaRPr lang="ca-ES" alt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ltLang="es-ES"/>
          </a:p>
        </p:txBody>
      </p:sp>
      <p:sp>
        <p:nvSpPr>
          <p:cNvPr id="9" name="Rectangle 6"/>
          <p:cNvSpPr>
            <a:spLocks noGrp="1" noChangeArrowheads="1"/>
          </p:cNvSpPr>
          <p:nvPr>
            <p:ph type="sldNum" sz="quarter" idx="12"/>
          </p:nvPr>
        </p:nvSpPr>
        <p:spPr>
          <a:ln/>
        </p:spPr>
        <p:txBody>
          <a:bodyPr/>
          <a:lstStyle>
            <a:lvl1pPr>
              <a:defRPr/>
            </a:lvl1pPr>
          </a:lstStyle>
          <a:p>
            <a:pPr>
              <a:defRPr/>
            </a:pPr>
            <a:fld id="{B8A566BA-ED17-485A-9BAC-FB90D0579E7B}" type="slidenum">
              <a:rPr lang="ca-ES" altLang="es-ES"/>
              <a:pPr>
                <a:defRPr/>
              </a:pPr>
              <a:t>‹#›</a:t>
            </a:fld>
            <a:endParaRPr lang="ca-ES" altLang="es-ES"/>
          </a:p>
        </p:txBody>
      </p:sp>
    </p:spTree>
    <p:extLst>
      <p:ext uri="{BB962C8B-B14F-4D97-AF65-F5344CB8AC3E}">
        <p14:creationId xmlns:p14="http://schemas.microsoft.com/office/powerpoint/2010/main" val="415381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Rectangle 4"/>
          <p:cNvSpPr>
            <a:spLocks noGrp="1" noChangeArrowheads="1"/>
          </p:cNvSpPr>
          <p:nvPr>
            <p:ph type="dt" sz="half" idx="10"/>
          </p:nvPr>
        </p:nvSpPr>
        <p:spPr>
          <a:ln/>
        </p:spPr>
        <p:txBody>
          <a:bodyPr/>
          <a:lstStyle>
            <a:lvl1pPr>
              <a:defRPr/>
            </a:lvl1pPr>
          </a:lstStyle>
          <a:p>
            <a:pPr>
              <a:defRPr/>
            </a:pPr>
            <a:endParaRPr lang="ca-ES" alt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ltLang="es-ES"/>
          </a:p>
        </p:txBody>
      </p:sp>
      <p:sp>
        <p:nvSpPr>
          <p:cNvPr id="5" name="Rectangle 6"/>
          <p:cNvSpPr>
            <a:spLocks noGrp="1" noChangeArrowheads="1"/>
          </p:cNvSpPr>
          <p:nvPr>
            <p:ph type="sldNum" sz="quarter" idx="12"/>
          </p:nvPr>
        </p:nvSpPr>
        <p:spPr>
          <a:ln/>
        </p:spPr>
        <p:txBody>
          <a:bodyPr/>
          <a:lstStyle>
            <a:lvl1pPr>
              <a:defRPr/>
            </a:lvl1pPr>
          </a:lstStyle>
          <a:p>
            <a:pPr>
              <a:defRPr/>
            </a:pPr>
            <a:fld id="{1EF773B5-31F2-454D-A26B-B617569D94C3}" type="slidenum">
              <a:rPr lang="ca-ES" altLang="es-ES"/>
              <a:pPr>
                <a:defRPr/>
              </a:pPr>
              <a:t>‹#›</a:t>
            </a:fld>
            <a:endParaRPr lang="ca-ES" altLang="es-ES"/>
          </a:p>
        </p:txBody>
      </p:sp>
    </p:spTree>
    <p:extLst>
      <p:ext uri="{BB962C8B-B14F-4D97-AF65-F5344CB8AC3E}">
        <p14:creationId xmlns:p14="http://schemas.microsoft.com/office/powerpoint/2010/main" val="359010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lt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ltLang="es-ES"/>
          </a:p>
        </p:txBody>
      </p:sp>
      <p:sp>
        <p:nvSpPr>
          <p:cNvPr id="4" name="Rectangle 6"/>
          <p:cNvSpPr>
            <a:spLocks noGrp="1" noChangeArrowheads="1"/>
          </p:cNvSpPr>
          <p:nvPr>
            <p:ph type="sldNum" sz="quarter" idx="12"/>
          </p:nvPr>
        </p:nvSpPr>
        <p:spPr>
          <a:ln/>
        </p:spPr>
        <p:txBody>
          <a:bodyPr/>
          <a:lstStyle>
            <a:lvl1pPr>
              <a:defRPr/>
            </a:lvl1pPr>
          </a:lstStyle>
          <a:p>
            <a:pPr>
              <a:defRPr/>
            </a:pPr>
            <a:fld id="{595A293A-E2A3-4BB4-A788-129CA37B7A28}" type="slidenum">
              <a:rPr lang="ca-ES" altLang="es-ES"/>
              <a:pPr>
                <a:defRPr/>
              </a:pPr>
              <a:t>‹#›</a:t>
            </a:fld>
            <a:endParaRPr lang="ca-ES" altLang="es-ES"/>
          </a:p>
        </p:txBody>
      </p:sp>
    </p:spTree>
    <p:extLst>
      <p:ext uri="{BB962C8B-B14F-4D97-AF65-F5344CB8AC3E}">
        <p14:creationId xmlns:p14="http://schemas.microsoft.com/office/powerpoint/2010/main" val="40728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ca-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ltLang="es-ES"/>
          </a:p>
        </p:txBody>
      </p:sp>
      <p:sp>
        <p:nvSpPr>
          <p:cNvPr id="7" name="Rectangle 6"/>
          <p:cNvSpPr>
            <a:spLocks noGrp="1" noChangeArrowheads="1"/>
          </p:cNvSpPr>
          <p:nvPr>
            <p:ph type="sldNum" sz="quarter" idx="12"/>
          </p:nvPr>
        </p:nvSpPr>
        <p:spPr>
          <a:ln/>
        </p:spPr>
        <p:txBody>
          <a:bodyPr/>
          <a:lstStyle>
            <a:lvl1pPr>
              <a:defRPr/>
            </a:lvl1pPr>
          </a:lstStyle>
          <a:p>
            <a:pPr>
              <a:defRPr/>
            </a:pPr>
            <a:fld id="{A484F9A3-90CB-47C6-B0A4-DD41C2BC0C89}" type="slidenum">
              <a:rPr lang="ca-ES" altLang="es-ES"/>
              <a:pPr>
                <a:defRPr/>
              </a:pPr>
              <a:t>‹#›</a:t>
            </a:fld>
            <a:endParaRPr lang="ca-ES" altLang="es-ES"/>
          </a:p>
        </p:txBody>
      </p:sp>
    </p:spTree>
    <p:extLst>
      <p:ext uri="{BB962C8B-B14F-4D97-AF65-F5344CB8AC3E}">
        <p14:creationId xmlns:p14="http://schemas.microsoft.com/office/powerpoint/2010/main" val="250111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ca-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ltLang="es-ES"/>
          </a:p>
        </p:txBody>
      </p:sp>
      <p:sp>
        <p:nvSpPr>
          <p:cNvPr id="7" name="Rectangle 6"/>
          <p:cNvSpPr>
            <a:spLocks noGrp="1" noChangeArrowheads="1"/>
          </p:cNvSpPr>
          <p:nvPr>
            <p:ph type="sldNum" sz="quarter" idx="12"/>
          </p:nvPr>
        </p:nvSpPr>
        <p:spPr>
          <a:ln/>
        </p:spPr>
        <p:txBody>
          <a:bodyPr/>
          <a:lstStyle>
            <a:lvl1pPr>
              <a:defRPr/>
            </a:lvl1pPr>
          </a:lstStyle>
          <a:p>
            <a:pPr>
              <a:defRPr/>
            </a:pPr>
            <a:fld id="{B59F1134-51B8-4211-8CBF-8F4FE397009D}" type="slidenum">
              <a:rPr lang="ca-ES" altLang="es-ES"/>
              <a:pPr>
                <a:defRPr/>
              </a:pPr>
              <a:t>‹#›</a:t>
            </a:fld>
            <a:endParaRPr lang="ca-ES" altLang="es-ES"/>
          </a:p>
        </p:txBody>
      </p:sp>
    </p:spTree>
    <p:extLst>
      <p:ext uri="{BB962C8B-B14F-4D97-AF65-F5344CB8AC3E}">
        <p14:creationId xmlns:p14="http://schemas.microsoft.com/office/powerpoint/2010/main" val="249052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a-ES" alt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a-ES" altLang="es-ES" smtClean="0"/>
              <a:t>Haga clic para modificar el estilo de texto del patrón</a:t>
            </a:r>
          </a:p>
          <a:p>
            <a:pPr lvl="1"/>
            <a:r>
              <a:rPr lang="ca-ES" altLang="es-ES" smtClean="0"/>
              <a:t>Segundo nivel</a:t>
            </a:r>
          </a:p>
          <a:p>
            <a:pPr lvl="2"/>
            <a:r>
              <a:rPr lang="ca-ES" altLang="es-ES" smtClean="0"/>
              <a:t>Tercer nivel</a:t>
            </a:r>
          </a:p>
          <a:p>
            <a:pPr lvl="3"/>
            <a:r>
              <a:rPr lang="ca-ES" altLang="es-ES" smtClean="0"/>
              <a:t>Cuarto nivel</a:t>
            </a:r>
          </a:p>
          <a:p>
            <a:pPr lvl="4"/>
            <a:r>
              <a:rPr lang="ca-ES" alt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ca-ES" alt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ca-ES" alt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FD7C3CA-023E-4C31-A7DA-B2A3E002FEA5}" type="slidenum">
              <a:rPr lang="ca-ES" altLang="es-ES"/>
              <a:pPr>
                <a:defRPr/>
              </a:pPr>
              <a:t>‹#›</a:t>
            </a:fld>
            <a:endParaRPr lang="ca-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www.cresa.cat/cresa3/default.asp" TargetMode="Externa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google.es/imgres?imgurl=http://ideasinspiringinnovation.files.wordpress.com/2009/11/barcelona_park-guell-6.jpg&amp;imgrefurl=http://ideasinspiringinnovation.wordpress.com/2009/11/26/the-worlds-greatest-urban-parks-park-guell-barcelona/&amp;docid=w-6a4-4zZQPTPM&amp;tbnid=ie4IGUXVImnnSM&amp;w=500&amp;h=647&amp;ei=LSmlUcCLDtPY0QXZ34DwDg&amp;ved=0CAUQxiAwAw&amp;iact=rics"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www.google.es/imgres?q=catalonia+in+europe+map&amp;sa=X&amp;biw=972&amp;bih=473&amp;tbm=isch&amp;tbnid=3G3XNkdMQgoPHM:&amp;imgrefurl=http://www.art.com/products/p605384509-sa-i4025727/marco-cristofori-agbar-tower-by-architect-jean-nouvel-barcelona-catalonia-spain-europe.htm&amp;docid=y7k1HxykYJyDnM&amp;imgurl=http://imgc.artprintimages.com/images/art-print/marco-cristofori-agbar-tower-by-architect-jean-nouvel-barcelona-catalonia-spain-europe_i-G-37-3700-276AF00Z.jpg&amp;w=366&amp;h=488&amp;ei=LSmlUcCLDtPY0QXZ34DwDg&amp;zoom=1&amp;ved=1t:3588,r:84,s:0,i:344&amp;iact=rc&amp;dur=1452&amp;page=8&amp;tbnh=214&amp;tbnw=163&amp;start=82&amp;ndsp=13&amp;tx=92&amp;ty=150" TargetMode="External"/><Relationship Id="rId1" Type="http://schemas.openxmlformats.org/officeDocument/2006/relationships/slideLayout" Target="../slideLayouts/slideLayout4.xml"/><Relationship Id="rId6" Type="http://schemas.openxmlformats.org/officeDocument/2006/relationships/hyperlink" Target="http://www.art.com/products/p13532527-sa-i2390608/ken-gillham-mozaic-lizard-sculpture-by-gaudi-guell-park-barcelona-catalonia-spain-europe.htm" TargetMode="External"/><Relationship Id="rId11" Type="http://schemas.openxmlformats.org/officeDocument/2006/relationships/hyperlink" Target="mailto:xavier.abad@cresa.uab.cat" TargetMode="External"/><Relationship Id="rId5" Type="http://schemas.openxmlformats.org/officeDocument/2006/relationships/image" Target="../media/image17.jpeg"/><Relationship Id="rId10" Type="http://schemas.openxmlformats.org/officeDocument/2006/relationships/image" Target="../media/image20.png"/><Relationship Id="rId4" Type="http://schemas.openxmlformats.org/officeDocument/2006/relationships/hyperlink" Target="http://www.google.es/url?sa=i&amp;rct=j&amp;q=catalonia+in+europe+map&amp;source=images&amp;cd=&amp;cad=rja&amp;docid=43ZjhjG9FuGmrM&amp;tbnid=RkgHZsorbyTlIM:&amp;ved=0CAUQjRw&amp;url=http://www.allposters.com/-sp/Casa-Mila-UNESCO-World-Heritage-Site-Barcelona-Catalonia-Spain-Europe-Posters_i8943671_.htm&amp;ei=_SulUfbsJ8ab0wXGuoEI&amp;bvm=bv.47008514,d.d2k&amp;psig=AFQjCNErFSkFq5-mHnjkd3sMVbWWoks9-g&amp;ust=1369864877561294" TargetMode="External"/><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850" y="2924175"/>
            <a:ext cx="7596188" cy="1008063"/>
          </a:xfrm>
        </p:spPr>
        <p:txBody>
          <a:bodyPr/>
          <a:lstStyle/>
          <a:p>
            <a:r>
              <a:rPr lang="en-US" i="1" dirty="0" smtClean="0">
                <a:latin typeface="Calibri" pitchFamily="34" charset="0"/>
              </a:rPr>
              <a:t>                University of Barcelona</a:t>
            </a:r>
            <a:br>
              <a:rPr lang="en-US" i="1" dirty="0" smtClean="0">
                <a:latin typeface="Calibri" pitchFamily="34" charset="0"/>
              </a:rPr>
            </a:br>
            <a:r>
              <a:rPr lang="en-US" i="1" dirty="0" smtClean="0">
                <a:latin typeface="Calibri" pitchFamily="34" charset="0"/>
              </a:rPr>
              <a:t/>
            </a:r>
            <a:br>
              <a:rPr lang="en-US" i="1" dirty="0" smtClean="0">
                <a:latin typeface="Calibri" pitchFamily="34" charset="0"/>
              </a:rPr>
            </a:br>
            <a:r>
              <a:rPr lang="en-US" i="1" dirty="0" smtClean="0">
                <a:latin typeface="Calibri" pitchFamily="34" charset="0"/>
              </a:rPr>
              <a:t>                                                                                                                  </a:t>
            </a:r>
            <a:r>
              <a:rPr lang="es-ES" sz="3200" i="1" dirty="0" smtClean="0">
                <a:latin typeface="Calibri" pitchFamily="34" charset="0"/>
              </a:rPr>
              <a:t>F. Xavier Abad </a:t>
            </a:r>
            <a:r>
              <a:rPr lang="es-ES" sz="3200" i="1" dirty="0" err="1" smtClean="0">
                <a:latin typeface="Calibri" pitchFamily="34" charset="0"/>
              </a:rPr>
              <a:t>Morejon</a:t>
            </a:r>
            <a:r>
              <a:rPr lang="es-ES" sz="3200" i="1" dirty="0" smtClean="0">
                <a:latin typeface="Calibri" pitchFamily="34" charset="0"/>
              </a:rPr>
              <a:t> de </a:t>
            </a:r>
            <a:r>
              <a:rPr lang="es-ES" sz="3200" i="1" dirty="0" err="1" smtClean="0">
                <a:latin typeface="Calibri" pitchFamily="34" charset="0"/>
              </a:rPr>
              <a:t>Giron</a:t>
            </a:r>
            <a:r>
              <a:rPr lang="es-ES" sz="3200" i="1" dirty="0" smtClean="0">
                <a:latin typeface="Calibri" pitchFamily="34" charset="0"/>
              </a:rPr>
              <a:t>         Campus of </a:t>
            </a:r>
            <a:r>
              <a:rPr lang="es-ES" sz="3200" i="1" dirty="0" err="1" smtClean="0">
                <a:latin typeface="Calibri" pitchFamily="34" charset="0"/>
              </a:rPr>
              <a:t>Universitat</a:t>
            </a:r>
            <a:r>
              <a:rPr lang="es-ES" sz="3200" i="1" dirty="0" smtClean="0">
                <a:latin typeface="Calibri" pitchFamily="34" charset="0"/>
              </a:rPr>
              <a:t> </a:t>
            </a:r>
            <a:r>
              <a:rPr lang="es-ES" sz="3200" i="1" dirty="0" err="1" smtClean="0">
                <a:latin typeface="Calibri" pitchFamily="34" charset="0"/>
              </a:rPr>
              <a:t>Autonoma</a:t>
            </a:r>
            <a:r>
              <a:rPr lang="es-ES" sz="3200" i="1" dirty="0" smtClean="0">
                <a:latin typeface="Calibri" pitchFamily="34" charset="0"/>
              </a:rPr>
              <a:t> de Barcelona                                                     </a:t>
            </a:r>
            <a:r>
              <a:rPr lang="es-ES" sz="3200" i="1" dirty="0" err="1" smtClean="0">
                <a:latin typeface="Calibri" pitchFamily="34" charset="0"/>
              </a:rPr>
              <a:t>Spain</a:t>
            </a:r>
            <a:r>
              <a:rPr lang="es-ES" sz="3200" i="1" dirty="0" smtClean="0">
                <a:latin typeface="Calibri" pitchFamily="34" charset="0"/>
              </a:rPr>
              <a:t> </a:t>
            </a:r>
            <a:endParaRPr lang="en-US" sz="3200" i="1" dirty="0" smtClean="0">
              <a:latin typeface="Calibri" pitchFamily="34" charset="0"/>
            </a:endParaRPr>
          </a:p>
        </p:txBody>
      </p:sp>
      <p:pic>
        <p:nvPicPr>
          <p:cNvPr id="4099" name="Picture 2" descr="C:\Users\niharika-p\Desktop\xav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49275"/>
            <a:ext cx="20161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ES" altLang="es-ES" smtClean="0">
                <a:solidFill>
                  <a:srgbClr val="C00000"/>
                </a:solidFill>
              </a:rPr>
              <a:t>Main fields of interest</a:t>
            </a:r>
            <a:endParaRPr lang="es-ES" altLang="es-ES" smtClean="0"/>
          </a:p>
        </p:txBody>
      </p:sp>
      <p:sp>
        <p:nvSpPr>
          <p:cNvPr id="13315" name="Rectangle 3"/>
          <p:cNvSpPr>
            <a:spLocks noGrp="1" noChangeArrowheads="1"/>
          </p:cNvSpPr>
          <p:nvPr>
            <p:ph type="body" idx="1"/>
          </p:nvPr>
        </p:nvSpPr>
        <p:spPr/>
        <p:txBody>
          <a:bodyPr/>
          <a:lstStyle/>
          <a:p>
            <a:pPr eaLnBrk="1" hangingPunct="1"/>
            <a:r>
              <a:rPr lang="en-US" altLang="es-ES" smtClean="0">
                <a:latin typeface="Tahoma" pitchFamily="34" charset="0"/>
              </a:rPr>
              <a:t>Application of quality tools in the management of a biosafety facility.</a:t>
            </a:r>
          </a:p>
          <a:p>
            <a:pPr lvl="1" eaLnBrk="1" hangingPunct="1"/>
            <a:r>
              <a:rPr lang="en-US" altLang="es-ES" smtClean="0">
                <a:latin typeface="Tahoma" pitchFamily="34" charset="0"/>
              </a:rPr>
              <a:t>GLP application on research groups</a:t>
            </a:r>
          </a:p>
          <a:p>
            <a:pPr lvl="1" eaLnBrk="1" hangingPunct="1"/>
            <a:r>
              <a:rPr lang="en-US" altLang="es-ES" smtClean="0">
                <a:latin typeface="Tahoma" pitchFamily="34" charset="0"/>
              </a:rPr>
              <a:t>ISO 17025 application in a research facility. How, on what and why?</a:t>
            </a:r>
          </a:p>
          <a:p>
            <a:pPr lvl="1" eaLnBrk="1" hangingPunct="1"/>
            <a:r>
              <a:rPr lang="en-US" altLang="es-ES" smtClean="0">
                <a:latin typeface="Tahoma" pitchFamily="34" charset="0"/>
              </a:rPr>
              <a:t>ISO 15793 Biological risk management on biocontainment facilities.</a:t>
            </a:r>
          </a:p>
          <a:p>
            <a:pPr lvl="1" eaLnBrk="1" hangingPunct="1"/>
            <a:r>
              <a:rPr lang="en-US" altLang="es-ES" smtClean="0">
                <a:latin typeface="Tahoma" pitchFamily="34" charset="0"/>
              </a:rPr>
              <a:t>Lifelong training of staff in biosafety issues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ES" altLang="es-ES" smtClean="0">
                <a:solidFill>
                  <a:srgbClr val="C00000"/>
                </a:solidFill>
              </a:rPr>
              <a:t>Main fields of interest</a:t>
            </a:r>
            <a:endParaRPr lang="es-ES" altLang="es-ES" smtClean="0"/>
          </a:p>
        </p:txBody>
      </p:sp>
      <p:sp>
        <p:nvSpPr>
          <p:cNvPr id="9219" name="Rectangle 3"/>
          <p:cNvSpPr>
            <a:spLocks noGrp="1" noChangeArrowheads="1"/>
          </p:cNvSpPr>
          <p:nvPr>
            <p:ph type="body" idx="1"/>
          </p:nvPr>
        </p:nvSpPr>
        <p:spPr/>
        <p:txBody>
          <a:bodyPr/>
          <a:lstStyle/>
          <a:p>
            <a:pPr eaLnBrk="1" hangingPunct="1">
              <a:defRPr/>
            </a:pPr>
            <a:r>
              <a:rPr lang="en-US" altLang="es-ES" dirty="0" smtClean="0">
                <a:latin typeface="Tahoma" panose="020B0604030504040204" pitchFamily="34" charset="0"/>
              </a:rPr>
              <a:t>Application of quality tools in the management of a biosafety facility.</a:t>
            </a:r>
          </a:p>
          <a:p>
            <a:pPr marL="0" indent="0" eaLnBrk="1" hangingPunct="1">
              <a:buFontTx/>
              <a:buNone/>
              <a:defRPr/>
            </a:pPr>
            <a:endParaRPr lang="ca-ES" altLang="es-ES" dirty="0" smtClean="0">
              <a:latin typeface="Tahoma" panose="020B0604030504040204" pitchFamily="34" charset="0"/>
            </a:endParaRPr>
          </a:p>
          <a:p>
            <a:pPr eaLnBrk="1" hangingPunct="1">
              <a:defRPr/>
            </a:pPr>
            <a:r>
              <a:rPr lang="es-ES_tradnl" sz="1100" dirty="0" smtClean="0">
                <a:latin typeface="Tahoma" panose="020B0604030504040204" pitchFamily="34" charset="0"/>
                <a:ea typeface="Tahoma" panose="020B0604030504040204" pitchFamily="34" charset="0"/>
                <a:cs typeface="Tahoma" panose="020B0604030504040204" pitchFamily="34" charset="0"/>
              </a:rPr>
              <a:t>Abad, F.X. 2005. </a:t>
            </a:r>
            <a:r>
              <a:rPr lang="es-ES" sz="1100" dirty="0" err="1" smtClean="0">
                <a:latin typeface="Tahoma" panose="020B0604030504040204" pitchFamily="34" charset="0"/>
                <a:ea typeface="Tahoma" panose="020B0604030504040204" pitchFamily="34" charset="0"/>
                <a:cs typeface="Tahoma" panose="020B0604030504040204" pitchFamily="34" charset="0"/>
              </a:rPr>
              <a:t>Principis</a:t>
            </a:r>
            <a:r>
              <a:rPr lang="es-ES" sz="1100" dirty="0" smtClean="0">
                <a:latin typeface="Tahoma" panose="020B0604030504040204" pitchFamily="34" charset="0"/>
                <a:ea typeface="Tahoma" panose="020B0604030504040204" pitchFamily="34" charset="0"/>
                <a:cs typeface="Tahoma" panose="020B0604030504040204" pitchFamily="34" charset="0"/>
              </a:rPr>
              <a:t> de </a:t>
            </a:r>
            <a:r>
              <a:rPr lang="es-ES" sz="1100" dirty="0" err="1" smtClean="0">
                <a:latin typeface="Tahoma" panose="020B0604030504040204" pitchFamily="34" charset="0"/>
                <a:ea typeface="Tahoma" panose="020B0604030504040204" pitchFamily="34" charset="0"/>
                <a:cs typeface="Tahoma" panose="020B0604030504040204" pitchFamily="34" charset="0"/>
              </a:rPr>
              <a:t>Bones</a:t>
            </a:r>
            <a:r>
              <a:rPr lang="es-ES" sz="1100" dirty="0" smtClean="0">
                <a:latin typeface="Tahoma" panose="020B0604030504040204" pitchFamily="34" charset="0"/>
                <a:ea typeface="Tahoma" panose="020B0604030504040204" pitchFamily="34" charset="0"/>
                <a:cs typeface="Tahoma" panose="020B0604030504040204" pitchFamily="34" charset="0"/>
              </a:rPr>
              <a:t> </a:t>
            </a:r>
            <a:r>
              <a:rPr lang="es-ES" sz="1100" dirty="0" err="1" smtClean="0">
                <a:latin typeface="Tahoma" panose="020B0604030504040204" pitchFamily="34" charset="0"/>
                <a:ea typeface="Tahoma" panose="020B0604030504040204" pitchFamily="34" charset="0"/>
                <a:cs typeface="Tahoma" panose="020B0604030504040204" pitchFamily="34" charset="0"/>
              </a:rPr>
              <a:t>Pràctiques</a:t>
            </a:r>
            <a:r>
              <a:rPr lang="es-ES" sz="1100" dirty="0" smtClean="0">
                <a:latin typeface="Tahoma" panose="020B0604030504040204" pitchFamily="34" charset="0"/>
                <a:ea typeface="Tahoma" panose="020B0604030504040204" pitchFamily="34" charset="0"/>
                <a:cs typeface="Tahoma" panose="020B0604030504040204" pitchFamily="34" charset="0"/>
              </a:rPr>
              <a:t> de </a:t>
            </a:r>
            <a:r>
              <a:rPr lang="es-ES" sz="1100" dirty="0" err="1" smtClean="0">
                <a:latin typeface="Tahoma" panose="020B0604030504040204" pitchFamily="34" charset="0"/>
                <a:ea typeface="Tahoma" panose="020B0604030504040204" pitchFamily="34" charset="0"/>
                <a:cs typeface="Tahoma" panose="020B0604030504040204" pitchFamily="34" charset="0"/>
              </a:rPr>
              <a:t>Laboratori</a:t>
            </a:r>
            <a:r>
              <a:rPr lang="es-ES" sz="1100" dirty="0" smtClean="0">
                <a:latin typeface="Tahoma" panose="020B0604030504040204" pitchFamily="34" charset="0"/>
                <a:ea typeface="Tahoma" panose="020B0604030504040204" pitchFamily="34" charset="0"/>
                <a:cs typeface="Tahoma" panose="020B0604030504040204" pitchFamily="34" charset="0"/>
              </a:rPr>
              <a:t> (</a:t>
            </a:r>
            <a:r>
              <a:rPr lang="es-ES" sz="1100" dirty="0" err="1" smtClean="0">
                <a:latin typeface="Tahoma" panose="020B0604030504040204" pitchFamily="34" charset="0"/>
                <a:ea typeface="Tahoma" panose="020B0604030504040204" pitchFamily="34" charset="0"/>
                <a:cs typeface="Tahoma" panose="020B0604030504040204" pitchFamily="34" charset="0"/>
              </a:rPr>
              <a:t>BPLs</a:t>
            </a:r>
            <a:r>
              <a:rPr lang="es-ES" sz="1100" dirty="0" smtClean="0">
                <a:latin typeface="Tahoma" panose="020B0604030504040204" pitchFamily="34" charset="0"/>
                <a:ea typeface="Tahoma" panose="020B0604030504040204" pitchFamily="34" charset="0"/>
                <a:cs typeface="Tahoma" panose="020B0604030504040204" pitchFamily="34" charset="0"/>
              </a:rPr>
              <a:t>). </a:t>
            </a:r>
            <a:r>
              <a:rPr lang="es-ES" sz="1100" dirty="0" err="1" smtClean="0">
                <a:latin typeface="Tahoma" panose="020B0604030504040204" pitchFamily="34" charset="0"/>
                <a:ea typeface="Tahoma" panose="020B0604030504040204" pitchFamily="34" charset="0"/>
                <a:cs typeface="Tahoma" panose="020B0604030504040204" pitchFamily="34" charset="0"/>
              </a:rPr>
              <a:t>Implantació</a:t>
            </a:r>
            <a:r>
              <a:rPr lang="es-ES" sz="1100" dirty="0" smtClean="0">
                <a:latin typeface="Tahoma" panose="020B0604030504040204" pitchFamily="34" charset="0"/>
                <a:ea typeface="Tahoma" panose="020B0604030504040204" pitchFamily="34" charset="0"/>
                <a:cs typeface="Tahoma" panose="020B0604030504040204" pitchFamily="34" charset="0"/>
              </a:rPr>
              <a:t> en un </a:t>
            </a:r>
            <a:r>
              <a:rPr lang="es-ES" sz="1100" dirty="0" err="1" smtClean="0">
                <a:latin typeface="Tahoma" panose="020B0604030504040204" pitchFamily="34" charset="0"/>
                <a:ea typeface="Tahoma" panose="020B0604030504040204" pitchFamily="34" charset="0"/>
                <a:cs typeface="Tahoma" panose="020B0604030504040204" pitchFamily="34" charset="0"/>
              </a:rPr>
              <a:t>Laboratori</a:t>
            </a:r>
            <a:r>
              <a:rPr lang="es-ES" sz="1100" dirty="0" smtClean="0">
                <a:latin typeface="Tahoma" panose="020B0604030504040204" pitchFamily="34" charset="0"/>
                <a:ea typeface="Tahoma" panose="020B0604030504040204" pitchFamily="34" charset="0"/>
                <a:cs typeface="Tahoma" panose="020B0604030504040204" pitchFamily="34" charset="0"/>
              </a:rPr>
              <a:t> de Recerca. </a:t>
            </a:r>
            <a:r>
              <a:rPr lang="es-ES" sz="1100" dirty="0" err="1" smtClean="0">
                <a:latin typeface="Tahoma" panose="020B0604030504040204" pitchFamily="34" charset="0"/>
                <a:ea typeface="Tahoma" panose="020B0604030504040204" pitchFamily="34" charset="0"/>
                <a:cs typeface="Tahoma" panose="020B0604030504040204" pitchFamily="34" charset="0"/>
              </a:rPr>
              <a:t>Omnis</a:t>
            </a:r>
            <a:r>
              <a:rPr lang="es-ES" sz="1100" dirty="0" smtClean="0">
                <a:latin typeface="Tahoma" panose="020B0604030504040204" pitchFamily="34" charset="0"/>
                <a:ea typeface="Tahoma" panose="020B0604030504040204" pitchFamily="34" charset="0"/>
                <a:cs typeface="Tahoma" panose="020B0604030504040204" pitchFamily="34" charset="0"/>
              </a:rPr>
              <a:t> </a:t>
            </a:r>
            <a:r>
              <a:rPr lang="es-ES" sz="1100" dirty="0" err="1" smtClean="0">
                <a:latin typeface="Tahoma" panose="020B0604030504040204" pitchFamily="34" charset="0"/>
                <a:ea typeface="Tahoma" panose="020B0604030504040204" pitchFamily="34" charset="0"/>
                <a:cs typeface="Tahoma" panose="020B0604030504040204" pitchFamily="34" charset="0"/>
              </a:rPr>
              <a:t>cellula</a:t>
            </a:r>
            <a:r>
              <a:rPr lang="es-ES" sz="1100" b="1" dirty="0" smtClean="0">
                <a:latin typeface="Tahoma" panose="020B0604030504040204" pitchFamily="34" charset="0"/>
                <a:ea typeface="Tahoma" panose="020B0604030504040204" pitchFamily="34" charset="0"/>
                <a:cs typeface="Tahoma" panose="020B0604030504040204" pitchFamily="34" charset="0"/>
              </a:rPr>
              <a:t> </a:t>
            </a:r>
            <a:r>
              <a:rPr lang="es-ES_tradnl" sz="1100" dirty="0" smtClean="0">
                <a:latin typeface="Tahoma" panose="020B0604030504040204" pitchFamily="34" charset="0"/>
                <a:ea typeface="Tahoma" panose="020B0604030504040204" pitchFamily="34" charset="0"/>
                <a:cs typeface="Tahoma" panose="020B0604030504040204" pitchFamily="34" charset="0"/>
              </a:rPr>
              <a:t>8;22-27. (in </a:t>
            </a:r>
            <a:r>
              <a:rPr lang="es-ES_tradnl" sz="1100" dirty="0" err="1" smtClean="0">
                <a:latin typeface="Tahoma" panose="020B0604030504040204" pitchFamily="34" charset="0"/>
                <a:ea typeface="Tahoma" panose="020B0604030504040204" pitchFamily="34" charset="0"/>
                <a:cs typeface="Tahoma" panose="020B0604030504040204" pitchFamily="34" charset="0"/>
              </a:rPr>
              <a:t>catalan</a:t>
            </a:r>
            <a:r>
              <a:rPr lang="es-ES_tradnl" sz="1100" dirty="0" smtClean="0">
                <a:latin typeface="Tahoma" panose="020B0604030504040204" pitchFamily="34" charset="0"/>
                <a:ea typeface="Tahoma" panose="020B0604030504040204" pitchFamily="34" charset="0"/>
                <a:cs typeface="Tahoma" panose="020B0604030504040204" pitchFamily="34" charset="0"/>
              </a:rPr>
              <a:t>).</a:t>
            </a:r>
          </a:p>
          <a:p>
            <a:pPr eaLnBrk="1" hangingPunct="1">
              <a:defRPr/>
            </a:pPr>
            <a:r>
              <a:rPr lang="es-ES_tradnl" sz="1100" dirty="0" smtClean="0">
                <a:latin typeface="Tahoma" panose="020B0604030504040204" pitchFamily="34" charset="0"/>
                <a:ea typeface="Tahoma" panose="020B0604030504040204" pitchFamily="34" charset="0"/>
                <a:cs typeface="Tahoma" panose="020B0604030504040204" pitchFamily="34" charset="0"/>
              </a:rPr>
              <a:t>Abad, F.X., Bosch, A., y Navarro, C. 2005. </a:t>
            </a:r>
            <a:r>
              <a:rPr lang="en-GB" sz="1100" dirty="0" smtClean="0">
                <a:latin typeface="Tahoma" panose="020B0604030504040204" pitchFamily="34" charset="0"/>
                <a:ea typeface="Tahoma" panose="020B0604030504040204" pitchFamily="34" charset="0"/>
                <a:cs typeface="Tahoma" panose="020B0604030504040204" pitchFamily="34" charset="0"/>
              </a:rPr>
              <a:t>Implementation of Good Laboratory Practice in a University Research Unit. </a:t>
            </a:r>
            <a:r>
              <a:rPr lang="en-US" sz="1100" dirty="0" smtClean="0">
                <a:latin typeface="Tahoma" panose="020B0604030504040204" pitchFamily="34" charset="0"/>
                <a:ea typeface="Tahoma" panose="020B0604030504040204" pitchFamily="34" charset="0"/>
                <a:cs typeface="Tahoma" panose="020B0604030504040204" pitchFamily="34" charset="0"/>
              </a:rPr>
              <a:t>Quality Assurance Journal</a:t>
            </a:r>
            <a:r>
              <a:rPr lang="en-US" sz="1100" b="1" dirty="0" smtClean="0">
                <a:latin typeface="Tahoma" panose="020B0604030504040204" pitchFamily="34" charset="0"/>
                <a:ea typeface="Tahoma" panose="020B0604030504040204" pitchFamily="34" charset="0"/>
                <a:cs typeface="Tahoma" panose="020B0604030504040204" pitchFamily="34" charset="0"/>
              </a:rPr>
              <a:t>. </a:t>
            </a:r>
            <a:r>
              <a:rPr lang="es-ES_tradnl" sz="1100" dirty="0" smtClean="0">
                <a:latin typeface="Tahoma" panose="020B0604030504040204" pitchFamily="34" charset="0"/>
                <a:ea typeface="Tahoma" panose="020B0604030504040204" pitchFamily="34" charset="0"/>
                <a:cs typeface="Tahoma" panose="020B0604030504040204" pitchFamily="34" charset="0"/>
              </a:rPr>
              <a:t>9; 304-311.</a:t>
            </a:r>
          </a:p>
          <a:p>
            <a:pPr eaLnBrk="1" hangingPunct="1">
              <a:defRPr/>
            </a:pPr>
            <a:r>
              <a:rPr lang="es-ES_tradnl" sz="1100" dirty="0" err="1" smtClean="0">
                <a:latin typeface="Tahoma" panose="020B0604030504040204" pitchFamily="34" charset="0"/>
                <a:ea typeface="Tahoma" panose="020B0604030504040204" pitchFamily="34" charset="0"/>
                <a:cs typeface="Tahoma" panose="020B0604030504040204" pitchFamily="34" charset="0"/>
              </a:rPr>
              <a:t>Weidmann</a:t>
            </a:r>
            <a:r>
              <a:rPr lang="es-ES_tradnl" sz="1100" dirty="0" smtClean="0">
                <a:latin typeface="Tahoma" panose="020B0604030504040204" pitchFamily="34" charset="0"/>
                <a:ea typeface="Tahoma" panose="020B0604030504040204" pitchFamily="34" charset="0"/>
                <a:cs typeface="Tahoma" panose="020B0604030504040204" pitchFamily="34" charset="0"/>
              </a:rPr>
              <a:t>, M., </a:t>
            </a:r>
            <a:r>
              <a:rPr lang="es-ES_tradnl" sz="1100" dirty="0" err="1" smtClean="0">
                <a:latin typeface="Tahoma" panose="020B0604030504040204" pitchFamily="34" charset="0"/>
                <a:ea typeface="Tahoma" panose="020B0604030504040204" pitchFamily="34" charset="0"/>
                <a:cs typeface="Tahoma" panose="020B0604030504040204" pitchFamily="34" charset="0"/>
              </a:rPr>
              <a:t>Hufert</a:t>
            </a:r>
            <a:r>
              <a:rPr lang="es-ES_tradnl" sz="1100" dirty="0" smtClean="0">
                <a:latin typeface="Tahoma" panose="020B0604030504040204" pitchFamily="34" charset="0"/>
                <a:ea typeface="Tahoma" panose="020B0604030504040204" pitchFamily="34" charset="0"/>
                <a:cs typeface="Tahoma" panose="020B0604030504040204" pitchFamily="34" charset="0"/>
              </a:rPr>
              <a:t>, F., </a:t>
            </a:r>
            <a:r>
              <a:rPr lang="es-ES_tradnl" sz="1100" dirty="0" err="1" smtClean="0">
                <a:latin typeface="Tahoma" panose="020B0604030504040204" pitchFamily="34" charset="0"/>
                <a:ea typeface="Tahoma" panose="020B0604030504040204" pitchFamily="34" charset="0"/>
                <a:cs typeface="Tahoma" panose="020B0604030504040204" pitchFamily="34" charset="0"/>
              </a:rPr>
              <a:t>Elschner</a:t>
            </a:r>
            <a:r>
              <a:rPr lang="es-ES_tradnl" sz="1100" dirty="0" smtClean="0">
                <a:latin typeface="Tahoma" panose="020B0604030504040204" pitchFamily="34" charset="0"/>
                <a:ea typeface="Tahoma" panose="020B0604030504040204" pitchFamily="34" charset="0"/>
                <a:cs typeface="Tahoma" panose="020B0604030504040204" pitchFamily="34" charset="0"/>
              </a:rPr>
              <a:t>, M., </a:t>
            </a:r>
            <a:r>
              <a:rPr lang="es-ES_tradnl" sz="1100" dirty="0" err="1" smtClean="0">
                <a:latin typeface="Tahoma" panose="020B0604030504040204" pitchFamily="34" charset="0"/>
                <a:ea typeface="Tahoma" panose="020B0604030504040204" pitchFamily="34" charset="0"/>
                <a:cs typeface="Tahoma" panose="020B0604030504040204" pitchFamily="34" charset="0"/>
              </a:rPr>
              <a:t>Silman</a:t>
            </a:r>
            <a:r>
              <a:rPr lang="es-ES_tradnl" sz="1100" dirty="0" smtClean="0">
                <a:latin typeface="Tahoma" panose="020B0604030504040204" pitchFamily="34" charset="0"/>
                <a:ea typeface="Tahoma" panose="020B0604030504040204" pitchFamily="34" charset="0"/>
                <a:cs typeface="Tahoma" panose="020B0604030504040204" pitchFamily="34" charset="0"/>
              </a:rPr>
              <a:t>, N., </a:t>
            </a:r>
            <a:r>
              <a:rPr lang="es-ES_tradnl" sz="1100" dirty="0" err="1" smtClean="0">
                <a:latin typeface="Tahoma" panose="020B0604030504040204" pitchFamily="34" charset="0"/>
                <a:ea typeface="Tahoma" panose="020B0604030504040204" pitchFamily="34" charset="0"/>
                <a:cs typeface="Tahoma" panose="020B0604030504040204" pitchFamily="34" charset="0"/>
              </a:rPr>
              <a:t>Mirazimi</a:t>
            </a:r>
            <a:r>
              <a:rPr lang="es-ES_tradnl" sz="1100" dirty="0" smtClean="0">
                <a:latin typeface="Tahoma" panose="020B0604030504040204" pitchFamily="34" charset="0"/>
                <a:ea typeface="Tahoma" panose="020B0604030504040204" pitchFamily="34" charset="0"/>
                <a:cs typeface="Tahoma" panose="020B0604030504040204" pitchFamily="34" charset="0"/>
              </a:rPr>
              <a:t>, A., Morejón de Girón, F., </a:t>
            </a:r>
            <a:r>
              <a:rPr lang="es-ES_tradnl" sz="1100" dirty="0" err="1" smtClean="0">
                <a:latin typeface="Tahoma" panose="020B0604030504040204" pitchFamily="34" charset="0"/>
                <a:ea typeface="Tahoma" panose="020B0604030504040204" pitchFamily="34" charset="0"/>
                <a:cs typeface="Tahoma" panose="020B0604030504040204" pitchFamily="34" charset="0"/>
              </a:rPr>
              <a:t>Butaye</a:t>
            </a:r>
            <a:r>
              <a:rPr lang="es-ES_tradnl" sz="1100" dirty="0" smtClean="0">
                <a:latin typeface="Tahoma" panose="020B0604030504040204" pitchFamily="34" charset="0"/>
                <a:ea typeface="Tahoma" panose="020B0604030504040204" pitchFamily="34" charset="0"/>
                <a:cs typeface="Tahoma" panose="020B0604030504040204" pitchFamily="34" charset="0"/>
              </a:rPr>
              <a:t>, P. 2009. </a:t>
            </a:r>
            <a:r>
              <a:rPr lang="en-GB" sz="1100" dirty="0" smtClean="0">
                <a:latin typeface="Tahoma" panose="020B0604030504040204" pitchFamily="34" charset="0"/>
                <a:ea typeface="Tahoma" panose="020B0604030504040204" pitchFamily="34" charset="0"/>
                <a:cs typeface="Tahoma" panose="020B0604030504040204" pitchFamily="34" charset="0"/>
              </a:rPr>
              <a:t>Networking for BSL-3/4 laboratory scientist training.</a:t>
            </a:r>
            <a:r>
              <a:rPr lang="es-ES" sz="1100" dirty="0" smtClean="0">
                <a:latin typeface="Tahoma" panose="020B0604030504040204" pitchFamily="34" charset="0"/>
                <a:ea typeface="Tahoma" panose="020B0604030504040204" pitchFamily="34" charset="0"/>
                <a:cs typeface="Tahoma" panose="020B0604030504040204" pitchFamily="34" charset="0"/>
              </a:rPr>
              <a:t> </a:t>
            </a:r>
            <a:r>
              <a:rPr lang="es-ES" sz="1100" dirty="0" err="1" smtClean="0">
                <a:latin typeface="Tahoma" panose="020B0604030504040204" pitchFamily="34" charset="0"/>
                <a:ea typeface="Tahoma" panose="020B0604030504040204" pitchFamily="34" charset="0"/>
                <a:cs typeface="Tahoma" panose="020B0604030504040204" pitchFamily="34" charset="0"/>
              </a:rPr>
              <a:t>Nature</a:t>
            </a:r>
            <a:r>
              <a:rPr lang="es-ES" sz="1100" dirty="0" smtClean="0">
                <a:latin typeface="Tahoma" panose="020B0604030504040204" pitchFamily="34" charset="0"/>
                <a:ea typeface="Tahoma" panose="020B0604030504040204" pitchFamily="34" charset="0"/>
                <a:cs typeface="Tahoma" panose="020B0604030504040204" pitchFamily="34" charset="0"/>
              </a:rPr>
              <a:t> </a:t>
            </a:r>
            <a:r>
              <a:rPr lang="es-ES" sz="1100" dirty="0" err="1" smtClean="0">
                <a:latin typeface="Tahoma" panose="020B0604030504040204" pitchFamily="34" charset="0"/>
                <a:ea typeface="Tahoma" panose="020B0604030504040204" pitchFamily="34" charset="0"/>
                <a:cs typeface="Tahoma" panose="020B0604030504040204" pitchFamily="34" charset="0"/>
              </a:rPr>
              <a:t>Reviews</a:t>
            </a:r>
            <a:r>
              <a:rPr lang="es-ES" sz="1100" dirty="0" smtClean="0">
                <a:latin typeface="Tahoma" panose="020B0604030504040204" pitchFamily="34" charset="0"/>
                <a:ea typeface="Tahoma" panose="020B0604030504040204" pitchFamily="34" charset="0"/>
                <a:cs typeface="Tahoma" panose="020B0604030504040204" pitchFamily="34" charset="0"/>
              </a:rPr>
              <a:t> </a:t>
            </a:r>
            <a:r>
              <a:rPr lang="es-ES" sz="1100" dirty="0" err="1" smtClean="0">
                <a:latin typeface="Tahoma" panose="020B0604030504040204" pitchFamily="34" charset="0"/>
                <a:ea typeface="Tahoma" panose="020B0604030504040204" pitchFamily="34" charset="0"/>
                <a:cs typeface="Tahoma" panose="020B0604030504040204" pitchFamily="34" charset="0"/>
              </a:rPr>
              <a:t>Microbiology</a:t>
            </a:r>
            <a:r>
              <a:rPr lang="es-ES" sz="1100" dirty="0" smtClean="0">
                <a:latin typeface="Tahoma" panose="020B0604030504040204" pitchFamily="34" charset="0"/>
                <a:ea typeface="Tahoma" panose="020B0604030504040204" pitchFamily="34" charset="0"/>
                <a:cs typeface="Tahoma" panose="020B0604030504040204" pitchFamily="34" charset="0"/>
              </a:rPr>
              <a:t> </a:t>
            </a:r>
            <a:r>
              <a:rPr lang="es-ES_tradnl" sz="1100" dirty="0" smtClean="0">
                <a:latin typeface="Tahoma" panose="020B0604030504040204" pitchFamily="34" charset="0"/>
                <a:ea typeface="Tahoma" panose="020B0604030504040204" pitchFamily="34" charset="0"/>
                <a:cs typeface="Tahoma" panose="020B0604030504040204" pitchFamily="34" charset="0"/>
              </a:rPr>
              <a:t>7;756.</a:t>
            </a:r>
          </a:p>
          <a:p>
            <a:pPr eaLnBrk="1" hangingPunct="1">
              <a:defRPr/>
            </a:pPr>
            <a:r>
              <a:rPr lang="es-ES_tradnl" sz="1100" dirty="0" smtClean="0">
                <a:latin typeface="Tahoma" panose="020B0604030504040204" pitchFamily="34" charset="0"/>
                <a:ea typeface="Tahoma" panose="020B0604030504040204" pitchFamily="34" charset="0"/>
                <a:cs typeface="Tahoma" panose="020B0604030504040204" pitchFamily="34" charset="0"/>
              </a:rPr>
              <a:t>Abad, FX. 2013. </a:t>
            </a:r>
            <a:r>
              <a:rPr lang="en-GB" sz="1100" dirty="0" smtClean="0">
                <a:latin typeface="Tahoma" panose="020B0604030504040204" pitchFamily="34" charset="0"/>
                <a:ea typeface="Tahoma" panose="020B0604030504040204" pitchFamily="34" charset="0"/>
                <a:cs typeface="Tahoma" panose="020B0604030504040204" pitchFamily="34" charset="0"/>
              </a:rPr>
              <a:t>Biosafety and Quality issues must go hand in hand. </a:t>
            </a:r>
            <a:r>
              <a:rPr lang="pt-PT" sz="1100" dirty="0" smtClean="0">
                <a:latin typeface="Tahoma" panose="020B0604030504040204" pitchFamily="34" charset="0"/>
                <a:ea typeface="Tahoma" panose="020B0604030504040204" pitchFamily="34" charset="0"/>
                <a:cs typeface="Tahoma" panose="020B0604030504040204" pitchFamily="34" charset="0"/>
              </a:rPr>
              <a:t>Biosafety (doi: 10.4172/2167-0331.1000e142).</a:t>
            </a:r>
          </a:p>
          <a:p>
            <a:pPr eaLnBrk="1" hangingPunct="1">
              <a:defRPr/>
            </a:pPr>
            <a:r>
              <a:rPr lang="pt-PT" sz="1100" dirty="0" smtClean="0">
                <a:latin typeface="Tahoma" panose="020B0604030504040204" pitchFamily="34" charset="0"/>
                <a:ea typeface="Tahoma" panose="020B0604030504040204" pitchFamily="34" charset="0"/>
                <a:cs typeface="Tahoma" panose="020B0604030504040204" pitchFamily="34" charset="0"/>
              </a:rPr>
              <a:t>Abad, X. 2014. CWA 15793: When the Biorisk Management is the Core of a Facility. Biosafety 3: 119. (doi:10.4172/2167-0331.1000119)</a:t>
            </a:r>
            <a:endParaRPr lang="es-ES" sz="1100" dirty="0" smtClean="0">
              <a:latin typeface="Tahoma" panose="020B0604030504040204" pitchFamily="34" charset="0"/>
              <a:ea typeface="Tahoma" panose="020B0604030504040204" pitchFamily="34" charset="0"/>
              <a:cs typeface="Tahoma" panose="020B0604030504040204" pitchFamily="34" charset="0"/>
            </a:endParaRPr>
          </a:p>
          <a:p>
            <a:pPr marL="457200" lvl="1" indent="0" eaLnBrk="1" hangingPunct="1">
              <a:buFontTx/>
              <a:buNone/>
              <a:defRPr/>
            </a:pPr>
            <a:endParaRPr lang="ca-ES" altLang="es-ES" dirty="0" smtClean="0">
              <a:latin typeface="Tahom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s-ES" altLang="es-ES" smtClean="0"/>
          </a:p>
        </p:txBody>
      </p:sp>
      <p:sp>
        <p:nvSpPr>
          <p:cNvPr id="10243" name="Rectangle 3"/>
          <p:cNvSpPr>
            <a:spLocks noGrp="1" noChangeArrowheads="1"/>
          </p:cNvSpPr>
          <p:nvPr>
            <p:ph type="body" idx="1"/>
          </p:nvPr>
        </p:nvSpPr>
        <p:spPr/>
        <p:txBody>
          <a:bodyPr/>
          <a:lstStyle/>
          <a:p>
            <a:pPr eaLnBrk="1" hangingPunct="1">
              <a:defRPr/>
            </a:pPr>
            <a:r>
              <a:rPr lang="en-US" altLang="es-ES" dirty="0" smtClean="0">
                <a:latin typeface="Tahoma" panose="020B0604030504040204" pitchFamily="34" charset="0"/>
              </a:rPr>
              <a:t>Where I work?</a:t>
            </a:r>
          </a:p>
          <a:p>
            <a:pPr marL="0" indent="0" eaLnBrk="1" hangingPunct="1">
              <a:buFontTx/>
              <a:buNone/>
              <a:defRPr/>
            </a:pPr>
            <a:r>
              <a:rPr lang="en-US" altLang="es-ES" sz="2800" dirty="0" err="1" smtClean="0">
                <a:latin typeface="Tahoma" panose="020B0604030504040204" pitchFamily="34" charset="0"/>
              </a:rPr>
              <a:t>CReSA</a:t>
            </a:r>
            <a:r>
              <a:rPr lang="en-US" altLang="es-ES" sz="2800" dirty="0" smtClean="0">
                <a:latin typeface="Tahoma" panose="020B0604030504040204" pitchFamily="34" charset="0"/>
              </a:rPr>
              <a:t>, research facility devoted to Animal Health. Our state-of-the-art building started in operation at 2006. More than 100 people (among technicians, researchers and platform staff).</a:t>
            </a:r>
          </a:p>
          <a:p>
            <a:pPr marL="0" indent="0" eaLnBrk="1" hangingPunct="1">
              <a:buFontTx/>
              <a:buNone/>
              <a:defRPr/>
            </a:pPr>
            <a:r>
              <a:rPr lang="en-US" altLang="es-ES" sz="2800" dirty="0" smtClean="0">
                <a:latin typeface="Tahoma" panose="020B0604030504040204" pitchFamily="34" charset="0"/>
              </a:rPr>
              <a:t>Funding from governmental departments and agencies, from national and European competitive projects and from contracts with private companies.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3600450" y="3106738"/>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s-ES_tradnl" altLang="ca-ES" sz="2000">
              <a:ea typeface="ヒラギノ角ゴ Pro W3"/>
              <a:cs typeface="ヒラギノ角ゴ Pro W3"/>
            </a:endParaRPr>
          </a:p>
        </p:txBody>
      </p:sp>
      <p:pic>
        <p:nvPicPr>
          <p:cNvPr id="16387" name="Picture 6" descr="imgvirtualcre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25538"/>
            <a:ext cx="7346950"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7"/>
          <p:cNvSpPr txBox="1">
            <a:spLocks noChangeArrowheads="1"/>
          </p:cNvSpPr>
          <p:nvPr/>
        </p:nvSpPr>
        <p:spPr bwMode="auto">
          <a:xfrm>
            <a:off x="1738313" y="247650"/>
            <a:ext cx="5683250" cy="576263"/>
          </a:xfrm>
          <a:prstGeom prst="rect">
            <a:avLst/>
          </a:prstGeom>
          <a:solidFill>
            <a:schemeClr val="bg1"/>
          </a:solidFill>
          <a:ln w="12700">
            <a:solidFill>
              <a:srgbClr val="008080"/>
            </a:solidFill>
            <a:miter lim="800000"/>
            <a:headEnd/>
            <a:tailEnd/>
          </a:ln>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ca-ES" altLang="ca-ES" sz="4000" b="1">
                <a:latin typeface="Times New Roman" pitchFamily="18" charset="0"/>
                <a:ea typeface="ヒラギノ角ゴ Pro W3"/>
                <a:cs typeface="ヒラギノ角ゴ Pro W3"/>
              </a:rPr>
              <a:t>The whole building</a:t>
            </a:r>
          </a:p>
        </p:txBody>
      </p:sp>
      <p:sp>
        <p:nvSpPr>
          <p:cNvPr id="16389" name="Text Box 8"/>
          <p:cNvSpPr txBox="1">
            <a:spLocks noChangeArrowheads="1"/>
          </p:cNvSpPr>
          <p:nvPr/>
        </p:nvSpPr>
        <p:spPr bwMode="auto">
          <a:xfrm>
            <a:off x="1601788" y="3176588"/>
            <a:ext cx="3995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ca-ES" altLang="ca-ES" sz="2000" b="1">
                <a:latin typeface="Times New Roman" pitchFamily="18" charset="0"/>
                <a:ea typeface="ヒラギノ角ゴ Pro W3"/>
                <a:cs typeface="ヒラギノ角ゴ Pro W3"/>
              </a:rPr>
              <a:t>2. </a:t>
            </a:r>
            <a:r>
              <a:rPr lang="en-GB" altLang="ca-ES" sz="2000" b="1">
                <a:latin typeface="Times New Roman" pitchFamily="18" charset="0"/>
                <a:ea typeface="ヒラギノ角ゴ Pro W3"/>
                <a:cs typeface="ヒラギノ角ゴ Pro W3"/>
              </a:rPr>
              <a:t>Air treatment floor</a:t>
            </a:r>
          </a:p>
        </p:txBody>
      </p:sp>
      <p:sp>
        <p:nvSpPr>
          <p:cNvPr id="16390" name="Text Box 9"/>
          <p:cNvSpPr txBox="1">
            <a:spLocks noChangeArrowheads="1"/>
          </p:cNvSpPr>
          <p:nvPr/>
        </p:nvSpPr>
        <p:spPr bwMode="auto">
          <a:xfrm>
            <a:off x="1619250" y="3573463"/>
            <a:ext cx="4794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ca-ES" altLang="ca-ES" sz="2000" b="1">
                <a:latin typeface="Times New Roman" pitchFamily="18" charset="0"/>
                <a:ea typeface="ヒラギノ角ゴ Pro W3"/>
                <a:cs typeface="ヒラギノ角ゴ Pro W3"/>
              </a:rPr>
              <a:t>1. </a:t>
            </a:r>
            <a:r>
              <a:rPr lang="en-GB" altLang="ca-ES" sz="2000" b="1">
                <a:latin typeface="Times New Roman" pitchFamily="18" charset="0"/>
                <a:ea typeface="ヒラギノ角ゴ Pro W3"/>
                <a:cs typeface="ヒラギノ角ゴ Pro W3"/>
              </a:rPr>
              <a:t>BSL3 Animal boxes and laboratories</a:t>
            </a:r>
          </a:p>
        </p:txBody>
      </p:sp>
      <p:sp>
        <p:nvSpPr>
          <p:cNvPr id="16391" name="Text Box 10"/>
          <p:cNvSpPr txBox="1">
            <a:spLocks noChangeArrowheads="1"/>
          </p:cNvSpPr>
          <p:nvPr/>
        </p:nvSpPr>
        <p:spPr bwMode="auto">
          <a:xfrm>
            <a:off x="1601788" y="3946525"/>
            <a:ext cx="491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ca-ES" altLang="ca-ES" sz="2000" b="1">
                <a:latin typeface="Times New Roman" pitchFamily="18" charset="0"/>
                <a:ea typeface="ヒラギノ角ゴ Pro W3"/>
                <a:cs typeface="ヒラギノ角ゴ Pro W3"/>
              </a:rPr>
              <a:t>0. </a:t>
            </a:r>
            <a:r>
              <a:rPr lang="en-GB" altLang="ca-ES" sz="2000" b="1">
                <a:latin typeface="Times New Roman" pitchFamily="18" charset="0"/>
                <a:ea typeface="ヒラギノ角ゴ Pro W3"/>
                <a:cs typeface="ヒラギノ角ゴ Pro W3"/>
              </a:rPr>
              <a:t>Liquid and solid wastes treatment floor</a:t>
            </a:r>
          </a:p>
        </p:txBody>
      </p:sp>
      <p:sp>
        <p:nvSpPr>
          <p:cNvPr id="16392" name="Text Box 11"/>
          <p:cNvSpPr txBox="1">
            <a:spLocks noChangeArrowheads="1"/>
          </p:cNvSpPr>
          <p:nvPr/>
        </p:nvSpPr>
        <p:spPr bwMode="auto">
          <a:xfrm>
            <a:off x="5314950" y="2557463"/>
            <a:ext cx="288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ca-ES" altLang="ca-ES" sz="2000" b="1">
                <a:latin typeface="Times New Roman" pitchFamily="18" charset="0"/>
                <a:ea typeface="ヒラギノ角ゴ Pro W3"/>
                <a:cs typeface="ヒラギノ角ゴ Pro W3"/>
              </a:rPr>
              <a:t>4. </a:t>
            </a:r>
            <a:r>
              <a:rPr lang="en-GB" altLang="ca-ES" sz="2000" b="1">
                <a:latin typeface="Times New Roman" pitchFamily="18" charset="0"/>
                <a:ea typeface="ヒラギノ角ゴ Pro W3"/>
                <a:cs typeface="ヒラギノ角ゴ Pro W3"/>
              </a:rPr>
              <a:t>BSL2 Laboratories</a:t>
            </a:r>
          </a:p>
        </p:txBody>
      </p:sp>
      <p:sp>
        <p:nvSpPr>
          <p:cNvPr id="16393" name="Text Box 12"/>
          <p:cNvSpPr txBox="1">
            <a:spLocks noChangeArrowheads="1"/>
          </p:cNvSpPr>
          <p:nvPr/>
        </p:nvSpPr>
        <p:spPr bwMode="auto">
          <a:xfrm>
            <a:off x="5292725" y="2924175"/>
            <a:ext cx="349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ca-ES" altLang="ca-ES" sz="2000" b="1">
                <a:latin typeface="Times New Roman" pitchFamily="18" charset="0"/>
                <a:ea typeface="ヒラギノ角ゴ Pro W3"/>
                <a:cs typeface="ヒラギノ角ゴ Pro W3"/>
              </a:rPr>
              <a:t>3. </a:t>
            </a:r>
            <a:r>
              <a:rPr lang="en-GB" altLang="ca-ES" sz="2000" b="1">
                <a:latin typeface="Times New Roman" pitchFamily="18" charset="0"/>
                <a:ea typeface="ヒラギノ角ゴ Pro W3"/>
                <a:cs typeface="ヒラギノ角ゴ Pro W3"/>
              </a:rPr>
              <a:t>Offices, meeting rooms</a:t>
            </a:r>
          </a:p>
        </p:txBody>
      </p:sp>
      <p:grpSp>
        <p:nvGrpSpPr>
          <p:cNvPr id="16394" name="Group 13"/>
          <p:cNvGrpSpPr>
            <a:grpSpLocks/>
          </p:cNvGrpSpPr>
          <p:nvPr/>
        </p:nvGrpSpPr>
        <p:grpSpPr bwMode="auto">
          <a:xfrm>
            <a:off x="2051050" y="4797425"/>
            <a:ext cx="4729163" cy="1379538"/>
            <a:chOff x="1020" y="2069"/>
            <a:chExt cx="2750" cy="869"/>
          </a:xfrm>
        </p:grpSpPr>
        <p:sp>
          <p:nvSpPr>
            <p:cNvPr id="16398" name="AutoShape 14"/>
            <p:cNvSpPr>
              <a:spLocks noChangeArrowheads="1"/>
            </p:cNvSpPr>
            <p:nvPr/>
          </p:nvSpPr>
          <p:spPr bwMode="auto">
            <a:xfrm>
              <a:off x="1020" y="2135"/>
              <a:ext cx="2744" cy="803"/>
            </a:xfrm>
            <a:prstGeom prst="plus">
              <a:avLst>
                <a:gd name="adj" fmla="val 25000"/>
              </a:avLst>
            </a:prstGeom>
            <a:solidFill>
              <a:srgbClr val="CCFF33"/>
            </a:solidFill>
            <a:ln w="76200">
              <a:solidFill>
                <a:schemeClr val="tx1"/>
              </a:solidFill>
              <a:miter lim="800000"/>
              <a:headEnd/>
              <a:tailEnd/>
            </a:ln>
          </p:spPr>
          <p:txBody>
            <a:bodyPr wrap="none" anchor="ctr"/>
            <a:lstStyle/>
            <a:p>
              <a:pPr eaLnBrk="1" hangingPunct="1"/>
              <a:endParaRPr lang="es-ES_tradnl" altLang="ca-ES" sz="2000">
                <a:ea typeface="ヒラギノ角ゴ Pro W3"/>
                <a:cs typeface="ヒラギノ角ゴ Pro W3"/>
              </a:endParaRPr>
            </a:p>
          </p:txBody>
        </p:sp>
        <p:sp>
          <p:nvSpPr>
            <p:cNvPr id="16399" name="Rectangle 15"/>
            <p:cNvSpPr>
              <a:spLocks noChangeArrowheads="1"/>
            </p:cNvSpPr>
            <p:nvPr/>
          </p:nvSpPr>
          <p:spPr bwMode="auto">
            <a:xfrm>
              <a:off x="2643" y="2352"/>
              <a:ext cx="1127" cy="370"/>
            </a:xfrm>
            <a:prstGeom prst="rect">
              <a:avLst/>
            </a:prstGeom>
            <a:solidFill>
              <a:srgbClr val="FFCC00"/>
            </a:solidFill>
            <a:ln w="9525">
              <a:solidFill>
                <a:schemeClr val="tx1"/>
              </a:solidFill>
              <a:miter lim="800000"/>
              <a:headEnd/>
              <a:tailEnd/>
            </a:ln>
          </p:spPr>
          <p:txBody>
            <a:bodyPr wrap="none" anchor="ctr"/>
            <a:lstStyle/>
            <a:p>
              <a:pPr algn="ctr"/>
              <a:endParaRPr lang="es-ES_tradnl" altLang="ca-ES" sz="2000">
                <a:latin typeface="Times New Roman" pitchFamily="18" charset="0"/>
                <a:ea typeface="ヒラギノ角ゴ Pro W3"/>
                <a:cs typeface="ヒラギノ角ゴ Pro W3"/>
              </a:endParaRPr>
            </a:p>
          </p:txBody>
        </p:sp>
        <p:sp>
          <p:nvSpPr>
            <p:cNvPr id="16400" name="Rectangle 16"/>
            <p:cNvSpPr>
              <a:spLocks noChangeArrowheads="1"/>
            </p:cNvSpPr>
            <p:nvPr/>
          </p:nvSpPr>
          <p:spPr bwMode="auto">
            <a:xfrm>
              <a:off x="1020" y="2352"/>
              <a:ext cx="1623" cy="370"/>
            </a:xfrm>
            <a:prstGeom prst="rect">
              <a:avLst/>
            </a:prstGeom>
            <a:solidFill>
              <a:srgbClr val="FFCC00"/>
            </a:solidFill>
            <a:ln w="9525">
              <a:solidFill>
                <a:schemeClr val="tx1"/>
              </a:solidFill>
              <a:miter lim="800000"/>
              <a:headEnd/>
              <a:tailEnd/>
            </a:ln>
          </p:spPr>
          <p:txBody>
            <a:bodyPr wrap="none" anchor="ctr"/>
            <a:lstStyle/>
            <a:p>
              <a:pPr algn="ctr"/>
              <a:endParaRPr lang="es-ES_tradnl" altLang="ca-ES" sz="2800">
                <a:latin typeface="Times New Roman" pitchFamily="18" charset="0"/>
                <a:ea typeface="ヒラギノ角ゴ Pro W3"/>
                <a:cs typeface="ヒラギノ角ゴ Pro W3"/>
              </a:endParaRPr>
            </a:p>
          </p:txBody>
        </p:sp>
        <p:sp>
          <p:nvSpPr>
            <p:cNvPr id="16401" name="Text Box 17"/>
            <p:cNvSpPr txBox="1">
              <a:spLocks noChangeArrowheads="1"/>
            </p:cNvSpPr>
            <p:nvPr/>
          </p:nvSpPr>
          <p:spPr bwMode="auto">
            <a:xfrm>
              <a:off x="2703" y="2413"/>
              <a:ext cx="10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ca-ES" altLang="ca-ES" sz="2000" b="1">
                  <a:latin typeface="Arial Narrow" pitchFamily="34" charset="0"/>
                  <a:ea typeface="ヒラギノ角ゴ Pro W3"/>
                  <a:cs typeface="ヒラギノ角ゴ Pro W3"/>
                </a:rPr>
                <a:t> </a:t>
              </a:r>
              <a:r>
                <a:rPr lang="en-GB" altLang="ca-ES" sz="2000" b="1">
                  <a:latin typeface="Arial Narrow" pitchFamily="34" charset="0"/>
                  <a:ea typeface="ヒラギノ角ゴ Pro W3"/>
                  <a:cs typeface="ヒラギノ角ゴ Pro W3"/>
                </a:rPr>
                <a:t>Laboratories </a:t>
              </a:r>
            </a:p>
          </p:txBody>
        </p:sp>
        <p:sp>
          <p:nvSpPr>
            <p:cNvPr id="16402" name="Text Box 18"/>
            <p:cNvSpPr txBox="1">
              <a:spLocks noChangeArrowheads="1"/>
            </p:cNvSpPr>
            <p:nvPr/>
          </p:nvSpPr>
          <p:spPr bwMode="auto">
            <a:xfrm>
              <a:off x="1138" y="2413"/>
              <a:ext cx="14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s-ES" altLang="ca-ES" sz="2000" b="1">
                  <a:latin typeface="Arial Narrow" pitchFamily="34" charset="0"/>
                  <a:ea typeface="ヒラギノ角ゴ Pro W3"/>
                  <a:cs typeface="ヒラギノ角ゴ Pro W3"/>
                </a:rPr>
                <a:t>            </a:t>
              </a:r>
              <a:r>
                <a:rPr lang="en-GB" altLang="ca-ES" sz="2000" b="1">
                  <a:latin typeface="Arial Narrow" pitchFamily="34" charset="0"/>
                  <a:ea typeface="ヒラギノ角ゴ Pro W3"/>
                  <a:cs typeface="ヒラギノ角ゴ Pro W3"/>
                </a:rPr>
                <a:t>Animal Boxes</a:t>
              </a:r>
            </a:p>
          </p:txBody>
        </p:sp>
        <p:sp>
          <p:nvSpPr>
            <p:cNvPr id="16403" name="Text Box 19"/>
            <p:cNvSpPr txBox="1">
              <a:spLocks noChangeArrowheads="1"/>
            </p:cNvSpPr>
            <p:nvPr/>
          </p:nvSpPr>
          <p:spPr bwMode="auto">
            <a:xfrm>
              <a:off x="1704" y="2122"/>
              <a:ext cx="16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ca-ES" sz="2000" b="1">
                  <a:latin typeface="Arial Narrow" pitchFamily="34" charset="0"/>
                  <a:ea typeface="ヒラギノ角ゴ Pro W3"/>
                  <a:cs typeface="ヒラギノ角ゴ Pro W3"/>
                </a:rPr>
                <a:t>         Air treatment</a:t>
              </a:r>
            </a:p>
          </p:txBody>
        </p:sp>
        <p:sp>
          <p:nvSpPr>
            <p:cNvPr id="16404" name="Text Box 20"/>
            <p:cNvSpPr txBox="1">
              <a:spLocks noChangeArrowheads="1"/>
            </p:cNvSpPr>
            <p:nvPr/>
          </p:nvSpPr>
          <p:spPr bwMode="auto">
            <a:xfrm>
              <a:off x="2566" y="2069"/>
              <a:ext cx="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s-ES_tradnl" altLang="ca-ES" sz="2000">
                <a:latin typeface="Times New Roman" pitchFamily="18" charset="0"/>
                <a:ea typeface="ヒラギノ角ゴ Pro W3"/>
                <a:cs typeface="ヒラギノ角ゴ Pro W3"/>
              </a:endParaRPr>
            </a:p>
          </p:txBody>
        </p:sp>
        <p:sp>
          <p:nvSpPr>
            <p:cNvPr id="16405" name="Text Box 21"/>
            <p:cNvSpPr txBox="1">
              <a:spLocks noChangeArrowheads="1"/>
            </p:cNvSpPr>
            <p:nvPr/>
          </p:nvSpPr>
          <p:spPr bwMode="auto">
            <a:xfrm>
              <a:off x="1474" y="2685"/>
              <a:ext cx="19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ca-ES" sz="2000" b="1">
                  <a:latin typeface="Arial Narrow" pitchFamily="34" charset="0"/>
                  <a:ea typeface="ヒラギノ角ゴ Pro W3"/>
                  <a:cs typeface="ヒラギノ角ゴ Pro W3"/>
                </a:rPr>
                <a:t>Liquid /solid wastes treatment</a:t>
              </a:r>
            </a:p>
          </p:txBody>
        </p:sp>
      </p:grpSp>
      <p:sp>
        <p:nvSpPr>
          <p:cNvPr id="16395" name="Text Box 23"/>
          <p:cNvSpPr txBox="1">
            <a:spLocks noChangeArrowheads="1"/>
          </p:cNvSpPr>
          <p:nvPr/>
        </p:nvSpPr>
        <p:spPr bwMode="auto">
          <a:xfrm>
            <a:off x="7019925" y="5589588"/>
            <a:ext cx="2124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altLang="ca-ES" sz="2000" b="1">
                <a:ea typeface="ヒラギノ角ゴ Pro W3"/>
                <a:cs typeface="ヒラギノ角ゴ Pro W3"/>
              </a:rPr>
              <a:t>“Sandwich”</a:t>
            </a:r>
            <a:br>
              <a:rPr lang="es-ES" altLang="ca-ES" sz="2000" b="1">
                <a:ea typeface="ヒラギノ角ゴ Pro W3"/>
                <a:cs typeface="ヒラギノ角ゴ Pro W3"/>
              </a:rPr>
            </a:br>
            <a:r>
              <a:rPr lang="es-ES" altLang="ca-ES" sz="2000" b="1">
                <a:ea typeface="ヒラギノ角ゴ Pro W3"/>
                <a:cs typeface="ヒラギノ角ゴ Pro W3"/>
              </a:rPr>
              <a:t>“Box in a Box”</a:t>
            </a:r>
          </a:p>
        </p:txBody>
      </p:sp>
      <p:pic>
        <p:nvPicPr>
          <p:cNvPr id="16396" name="Picture 22" descr="cresaimage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988" y="6384925"/>
            <a:ext cx="1547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Text Box 6"/>
          <p:cNvSpPr txBox="1">
            <a:spLocks noChangeArrowheads="1"/>
          </p:cNvSpPr>
          <p:nvPr/>
        </p:nvSpPr>
        <p:spPr bwMode="auto">
          <a:xfrm>
            <a:off x="1588" y="6534150"/>
            <a:ext cx="2366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ca-ES" sz="1400">
                <a:latin typeface="Arial Narrow" pitchFamily="34" charset="0"/>
              </a:rPr>
              <a:t>BSL3/4 training school, May 2014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ChangeArrowheads="1"/>
          </p:cNvSpPr>
          <p:nvPr/>
        </p:nvSpPr>
        <p:spPr bwMode="auto">
          <a:xfrm rot="10800000">
            <a:off x="4445000" y="1641475"/>
            <a:ext cx="390525" cy="5191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20 w 21600"/>
              <a:gd name="T13" fmla="*/ 0 h 21600"/>
              <a:gd name="T14" fmla="*/ 21380 w 21600"/>
              <a:gd name="T15" fmla="*/ 9277 h 21600"/>
            </a:gdLst>
            <a:ahLst/>
            <a:cxnLst>
              <a:cxn ang="T8">
                <a:pos x="T0" y="T1"/>
              </a:cxn>
              <a:cxn ang="T9">
                <a:pos x="T2" y="T3"/>
              </a:cxn>
              <a:cxn ang="T10">
                <a:pos x="T4" y="T5"/>
              </a:cxn>
              <a:cxn ang="T11">
                <a:pos x="T6" y="T7"/>
              </a:cxn>
            </a:cxnLst>
            <a:rect l="T12" t="T13" r="T14" b="T15"/>
            <a:pathLst>
              <a:path w="21600" h="21600">
                <a:moveTo>
                  <a:pt x="3970" y="7497"/>
                </a:moveTo>
                <a:cubicBezTo>
                  <a:pt x="5237" y="4878"/>
                  <a:pt x="7890" y="3213"/>
                  <a:pt x="10800" y="3214"/>
                </a:cubicBezTo>
                <a:cubicBezTo>
                  <a:pt x="13709" y="3214"/>
                  <a:pt x="16362" y="4878"/>
                  <a:pt x="17629" y="7497"/>
                </a:cubicBezTo>
                <a:lnTo>
                  <a:pt x="20522" y="6098"/>
                </a:lnTo>
                <a:cubicBezTo>
                  <a:pt x="18719" y="2369"/>
                  <a:pt x="14942" y="-1"/>
                  <a:pt x="10799" y="0"/>
                </a:cubicBezTo>
                <a:cubicBezTo>
                  <a:pt x="6657" y="0"/>
                  <a:pt x="2880" y="2369"/>
                  <a:pt x="1077" y="6098"/>
                </a:cubicBezTo>
                <a:lnTo>
                  <a:pt x="3970" y="7497"/>
                </a:lnTo>
                <a:close/>
              </a:path>
            </a:pathLst>
          </a:custGeom>
          <a:solidFill>
            <a:srgbClr val="000000"/>
          </a:solidFill>
          <a:ln w="9525">
            <a:solidFill>
              <a:srgbClr val="000000"/>
            </a:solidFill>
            <a:miter lim="800000"/>
            <a:headEnd/>
            <a:tailEnd/>
          </a:ln>
        </p:spPr>
        <p:txBody>
          <a:bodyPr anchor="ctr"/>
          <a:lstStyle/>
          <a:p>
            <a:endParaRPr lang="en-US"/>
          </a:p>
        </p:txBody>
      </p:sp>
      <p:pic>
        <p:nvPicPr>
          <p:cNvPr id="17411" name="Picture 4" descr="german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363" y="3667125"/>
            <a:ext cx="149383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9138" y="3514725"/>
            <a:ext cx="9747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6"/>
          <p:cNvSpPr>
            <a:spLocks noChangeArrowheads="1"/>
          </p:cNvSpPr>
          <p:nvPr/>
        </p:nvSpPr>
        <p:spPr bwMode="auto">
          <a:xfrm>
            <a:off x="1666875" y="1976438"/>
            <a:ext cx="6038850" cy="2789237"/>
          </a:xfrm>
          <a:prstGeom prst="rect">
            <a:avLst/>
          </a:prstGeom>
          <a:noFill/>
          <a:ln w="76200">
            <a:solidFill>
              <a:srgbClr val="9966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14" name="Rectangle 7"/>
          <p:cNvSpPr>
            <a:spLocks noChangeArrowheads="1"/>
          </p:cNvSpPr>
          <p:nvPr/>
        </p:nvSpPr>
        <p:spPr bwMode="auto">
          <a:xfrm>
            <a:off x="1704975" y="4510088"/>
            <a:ext cx="3141663" cy="228600"/>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15" name="AutoShape 8"/>
          <p:cNvSpPr>
            <a:spLocks noChangeArrowheads="1"/>
          </p:cNvSpPr>
          <p:nvPr/>
        </p:nvSpPr>
        <p:spPr bwMode="auto">
          <a:xfrm>
            <a:off x="1679575" y="4606925"/>
            <a:ext cx="2908300" cy="131763"/>
          </a:xfrm>
          <a:prstGeom prst="rtTriangle">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16" name="AutoShape 9"/>
          <p:cNvSpPr>
            <a:spLocks noChangeArrowheads="1"/>
          </p:cNvSpPr>
          <p:nvPr/>
        </p:nvSpPr>
        <p:spPr bwMode="auto">
          <a:xfrm>
            <a:off x="4846638" y="4310063"/>
            <a:ext cx="128587" cy="428625"/>
          </a:xfrm>
          <a:prstGeom prst="roundRect">
            <a:avLst>
              <a:gd name="adj" fmla="val 16667"/>
            </a:avLst>
          </a:pr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17" name="Rectangle 10"/>
          <p:cNvSpPr>
            <a:spLocks noChangeArrowheads="1"/>
          </p:cNvSpPr>
          <p:nvPr/>
        </p:nvSpPr>
        <p:spPr bwMode="auto">
          <a:xfrm>
            <a:off x="6403975" y="2368550"/>
            <a:ext cx="1298575" cy="2401888"/>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18" name="Rectangle 11"/>
          <p:cNvSpPr>
            <a:spLocks noChangeArrowheads="1"/>
          </p:cNvSpPr>
          <p:nvPr/>
        </p:nvSpPr>
        <p:spPr bwMode="auto">
          <a:xfrm>
            <a:off x="6988175" y="2374900"/>
            <a:ext cx="1298575" cy="2403475"/>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19" name="Line 12"/>
          <p:cNvSpPr>
            <a:spLocks noChangeShapeType="1"/>
          </p:cNvSpPr>
          <p:nvPr/>
        </p:nvSpPr>
        <p:spPr bwMode="auto">
          <a:xfrm flipH="1">
            <a:off x="7131050" y="2530475"/>
            <a:ext cx="195263" cy="584200"/>
          </a:xfrm>
          <a:prstGeom prst="line">
            <a:avLst/>
          </a:prstGeom>
          <a:noFill/>
          <a:ln w="28575">
            <a:solidFill>
              <a:srgbClr val="33CCFF"/>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0" name="Line 13"/>
          <p:cNvSpPr>
            <a:spLocks noChangeShapeType="1"/>
          </p:cNvSpPr>
          <p:nvPr/>
        </p:nvSpPr>
        <p:spPr bwMode="auto">
          <a:xfrm>
            <a:off x="7313613" y="2506663"/>
            <a:ext cx="193675" cy="635000"/>
          </a:xfrm>
          <a:prstGeom prst="line">
            <a:avLst/>
          </a:prstGeom>
          <a:noFill/>
          <a:ln w="28575">
            <a:solidFill>
              <a:srgbClr val="33CC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Line 14"/>
          <p:cNvSpPr>
            <a:spLocks noChangeShapeType="1"/>
          </p:cNvSpPr>
          <p:nvPr/>
        </p:nvSpPr>
        <p:spPr bwMode="auto">
          <a:xfrm flipH="1">
            <a:off x="7313613" y="2520950"/>
            <a:ext cx="1587" cy="620713"/>
          </a:xfrm>
          <a:prstGeom prst="line">
            <a:avLst/>
          </a:prstGeom>
          <a:noFill/>
          <a:ln w="28575">
            <a:solidFill>
              <a:srgbClr val="33CCFF"/>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Line 15"/>
          <p:cNvSpPr>
            <a:spLocks noChangeShapeType="1"/>
          </p:cNvSpPr>
          <p:nvPr/>
        </p:nvSpPr>
        <p:spPr bwMode="auto">
          <a:xfrm>
            <a:off x="7313613" y="2555875"/>
            <a:ext cx="260350" cy="520700"/>
          </a:xfrm>
          <a:prstGeom prst="line">
            <a:avLst/>
          </a:prstGeom>
          <a:noFill/>
          <a:ln w="28575">
            <a:solidFill>
              <a:srgbClr val="33CCFF"/>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Line 16"/>
          <p:cNvSpPr>
            <a:spLocks noChangeShapeType="1"/>
          </p:cNvSpPr>
          <p:nvPr/>
        </p:nvSpPr>
        <p:spPr bwMode="auto">
          <a:xfrm>
            <a:off x="7313613" y="2555875"/>
            <a:ext cx="130175" cy="585788"/>
          </a:xfrm>
          <a:prstGeom prst="line">
            <a:avLst/>
          </a:prstGeom>
          <a:noFill/>
          <a:ln w="28575">
            <a:solidFill>
              <a:srgbClr val="33CCFF"/>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Line 17"/>
          <p:cNvSpPr>
            <a:spLocks noChangeShapeType="1"/>
          </p:cNvSpPr>
          <p:nvPr/>
        </p:nvSpPr>
        <p:spPr bwMode="auto">
          <a:xfrm flipH="1">
            <a:off x="7185025" y="2555875"/>
            <a:ext cx="130175" cy="585788"/>
          </a:xfrm>
          <a:prstGeom prst="line">
            <a:avLst/>
          </a:prstGeom>
          <a:noFill/>
          <a:ln w="28575">
            <a:solidFill>
              <a:srgbClr val="33CCFF"/>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5" name="Line 18"/>
          <p:cNvSpPr>
            <a:spLocks noChangeShapeType="1"/>
          </p:cNvSpPr>
          <p:nvPr/>
        </p:nvSpPr>
        <p:spPr bwMode="auto">
          <a:xfrm flipH="1">
            <a:off x="7248525" y="2622550"/>
            <a:ext cx="66675" cy="519113"/>
          </a:xfrm>
          <a:prstGeom prst="line">
            <a:avLst/>
          </a:prstGeom>
          <a:noFill/>
          <a:ln w="28575">
            <a:solidFill>
              <a:srgbClr val="33CCFF"/>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AutoShape 19"/>
          <p:cNvSpPr>
            <a:spLocks noChangeArrowheads="1"/>
          </p:cNvSpPr>
          <p:nvPr/>
        </p:nvSpPr>
        <p:spPr bwMode="auto">
          <a:xfrm>
            <a:off x="7262813" y="2389188"/>
            <a:ext cx="128587" cy="195262"/>
          </a:xfrm>
          <a:prstGeom prst="plaque">
            <a:avLst>
              <a:gd name="adj" fmla="val 16667"/>
            </a:avLst>
          </a:prstGeom>
          <a:solidFill>
            <a:srgbClr val="333333"/>
          </a:solidFill>
          <a:ln w="9525">
            <a:solidFill>
              <a:srgbClr val="000000"/>
            </a:solidFill>
            <a:miter lim="800000"/>
            <a:headEnd/>
            <a:tailEnd/>
          </a:ln>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27" name="Line 20"/>
          <p:cNvSpPr>
            <a:spLocks noChangeShapeType="1"/>
          </p:cNvSpPr>
          <p:nvPr/>
        </p:nvSpPr>
        <p:spPr bwMode="auto">
          <a:xfrm>
            <a:off x="7313613" y="2555875"/>
            <a:ext cx="65087" cy="585788"/>
          </a:xfrm>
          <a:prstGeom prst="line">
            <a:avLst/>
          </a:prstGeom>
          <a:noFill/>
          <a:ln w="28575">
            <a:solidFill>
              <a:srgbClr val="33CCFF"/>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21"/>
          <p:cNvSpPr>
            <a:spLocks noChangeShapeType="1"/>
          </p:cNvSpPr>
          <p:nvPr/>
        </p:nvSpPr>
        <p:spPr bwMode="auto">
          <a:xfrm>
            <a:off x="7302500" y="2598738"/>
            <a:ext cx="130175" cy="519112"/>
          </a:xfrm>
          <a:prstGeom prst="line">
            <a:avLst/>
          </a:prstGeom>
          <a:noFill/>
          <a:ln w="28575">
            <a:solidFill>
              <a:srgbClr val="33CCFF"/>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AutoShape 22"/>
          <p:cNvSpPr>
            <a:spLocks noChangeArrowheads="1"/>
          </p:cNvSpPr>
          <p:nvPr/>
        </p:nvSpPr>
        <p:spPr bwMode="auto">
          <a:xfrm>
            <a:off x="4884738" y="3530600"/>
            <a:ext cx="63500" cy="779463"/>
          </a:xfrm>
          <a:prstGeom prst="flowChartAlternateProcess">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s-ES" altLang="es-ES">
              <a:solidFill>
                <a:srgbClr val="0000FF"/>
              </a:solidFill>
              <a:latin typeface="Tahoma" pitchFamily="34" charset="0"/>
              <a:cs typeface="Tahoma" pitchFamily="34" charset="0"/>
            </a:endParaRPr>
          </a:p>
        </p:txBody>
      </p:sp>
      <p:pic>
        <p:nvPicPr>
          <p:cNvPr id="17430"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1675" y="2952750"/>
            <a:ext cx="6223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1" name="Group 24"/>
          <p:cNvGrpSpPr>
            <a:grpSpLocks/>
          </p:cNvGrpSpPr>
          <p:nvPr/>
        </p:nvGrpSpPr>
        <p:grpSpPr bwMode="auto">
          <a:xfrm>
            <a:off x="3587750" y="900113"/>
            <a:ext cx="868363" cy="608012"/>
            <a:chOff x="4286" y="527"/>
            <a:chExt cx="499" cy="372"/>
          </a:xfrm>
        </p:grpSpPr>
        <p:grpSp>
          <p:nvGrpSpPr>
            <p:cNvPr id="17558" name="Group 25"/>
            <p:cNvGrpSpPr>
              <a:grpSpLocks/>
            </p:cNvGrpSpPr>
            <p:nvPr/>
          </p:nvGrpSpPr>
          <p:grpSpPr bwMode="auto">
            <a:xfrm>
              <a:off x="4286" y="572"/>
              <a:ext cx="499" cy="327"/>
              <a:chOff x="4286" y="572"/>
              <a:chExt cx="319" cy="327"/>
            </a:xfrm>
          </p:grpSpPr>
          <p:sp>
            <p:nvSpPr>
              <p:cNvPr id="17560" name="Line 26"/>
              <p:cNvSpPr>
                <a:spLocks noChangeShapeType="1"/>
              </p:cNvSpPr>
              <p:nvPr/>
            </p:nvSpPr>
            <p:spPr bwMode="auto">
              <a:xfrm>
                <a:off x="4286" y="572"/>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1" name="Line 27"/>
              <p:cNvSpPr>
                <a:spLocks noChangeShapeType="1"/>
              </p:cNvSpPr>
              <p:nvPr/>
            </p:nvSpPr>
            <p:spPr bwMode="auto">
              <a:xfrm>
                <a:off x="4286" y="600"/>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2" name="Line 28"/>
              <p:cNvSpPr>
                <a:spLocks noChangeShapeType="1"/>
              </p:cNvSpPr>
              <p:nvPr/>
            </p:nvSpPr>
            <p:spPr bwMode="auto">
              <a:xfrm>
                <a:off x="4286" y="62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3" name="Line 29"/>
              <p:cNvSpPr>
                <a:spLocks noChangeShapeType="1"/>
              </p:cNvSpPr>
              <p:nvPr/>
            </p:nvSpPr>
            <p:spPr bwMode="auto">
              <a:xfrm>
                <a:off x="4286" y="65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4" name="Line 30"/>
              <p:cNvSpPr>
                <a:spLocks noChangeShapeType="1"/>
              </p:cNvSpPr>
              <p:nvPr/>
            </p:nvSpPr>
            <p:spPr bwMode="auto">
              <a:xfrm>
                <a:off x="4286" y="70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5" name="Line 31"/>
              <p:cNvSpPr>
                <a:spLocks noChangeShapeType="1"/>
              </p:cNvSpPr>
              <p:nvPr/>
            </p:nvSpPr>
            <p:spPr bwMode="auto">
              <a:xfrm>
                <a:off x="4286" y="736"/>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6" name="Line 32"/>
              <p:cNvSpPr>
                <a:spLocks noChangeShapeType="1"/>
              </p:cNvSpPr>
              <p:nvPr/>
            </p:nvSpPr>
            <p:spPr bwMode="auto">
              <a:xfrm>
                <a:off x="4286" y="68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7" name="Line 33"/>
              <p:cNvSpPr>
                <a:spLocks noChangeShapeType="1"/>
              </p:cNvSpPr>
              <p:nvPr/>
            </p:nvSpPr>
            <p:spPr bwMode="auto">
              <a:xfrm>
                <a:off x="4287" y="762"/>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8" name="Line 34"/>
              <p:cNvSpPr>
                <a:spLocks noChangeShapeType="1"/>
              </p:cNvSpPr>
              <p:nvPr/>
            </p:nvSpPr>
            <p:spPr bwMode="auto">
              <a:xfrm>
                <a:off x="4287" y="790"/>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9" name="Line 35"/>
              <p:cNvSpPr>
                <a:spLocks noChangeShapeType="1"/>
              </p:cNvSpPr>
              <p:nvPr/>
            </p:nvSpPr>
            <p:spPr bwMode="auto">
              <a:xfrm>
                <a:off x="4287" y="81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0" name="Line 36"/>
              <p:cNvSpPr>
                <a:spLocks noChangeShapeType="1"/>
              </p:cNvSpPr>
              <p:nvPr/>
            </p:nvSpPr>
            <p:spPr bwMode="auto">
              <a:xfrm>
                <a:off x="4287" y="84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1" name="Line 37"/>
              <p:cNvSpPr>
                <a:spLocks noChangeShapeType="1"/>
              </p:cNvSpPr>
              <p:nvPr/>
            </p:nvSpPr>
            <p:spPr bwMode="auto">
              <a:xfrm>
                <a:off x="4287" y="89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2" name="Line 38"/>
              <p:cNvSpPr>
                <a:spLocks noChangeShapeType="1"/>
              </p:cNvSpPr>
              <p:nvPr/>
            </p:nvSpPr>
            <p:spPr bwMode="auto">
              <a:xfrm>
                <a:off x="4287" y="87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559" name="Rectangle 39"/>
            <p:cNvSpPr>
              <a:spLocks noChangeArrowheads="1"/>
            </p:cNvSpPr>
            <p:nvPr/>
          </p:nvSpPr>
          <p:spPr bwMode="auto">
            <a:xfrm>
              <a:off x="4286" y="527"/>
              <a:ext cx="499" cy="36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grpSp>
      <p:sp>
        <p:nvSpPr>
          <p:cNvPr id="17432" name="Rectangle 40"/>
          <p:cNvSpPr>
            <a:spLocks noChangeArrowheads="1"/>
          </p:cNvSpPr>
          <p:nvPr/>
        </p:nvSpPr>
        <p:spPr bwMode="auto">
          <a:xfrm>
            <a:off x="3937000" y="1458913"/>
            <a:ext cx="195263" cy="53181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33" name="Rectangle 41"/>
          <p:cNvSpPr>
            <a:spLocks noChangeArrowheads="1"/>
          </p:cNvSpPr>
          <p:nvPr/>
        </p:nvSpPr>
        <p:spPr bwMode="auto">
          <a:xfrm>
            <a:off x="4495800" y="973138"/>
            <a:ext cx="712788" cy="3825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grpSp>
        <p:nvGrpSpPr>
          <p:cNvPr id="17434" name="Group 42"/>
          <p:cNvGrpSpPr>
            <a:grpSpLocks/>
          </p:cNvGrpSpPr>
          <p:nvPr/>
        </p:nvGrpSpPr>
        <p:grpSpPr bwMode="auto">
          <a:xfrm>
            <a:off x="2054225" y="673100"/>
            <a:ext cx="776288" cy="1277938"/>
            <a:chOff x="3815" y="482"/>
            <a:chExt cx="544" cy="980"/>
          </a:xfrm>
        </p:grpSpPr>
        <p:grpSp>
          <p:nvGrpSpPr>
            <p:cNvPr id="17540" name="Group 43"/>
            <p:cNvGrpSpPr>
              <a:grpSpLocks/>
            </p:cNvGrpSpPr>
            <p:nvPr/>
          </p:nvGrpSpPr>
          <p:grpSpPr bwMode="auto">
            <a:xfrm>
              <a:off x="3815" y="845"/>
              <a:ext cx="544" cy="418"/>
              <a:chOff x="4286" y="527"/>
              <a:chExt cx="499" cy="372"/>
            </a:xfrm>
          </p:grpSpPr>
          <p:grpSp>
            <p:nvGrpSpPr>
              <p:cNvPr id="17543" name="Group 44"/>
              <p:cNvGrpSpPr>
                <a:grpSpLocks/>
              </p:cNvGrpSpPr>
              <p:nvPr/>
            </p:nvGrpSpPr>
            <p:grpSpPr bwMode="auto">
              <a:xfrm>
                <a:off x="4286" y="572"/>
                <a:ext cx="499" cy="327"/>
                <a:chOff x="4286" y="572"/>
                <a:chExt cx="319" cy="327"/>
              </a:xfrm>
            </p:grpSpPr>
            <p:sp>
              <p:nvSpPr>
                <p:cNvPr id="17545" name="Line 45"/>
                <p:cNvSpPr>
                  <a:spLocks noChangeShapeType="1"/>
                </p:cNvSpPr>
                <p:nvPr/>
              </p:nvSpPr>
              <p:spPr bwMode="auto">
                <a:xfrm>
                  <a:off x="4286" y="572"/>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6" name="Line 46"/>
                <p:cNvSpPr>
                  <a:spLocks noChangeShapeType="1"/>
                </p:cNvSpPr>
                <p:nvPr/>
              </p:nvSpPr>
              <p:spPr bwMode="auto">
                <a:xfrm>
                  <a:off x="4286" y="600"/>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7" name="Line 47"/>
                <p:cNvSpPr>
                  <a:spLocks noChangeShapeType="1"/>
                </p:cNvSpPr>
                <p:nvPr/>
              </p:nvSpPr>
              <p:spPr bwMode="auto">
                <a:xfrm>
                  <a:off x="4286" y="62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8" name="Line 48"/>
                <p:cNvSpPr>
                  <a:spLocks noChangeShapeType="1"/>
                </p:cNvSpPr>
                <p:nvPr/>
              </p:nvSpPr>
              <p:spPr bwMode="auto">
                <a:xfrm>
                  <a:off x="4286" y="65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9" name="Line 49"/>
                <p:cNvSpPr>
                  <a:spLocks noChangeShapeType="1"/>
                </p:cNvSpPr>
                <p:nvPr/>
              </p:nvSpPr>
              <p:spPr bwMode="auto">
                <a:xfrm>
                  <a:off x="4286" y="70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0" name="Line 50"/>
                <p:cNvSpPr>
                  <a:spLocks noChangeShapeType="1"/>
                </p:cNvSpPr>
                <p:nvPr/>
              </p:nvSpPr>
              <p:spPr bwMode="auto">
                <a:xfrm>
                  <a:off x="4286" y="736"/>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1" name="Line 51"/>
                <p:cNvSpPr>
                  <a:spLocks noChangeShapeType="1"/>
                </p:cNvSpPr>
                <p:nvPr/>
              </p:nvSpPr>
              <p:spPr bwMode="auto">
                <a:xfrm>
                  <a:off x="4286" y="68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2" name="Line 52"/>
                <p:cNvSpPr>
                  <a:spLocks noChangeShapeType="1"/>
                </p:cNvSpPr>
                <p:nvPr/>
              </p:nvSpPr>
              <p:spPr bwMode="auto">
                <a:xfrm>
                  <a:off x="4287" y="762"/>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3" name="Line 53"/>
                <p:cNvSpPr>
                  <a:spLocks noChangeShapeType="1"/>
                </p:cNvSpPr>
                <p:nvPr/>
              </p:nvSpPr>
              <p:spPr bwMode="auto">
                <a:xfrm>
                  <a:off x="4287" y="790"/>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4" name="Line 54"/>
                <p:cNvSpPr>
                  <a:spLocks noChangeShapeType="1"/>
                </p:cNvSpPr>
                <p:nvPr/>
              </p:nvSpPr>
              <p:spPr bwMode="auto">
                <a:xfrm>
                  <a:off x="4287" y="81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5" name="Line 55"/>
                <p:cNvSpPr>
                  <a:spLocks noChangeShapeType="1"/>
                </p:cNvSpPr>
                <p:nvPr/>
              </p:nvSpPr>
              <p:spPr bwMode="auto">
                <a:xfrm>
                  <a:off x="4287" y="84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6" name="Line 56"/>
                <p:cNvSpPr>
                  <a:spLocks noChangeShapeType="1"/>
                </p:cNvSpPr>
                <p:nvPr/>
              </p:nvSpPr>
              <p:spPr bwMode="auto">
                <a:xfrm>
                  <a:off x="4287" y="89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7" name="Line 57"/>
                <p:cNvSpPr>
                  <a:spLocks noChangeShapeType="1"/>
                </p:cNvSpPr>
                <p:nvPr/>
              </p:nvSpPr>
              <p:spPr bwMode="auto">
                <a:xfrm>
                  <a:off x="4287" y="87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544" name="Rectangle 58"/>
              <p:cNvSpPr>
                <a:spLocks noChangeArrowheads="1"/>
              </p:cNvSpPr>
              <p:nvPr/>
            </p:nvSpPr>
            <p:spPr bwMode="auto">
              <a:xfrm>
                <a:off x="4286" y="527"/>
                <a:ext cx="499" cy="36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grpSp>
        <p:sp>
          <p:nvSpPr>
            <p:cNvPr id="17541" name="Rectangle 59"/>
            <p:cNvSpPr>
              <a:spLocks noChangeArrowheads="1"/>
            </p:cNvSpPr>
            <p:nvPr/>
          </p:nvSpPr>
          <p:spPr bwMode="auto">
            <a:xfrm>
              <a:off x="4014" y="1253"/>
              <a:ext cx="136" cy="20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542" name="Rectangle 60"/>
            <p:cNvSpPr>
              <a:spLocks noChangeArrowheads="1"/>
            </p:cNvSpPr>
            <p:nvPr/>
          </p:nvSpPr>
          <p:spPr bwMode="auto">
            <a:xfrm>
              <a:off x="4014" y="482"/>
              <a:ext cx="136" cy="3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grpSp>
      <p:sp>
        <p:nvSpPr>
          <p:cNvPr id="17435" name="Rectangle 61"/>
          <p:cNvSpPr>
            <a:spLocks noChangeArrowheads="1"/>
          </p:cNvSpPr>
          <p:nvPr/>
        </p:nvSpPr>
        <p:spPr bwMode="auto">
          <a:xfrm>
            <a:off x="3967163" y="1905000"/>
            <a:ext cx="144462" cy="130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36" name="Rectangle 62"/>
          <p:cNvSpPr>
            <a:spLocks noChangeArrowheads="1"/>
          </p:cNvSpPr>
          <p:nvPr/>
        </p:nvSpPr>
        <p:spPr bwMode="auto">
          <a:xfrm>
            <a:off x="2379663" y="1874838"/>
            <a:ext cx="142875" cy="231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37" name="Line 63"/>
          <p:cNvSpPr>
            <a:spLocks noChangeShapeType="1"/>
          </p:cNvSpPr>
          <p:nvPr/>
        </p:nvSpPr>
        <p:spPr bwMode="auto">
          <a:xfrm>
            <a:off x="2443163" y="742950"/>
            <a:ext cx="1587" cy="584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8" name="Line 64"/>
          <p:cNvSpPr>
            <a:spLocks noChangeShapeType="1"/>
          </p:cNvSpPr>
          <p:nvPr/>
        </p:nvSpPr>
        <p:spPr bwMode="auto">
          <a:xfrm flipH="1">
            <a:off x="4032250" y="1254125"/>
            <a:ext cx="1588" cy="1038225"/>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9" name="Rectangle 65"/>
          <p:cNvSpPr>
            <a:spLocks noChangeArrowheads="1"/>
          </p:cNvSpPr>
          <p:nvPr/>
        </p:nvSpPr>
        <p:spPr bwMode="auto">
          <a:xfrm>
            <a:off x="3967163" y="1841500"/>
            <a:ext cx="144462" cy="231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40" name="Line 66"/>
          <p:cNvSpPr>
            <a:spLocks noChangeShapeType="1"/>
          </p:cNvSpPr>
          <p:nvPr/>
        </p:nvSpPr>
        <p:spPr bwMode="auto">
          <a:xfrm flipH="1" flipV="1">
            <a:off x="4033838" y="1212850"/>
            <a:ext cx="0" cy="1371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1" name="Line 67"/>
          <p:cNvSpPr>
            <a:spLocks noChangeShapeType="1"/>
          </p:cNvSpPr>
          <p:nvPr/>
        </p:nvSpPr>
        <p:spPr bwMode="auto">
          <a:xfrm flipV="1">
            <a:off x="4494213" y="1174750"/>
            <a:ext cx="1106487" cy="4763"/>
          </a:xfrm>
          <a:prstGeom prst="line">
            <a:avLst/>
          </a:prstGeom>
          <a:noFill/>
          <a:ln w="762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7442" name="Group 68"/>
          <p:cNvGrpSpPr>
            <a:grpSpLocks/>
          </p:cNvGrpSpPr>
          <p:nvPr/>
        </p:nvGrpSpPr>
        <p:grpSpPr bwMode="auto">
          <a:xfrm>
            <a:off x="5626100" y="600075"/>
            <a:ext cx="777875" cy="598488"/>
            <a:chOff x="4286" y="527"/>
            <a:chExt cx="499" cy="372"/>
          </a:xfrm>
        </p:grpSpPr>
        <p:grpSp>
          <p:nvGrpSpPr>
            <p:cNvPr id="17525" name="Group 69"/>
            <p:cNvGrpSpPr>
              <a:grpSpLocks/>
            </p:cNvGrpSpPr>
            <p:nvPr/>
          </p:nvGrpSpPr>
          <p:grpSpPr bwMode="auto">
            <a:xfrm>
              <a:off x="4286" y="572"/>
              <a:ext cx="499" cy="327"/>
              <a:chOff x="4286" y="572"/>
              <a:chExt cx="319" cy="327"/>
            </a:xfrm>
          </p:grpSpPr>
          <p:sp>
            <p:nvSpPr>
              <p:cNvPr id="17527" name="Line 70"/>
              <p:cNvSpPr>
                <a:spLocks noChangeShapeType="1"/>
              </p:cNvSpPr>
              <p:nvPr/>
            </p:nvSpPr>
            <p:spPr bwMode="auto">
              <a:xfrm>
                <a:off x="4286" y="572"/>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8" name="Line 71"/>
              <p:cNvSpPr>
                <a:spLocks noChangeShapeType="1"/>
              </p:cNvSpPr>
              <p:nvPr/>
            </p:nvSpPr>
            <p:spPr bwMode="auto">
              <a:xfrm>
                <a:off x="4286" y="600"/>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9" name="Line 72"/>
              <p:cNvSpPr>
                <a:spLocks noChangeShapeType="1"/>
              </p:cNvSpPr>
              <p:nvPr/>
            </p:nvSpPr>
            <p:spPr bwMode="auto">
              <a:xfrm>
                <a:off x="4286" y="62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0" name="Line 73"/>
              <p:cNvSpPr>
                <a:spLocks noChangeShapeType="1"/>
              </p:cNvSpPr>
              <p:nvPr/>
            </p:nvSpPr>
            <p:spPr bwMode="auto">
              <a:xfrm>
                <a:off x="4286" y="65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1" name="Line 74"/>
              <p:cNvSpPr>
                <a:spLocks noChangeShapeType="1"/>
              </p:cNvSpPr>
              <p:nvPr/>
            </p:nvSpPr>
            <p:spPr bwMode="auto">
              <a:xfrm>
                <a:off x="4286" y="70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2" name="Line 75"/>
              <p:cNvSpPr>
                <a:spLocks noChangeShapeType="1"/>
              </p:cNvSpPr>
              <p:nvPr/>
            </p:nvSpPr>
            <p:spPr bwMode="auto">
              <a:xfrm>
                <a:off x="4286" y="736"/>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3" name="Line 76"/>
              <p:cNvSpPr>
                <a:spLocks noChangeShapeType="1"/>
              </p:cNvSpPr>
              <p:nvPr/>
            </p:nvSpPr>
            <p:spPr bwMode="auto">
              <a:xfrm>
                <a:off x="4286" y="68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4" name="Line 77"/>
              <p:cNvSpPr>
                <a:spLocks noChangeShapeType="1"/>
              </p:cNvSpPr>
              <p:nvPr/>
            </p:nvSpPr>
            <p:spPr bwMode="auto">
              <a:xfrm>
                <a:off x="4287" y="762"/>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5" name="Line 78"/>
              <p:cNvSpPr>
                <a:spLocks noChangeShapeType="1"/>
              </p:cNvSpPr>
              <p:nvPr/>
            </p:nvSpPr>
            <p:spPr bwMode="auto">
              <a:xfrm>
                <a:off x="4287" y="790"/>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6" name="Line 79"/>
              <p:cNvSpPr>
                <a:spLocks noChangeShapeType="1"/>
              </p:cNvSpPr>
              <p:nvPr/>
            </p:nvSpPr>
            <p:spPr bwMode="auto">
              <a:xfrm>
                <a:off x="4287" y="81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7" name="Line 80"/>
              <p:cNvSpPr>
                <a:spLocks noChangeShapeType="1"/>
              </p:cNvSpPr>
              <p:nvPr/>
            </p:nvSpPr>
            <p:spPr bwMode="auto">
              <a:xfrm>
                <a:off x="4287" y="84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8" name="Line 81"/>
              <p:cNvSpPr>
                <a:spLocks noChangeShapeType="1"/>
              </p:cNvSpPr>
              <p:nvPr/>
            </p:nvSpPr>
            <p:spPr bwMode="auto">
              <a:xfrm>
                <a:off x="4287" y="89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9" name="Line 82"/>
              <p:cNvSpPr>
                <a:spLocks noChangeShapeType="1"/>
              </p:cNvSpPr>
              <p:nvPr/>
            </p:nvSpPr>
            <p:spPr bwMode="auto">
              <a:xfrm>
                <a:off x="4287" y="87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526" name="Rectangle 83"/>
            <p:cNvSpPr>
              <a:spLocks noChangeArrowheads="1"/>
            </p:cNvSpPr>
            <p:nvPr/>
          </p:nvSpPr>
          <p:spPr bwMode="auto">
            <a:xfrm>
              <a:off x="4286" y="527"/>
              <a:ext cx="499" cy="36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grpSp>
      <p:sp>
        <p:nvSpPr>
          <p:cNvPr id="17443" name="Rectangle 84"/>
          <p:cNvSpPr>
            <a:spLocks noChangeArrowheads="1"/>
          </p:cNvSpPr>
          <p:nvPr/>
        </p:nvSpPr>
        <p:spPr bwMode="auto">
          <a:xfrm>
            <a:off x="5208588" y="1079500"/>
            <a:ext cx="392112" cy="193675"/>
          </a:xfrm>
          <a:prstGeom prst="rect">
            <a:avLst/>
          </a:prstGeom>
          <a:noFill/>
          <a:ln w="381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grpSp>
        <p:nvGrpSpPr>
          <p:cNvPr id="17444" name="Group 85"/>
          <p:cNvGrpSpPr>
            <a:grpSpLocks/>
          </p:cNvGrpSpPr>
          <p:nvPr/>
        </p:nvGrpSpPr>
        <p:grpSpPr bwMode="auto">
          <a:xfrm>
            <a:off x="6403975" y="600075"/>
            <a:ext cx="777875" cy="598488"/>
            <a:chOff x="4286" y="527"/>
            <a:chExt cx="499" cy="372"/>
          </a:xfrm>
        </p:grpSpPr>
        <p:grpSp>
          <p:nvGrpSpPr>
            <p:cNvPr id="17510" name="Group 86"/>
            <p:cNvGrpSpPr>
              <a:grpSpLocks/>
            </p:cNvGrpSpPr>
            <p:nvPr/>
          </p:nvGrpSpPr>
          <p:grpSpPr bwMode="auto">
            <a:xfrm>
              <a:off x="4286" y="572"/>
              <a:ext cx="499" cy="327"/>
              <a:chOff x="4286" y="572"/>
              <a:chExt cx="319" cy="327"/>
            </a:xfrm>
          </p:grpSpPr>
          <p:sp>
            <p:nvSpPr>
              <p:cNvPr id="17512" name="Line 87"/>
              <p:cNvSpPr>
                <a:spLocks noChangeShapeType="1"/>
              </p:cNvSpPr>
              <p:nvPr/>
            </p:nvSpPr>
            <p:spPr bwMode="auto">
              <a:xfrm>
                <a:off x="4286" y="572"/>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3" name="Line 88"/>
              <p:cNvSpPr>
                <a:spLocks noChangeShapeType="1"/>
              </p:cNvSpPr>
              <p:nvPr/>
            </p:nvSpPr>
            <p:spPr bwMode="auto">
              <a:xfrm>
                <a:off x="4286" y="600"/>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4" name="Line 89"/>
              <p:cNvSpPr>
                <a:spLocks noChangeShapeType="1"/>
              </p:cNvSpPr>
              <p:nvPr/>
            </p:nvSpPr>
            <p:spPr bwMode="auto">
              <a:xfrm>
                <a:off x="4286" y="62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5" name="Line 90"/>
              <p:cNvSpPr>
                <a:spLocks noChangeShapeType="1"/>
              </p:cNvSpPr>
              <p:nvPr/>
            </p:nvSpPr>
            <p:spPr bwMode="auto">
              <a:xfrm>
                <a:off x="4286" y="65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6" name="Line 91"/>
              <p:cNvSpPr>
                <a:spLocks noChangeShapeType="1"/>
              </p:cNvSpPr>
              <p:nvPr/>
            </p:nvSpPr>
            <p:spPr bwMode="auto">
              <a:xfrm>
                <a:off x="4286" y="70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7" name="Line 92"/>
              <p:cNvSpPr>
                <a:spLocks noChangeShapeType="1"/>
              </p:cNvSpPr>
              <p:nvPr/>
            </p:nvSpPr>
            <p:spPr bwMode="auto">
              <a:xfrm>
                <a:off x="4286" y="736"/>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8" name="Line 93"/>
              <p:cNvSpPr>
                <a:spLocks noChangeShapeType="1"/>
              </p:cNvSpPr>
              <p:nvPr/>
            </p:nvSpPr>
            <p:spPr bwMode="auto">
              <a:xfrm>
                <a:off x="4286" y="68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9" name="Line 94"/>
              <p:cNvSpPr>
                <a:spLocks noChangeShapeType="1"/>
              </p:cNvSpPr>
              <p:nvPr/>
            </p:nvSpPr>
            <p:spPr bwMode="auto">
              <a:xfrm>
                <a:off x="4287" y="762"/>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0" name="Line 95"/>
              <p:cNvSpPr>
                <a:spLocks noChangeShapeType="1"/>
              </p:cNvSpPr>
              <p:nvPr/>
            </p:nvSpPr>
            <p:spPr bwMode="auto">
              <a:xfrm>
                <a:off x="4287" y="790"/>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1" name="Line 96"/>
              <p:cNvSpPr>
                <a:spLocks noChangeShapeType="1"/>
              </p:cNvSpPr>
              <p:nvPr/>
            </p:nvSpPr>
            <p:spPr bwMode="auto">
              <a:xfrm>
                <a:off x="4287" y="81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2" name="Line 97"/>
              <p:cNvSpPr>
                <a:spLocks noChangeShapeType="1"/>
              </p:cNvSpPr>
              <p:nvPr/>
            </p:nvSpPr>
            <p:spPr bwMode="auto">
              <a:xfrm>
                <a:off x="4287" y="84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3" name="Line 98"/>
              <p:cNvSpPr>
                <a:spLocks noChangeShapeType="1"/>
              </p:cNvSpPr>
              <p:nvPr/>
            </p:nvSpPr>
            <p:spPr bwMode="auto">
              <a:xfrm>
                <a:off x="4287" y="89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4" name="Line 99"/>
              <p:cNvSpPr>
                <a:spLocks noChangeShapeType="1"/>
              </p:cNvSpPr>
              <p:nvPr/>
            </p:nvSpPr>
            <p:spPr bwMode="auto">
              <a:xfrm>
                <a:off x="4287" y="87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511" name="Rectangle 100"/>
            <p:cNvSpPr>
              <a:spLocks noChangeArrowheads="1"/>
            </p:cNvSpPr>
            <p:nvPr/>
          </p:nvSpPr>
          <p:spPr bwMode="auto">
            <a:xfrm>
              <a:off x="4286" y="527"/>
              <a:ext cx="499" cy="36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grpSp>
      <p:grpSp>
        <p:nvGrpSpPr>
          <p:cNvPr id="17445" name="Group 101"/>
          <p:cNvGrpSpPr>
            <a:grpSpLocks/>
          </p:cNvGrpSpPr>
          <p:nvPr/>
        </p:nvGrpSpPr>
        <p:grpSpPr bwMode="auto">
          <a:xfrm>
            <a:off x="5626100" y="1198563"/>
            <a:ext cx="777875" cy="598487"/>
            <a:chOff x="4286" y="527"/>
            <a:chExt cx="499" cy="372"/>
          </a:xfrm>
        </p:grpSpPr>
        <p:grpSp>
          <p:nvGrpSpPr>
            <p:cNvPr id="17495" name="Group 102"/>
            <p:cNvGrpSpPr>
              <a:grpSpLocks/>
            </p:cNvGrpSpPr>
            <p:nvPr/>
          </p:nvGrpSpPr>
          <p:grpSpPr bwMode="auto">
            <a:xfrm>
              <a:off x="4286" y="572"/>
              <a:ext cx="499" cy="327"/>
              <a:chOff x="4286" y="572"/>
              <a:chExt cx="319" cy="327"/>
            </a:xfrm>
          </p:grpSpPr>
          <p:sp>
            <p:nvSpPr>
              <p:cNvPr id="17497" name="Line 103"/>
              <p:cNvSpPr>
                <a:spLocks noChangeShapeType="1"/>
              </p:cNvSpPr>
              <p:nvPr/>
            </p:nvSpPr>
            <p:spPr bwMode="auto">
              <a:xfrm>
                <a:off x="4286" y="572"/>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8" name="Line 104"/>
              <p:cNvSpPr>
                <a:spLocks noChangeShapeType="1"/>
              </p:cNvSpPr>
              <p:nvPr/>
            </p:nvSpPr>
            <p:spPr bwMode="auto">
              <a:xfrm>
                <a:off x="4286" y="600"/>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9" name="Line 105"/>
              <p:cNvSpPr>
                <a:spLocks noChangeShapeType="1"/>
              </p:cNvSpPr>
              <p:nvPr/>
            </p:nvSpPr>
            <p:spPr bwMode="auto">
              <a:xfrm>
                <a:off x="4286" y="62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0" name="Line 106"/>
              <p:cNvSpPr>
                <a:spLocks noChangeShapeType="1"/>
              </p:cNvSpPr>
              <p:nvPr/>
            </p:nvSpPr>
            <p:spPr bwMode="auto">
              <a:xfrm>
                <a:off x="4286" y="65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1" name="Line 107"/>
              <p:cNvSpPr>
                <a:spLocks noChangeShapeType="1"/>
              </p:cNvSpPr>
              <p:nvPr/>
            </p:nvSpPr>
            <p:spPr bwMode="auto">
              <a:xfrm>
                <a:off x="4286" y="70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2" name="Line 108"/>
              <p:cNvSpPr>
                <a:spLocks noChangeShapeType="1"/>
              </p:cNvSpPr>
              <p:nvPr/>
            </p:nvSpPr>
            <p:spPr bwMode="auto">
              <a:xfrm>
                <a:off x="4286" y="736"/>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3" name="Line 109"/>
              <p:cNvSpPr>
                <a:spLocks noChangeShapeType="1"/>
              </p:cNvSpPr>
              <p:nvPr/>
            </p:nvSpPr>
            <p:spPr bwMode="auto">
              <a:xfrm>
                <a:off x="4286" y="68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4" name="Line 110"/>
              <p:cNvSpPr>
                <a:spLocks noChangeShapeType="1"/>
              </p:cNvSpPr>
              <p:nvPr/>
            </p:nvSpPr>
            <p:spPr bwMode="auto">
              <a:xfrm>
                <a:off x="4287" y="762"/>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5" name="Line 111"/>
              <p:cNvSpPr>
                <a:spLocks noChangeShapeType="1"/>
              </p:cNvSpPr>
              <p:nvPr/>
            </p:nvSpPr>
            <p:spPr bwMode="auto">
              <a:xfrm>
                <a:off x="4287" y="790"/>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6" name="Line 112"/>
              <p:cNvSpPr>
                <a:spLocks noChangeShapeType="1"/>
              </p:cNvSpPr>
              <p:nvPr/>
            </p:nvSpPr>
            <p:spPr bwMode="auto">
              <a:xfrm>
                <a:off x="4287" y="81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7" name="Line 113"/>
              <p:cNvSpPr>
                <a:spLocks noChangeShapeType="1"/>
              </p:cNvSpPr>
              <p:nvPr/>
            </p:nvSpPr>
            <p:spPr bwMode="auto">
              <a:xfrm>
                <a:off x="4287" y="84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8" name="Line 114"/>
              <p:cNvSpPr>
                <a:spLocks noChangeShapeType="1"/>
              </p:cNvSpPr>
              <p:nvPr/>
            </p:nvSpPr>
            <p:spPr bwMode="auto">
              <a:xfrm>
                <a:off x="4287" y="89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9" name="Line 115"/>
              <p:cNvSpPr>
                <a:spLocks noChangeShapeType="1"/>
              </p:cNvSpPr>
              <p:nvPr/>
            </p:nvSpPr>
            <p:spPr bwMode="auto">
              <a:xfrm>
                <a:off x="4287" y="87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96" name="Rectangle 116"/>
            <p:cNvSpPr>
              <a:spLocks noChangeArrowheads="1"/>
            </p:cNvSpPr>
            <p:nvPr/>
          </p:nvSpPr>
          <p:spPr bwMode="auto">
            <a:xfrm>
              <a:off x="4286" y="527"/>
              <a:ext cx="499" cy="36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grpSp>
      <p:grpSp>
        <p:nvGrpSpPr>
          <p:cNvPr id="17446" name="Group 117"/>
          <p:cNvGrpSpPr>
            <a:grpSpLocks/>
          </p:cNvGrpSpPr>
          <p:nvPr/>
        </p:nvGrpSpPr>
        <p:grpSpPr bwMode="auto">
          <a:xfrm>
            <a:off x="6403975" y="1193800"/>
            <a:ext cx="777875" cy="598488"/>
            <a:chOff x="4286" y="527"/>
            <a:chExt cx="499" cy="372"/>
          </a:xfrm>
        </p:grpSpPr>
        <p:grpSp>
          <p:nvGrpSpPr>
            <p:cNvPr id="17480" name="Group 118"/>
            <p:cNvGrpSpPr>
              <a:grpSpLocks/>
            </p:cNvGrpSpPr>
            <p:nvPr/>
          </p:nvGrpSpPr>
          <p:grpSpPr bwMode="auto">
            <a:xfrm>
              <a:off x="4286" y="572"/>
              <a:ext cx="499" cy="327"/>
              <a:chOff x="4286" y="572"/>
              <a:chExt cx="319" cy="327"/>
            </a:xfrm>
          </p:grpSpPr>
          <p:sp>
            <p:nvSpPr>
              <p:cNvPr id="17482" name="Line 119"/>
              <p:cNvSpPr>
                <a:spLocks noChangeShapeType="1"/>
              </p:cNvSpPr>
              <p:nvPr/>
            </p:nvSpPr>
            <p:spPr bwMode="auto">
              <a:xfrm>
                <a:off x="4286" y="572"/>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3" name="Line 120"/>
              <p:cNvSpPr>
                <a:spLocks noChangeShapeType="1"/>
              </p:cNvSpPr>
              <p:nvPr/>
            </p:nvSpPr>
            <p:spPr bwMode="auto">
              <a:xfrm>
                <a:off x="4286" y="600"/>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4" name="Line 121"/>
              <p:cNvSpPr>
                <a:spLocks noChangeShapeType="1"/>
              </p:cNvSpPr>
              <p:nvPr/>
            </p:nvSpPr>
            <p:spPr bwMode="auto">
              <a:xfrm>
                <a:off x="4286" y="62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5" name="Line 122"/>
              <p:cNvSpPr>
                <a:spLocks noChangeShapeType="1"/>
              </p:cNvSpPr>
              <p:nvPr/>
            </p:nvSpPr>
            <p:spPr bwMode="auto">
              <a:xfrm>
                <a:off x="4286" y="65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6" name="Line 123"/>
              <p:cNvSpPr>
                <a:spLocks noChangeShapeType="1"/>
              </p:cNvSpPr>
              <p:nvPr/>
            </p:nvSpPr>
            <p:spPr bwMode="auto">
              <a:xfrm>
                <a:off x="4286" y="70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7" name="Line 124"/>
              <p:cNvSpPr>
                <a:spLocks noChangeShapeType="1"/>
              </p:cNvSpPr>
              <p:nvPr/>
            </p:nvSpPr>
            <p:spPr bwMode="auto">
              <a:xfrm>
                <a:off x="4286" y="736"/>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8" name="Line 125"/>
              <p:cNvSpPr>
                <a:spLocks noChangeShapeType="1"/>
              </p:cNvSpPr>
              <p:nvPr/>
            </p:nvSpPr>
            <p:spPr bwMode="auto">
              <a:xfrm>
                <a:off x="4286" y="68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9" name="Line 126"/>
              <p:cNvSpPr>
                <a:spLocks noChangeShapeType="1"/>
              </p:cNvSpPr>
              <p:nvPr/>
            </p:nvSpPr>
            <p:spPr bwMode="auto">
              <a:xfrm>
                <a:off x="4287" y="762"/>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0" name="Line 127"/>
              <p:cNvSpPr>
                <a:spLocks noChangeShapeType="1"/>
              </p:cNvSpPr>
              <p:nvPr/>
            </p:nvSpPr>
            <p:spPr bwMode="auto">
              <a:xfrm>
                <a:off x="4287" y="790"/>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1" name="Line 128"/>
              <p:cNvSpPr>
                <a:spLocks noChangeShapeType="1"/>
              </p:cNvSpPr>
              <p:nvPr/>
            </p:nvSpPr>
            <p:spPr bwMode="auto">
              <a:xfrm>
                <a:off x="4287" y="81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2" name="Line 129"/>
              <p:cNvSpPr>
                <a:spLocks noChangeShapeType="1"/>
              </p:cNvSpPr>
              <p:nvPr/>
            </p:nvSpPr>
            <p:spPr bwMode="auto">
              <a:xfrm>
                <a:off x="4287" y="84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3" name="Line 130"/>
              <p:cNvSpPr>
                <a:spLocks noChangeShapeType="1"/>
              </p:cNvSpPr>
              <p:nvPr/>
            </p:nvSpPr>
            <p:spPr bwMode="auto">
              <a:xfrm>
                <a:off x="4287" y="89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4" name="Line 131"/>
              <p:cNvSpPr>
                <a:spLocks noChangeShapeType="1"/>
              </p:cNvSpPr>
              <p:nvPr/>
            </p:nvSpPr>
            <p:spPr bwMode="auto">
              <a:xfrm>
                <a:off x="4287" y="87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81" name="Rectangle 132"/>
            <p:cNvSpPr>
              <a:spLocks noChangeArrowheads="1"/>
            </p:cNvSpPr>
            <p:nvPr/>
          </p:nvSpPr>
          <p:spPr bwMode="auto">
            <a:xfrm>
              <a:off x="4286" y="527"/>
              <a:ext cx="499" cy="36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grpSp>
      <p:sp>
        <p:nvSpPr>
          <p:cNvPr id="17447" name="AutoShape 133"/>
          <p:cNvSpPr>
            <a:spLocks noChangeArrowheads="1"/>
          </p:cNvSpPr>
          <p:nvPr/>
        </p:nvSpPr>
        <p:spPr bwMode="auto">
          <a:xfrm>
            <a:off x="4975225" y="5548313"/>
            <a:ext cx="2143125" cy="714375"/>
          </a:xfrm>
          <a:prstGeom prst="flowChartAlternateProcess">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s-ES" altLang="es-ES">
              <a:solidFill>
                <a:srgbClr val="0000FF"/>
              </a:solidFill>
              <a:latin typeface="Tahoma" pitchFamily="34" charset="0"/>
              <a:cs typeface="Tahoma" pitchFamily="34" charset="0"/>
            </a:endParaRPr>
          </a:p>
        </p:txBody>
      </p:sp>
      <p:cxnSp>
        <p:nvCxnSpPr>
          <p:cNvPr id="17448" name="AutoShape 134"/>
          <p:cNvCxnSpPr>
            <a:cxnSpLocks noChangeShapeType="1"/>
          </p:cNvCxnSpPr>
          <p:nvPr/>
        </p:nvCxnSpPr>
        <p:spPr bwMode="auto">
          <a:xfrm>
            <a:off x="4651375" y="5094288"/>
            <a:ext cx="1039813" cy="454025"/>
          </a:xfrm>
          <a:prstGeom prst="bentConnector2">
            <a:avLst/>
          </a:prstGeom>
          <a:noFill/>
          <a:ln w="76200">
            <a:solidFill>
              <a:srgbClr val="00CCFF"/>
            </a:solidFill>
            <a:miter lim="800000"/>
            <a:headEnd/>
            <a:tailEnd/>
          </a:ln>
          <a:extLst>
            <a:ext uri="{909E8E84-426E-40DD-AFC4-6F175D3DCCD1}">
              <a14:hiddenFill xmlns:a14="http://schemas.microsoft.com/office/drawing/2010/main">
                <a:noFill/>
              </a14:hiddenFill>
            </a:ext>
          </a:extLst>
        </p:spPr>
      </p:cxnSp>
      <p:sp>
        <p:nvSpPr>
          <p:cNvPr id="17449" name="Line 135"/>
          <p:cNvSpPr>
            <a:spLocks noChangeShapeType="1"/>
          </p:cNvSpPr>
          <p:nvPr/>
        </p:nvSpPr>
        <p:spPr bwMode="auto">
          <a:xfrm>
            <a:off x="4651375" y="4600575"/>
            <a:ext cx="0" cy="519113"/>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0" name="Line 136"/>
          <p:cNvSpPr>
            <a:spLocks noChangeShapeType="1"/>
          </p:cNvSpPr>
          <p:nvPr/>
        </p:nvSpPr>
        <p:spPr bwMode="auto">
          <a:xfrm>
            <a:off x="7170738" y="4703763"/>
            <a:ext cx="0" cy="388937"/>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Line 137"/>
          <p:cNvSpPr>
            <a:spLocks noChangeShapeType="1"/>
          </p:cNvSpPr>
          <p:nvPr/>
        </p:nvSpPr>
        <p:spPr bwMode="auto">
          <a:xfrm flipH="1">
            <a:off x="6326188" y="5094288"/>
            <a:ext cx="0" cy="454025"/>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2" name="Line 138"/>
          <p:cNvSpPr>
            <a:spLocks noChangeShapeType="1"/>
          </p:cNvSpPr>
          <p:nvPr/>
        </p:nvSpPr>
        <p:spPr bwMode="auto">
          <a:xfrm flipH="1">
            <a:off x="6299200" y="5094288"/>
            <a:ext cx="909638" cy="0"/>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3" name="AutoShape 139"/>
          <p:cNvSpPr>
            <a:spLocks noChangeArrowheads="1"/>
          </p:cNvSpPr>
          <p:nvPr/>
        </p:nvSpPr>
        <p:spPr bwMode="auto">
          <a:xfrm>
            <a:off x="4130675" y="5613400"/>
            <a:ext cx="844550" cy="585788"/>
          </a:xfrm>
          <a:prstGeom prst="leftArrowCallout">
            <a:avLst>
              <a:gd name="adj1" fmla="val 50000"/>
              <a:gd name="adj2" fmla="val 25000"/>
              <a:gd name="adj3" fmla="val 23982"/>
              <a:gd name="adj4" fmla="val 66667"/>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54" name="Rectangle 140"/>
          <p:cNvSpPr>
            <a:spLocks noChangeArrowheads="1"/>
          </p:cNvSpPr>
          <p:nvPr/>
        </p:nvSpPr>
        <p:spPr bwMode="auto">
          <a:xfrm>
            <a:off x="3808413" y="5808663"/>
            <a:ext cx="1206500" cy="193675"/>
          </a:xfrm>
          <a:prstGeom prst="rect">
            <a:avLst/>
          </a:prstGeom>
          <a:solidFill>
            <a:srgbClr val="33CCFF"/>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55" name="Rectangle 141"/>
          <p:cNvSpPr>
            <a:spLocks noChangeArrowheads="1"/>
          </p:cNvSpPr>
          <p:nvPr/>
        </p:nvSpPr>
        <p:spPr bwMode="auto">
          <a:xfrm>
            <a:off x="7181850" y="973138"/>
            <a:ext cx="712788" cy="3889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56" name="Line 142"/>
          <p:cNvSpPr>
            <a:spLocks noChangeShapeType="1"/>
          </p:cNvSpPr>
          <p:nvPr/>
        </p:nvSpPr>
        <p:spPr bwMode="auto">
          <a:xfrm flipV="1">
            <a:off x="7181850" y="1154113"/>
            <a:ext cx="1277938" cy="12700"/>
          </a:xfrm>
          <a:prstGeom prst="line">
            <a:avLst/>
          </a:prstGeom>
          <a:noFill/>
          <a:ln w="762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57" name="Rectangle 143"/>
          <p:cNvSpPr>
            <a:spLocks noChangeArrowheads="1"/>
          </p:cNvSpPr>
          <p:nvPr/>
        </p:nvSpPr>
        <p:spPr bwMode="auto">
          <a:xfrm>
            <a:off x="5106988" y="2757488"/>
            <a:ext cx="1193800" cy="2012950"/>
          </a:xfrm>
          <a:prstGeom prst="rect">
            <a:avLst/>
          </a:prstGeom>
          <a:noFill/>
          <a:ln w="76200" cmpd="tri">
            <a:solidFill>
              <a:srgbClr val="9966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58" name="Text Box 144"/>
          <p:cNvSpPr txBox="1">
            <a:spLocks noChangeArrowheads="1"/>
          </p:cNvSpPr>
          <p:nvPr/>
        </p:nvSpPr>
        <p:spPr bwMode="auto">
          <a:xfrm>
            <a:off x="1257300" y="84138"/>
            <a:ext cx="216058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ES" sz="1400" b="1">
                <a:solidFill>
                  <a:srgbClr val="0000FF"/>
                </a:solidFill>
                <a:latin typeface="Tahoma" pitchFamily="34" charset="0"/>
                <a:cs typeface="Tahoma" pitchFamily="34" charset="0"/>
              </a:rPr>
              <a:t>HEPA filtration </a:t>
            </a:r>
          </a:p>
          <a:p>
            <a:pPr algn="ctr" eaLnBrk="1" hangingPunct="1"/>
            <a:r>
              <a:rPr lang="es-ES" altLang="es-ES" sz="1400" b="1">
                <a:solidFill>
                  <a:srgbClr val="0000FF"/>
                </a:solidFill>
                <a:latin typeface="Tahoma" pitchFamily="34" charset="0"/>
                <a:cs typeface="Tahoma" pitchFamily="34" charset="0"/>
              </a:rPr>
              <a:t>at the entry</a:t>
            </a:r>
          </a:p>
        </p:txBody>
      </p:sp>
      <p:sp>
        <p:nvSpPr>
          <p:cNvPr id="17459" name="Text Box 145"/>
          <p:cNvSpPr txBox="1">
            <a:spLocks noChangeArrowheads="1"/>
          </p:cNvSpPr>
          <p:nvPr/>
        </p:nvSpPr>
        <p:spPr bwMode="auto">
          <a:xfrm>
            <a:off x="3619500" y="136525"/>
            <a:ext cx="4840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400" b="1">
                <a:solidFill>
                  <a:srgbClr val="0000FF"/>
                </a:solidFill>
                <a:latin typeface="Tahoma" pitchFamily="34" charset="0"/>
                <a:cs typeface="Tahoma" pitchFamily="34" charset="0"/>
              </a:rPr>
              <a:t>twice HEPA filtration in the exhaust</a:t>
            </a:r>
          </a:p>
        </p:txBody>
      </p:sp>
      <p:sp>
        <p:nvSpPr>
          <p:cNvPr id="17460" name="Text Box 146"/>
          <p:cNvSpPr txBox="1">
            <a:spLocks noChangeArrowheads="1"/>
          </p:cNvSpPr>
          <p:nvPr/>
        </p:nvSpPr>
        <p:spPr bwMode="auto">
          <a:xfrm>
            <a:off x="4338638" y="2432050"/>
            <a:ext cx="2560637"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400" b="1">
                <a:solidFill>
                  <a:srgbClr val="0000FF"/>
                </a:solidFill>
                <a:latin typeface="Tahoma" pitchFamily="34" charset="0"/>
                <a:cs typeface="Tahoma" pitchFamily="34" charset="0"/>
              </a:rPr>
              <a:t>             Air-tight door</a:t>
            </a:r>
          </a:p>
        </p:txBody>
      </p:sp>
      <p:sp>
        <p:nvSpPr>
          <p:cNvPr id="17461" name="Text Box 147"/>
          <p:cNvSpPr txBox="1">
            <a:spLocks noChangeArrowheads="1"/>
          </p:cNvSpPr>
          <p:nvPr/>
        </p:nvSpPr>
        <p:spPr bwMode="auto">
          <a:xfrm>
            <a:off x="1547813" y="4833938"/>
            <a:ext cx="30400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ES" sz="1400" b="1">
                <a:solidFill>
                  <a:srgbClr val="0000FF"/>
                </a:solidFill>
                <a:latin typeface="Tahoma" pitchFamily="34" charset="0"/>
                <a:cs typeface="Tahoma" pitchFamily="34" charset="0"/>
              </a:rPr>
              <a:t>Pool for stool and orin collection</a:t>
            </a:r>
          </a:p>
        </p:txBody>
      </p:sp>
      <p:sp>
        <p:nvSpPr>
          <p:cNvPr id="17462" name="Text Box 148"/>
          <p:cNvSpPr txBox="1">
            <a:spLocks noChangeArrowheads="1"/>
          </p:cNvSpPr>
          <p:nvPr/>
        </p:nvSpPr>
        <p:spPr bwMode="auto">
          <a:xfrm>
            <a:off x="4133850" y="4119563"/>
            <a:ext cx="700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s-ES" sz="1400" b="1">
                <a:solidFill>
                  <a:srgbClr val="0000FF"/>
                </a:solidFill>
                <a:latin typeface="Tahoma" pitchFamily="34" charset="0"/>
                <a:cs typeface="Tahoma" pitchFamily="34" charset="0"/>
              </a:rPr>
              <a:t>    Eslat</a:t>
            </a:r>
          </a:p>
        </p:txBody>
      </p:sp>
      <p:sp>
        <p:nvSpPr>
          <p:cNvPr id="17463" name="Text Box 149"/>
          <p:cNvSpPr txBox="1">
            <a:spLocks noChangeArrowheads="1"/>
          </p:cNvSpPr>
          <p:nvPr/>
        </p:nvSpPr>
        <p:spPr bwMode="auto">
          <a:xfrm>
            <a:off x="4127500" y="3014663"/>
            <a:ext cx="1136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ES" sz="1400" b="1">
                <a:solidFill>
                  <a:srgbClr val="0000FF"/>
                </a:solidFill>
                <a:latin typeface="Tahoma" pitchFamily="34" charset="0"/>
                <a:cs typeface="Tahoma" pitchFamily="34" charset="0"/>
              </a:rPr>
              <a:t>Portable divisors</a:t>
            </a:r>
          </a:p>
        </p:txBody>
      </p:sp>
      <p:sp>
        <p:nvSpPr>
          <p:cNvPr id="17464" name="Text Box 150"/>
          <p:cNvSpPr txBox="1">
            <a:spLocks noChangeArrowheads="1"/>
          </p:cNvSpPr>
          <p:nvPr/>
        </p:nvSpPr>
        <p:spPr bwMode="auto">
          <a:xfrm>
            <a:off x="6602413" y="2073275"/>
            <a:ext cx="2362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400" b="1">
                <a:solidFill>
                  <a:srgbClr val="0000FF"/>
                </a:solidFill>
                <a:latin typeface="Tahoma" pitchFamily="34" charset="0"/>
                <a:cs typeface="Tahoma" pitchFamily="34" charset="0"/>
              </a:rPr>
              <a:t>     Shower</a:t>
            </a:r>
          </a:p>
        </p:txBody>
      </p:sp>
      <p:sp>
        <p:nvSpPr>
          <p:cNvPr id="17465" name="Text Box 151"/>
          <p:cNvSpPr txBox="1">
            <a:spLocks noChangeArrowheads="1"/>
          </p:cNvSpPr>
          <p:nvPr/>
        </p:nvSpPr>
        <p:spPr bwMode="auto">
          <a:xfrm>
            <a:off x="5040313" y="6262688"/>
            <a:ext cx="23368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400" b="1">
                <a:solidFill>
                  <a:srgbClr val="0000FF"/>
                </a:solidFill>
                <a:latin typeface="Tahoma" pitchFamily="34" charset="0"/>
                <a:cs typeface="Tahoma" pitchFamily="34" charset="0"/>
              </a:rPr>
              <a:t>   Chemical inactivation</a:t>
            </a:r>
          </a:p>
        </p:txBody>
      </p:sp>
      <p:sp>
        <p:nvSpPr>
          <p:cNvPr id="17466" name="Line 152"/>
          <p:cNvSpPr>
            <a:spLocks noChangeShapeType="1"/>
          </p:cNvSpPr>
          <p:nvPr/>
        </p:nvSpPr>
        <p:spPr bwMode="auto">
          <a:xfrm flipH="1">
            <a:off x="3454400" y="5899150"/>
            <a:ext cx="871538" cy="0"/>
          </a:xfrm>
          <a:prstGeom prst="line">
            <a:avLst/>
          </a:prstGeom>
          <a:noFill/>
          <a:ln w="5715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67" name="Rectangle 153"/>
          <p:cNvSpPr>
            <a:spLocks noChangeArrowheads="1"/>
          </p:cNvSpPr>
          <p:nvPr/>
        </p:nvSpPr>
        <p:spPr bwMode="auto">
          <a:xfrm>
            <a:off x="3222625" y="4316413"/>
            <a:ext cx="519113" cy="128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68" name="Rectangle 154"/>
          <p:cNvSpPr>
            <a:spLocks noChangeArrowheads="1"/>
          </p:cNvSpPr>
          <p:nvPr/>
        </p:nvSpPr>
        <p:spPr bwMode="auto">
          <a:xfrm>
            <a:off x="3937000" y="4316413"/>
            <a:ext cx="519113" cy="128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s-ES" altLang="es-ES">
              <a:solidFill>
                <a:srgbClr val="0000FF"/>
              </a:solidFill>
              <a:latin typeface="Tahoma" pitchFamily="34" charset="0"/>
              <a:cs typeface="Tahoma" pitchFamily="34" charset="0"/>
            </a:endParaRPr>
          </a:p>
        </p:txBody>
      </p:sp>
      <p:sp>
        <p:nvSpPr>
          <p:cNvPr id="17469" name="Line 155"/>
          <p:cNvSpPr>
            <a:spLocks noChangeShapeType="1"/>
          </p:cNvSpPr>
          <p:nvPr/>
        </p:nvSpPr>
        <p:spPr bwMode="auto">
          <a:xfrm>
            <a:off x="1665288" y="4379913"/>
            <a:ext cx="3179762" cy="4762"/>
          </a:xfrm>
          <a:prstGeom prst="line">
            <a:avLst/>
          </a:prstGeom>
          <a:noFill/>
          <a:ln w="571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Text Box 156"/>
          <p:cNvSpPr txBox="1">
            <a:spLocks noChangeArrowheads="1"/>
          </p:cNvSpPr>
          <p:nvPr/>
        </p:nvSpPr>
        <p:spPr bwMode="auto">
          <a:xfrm>
            <a:off x="4833938" y="1990725"/>
            <a:ext cx="2079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400" b="1">
                <a:solidFill>
                  <a:srgbClr val="0000FF"/>
                </a:solidFill>
                <a:latin typeface="Tahoma" pitchFamily="34" charset="0"/>
                <a:cs typeface="Tahoma" pitchFamily="34" charset="0"/>
              </a:rPr>
              <a:t>Video camera</a:t>
            </a:r>
          </a:p>
        </p:txBody>
      </p:sp>
      <p:sp>
        <p:nvSpPr>
          <p:cNvPr id="17471" name="Text Box 157"/>
          <p:cNvSpPr txBox="1">
            <a:spLocks noChangeArrowheads="1"/>
          </p:cNvSpPr>
          <p:nvPr/>
        </p:nvSpPr>
        <p:spPr bwMode="auto">
          <a:xfrm rot="-5400000">
            <a:off x="7523956" y="2904332"/>
            <a:ext cx="10509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ES" altLang="es-ES" sz="1400" b="1">
              <a:solidFill>
                <a:srgbClr val="0000FF"/>
              </a:solidFill>
              <a:latin typeface="Tahoma" pitchFamily="34" charset="0"/>
              <a:cs typeface="Tahoma" pitchFamily="34" charset="0"/>
            </a:endParaRPr>
          </a:p>
          <a:p>
            <a:pPr eaLnBrk="1" hangingPunct="1"/>
            <a:endParaRPr lang="es-ES" altLang="es-ES" sz="1400" b="1">
              <a:solidFill>
                <a:srgbClr val="0000FF"/>
              </a:solidFill>
              <a:latin typeface="Tahoma" pitchFamily="34" charset="0"/>
              <a:cs typeface="Tahoma" pitchFamily="34" charset="0"/>
            </a:endParaRPr>
          </a:p>
        </p:txBody>
      </p:sp>
      <p:sp>
        <p:nvSpPr>
          <p:cNvPr id="17472" name="Text Box 158"/>
          <p:cNvSpPr txBox="1">
            <a:spLocks noChangeArrowheads="1"/>
          </p:cNvSpPr>
          <p:nvPr/>
        </p:nvSpPr>
        <p:spPr bwMode="auto">
          <a:xfrm rot="-5400000">
            <a:off x="5738019" y="3515519"/>
            <a:ext cx="1893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s-ES" sz="1400" b="1">
                <a:solidFill>
                  <a:srgbClr val="0000FF"/>
                </a:solidFill>
                <a:latin typeface="Tahoma" pitchFamily="34" charset="0"/>
                <a:cs typeface="Tahoma" pitchFamily="34" charset="0"/>
              </a:rPr>
              <a:t>     Dressing room</a:t>
            </a:r>
          </a:p>
        </p:txBody>
      </p:sp>
      <p:sp>
        <p:nvSpPr>
          <p:cNvPr id="17473" name="Text Box 159"/>
          <p:cNvSpPr txBox="1">
            <a:spLocks noChangeArrowheads="1"/>
          </p:cNvSpPr>
          <p:nvPr/>
        </p:nvSpPr>
        <p:spPr bwMode="auto">
          <a:xfrm>
            <a:off x="3843338" y="4470400"/>
            <a:ext cx="871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400" b="1">
                <a:solidFill>
                  <a:srgbClr val="0000FF"/>
                </a:solidFill>
                <a:latin typeface="Tahoma" pitchFamily="34" charset="0"/>
                <a:cs typeface="Tahoma" pitchFamily="34" charset="0"/>
              </a:rPr>
              <a:t>Water</a:t>
            </a:r>
          </a:p>
        </p:txBody>
      </p:sp>
      <p:sp>
        <p:nvSpPr>
          <p:cNvPr id="17474" name="Text Box 160"/>
          <p:cNvSpPr txBox="1">
            <a:spLocks noChangeArrowheads="1"/>
          </p:cNvSpPr>
          <p:nvPr/>
        </p:nvSpPr>
        <p:spPr bwMode="auto">
          <a:xfrm rot="-5400000">
            <a:off x="7046119" y="3531394"/>
            <a:ext cx="1893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s-ES" sz="1400" b="1">
                <a:solidFill>
                  <a:srgbClr val="0000FF"/>
                </a:solidFill>
                <a:latin typeface="Tahoma" pitchFamily="34" charset="0"/>
                <a:cs typeface="Tahoma" pitchFamily="34" charset="0"/>
              </a:rPr>
              <a:t>     Dressing room</a:t>
            </a:r>
          </a:p>
        </p:txBody>
      </p:sp>
      <p:sp>
        <p:nvSpPr>
          <p:cNvPr id="17475" name="Rectangle 161"/>
          <p:cNvSpPr>
            <a:spLocks noChangeArrowheads="1"/>
          </p:cNvSpPr>
          <p:nvPr/>
        </p:nvSpPr>
        <p:spPr bwMode="auto">
          <a:xfrm>
            <a:off x="5402263" y="3076575"/>
            <a:ext cx="576262" cy="590550"/>
          </a:xfrm>
          <a:prstGeom prst="rect">
            <a:avLst/>
          </a:prstGeom>
          <a:solidFill>
            <a:schemeClr val="accent1"/>
          </a:solidFill>
          <a:ln w="9525">
            <a:solidFill>
              <a:schemeClr val="tx1"/>
            </a:solidFill>
            <a:miter lim="800000"/>
            <a:headEnd/>
            <a:tailEnd/>
          </a:ln>
        </p:spPr>
        <p:txBody>
          <a:bodyPr wrap="none" anchor="ctr"/>
          <a:lstStyle/>
          <a:p>
            <a:pPr eaLnBrk="1" hangingPunct="1"/>
            <a:endParaRPr lang="es-ES" altLang="es-ES">
              <a:solidFill>
                <a:srgbClr val="0000FF"/>
              </a:solidFill>
              <a:latin typeface="Tahoma" pitchFamily="34" charset="0"/>
              <a:cs typeface="Tahoma" pitchFamily="34" charset="0"/>
            </a:endParaRPr>
          </a:p>
        </p:txBody>
      </p:sp>
      <p:sp>
        <p:nvSpPr>
          <p:cNvPr id="17476" name="Line 162"/>
          <p:cNvSpPr>
            <a:spLocks noChangeShapeType="1"/>
          </p:cNvSpPr>
          <p:nvPr/>
        </p:nvSpPr>
        <p:spPr bwMode="auto">
          <a:xfrm>
            <a:off x="5691188" y="5256213"/>
            <a:ext cx="1587" cy="422275"/>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77" name="Line 163"/>
          <p:cNvSpPr>
            <a:spLocks noChangeShapeType="1"/>
          </p:cNvSpPr>
          <p:nvPr/>
        </p:nvSpPr>
        <p:spPr bwMode="auto">
          <a:xfrm>
            <a:off x="6299200" y="5256213"/>
            <a:ext cx="0" cy="422275"/>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7478" name="Picture 6" descr="Centre de Recerca en Sanitat Anima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6224588"/>
            <a:ext cx="1657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9" name="Line 142"/>
          <p:cNvSpPr>
            <a:spLocks noChangeShapeType="1"/>
          </p:cNvSpPr>
          <p:nvPr/>
        </p:nvSpPr>
        <p:spPr bwMode="auto">
          <a:xfrm>
            <a:off x="2443163" y="1511300"/>
            <a:ext cx="0" cy="857250"/>
          </a:xfrm>
          <a:prstGeom prst="line">
            <a:avLst/>
          </a:prstGeom>
          <a:noFill/>
          <a:ln w="762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s-ES" altLang="es-ES" smtClean="0"/>
          </a:p>
        </p:txBody>
      </p:sp>
      <p:sp>
        <p:nvSpPr>
          <p:cNvPr id="18435" name="Rectangle 3"/>
          <p:cNvSpPr>
            <a:spLocks noGrp="1" noChangeArrowheads="1"/>
          </p:cNvSpPr>
          <p:nvPr>
            <p:ph type="body" idx="1"/>
          </p:nvPr>
        </p:nvSpPr>
        <p:spPr/>
        <p:txBody>
          <a:bodyPr/>
          <a:lstStyle/>
          <a:p>
            <a:pPr eaLnBrk="1" hangingPunct="1"/>
            <a:r>
              <a:rPr lang="ca-ES" altLang="es-ES" smtClean="0">
                <a:latin typeface="Tahoma" pitchFamily="34" charset="0"/>
              </a:rPr>
              <a:t>Where I work</a:t>
            </a:r>
          </a:p>
        </p:txBody>
      </p:sp>
      <p:sp>
        <p:nvSpPr>
          <p:cNvPr id="18436" name="Rectangle 2"/>
          <p:cNvSpPr>
            <a:spLocks noChangeArrowheads="1"/>
          </p:cNvSpPr>
          <p:nvPr/>
        </p:nvSpPr>
        <p:spPr bwMode="auto">
          <a:xfrm>
            <a:off x="4095750" y="3198813"/>
            <a:ext cx="2355850" cy="2452687"/>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ca-ES" sz="2000">
              <a:ea typeface="ヒラギノ角ゴ Pro W3"/>
              <a:cs typeface="ヒラギノ角ゴ Pro W3"/>
            </a:endParaRPr>
          </a:p>
        </p:txBody>
      </p:sp>
      <p:sp>
        <p:nvSpPr>
          <p:cNvPr id="18437" name="Line 3"/>
          <p:cNvSpPr>
            <a:spLocks noChangeShapeType="1"/>
          </p:cNvSpPr>
          <p:nvPr/>
        </p:nvSpPr>
        <p:spPr bwMode="auto">
          <a:xfrm flipH="1" flipV="1">
            <a:off x="3460750" y="3559175"/>
            <a:ext cx="858838" cy="938213"/>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Text Box 4"/>
          <p:cNvSpPr txBox="1">
            <a:spLocks noChangeArrowheads="1"/>
          </p:cNvSpPr>
          <p:nvPr/>
        </p:nvSpPr>
        <p:spPr bwMode="auto">
          <a:xfrm>
            <a:off x="4652963" y="3390900"/>
            <a:ext cx="1358900" cy="3841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ca-ES" sz="2000" b="1">
                <a:latin typeface="Times New Roman" pitchFamily="18" charset="0"/>
                <a:ea typeface="ヒラギノ角ゴ Pro W3"/>
                <a:cs typeface="ヒラギノ角ゴ Pro W3"/>
              </a:rPr>
              <a:t>Personnel</a:t>
            </a:r>
            <a:endParaRPr lang="es-ES" altLang="ca-ES" b="1">
              <a:latin typeface="Times New Roman" pitchFamily="18" charset="0"/>
              <a:ea typeface="ヒラギノ角ゴ Pro W3"/>
              <a:cs typeface="ヒラギノ角ゴ Pro W3"/>
            </a:endParaRPr>
          </a:p>
        </p:txBody>
      </p:sp>
      <p:sp>
        <p:nvSpPr>
          <p:cNvPr id="18439" name="Text Box 5"/>
          <p:cNvSpPr txBox="1">
            <a:spLocks noChangeArrowheads="1"/>
          </p:cNvSpPr>
          <p:nvPr/>
        </p:nvSpPr>
        <p:spPr bwMode="auto">
          <a:xfrm>
            <a:off x="4538663" y="1628775"/>
            <a:ext cx="1358900" cy="38735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ca-ES" altLang="ca-ES" sz="2000" b="1">
                <a:latin typeface="Times New Roman" pitchFamily="18" charset="0"/>
                <a:ea typeface="ヒラギノ角ゴ Pro W3"/>
                <a:cs typeface="ヒラギノ角ゴ Pro W3"/>
              </a:rPr>
              <a:t>Shower</a:t>
            </a:r>
            <a:endParaRPr lang="ca-ES" altLang="ca-ES" sz="2400" b="1">
              <a:latin typeface="Times New Roman" pitchFamily="18" charset="0"/>
              <a:ea typeface="ヒラギノ角ゴ Pro W3"/>
              <a:cs typeface="ヒラギノ角ゴ Pro W3"/>
            </a:endParaRPr>
          </a:p>
        </p:txBody>
      </p:sp>
      <p:sp>
        <p:nvSpPr>
          <p:cNvPr id="18440" name="Text Box 6"/>
          <p:cNvSpPr txBox="1">
            <a:spLocks noChangeArrowheads="1"/>
          </p:cNvSpPr>
          <p:nvPr/>
        </p:nvSpPr>
        <p:spPr bwMode="auto">
          <a:xfrm>
            <a:off x="6735763" y="2803525"/>
            <a:ext cx="1758950" cy="3143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ca-ES" sz="2000" b="1">
                <a:latin typeface="Times New Roman" pitchFamily="18" charset="0"/>
                <a:ea typeface="ヒラギノ角ゴ Pro W3"/>
                <a:cs typeface="ヒラギノ角ゴ Pro W3"/>
              </a:rPr>
              <a:t>HEPA filters</a:t>
            </a:r>
          </a:p>
        </p:txBody>
      </p:sp>
      <p:sp>
        <p:nvSpPr>
          <p:cNvPr id="18441" name="Text Box 7"/>
          <p:cNvSpPr txBox="1">
            <a:spLocks noChangeArrowheads="1"/>
          </p:cNvSpPr>
          <p:nvPr/>
        </p:nvSpPr>
        <p:spPr bwMode="auto">
          <a:xfrm rot="5400000">
            <a:off x="5518151" y="4230687"/>
            <a:ext cx="957262" cy="4111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ca-ES" altLang="ca-ES" sz="2000" b="1">
                <a:latin typeface="Times New Roman" pitchFamily="18" charset="0"/>
                <a:ea typeface="ヒラギノ角ゴ Pro W3"/>
                <a:cs typeface="ヒラギノ角ゴ Pro W3"/>
              </a:rPr>
              <a:t>Air</a:t>
            </a:r>
            <a:endParaRPr lang="ca-ES" altLang="ca-ES" b="1">
              <a:latin typeface="Times New Roman" pitchFamily="18" charset="0"/>
              <a:ea typeface="ヒラギノ角ゴ Pro W3"/>
              <a:cs typeface="ヒラギノ角ゴ Pro W3"/>
            </a:endParaRPr>
          </a:p>
        </p:txBody>
      </p:sp>
      <p:sp>
        <p:nvSpPr>
          <p:cNvPr id="18442" name="Text Box 8"/>
          <p:cNvSpPr txBox="1">
            <a:spLocks noChangeArrowheads="1"/>
          </p:cNvSpPr>
          <p:nvPr/>
        </p:nvSpPr>
        <p:spPr bwMode="auto">
          <a:xfrm>
            <a:off x="4683125" y="5075238"/>
            <a:ext cx="1147763" cy="387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ca-ES" altLang="ca-ES" sz="2000" b="1">
                <a:latin typeface="Times New Roman" pitchFamily="18" charset="0"/>
                <a:ea typeface="ヒラギノ角ゴ Pro W3"/>
                <a:cs typeface="ヒラギノ角ゴ Pro W3"/>
              </a:rPr>
              <a:t>Solids</a:t>
            </a:r>
            <a:endParaRPr lang="ca-ES" altLang="ca-ES" b="1">
              <a:latin typeface="Times New Roman" pitchFamily="18" charset="0"/>
              <a:ea typeface="ヒラギノ角ゴ Pro W3"/>
              <a:cs typeface="ヒラギノ角ゴ Pro W3"/>
            </a:endParaRPr>
          </a:p>
        </p:txBody>
      </p:sp>
      <p:sp>
        <p:nvSpPr>
          <p:cNvPr id="18443" name="Text Box 9"/>
          <p:cNvSpPr txBox="1">
            <a:spLocks noChangeArrowheads="1"/>
          </p:cNvSpPr>
          <p:nvPr/>
        </p:nvSpPr>
        <p:spPr bwMode="auto">
          <a:xfrm rot="-5400000">
            <a:off x="3912394" y="4239419"/>
            <a:ext cx="1031875" cy="392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ca-ES" altLang="ca-ES" sz="2000" b="1">
                <a:latin typeface="Times New Roman" pitchFamily="18" charset="0"/>
                <a:ea typeface="ヒラギノ角ゴ Pro W3"/>
                <a:cs typeface="ヒラギノ角ゴ Pro W3"/>
              </a:rPr>
              <a:t>Liquids</a:t>
            </a:r>
            <a:endParaRPr lang="ca-ES" altLang="ca-ES" b="1">
              <a:latin typeface="Times New Roman" pitchFamily="18" charset="0"/>
              <a:ea typeface="ヒラギノ角ゴ Pro W3"/>
              <a:cs typeface="ヒラギノ角ゴ Pro W3"/>
            </a:endParaRPr>
          </a:p>
        </p:txBody>
      </p:sp>
      <p:sp>
        <p:nvSpPr>
          <p:cNvPr id="18444" name="Text Box 10"/>
          <p:cNvSpPr txBox="1">
            <a:spLocks noChangeArrowheads="1"/>
          </p:cNvSpPr>
          <p:nvPr/>
        </p:nvSpPr>
        <p:spPr bwMode="auto">
          <a:xfrm>
            <a:off x="6754813" y="4930775"/>
            <a:ext cx="1716087" cy="38735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ca-ES" altLang="ca-ES" sz="2000" b="1">
                <a:latin typeface="Times New Roman" pitchFamily="18" charset="0"/>
                <a:ea typeface="ヒラギノ角ゴ Pro W3"/>
                <a:cs typeface="ヒラギノ角ゴ Pro W3"/>
              </a:rPr>
              <a:t>Autoclaves </a:t>
            </a:r>
          </a:p>
        </p:txBody>
      </p:sp>
      <p:sp>
        <p:nvSpPr>
          <p:cNvPr id="18445" name="Text Box 11"/>
          <p:cNvSpPr txBox="1">
            <a:spLocks noChangeArrowheads="1"/>
          </p:cNvSpPr>
          <p:nvPr/>
        </p:nvSpPr>
        <p:spPr bwMode="auto">
          <a:xfrm>
            <a:off x="1835150" y="2689225"/>
            <a:ext cx="1795463" cy="3540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ca-ES" altLang="ca-ES" sz="2000" b="1">
                <a:latin typeface="Times New Roman" pitchFamily="18" charset="0"/>
                <a:ea typeface="ヒラギノ角ゴ Pro W3"/>
                <a:cs typeface="ヒラギノ角ゴ Pro W3"/>
              </a:rPr>
              <a:t>Sterilizer</a:t>
            </a:r>
          </a:p>
        </p:txBody>
      </p:sp>
      <p:sp>
        <p:nvSpPr>
          <p:cNvPr id="18446" name="Text Box 12"/>
          <p:cNvSpPr txBox="1">
            <a:spLocks noChangeArrowheads="1"/>
          </p:cNvSpPr>
          <p:nvPr/>
        </p:nvSpPr>
        <p:spPr bwMode="auto">
          <a:xfrm>
            <a:off x="4651375" y="4191000"/>
            <a:ext cx="1144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ca-ES" altLang="ca-ES" b="1">
                <a:solidFill>
                  <a:schemeClr val="bg1"/>
                </a:solidFill>
                <a:latin typeface="Times New Roman" pitchFamily="18" charset="0"/>
                <a:ea typeface="ヒラギノ角ゴ Pro W3"/>
                <a:cs typeface="Times New Roman" pitchFamily="18" charset="0"/>
              </a:rPr>
              <a:t>Negative pressure</a:t>
            </a:r>
          </a:p>
        </p:txBody>
      </p:sp>
      <p:sp>
        <p:nvSpPr>
          <p:cNvPr id="18447" name="Text Box 13"/>
          <p:cNvSpPr txBox="1">
            <a:spLocks noChangeArrowheads="1"/>
          </p:cNvSpPr>
          <p:nvPr/>
        </p:nvSpPr>
        <p:spPr bwMode="auto">
          <a:xfrm>
            <a:off x="1847850" y="4930775"/>
            <a:ext cx="1787525" cy="3190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ca-ES" sz="2000" b="1">
                <a:latin typeface="Times New Roman" pitchFamily="18" charset="0"/>
                <a:ea typeface="ヒラギノ角ゴ Pro W3"/>
                <a:cs typeface="ヒラギノ角ゴ Pro W3"/>
              </a:rPr>
              <a:t>Incinerator</a:t>
            </a:r>
          </a:p>
        </p:txBody>
      </p:sp>
      <p:pic>
        <p:nvPicPr>
          <p:cNvPr id="18448" name="Picture 14" descr="CubasTractament"/>
          <p:cNvPicPr>
            <a:picLocks noChangeAspect="1" noChangeArrowheads="1"/>
          </p:cNvPicPr>
          <p:nvPr/>
        </p:nvPicPr>
        <p:blipFill>
          <a:blip r:embed="rId2">
            <a:extLst>
              <a:ext uri="{28A0092B-C50C-407E-A947-70E740481C1C}">
                <a14:useLocalDpi xmlns:a14="http://schemas.microsoft.com/office/drawing/2010/main" val="0"/>
              </a:ext>
            </a:extLst>
          </a:blip>
          <a:srcRect l="8034"/>
          <a:stretch>
            <a:fillRect/>
          </a:stretch>
        </p:blipFill>
        <p:spPr bwMode="auto">
          <a:xfrm>
            <a:off x="1847850" y="3035300"/>
            <a:ext cx="178752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5" descr="Incinera"/>
          <p:cNvPicPr>
            <a:picLocks noChangeAspect="1" noChangeArrowheads="1"/>
          </p:cNvPicPr>
          <p:nvPr/>
        </p:nvPicPr>
        <p:blipFill>
          <a:blip r:embed="rId3">
            <a:extLst>
              <a:ext uri="{28A0092B-C50C-407E-A947-70E740481C1C}">
                <a14:useLocalDpi xmlns:a14="http://schemas.microsoft.com/office/drawing/2010/main" val="0"/>
              </a:ext>
            </a:extLst>
          </a:blip>
          <a:srcRect r="16667"/>
          <a:stretch>
            <a:fillRect/>
          </a:stretch>
        </p:blipFill>
        <p:spPr bwMode="auto">
          <a:xfrm>
            <a:off x="1847850" y="5248275"/>
            <a:ext cx="17875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16" descr="DSC_0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63" y="3117850"/>
            <a:ext cx="1716087"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17" descr="DSCN01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363" y="1971675"/>
            <a:ext cx="13366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18" descr="Entrada de material a la Unitat de Biocontenció NBS3 a través del SAS (Sterilised Air Syst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4813" y="5291138"/>
            <a:ext cx="171608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Line 20"/>
          <p:cNvSpPr>
            <a:spLocks noChangeShapeType="1"/>
          </p:cNvSpPr>
          <p:nvPr/>
        </p:nvSpPr>
        <p:spPr bwMode="auto">
          <a:xfrm flipH="1" flipV="1">
            <a:off x="5634038" y="5219700"/>
            <a:ext cx="1143000" cy="649288"/>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21"/>
          <p:cNvSpPr>
            <a:spLocks noChangeShapeType="1"/>
          </p:cNvSpPr>
          <p:nvPr/>
        </p:nvSpPr>
        <p:spPr bwMode="auto">
          <a:xfrm flipH="1">
            <a:off x="3600450" y="5219700"/>
            <a:ext cx="1144588" cy="649288"/>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Line 22"/>
          <p:cNvSpPr>
            <a:spLocks noChangeShapeType="1"/>
          </p:cNvSpPr>
          <p:nvPr/>
        </p:nvSpPr>
        <p:spPr bwMode="auto">
          <a:xfrm flipV="1">
            <a:off x="6124575" y="3559175"/>
            <a:ext cx="642938" cy="938213"/>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Line 23"/>
          <p:cNvSpPr>
            <a:spLocks noChangeShapeType="1"/>
          </p:cNvSpPr>
          <p:nvPr/>
        </p:nvSpPr>
        <p:spPr bwMode="auto">
          <a:xfrm flipH="1" flipV="1">
            <a:off x="5213350" y="2981325"/>
            <a:ext cx="0" cy="506413"/>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457" name="Picture 8" descr="Fotos presentació 0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5763" y="3117850"/>
            <a:ext cx="175895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a-ES" altLang="es-ES" sz="3600" smtClean="0">
                <a:latin typeface="Tahoma" pitchFamily="34" charset="0"/>
              </a:rPr>
              <a:t>Biosafety, quality and viral inactivation </a:t>
            </a:r>
          </a:p>
        </p:txBody>
      </p:sp>
      <p:sp>
        <p:nvSpPr>
          <p:cNvPr id="19459" name="Rectangle 3"/>
          <p:cNvSpPr>
            <a:spLocks noGrp="1" noChangeArrowheads="1"/>
          </p:cNvSpPr>
          <p:nvPr>
            <p:ph type="body" idx="1"/>
          </p:nvPr>
        </p:nvSpPr>
        <p:spPr/>
        <p:txBody>
          <a:bodyPr/>
          <a:lstStyle/>
          <a:p>
            <a:pPr eaLnBrk="1" hangingPunct="1"/>
            <a:r>
              <a:rPr lang="en-US" altLang="es-ES" smtClean="0">
                <a:latin typeface="Tahoma" pitchFamily="34" charset="0"/>
              </a:rPr>
              <a:t>More than 40 international SCI papers.</a:t>
            </a:r>
          </a:p>
          <a:p>
            <a:pPr eaLnBrk="1" hangingPunct="1"/>
            <a:r>
              <a:rPr lang="en-US" altLang="es-ES" smtClean="0">
                <a:latin typeface="Tahoma" pitchFamily="34" charset="0"/>
              </a:rPr>
              <a:t>Several chapters in virology books.</a:t>
            </a:r>
          </a:p>
          <a:p>
            <a:pPr eaLnBrk="1" hangingPunct="1"/>
            <a:r>
              <a:rPr lang="en-US" altLang="es-ES" smtClean="0">
                <a:latin typeface="Tahoma" pitchFamily="34" charset="0"/>
              </a:rPr>
              <a:t>Contracts with private companies.</a:t>
            </a:r>
          </a:p>
          <a:p>
            <a:pPr eaLnBrk="1" hangingPunct="1"/>
            <a:r>
              <a:rPr lang="en-US" altLang="es-ES" smtClean="0">
                <a:latin typeface="Tahoma" pitchFamily="34" charset="0"/>
              </a:rPr>
              <a:t>External expert for private companies in assessment of viral inactivation steps.</a:t>
            </a:r>
          </a:p>
          <a:p>
            <a:pPr eaLnBrk="1" hangingPunct="1"/>
            <a:r>
              <a:rPr lang="en-US" altLang="es-ES" smtClean="0">
                <a:latin typeface="Tahoma" pitchFamily="34" charset="0"/>
              </a:rPr>
              <a:t>Expert in GLP and ISO implementation in research environments.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68313" y="260350"/>
            <a:ext cx="8229600" cy="1143000"/>
          </a:xfrm>
        </p:spPr>
        <p:txBody>
          <a:bodyPr/>
          <a:lstStyle/>
          <a:p>
            <a:pPr eaLnBrk="1" hangingPunct="1"/>
            <a:endParaRPr lang="es-ES" altLang="es-ES" smtClean="0"/>
          </a:p>
        </p:txBody>
      </p:sp>
      <p:sp>
        <p:nvSpPr>
          <p:cNvPr id="20483" name="Rectangle 5"/>
          <p:cNvSpPr>
            <a:spLocks noGrp="1" noChangeArrowheads="1"/>
          </p:cNvSpPr>
          <p:nvPr>
            <p:ph type="body" sz="half" idx="1"/>
          </p:nvPr>
        </p:nvSpPr>
        <p:spPr>
          <a:xfrm>
            <a:off x="468313" y="1628775"/>
            <a:ext cx="4967287" cy="2305050"/>
          </a:xfrm>
        </p:spPr>
        <p:txBody>
          <a:bodyPr/>
          <a:lstStyle/>
          <a:p>
            <a:pPr eaLnBrk="1" hangingPunct="1"/>
            <a:r>
              <a:rPr lang="ca-ES" altLang="es-ES" sz="2400" smtClean="0">
                <a:latin typeface="Tahoma" pitchFamily="34" charset="0"/>
              </a:rPr>
              <a:t>CReSA</a:t>
            </a:r>
          </a:p>
          <a:p>
            <a:pPr eaLnBrk="1" hangingPunct="1">
              <a:buFontTx/>
              <a:buNone/>
            </a:pPr>
            <a:r>
              <a:rPr lang="ca-ES" altLang="es-ES" sz="2400" smtClean="0">
                <a:latin typeface="Tahoma" pitchFamily="34" charset="0"/>
              </a:rPr>
              <a:t>	CReSA Building</a:t>
            </a:r>
          </a:p>
          <a:p>
            <a:pPr eaLnBrk="1" hangingPunct="1">
              <a:buFontTx/>
              <a:buNone/>
            </a:pPr>
            <a:r>
              <a:rPr lang="ca-ES" altLang="es-ES" sz="2400" smtClean="0">
                <a:latin typeface="Tahoma" pitchFamily="34" charset="0"/>
              </a:rPr>
              <a:t>	Campus Universitat Autonoma de Barcelona</a:t>
            </a:r>
          </a:p>
          <a:p>
            <a:pPr eaLnBrk="1" hangingPunct="1">
              <a:buFontTx/>
              <a:buNone/>
            </a:pPr>
            <a:r>
              <a:rPr lang="ca-ES" altLang="es-ES" sz="2400" smtClean="0">
                <a:latin typeface="Tahoma" pitchFamily="34" charset="0"/>
              </a:rPr>
              <a:t>	08193 Bellaterra, BCN, Catalonia</a:t>
            </a:r>
          </a:p>
        </p:txBody>
      </p:sp>
      <p:pic>
        <p:nvPicPr>
          <p:cNvPr id="20484" name="5 Imagen" descr="http://t3.gstatic.com/images?q=tbn:ANd9GcR5sAQqluXYsrO9Qv3z-JXOLVxWAsKtRqwcuE641kT-EMO73peASg">
            <a:hlinkClick r:id="rId2"/>
          </p:cNvPr>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7308850" y="1628775"/>
            <a:ext cx="1563688" cy="2087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irc_mi" descr="http://imgc.allpostersimages.com/images/P-473-488-90/64/6417/ASW9100Z/posters/ben-pipe-casa-mila-unesco-world-heritage-site-barcelona-catalonia-spain-europ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3984625"/>
            <a:ext cx="25209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rc_mi" descr="http://imgc.artprintimages.com/images/art-print/ken-gillham-mozaic-lizard-sculpture-by-gaudi-guell-park-barcelona-catalonia-spain-europe_i-G-22-2271-V8QZD00Z.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984625"/>
            <a:ext cx="2649538"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7 Imagen" descr="http://t1.gstatic.com/images?q=tbn:ANd9GcQ4z7Uj48fr5TJwIMtM4AYdra7nH1hYWSHcLNaXghw3N2JZoDgTywN6nw">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1500" y="1641475"/>
            <a:ext cx="13763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3984625"/>
            <a:ext cx="295433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12"/>
          <p:cNvSpPr>
            <a:spLocks noChangeArrowheads="1"/>
          </p:cNvSpPr>
          <p:nvPr/>
        </p:nvSpPr>
        <p:spPr bwMode="auto">
          <a:xfrm>
            <a:off x="2843213" y="6092825"/>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s-ES" altLang="ca-ES" sz="2400">
                <a:solidFill>
                  <a:srgbClr val="002060"/>
                </a:solidFill>
                <a:latin typeface="Tahoma" pitchFamily="34" charset="0"/>
                <a:hlinkClick r:id="rId11"/>
              </a:rPr>
              <a:t>xavier.abad@cresa.uab.cat</a:t>
            </a:r>
            <a:endParaRPr lang="ca-ES" altLang="es-ES" sz="2400">
              <a:solidFill>
                <a:srgbClr val="002060"/>
              </a:solidFill>
              <a:latin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3"/>
          <p:cNvSpPr>
            <a:spLocks noChangeArrowheads="1"/>
          </p:cNvSpPr>
          <p:nvPr/>
        </p:nvSpPr>
        <p:spPr bwMode="auto">
          <a:xfrm>
            <a:off x="2819400" y="30163"/>
            <a:ext cx="7086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2A0200"/>
                </a:solidFill>
                <a:latin typeface="Andalus" pitchFamily="18" charset="-78"/>
                <a:cs typeface="Andalus" pitchFamily="18" charset="-78"/>
              </a:rPr>
              <a:t>OMICS Group </a:t>
            </a:r>
            <a:r>
              <a:rPr lang="en-US" sz="2400" b="1">
                <a:solidFill>
                  <a:srgbClr val="2A0200"/>
                </a:solidFill>
                <a:latin typeface="Andalus" pitchFamily="18" charset="-78"/>
                <a:cs typeface="Andalus" pitchFamily="18" charset="-78"/>
              </a:rPr>
              <a:t>Open Access Membership</a:t>
            </a:r>
            <a:br>
              <a:rPr lang="en-US" sz="2400" b="1">
                <a:solidFill>
                  <a:srgbClr val="2A0200"/>
                </a:solidFill>
                <a:latin typeface="Andalus" pitchFamily="18" charset="-78"/>
                <a:cs typeface="Andalus" pitchFamily="18" charset="-78"/>
              </a:rPr>
            </a:br>
            <a:endParaRPr lang="en-US" sz="2400">
              <a:solidFill>
                <a:srgbClr val="2A0200"/>
              </a:solidFill>
              <a:latin typeface="Andalus" pitchFamily="18" charset="-78"/>
              <a:cs typeface="Andalus" pitchFamily="18" charset="-78"/>
            </a:endParaRPr>
          </a:p>
        </p:txBody>
      </p:sp>
      <p:sp>
        <p:nvSpPr>
          <p:cNvPr id="5" name="Teardrop 4"/>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solidFill>
                  <a:srgbClr val="8C0000"/>
                </a:solidFill>
                <a:latin typeface="Calisto MT" panose="02040603050505030304" pitchFamily="18" charset="0"/>
              </a:rPr>
              <a:t>OMICS </a:t>
            </a:r>
            <a:r>
              <a:rPr lang="en-US" dirty="0" smtClean="0">
                <a:solidFill>
                  <a:srgbClr val="8C0000"/>
                </a:solidFill>
                <a:latin typeface="Calisto MT" panose="02040603050505030304" pitchFamily="18" charset="0"/>
              </a:rPr>
              <a:t>International Open </a:t>
            </a:r>
            <a:r>
              <a:rPr lang="en-US" dirty="0">
                <a:solidFill>
                  <a:srgbClr val="8C0000"/>
                </a:solidFill>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dirty="0">
                <a:solidFill>
                  <a:srgbClr val="8C0000"/>
                </a:solidFill>
                <a:latin typeface="Calisto MT" panose="02040603050505030304" pitchFamily="18" charset="0"/>
              </a:rPr>
              <a:t>For more details and benefits, click on the link below:</a:t>
            </a:r>
          </a:p>
          <a:p>
            <a:pPr>
              <a:defRPr/>
            </a:pPr>
            <a:r>
              <a:rPr lang="en-US" dirty="0">
                <a:solidFill>
                  <a:srgbClr val="DADADA">
                    <a:lumMod val="10000"/>
                  </a:srgbClr>
                </a:solidFill>
                <a:latin typeface="Calisto MT" panose="02040603050505030304" pitchFamily="18" charset="0"/>
                <a:hlinkClick r:id="rId4"/>
              </a:rPr>
              <a:t>http://omicsonline.org/membership.php</a:t>
            </a:r>
            <a:r>
              <a:rPr lang="en-US" dirty="0">
                <a:solidFill>
                  <a:srgbClr val="DADADA">
                    <a:lumMod val="10000"/>
                  </a:srgbClr>
                </a:solidFill>
                <a:latin typeface="Calisto MT" panose="02040603050505030304"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835150" y="0"/>
            <a:ext cx="4986338" cy="1163638"/>
          </a:xfrm>
        </p:spPr>
        <p:txBody>
          <a:bodyPr/>
          <a:lstStyle/>
          <a:p>
            <a:r>
              <a:rPr lang="en-US" sz="4000" i="1" dirty="0" smtClean="0">
                <a:latin typeface="Calibri" pitchFamily="34" charset="0"/>
              </a:rPr>
              <a:t>BIOGARAPHY</a:t>
            </a:r>
          </a:p>
        </p:txBody>
      </p:sp>
      <p:sp>
        <p:nvSpPr>
          <p:cNvPr id="5123" name="Subtitle 2"/>
          <p:cNvSpPr>
            <a:spLocks noGrp="1"/>
          </p:cNvSpPr>
          <p:nvPr>
            <p:ph type="subTitle" idx="1"/>
          </p:nvPr>
        </p:nvSpPr>
        <p:spPr>
          <a:xfrm>
            <a:off x="539750" y="1484313"/>
            <a:ext cx="8353425" cy="3240087"/>
          </a:xfrm>
        </p:spPr>
        <p:txBody>
          <a:bodyPr/>
          <a:lstStyle/>
          <a:p>
            <a:pPr algn="l"/>
            <a:r>
              <a:rPr lang="en-US" sz="2000" i="1" dirty="0" smtClean="0">
                <a:latin typeface="Calibri" pitchFamily="34" charset="0"/>
              </a:rPr>
              <a:t>His main research interest are persistence of animal and human viruses in the environment, with particular attention to water, fomites and foods, and the inactivation and removal procedures for assuring the viral safety of blood derivatives, cosmetics and foods, and, also, bio containment and biosafety issues in microbiological research laboratories, among others. He has written more than 30 papers in international journals and 6 book chapters. The spreading of his work has been, also, achieved through more than 50 oral or poster communications, mainly, in international congresses or symposia. In the last seven years he has became the person in charge on biosafety management in Centre de </a:t>
            </a:r>
            <a:r>
              <a:rPr lang="en-US" sz="2000" i="1" dirty="0" err="1" smtClean="0">
                <a:latin typeface="Calibri" pitchFamily="34" charset="0"/>
              </a:rPr>
              <a:t>Recerca</a:t>
            </a:r>
            <a:r>
              <a:rPr lang="en-US" sz="2000" i="1" dirty="0" smtClean="0">
                <a:latin typeface="Calibri" pitchFamily="34" charset="0"/>
              </a:rPr>
              <a:t> en </a:t>
            </a:r>
            <a:r>
              <a:rPr lang="en-US" sz="2000" i="1" dirty="0" err="1" smtClean="0">
                <a:latin typeface="Calibri" pitchFamily="34" charset="0"/>
              </a:rPr>
              <a:t>Sanitat</a:t>
            </a:r>
            <a:r>
              <a:rPr lang="en-US" sz="2000" i="1" dirty="0" smtClean="0">
                <a:latin typeface="Calibri" pitchFamily="34" charset="0"/>
              </a:rPr>
              <a:t> Animal (</a:t>
            </a:r>
            <a:r>
              <a:rPr lang="en-US" sz="2000" i="1" dirty="0" err="1" smtClean="0">
                <a:latin typeface="Calibri" pitchFamily="34" charset="0"/>
              </a:rPr>
              <a:t>CReSA</a:t>
            </a:r>
            <a:r>
              <a:rPr lang="en-US" sz="2000" i="1" dirty="0" smtClean="0">
                <a:latin typeface="Calibri" pitchFamily="34" charset="0"/>
              </a:rPr>
              <a:t>), managing 500 m2 BSL3 laboratory areas (in a whole </a:t>
            </a:r>
            <a:r>
              <a:rPr lang="en-US" sz="2000" i="1" dirty="0" err="1" smtClean="0">
                <a:latin typeface="Calibri" pitchFamily="34" charset="0"/>
              </a:rPr>
              <a:t>Biocontainment</a:t>
            </a:r>
            <a:r>
              <a:rPr lang="en-US" sz="2000" i="1" dirty="0" smtClean="0">
                <a:latin typeface="Calibri" pitchFamily="34" charset="0"/>
              </a:rPr>
              <a:t> Unit constituted of three floors of 1500 m2 each one), and from 18 months ago, he also took the management of </a:t>
            </a:r>
            <a:r>
              <a:rPr lang="en-US" sz="2000" i="1" dirty="0" err="1" smtClean="0">
                <a:latin typeface="Calibri" pitchFamily="34" charset="0"/>
              </a:rPr>
              <a:t>CReSA</a:t>
            </a:r>
            <a:r>
              <a:rPr lang="en-US" sz="2000" i="1" dirty="0" smtClean="0">
                <a:latin typeface="Calibri" pitchFamily="34" charset="0"/>
              </a:rPr>
              <a:t> BSL2 laboratories</a:t>
            </a:r>
            <a:r>
              <a:rPr lang="en-US" sz="1800" i="1" dirty="0" smtClean="0">
                <a:latin typeface="Calibri"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nchor="ctr"/>
          <a:lstStyle/>
          <a:p>
            <a:pPr eaLnBrk="1" hangingPunct="1"/>
            <a:r>
              <a:rPr lang="ca-ES" altLang="es-ES" sz="4400" dirty="0" smtClean="0">
                <a:latin typeface="Tahoma" pitchFamily="34" charset="0"/>
              </a:rPr>
              <a:t>Biosafety, quality and viral inactivation</a:t>
            </a:r>
          </a:p>
        </p:txBody>
      </p:sp>
      <p:sp>
        <p:nvSpPr>
          <p:cNvPr id="6147" name="Rectangle 3"/>
          <p:cNvSpPr>
            <a:spLocks noGrp="1" noChangeArrowheads="1"/>
          </p:cNvSpPr>
          <p:nvPr>
            <p:ph type="subTitle" idx="1"/>
          </p:nvPr>
        </p:nvSpPr>
        <p:spPr>
          <a:xfrm>
            <a:off x="1371600" y="3886200"/>
            <a:ext cx="6400800" cy="1752600"/>
          </a:xfrm>
        </p:spPr>
        <p:txBody>
          <a:bodyPr/>
          <a:lstStyle/>
          <a:p>
            <a:pPr eaLnBrk="1" hangingPunct="1"/>
            <a:r>
              <a:rPr lang="es-ES" altLang="es-ES" sz="2800" dirty="0" smtClean="0"/>
              <a:t>Xavier Abad Morejón de Girón</a:t>
            </a:r>
          </a:p>
          <a:p>
            <a:pPr eaLnBrk="1" hangingPunct="1"/>
            <a:r>
              <a:rPr lang="es-ES" altLang="es-ES" sz="2000" dirty="0" smtClean="0"/>
              <a:t>PhD in </a:t>
            </a:r>
            <a:r>
              <a:rPr lang="es-ES" altLang="es-ES" sz="2000" dirty="0" err="1" smtClean="0"/>
              <a:t>Biological</a:t>
            </a:r>
            <a:r>
              <a:rPr lang="es-ES" altLang="es-ES" sz="2000" dirty="0" smtClean="0"/>
              <a:t> </a:t>
            </a:r>
            <a:r>
              <a:rPr lang="es-ES" altLang="es-ES" sz="2000" dirty="0" err="1" smtClean="0"/>
              <a:t>Sciences</a:t>
            </a:r>
            <a:endParaRPr lang="es-ES" altLang="es-ES" sz="2000" dirty="0" smtClean="0"/>
          </a:p>
          <a:p>
            <a:pPr eaLnBrk="1" hangingPunct="1"/>
            <a:r>
              <a:rPr lang="es-ES" altLang="es-ES" sz="2000" dirty="0" smtClean="0"/>
              <a:t>BSL2/BSL3 </a:t>
            </a:r>
            <a:r>
              <a:rPr lang="es-ES" altLang="es-ES" sz="2000" dirty="0" err="1" smtClean="0"/>
              <a:t>Laboratory</a:t>
            </a:r>
            <a:r>
              <a:rPr lang="es-ES" altLang="es-ES" sz="2000" dirty="0" smtClean="0"/>
              <a:t> Manager</a:t>
            </a:r>
          </a:p>
          <a:p>
            <a:pPr eaLnBrk="1" hangingPunct="1"/>
            <a:r>
              <a:rPr lang="es-ES" altLang="es-ES" sz="2000" dirty="0" err="1" smtClean="0"/>
              <a:t>Biosafety</a:t>
            </a:r>
            <a:r>
              <a:rPr lang="es-ES" altLang="es-ES" sz="2000" dirty="0" smtClean="0"/>
              <a:t> </a:t>
            </a:r>
            <a:r>
              <a:rPr lang="es-ES" altLang="es-ES" sz="2000" dirty="0" err="1" smtClean="0"/>
              <a:t>Officer</a:t>
            </a:r>
            <a:endParaRPr lang="es-ES" altLang="es-E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ES" altLang="es-ES" smtClean="0">
                <a:solidFill>
                  <a:srgbClr val="C00000"/>
                </a:solidFill>
              </a:rPr>
              <a:t>Main fields of interest</a:t>
            </a:r>
          </a:p>
        </p:txBody>
      </p:sp>
      <p:sp>
        <p:nvSpPr>
          <p:cNvPr id="7171" name="Rectangle 3"/>
          <p:cNvSpPr>
            <a:spLocks noGrp="1" noChangeArrowheads="1"/>
          </p:cNvSpPr>
          <p:nvPr>
            <p:ph type="body" idx="1"/>
          </p:nvPr>
        </p:nvSpPr>
        <p:spPr/>
        <p:txBody>
          <a:bodyPr/>
          <a:lstStyle/>
          <a:p>
            <a:pPr eaLnBrk="1" hangingPunct="1"/>
            <a:r>
              <a:rPr lang="en-US" altLang="es-ES" dirty="0" smtClean="0">
                <a:latin typeface="Tahoma" pitchFamily="34" charset="0"/>
              </a:rPr>
              <a:t>Environmental virology.</a:t>
            </a:r>
          </a:p>
          <a:p>
            <a:pPr eaLnBrk="1" hangingPunct="1"/>
            <a:r>
              <a:rPr lang="en-US" altLang="es-ES" dirty="0" smtClean="0">
                <a:latin typeface="Tahoma" pitchFamily="34" charset="0"/>
              </a:rPr>
              <a:t>Viral inactivation procedures. Validation and standardization. Application to biosafety standard protocols.</a:t>
            </a:r>
          </a:p>
          <a:p>
            <a:pPr eaLnBrk="1" hangingPunct="1"/>
            <a:r>
              <a:rPr lang="en-US" altLang="es-ES" dirty="0" smtClean="0">
                <a:latin typeface="Tahoma" pitchFamily="34" charset="0"/>
              </a:rPr>
              <a:t>Application of quality tools in the management of a biosafety facility.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260648"/>
            <a:ext cx="8229600" cy="770979"/>
          </a:xfrm>
        </p:spPr>
        <p:txBody>
          <a:bodyPr/>
          <a:lstStyle/>
          <a:p>
            <a:pPr eaLnBrk="1" hangingPunct="1"/>
            <a:r>
              <a:rPr lang="es-ES" altLang="es-ES" dirty="0" err="1" smtClean="0">
                <a:solidFill>
                  <a:srgbClr val="C00000"/>
                </a:solidFill>
              </a:rPr>
              <a:t>Main</a:t>
            </a:r>
            <a:r>
              <a:rPr lang="es-ES" altLang="es-ES" dirty="0" smtClean="0">
                <a:solidFill>
                  <a:srgbClr val="C00000"/>
                </a:solidFill>
              </a:rPr>
              <a:t> </a:t>
            </a:r>
            <a:r>
              <a:rPr lang="es-ES" altLang="es-ES" dirty="0" err="1" smtClean="0">
                <a:solidFill>
                  <a:srgbClr val="C00000"/>
                </a:solidFill>
              </a:rPr>
              <a:t>fields</a:t>
            </a:r>
            <a:r>
              <a:rPr lang="es-ES" altLang="es-ES" dirty="0" smtClean="0">
                <a:solidFill>
                  <a:srgbClr val="C00000"/>
                </a:solidFill>
              </a:rPr>
              <a:t> of </a:t>
            </a:r>
            <a:r>
              <a:rPr lang="es-ES" altLang="es-ES" dirty="0" err="1" smtClean="0">
                <a:solidFill>
                  <a:srgbClr val="C00000"/>
                </a:solidFill>
              </a:rPr>
              <a:t>interest</a:t>
            </a:r>
            <a:endParaRPr lang="es-ES" altLang="es-ES" dirty="0" smtClean="0"/>
          </a:p>
        </p:txBody>
      </p:sp>
      <p:sp>
        <p:nvSpPr>
          <p:cNvPr id="4099" name="Rectangle 3"/>
          <p:cNvSpPr>
            <a:spLocks noGrp="1" noChangeArrowheads="1"/>
          </p:cNvSpPr>
          <p:nvPr>
            <p:ph type="body" idx="1"/>
          </p:nvPr>
        </p:nvSpPr>
        <p:spPr>
          <a:xfrm>
            <a:off x="611560" y="1196752"/>
            <a:ext cx="8291513" cy="4924425"/>
          </a:xfrm>
        </p:spPr>
        <p:txBody>
          <a:bodyPr/>
          <a:lstStyle/>
          <a:p>
            <a:pPr eaLnBrk="1" hangingPunct="1">
              <a:defRPr/>
            </a:pPr>
            <a:r>
              <a:rPr lang="en-US" altLang="es-ES" dirty="0" smtClean="0">
                <a:latin typeface="Tahoma" panose="020B0604030504040204" pitchFamily="34" charset="0"/>
              </a:rPr>
              <a:t>Environmental virology </a:t>
            </a:r>
            <a:r>
              <a:rPr lang="en-US" altLang="es-ES" sz="2400" dirty="0" smtClean="0">
                <a:latin typeface="Tahoma" panose="020B0604030504040204" pitchFamily="34" charset="0"/>
              </a:rPr>
              <a:t>(in stand by)</a:t>
            </a:r>
          </a:p>
          <a:p>
            <a:pPr lvl="1" eaLnBrk="1" hangingPunct="1">
              <a:defRPr/>
            </a:pPr>
            <a:r>
              <a:rPr lang="en-US" altLang="es-ES" dirty="0" smtClean="0">
                <a:latin typeface="Tahoma" panose="020B0604030504040204" pitchFamily="34" charset="0"/>
              </a:rPr>
              <a:t>Persistence of virus on waters</a:t>
            </a:r>
          </a:p>
          <a:p>
            <a:pPr lvl="1" eaLnBrk="1" hangingPunct="1">
              <a:defRPr/>
            </a:pPr>
            <a:r>
              <a:rPr lang="en-US" altLang="es-ES" dirty="0" smtClean="0">
                <a:latin typeface="Tahoma" panose="020B0604030504040204" pitchFamily="34" charset="0"/>
              </a:rPr>
              <a:t>Persistence of virus on fomites</a:t>
            </a:r>
          </a:p>
          <a:p>
            <a:pPr lvl="1" eaLnBrk="1" hangingPunct="1">
              <a:defRPr/>
            </a:pPr>
            <a:r>
              <a:rPr lang="en-US" altLang="es-ES" dirty="0" smtClean="0">
                <a:latin typeface="Tahoma" panose="020B0604030504040204" pitchFamily="34" charset="0"/>
              </a:rPr>
              <a:t>Environmental microbial activity with </a:t>
            </a:r>
            <a:r>
              <a:rPr lang="en-US" altLang="es-ES" dirty="0" err="1" smtClean="0">
                <a:latin typeface="Tahoma" panose="020B0604030504040204" pitchFamily="34" charset="0"/>
              </a:rPr>
              <a:t>virucidal</a:t>
            </a:r>
            <a:r>
              <a:rPr lang="en-US" altLang="es-ES" dirty="0" smtClean="0">
                <a:latin typeface="Tahoma" panose="020B0604030504040204" pitchFamily="34" charset="0"/>
              </a:rPr>
              <a:t> properties.</a:t>
            </a:r>
          </a:p>
          <a:p>
            <a:pPr marL="0" indent="0" eaLnBrk="1" hangingPunct="1">
              <a:buFontTx/>
              <a:buNone/>
              <a:defRPr/>
            </a:pPr>
            <a:endParaRPr lang="es-ES_tradnl" sz="1400" dirty="0" smtClean="0"/>
          </a:p>
          <a:p>
            <a:pPr eaLnBrk="1" hangingPunct="1">
              <a:buFont typeface="Wingdings" pitchFamily="2" charset="2"/>
              <a:buChar char="§"/>
              <a:defRPr/>
            </a:pPr>
            <a:r>
              <a:rPr lang="es-ES_tradnl" sz="1400" dirty="0"/>
              <a:t> </a:t>
            </a:r>
            <a:r>
              <a:rPr lang="es-ES_tradnl" sz="1400" dirty="0" smtClean="0">
                <a:latin typeface="Tahoma" panose="020B0604030504040204" pitchFamily="34" charset="0"/>
                <a:ea typeface="Tahoma" panose="020B0604030504040204" pitchFamily="34" charset="0"/>
                <a:cs typeface="Tahoma" panose="020B0604030504040204" pitchFamily="34" charset="0"/>
              </a:rPr>
              <a:t>Abad, F.X., Pintó, R.M., and Bosch, A. 1994.</a:t>
            </a:r>
            <a:r>
              <a:rPr lang="en-GB" sz="1400" dirty="0" smtClean="0">
                <a:latin typeface="Tahoma" panose="020B0604030504040204" pitchFamily="34" charset="0"/>
                <a:ea typeface="Tahoma" panose="020B0604030504040204" pitchFamily="34" charset="0"/>
                <a:cs typeface="Tahoma" panose="020B0604030504040204" pitchFamily="34" charset="0"/>
              </a:rPr>
              <a:t> Survival of enteric viruses on environmental fomites. Appl. Environ. </a:t>
            </a:r>
            <a:r>
              <a:rPr lang="en-GB" sz="1400" dirty="0" err="1" smtClean="0">
                <a:latin typeface="Tahoma" panose="020B0604030504040204" pitchFamily="34" charset="0"/>
                <a:ea typeface="Tahoma" panose="020B0604030504040204" pitchFamily="34" charset="0"/>
                <a:cs typeface="Tahoma" panose="020B0604030504040204" pitchFamily="34" charset="0"/>
              </a:rPr>
              <a:t>Microbiol</a:t>
            </a:r>
            <a:r>
              <a:rPr lang="en-GB" sz="1400" dirty="0" smtClean="0">
                <a:latin typeface="Tahoma" panose="020B0604030504040204" pitchFamily="34" charset="0"/>
                <a:ea typeface="Tahoma" panose="020B0604030504040204" pitchFamily="34" charset="0"/>
                <a:cs typeface="Tahoma" panose="020B0604030504040204" pitchFamily="34" charset="0"/>
              </a:rPr>
              <a:t>. </a:t>
            </a:r>
            <a:r>
              <a:rPr lang="es-ES_tradnl" sz="1400" dirty="0" smtClean="0">
                <a:latin typeface="Tahoma" panose="020B0604030504040204" pitchFamily="34" charset="0"/>
                <a:ea typeface="Tahoma" panose="020B0604030504040204" pitchFamily="34" charset="0"/>
                <a:cs typeface="Tahoma" panose="020B0604030504040204" pitchFamily="34" charset="0"/>
              </a:rPr>
              <a:t>60;3704-3710.</a:t>
            </a:r>
          </a:p>
          <a:p>
            <a:pPr eaLnBrk="1" hangingPunct="1">
              <a:defRPr/>
            </a:pPr>
            <a:r>
              <a:rPr lang="es-ES_tradnl" sz="1400" dirty="0" smtClean="0">
                <a:latin typeface="Tahoma" panose="020B0604030504040204" pitchFamily="34" charset="0"/>
                <a:ea typeface="Tahoma" panose="020B0604030504040204" pitchFamily="34" charset="0"/>
                <a:cs typeface="Tahoma" panose="020B0604030504040204" pitchFamily="34" charset="0"/>
              </a:rPr>
              <a:t>Abad, F.X., Pintó, R.M., Gajardo, R., and Bosch, A. 1997. </a:t>
            </a:r>
            <a:r>
              <a:rPr lang="en-GB" sz="1400" dirty="0" smtClean="0">
                <a:latin typeface="Tahoma" panose="020B0604030504040204" pitchFamily="34" charset="0"/>
                <a:ea typeface="Tahoma" panose="020B0604030504040204" pitchFamily="34" charset="0"/>
                <a:cs typeface="Tahoma" panose="020B0604030504040204" pitchFamily="34" charset="0"/>
              </a:rPr>
              <a:t>Viruses in mussels: public health implications and depuration. J. Food Protection </a:t>
            </a:r>
            <a:r>
              <a:rPr lang="es-ES_tradnl" sz="1400" dirty="0" smtClean="0">
                <a:latin typeface="Tahoma" panose="020B0604030504040204" pitchFamily="34" charset="0"/>
                <a:ea typeface="Tahoma" panose="020B0604030504040204" pitchFamily="34" charset="0"/>
                <a:cs typeface="Tahoma" panose="020B0604030504040204" pitchFamily="34" charset="0"/>
              </a:rPr>
              <a:t>60;677-681.</a:t>
            </a:r>
          </a:p>
          <a:p>
            <a:pPr eaLnBrk="1" hangingPunct="1">
              <a:defRPr/>
            </a:pPr>
            <a:r>
              <a:rPr lang="es-ES_tradnl" sz="1400" dirty="0" smtClean="0">
                <a:latin typeface="Tahoma" panose="020B0604030504040204" pitchFamily="34" charset="0"/>
                <a:ea typeface="Tahoma" panose="020B0604030504040204" pitchFamily="34" charset="0"/>
                <a:cs typeface="Tahoma" panose="020B0604030504040204" pitchFamily="34" charset="0"/>
              </a:rPr>
              <a:t>Bosch, A., Pintó, R.M., Villena, C. and Abad, F.X. 1997. </a:t>
            </a:r>
            <a:r>
              <a:rPr lang="en-GB" sz="1400" dirty="0" smtClean="0">
                <a:latin typeface="Tahoma" panose="020B0604030504040204" pitchFamily="34" charset="0"/>
                <a:ea typeface="Tahoma" panose="020B0604030504040204" pitchFamily="34" charset="0"/>
                <a:cs typeface="Tahoma" panose="020B0604030504040204" pitchFamily="34" charset="0"/>
              </a:rPr>
              <a:t>Persistence of human </a:t>
            </a:r>
            <a:r>
              <a:rPr lang="en-GB" sz="1400" dirty="0" err="1" smtClean="0">
                <a:latin typeface="Tahoma" panose="020B0604030504040204" pitchFamily="34" charset="0"/>
                <a:ea typeface="Tahoma" panose="020B0604030504040204" pitchFamily="34" charset="0"/>
                <a:cs typeface="Tahoma" panose="020B0604030504040204" pitchFamily="34" charset="0"/>
              </a:rPr>
              <a:t>astrovirus</a:t>
            </a:r>
            <a:r>
              <a:rPr lang="en-GB" sz="1400" dirty="0" smtClean="0">
                <a:latin typeface="Tahoma" panose="020B0604030504040204" pitchFamily="34" charset="0"/>
                <a:ea typeface="Tahoma" panose="020B0604030504040204" pitchFamily="34" charset="0"/>
                <a:cs typeface="Tahoma" panose="020B0604030504040204" pitchFamily="34" charset="0"/>
              </a:rPr>
              <a:t> in fresh and marine water. </a:t>
            </a:r>
            <a:r>
              <a:rPr lang="en-GB" sz="1400" dirty="0" err="1" smtClean="0">
                <a:latin typeface="Tahoma" panose="020B0604030504040204" pitchFamily="34" charset="0"/>
                <a:ea typeface="Tahoma" panose="020B0604030504040204" pitchFamily="34" charset="0"/>
                <a:cs typeface="Tahoma" panose="020B0604030504040204" pitchFamily="34" charset="0"/>
              </a:rPr>
              <a:t>Wat</a:t>
            </a:r>
            <a:r>
              <a:rPr lang="en-GB" sz="1400" dirty="0" smtClean="0">
                <a:latin typeface="Tahoma" panose="020B0604030504040204" pitchFamily="34" charset="0"/>
                <a:ea typeface="Tahoma" panose="020B0604030504040204" pitchFamily="34" charset="0"/>
                <a:cs typeface="Tahoma" panose="020B0604030504040204" pitchFamily="34" charset="0"/>
              </a:rPr>
              <a:t>. Sci. Technol. </a:t>
            </a:r>
            <a:r>
              <a:rPr lang="es-ES_tradnl" sz="1400" dirty="0" smtClean="0">
                <a:latin typeface="Tahoma" panose="020B0604030504040204" pitchFamily="34" charset="0"/>
                <a:ea typeface="Tahoma" panose="020B0604030504040204" pitchFamily="34" charset="0"/>
                <a:cs typeface="Tahoma" panose="020B0604030504040204" pitchFamily="34" charset="0"/>
              </a:rPr>
              <a:t>39;243-247.</a:t>
            </a:r>
          </a:p>
          <a:p>
            <a:pPr eaLnBrk="1" hangingPunct="1">
              <a:defRPr/>
            </a:pPr>
            <a:r>
              <a:rPr lang="es-ES_tradnl" sz="1400" dirty="0" smtClean="0">
                <a:latin typeface="Tahoma" panose="020B0604030504040204" pitchFamily="34" charset="0"/>
                <a:ea typeface="Tahoma" panose="020B0604030504040204" pitchFamily="34" charset="0"/>
                <a:cs typeface="Tahoma" panose="020B0604030504040204" pitchFamily="34" charset="0"/>
              </a:rPr>
              <a:t>Villena, C., </a:t>
            </a:r>
            <a:r>
              <a:rPr lang="es-ES_tradnl" sz="1400" dirty="0" err="1" smtClean="0">
                <a:latin typeface="Tahoma" panose="020B0604030504040204" pitchFamily="34" charset="0"/>
                <a:ea typeface="Tahoma" panose="020B0604030504040204" pitchFamily="34" charset="0"/>
                <a:cs typeface="Tahoma" panose="020B0604030504040204" pitchFamily="34" charset="0"/>
              </a:rPr>
              <a:t>Morsy</a:t>
            </a:r>
            <a:r>
              <a:rPr lang="es-ES_tradnl" sz="1400" dirty="0" smtClean="0">
                <a:latin typeface="Tahoma" panose="020B0604030504040204" pitchFamily="34" charset="0"/>
                <a:ea typeface="Tahoma" panose="020B0604030504040204" pitchFamily="34" charset="0"/>
                <a:cs typeface="Tahoma" panose="020B0604030504040204" pitchFamily="34" charset="0"/>
              </a:rPr>
              <a:t>, W., Abad, F.X., Pintó, R.M., and Bosch, A. 2003. </a:t>
            </a:r>
            <a:r>
              <a:rPr lang="en-GB" altLang="es-ES" sz="1400" dirty="0" smtClean="0">
                <a:latin typeface="Tahoma" panose="020B0604030504040204" pitchFamily="34" charset="0"/>
                <a:ea typeface="Tahoma" panose="020B0604030504040204" pitchFamily="34" charset="0"/>
                <a:cs typeface="Tahoma" panose="020B0604030504040204" pitchFamily="34" charset="0"/>
              </a:rPr>
              <a:t>Group A rotavirus in sewage samples from Barcelona and Cairo: emergence of unusual genotypes. Appl. Environ. </a:t>
            </a:r>
            <a:r>
              <a:rPr lang="en-GB" altLang="es-ES" sz="1400" dirty="0" err="1" smtClean="0">
                <a:latin typeface="Tahoma" panose="020B0604030504040204" pitchFamily="34" charset="0"/>
                <a:ea typeface="Tahoma" panose="020B0604030504040204" pitchFamily="34" charset="0"/>
                <a:cs typeface="Tahoma" panose="020B0604030504040204" pitchFamily="34" charset="0"/>
              </a:rPr>
              <a:t>Microbiol</a:t>
            </a:r>
            <a:r>
              <a:rPr lang="en-GB" altLang="es-ES" sz="1400" dirty="0" smtClean="0">
                <a:latin typeface="Tahoma" panose="020B0604030504040204" pitchFamily="34" charset="0"/>
                <a:ea typeface="Tahoma" panose="020B0604030504040204" pitchFamily="34" charset="0"/>
                <a:cs typeface="Tahoma" panose="020B0604030504040204" pitchFamily="34" charset="0"/>
              </a:rPr>
              <a:t>. 69;3919-3923.</a:t>
            </a:r>
            <a:endParaRPr lang="es-ES_tradnl"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defRPr/>
            </a:pPr>
            <a:r>
              <a:rPr lang="es-ES_tradnl" sz="1400" dirty="0" smtClean="0">
                <a:latin typeface="Tahoma" panose="020B0604030504040204" pitchFamily="34" charset="0"/>
                <a:ea typeface="Tahoma" panose="020B0604030504040204" pitchFamily="34" charset="0"/>
                <a:cs typeface="Tahoma" panose="020B0604030504040204" pitchFamily="34" charset="0"/>
              </a:rPr>
              <a:t>Caballero, S., Abad, F.X., </a:t>
            </a:r>
            <a:r>
              <a:rPr lang="es-ES_tradnl" sz="1400" dirty="0" err="1" smtClean="0">
                <a:latin typeface="Tahoma" panose="020B0604030504040204" pitchFamily="34" charset="0"/>
                <a:ea typeface="Tahoma" panose="020B0604030504040204" pitchFamily="34" charset="0"/>
                <a:cs typeface="Tahoma" panose="020B0604030504040204" pitchFamily="34" charset="0"/>
              </a:rPr>
              <a:t>Loisy</a:t>
            </a:r>
            <a:r>
              <a:rPr lang="es-ES_tradnl" sz="1400" dirty="0" smtClean="0">
                <a:latin typeface="Tahoma" panose="020B0604030504040204" pitchFamily="34" charset="0"/>
                <a:ea typeface="Tahoma" panose="020B0604030504040204" pitchFamily="34" charset="0"/>
                <a:cs typeface="Tahoma" panose="020B0604030504040204" pitchFamily="34" charset="0"/>
              </a:rPr>
              <a:t>, F., Le </a:t>
            </a:r>
            <a:r>
              <a:rPr lang="es-ES_tradnl" sz="1400" dirty="0" err="1" smtClean="0">
                <a:latin typeface="Tahoma" panose="020B0604030504040204" pitchFamily="34" charset="0"/>
                <a:ea typeface="Tahoma" panose="020B0604030504040204" pitchFamily="34" charset="0"/>
                <a:cs typeface="Tahoma" panose="020B0604030504040204" pitchFamily="34" charset="0"/>
              </a:rPr>
              <a:t>Guyader</a:t>
            </a:r>
            <a:r>
              <a:rPr lang="es-ES_tradnl" sz="1400" dirty="0" smtClean="0">
                <a:latin typeface="Tahoma" panose="020B0604030504040204" pitchFamily="34" charset="0"/>
                <a:ea typeface="Tahoma" panose="020B0604030504040204" pitchFamily="34" charset="0"/>
                <a:cs typeface="Tahoma" panose="020B0604030504040204" pitchFamily="34" charset="0"/>
              </a:rPr>
              <a:t>, F.S., Cohen, J., Pintó, R.M., and Bosch, A. 2004.</a:t>
            </a:r>
            <a:r>
              <a:rPr lang="en-US" sz="1400" dirty="0" smtClean="0">
                <a:latin typeface="Tahoma" panose="020B0604030504040204" pitchFamily="34" charset="0"/>
                <a:ea typeface="Tahoma" panose="020B0604030504040204" pitchFamily="34" charset="0"/>
                <a:cs typeface="Tahoma" panose="020B0604030504040204" pitchFamily="34" charset="0"/>
              </a:rPr>
              <a:t>Rotavirus virus-like particles as tracers in environmental studies. Appl. Environ. </a:t>
            </a:r>
            <a:r>
              <a:rPr lang="en-US" sz="1400" dirty="0" err="1" smtClean="0">
                <a:latin typeface="Tahoma" panose="020B0604030504040204" pitchFamily="34" charset="0"/>
                <a:ea typeface="Tahoma" panose="020B0604030504040204" pitchFamily="34" charset="0"/>
                <a:cs typeface="Tahoma" panose="020B0604030504040204" pitchFamily="34" charset="0"/>
              </a:rPr>
              <a:t>Microbiol</a:t>
            </a:r>
            <a:r>
              <a:rPr lang="en-US" sz="1400" dirty="0" smtClean="0">
                <a:latin typeface="Tahoma" panose="020B0604030504040204" pitchFamily="34" charset="0"/>
                <a:ea typeface="Tahoma" panose="020B0604030504040204" pitchFamily="34" charset="0"/>
                <a:cs typeface="Tahoma" panose="020B0604030504040204" pitchFamily="34" charset="0"/>
              </a:rPr>
              <a:t>. </a:t>
            </a:r>
            <a:r>
              <a:rPr lang="es-ES_tradnl" sz="1400" dirty="0" smtClean="0">
                <a:latin typeface="Tahoma" panose="020B0604030504040204" pitchFamily="34" charset="0"/>
                <a:ea typeface="Tahoma" panose="020B0604030504040204" pitchFamily="34" charset="0"/>
                <a:cs typeface="Tahoma" panose="020B0604030504040204" pitchFamily="34" charset="0"/>
              </a:rPr>
              <a:t>70;3904-3909.</a:t>
            </a:r>
            <a:endParaRPr lang="es-ES" sz="1400" dirty="0" smtClean="0">
              <a:latin typeface="Tahoma" panose="020B0604030504040204" pitchFamily="34" charset="0"/>
              <a:ea typeface="Tahoma" panose="020B0604030504040204" pitchFamily="34" charset="0"/>
              <a:cs typeface="Tahoma" panose="020B0604030504040204" pitchFamily="34" charset="0"/>
            </a:endParaRPr>
          </a:p>
          <a:p>
            <a:pPr marL="0" indent="0" eaLnBrk="1" hangingPunct="1">
              <a:buFontTx/>
              <a:buNone/>
              <a:defRPr/>
            </a:pPr>
            <a:r>
              <a:rPr lang="es-ES_tradnl" sz="1400" dirty="0" smtClean="0">
                <a:latin typeface="Tahoma" panose="020B0604030504040204" pitchFamily="34" charset="0"/>
                <a:ea typeface="Tahoma" panose="020B0604030504040204" pitchFamily="34" charset="0"/>
                <a:cs typeface="Tahoma" panose="020B0604030504040204" pitchFamily="34" charset="0"/>
              </a:rPr>
              <a:t>	</a:t>
            </a:r>
            <a:endParaRPr lang="es-ES" sz="1400" dirty="0" smtClean="0">
              <a:latin typeface="Tahoma" panose="020B0604030504040204" pitchFamily="34" charset="0"/>
              <a:ea typeface="Tahoma" panose="020B0604030504040204" pitchFamily="34" charset="0"/>
              <a:cs typeface="Tahoma" panose="020B0604030504040204" pitchFamily="34" charset="0"/>
            </a:endParaRPr>
          </a:p>
          <a:p>
            <a:pPr marL="0" indent="0" eaLnBrk="1" hangingPunct="1">
              <a:buFontTx/>
              <a:buNone/>
              <a:defRPr/>
            </a:pPr>
            <a:endParaRPr lang="en-US" altLang="es-ES" sz="1400" dirty="0" smtClean="0">
              <a:latin typeface="Tahoma" panose="020B060403050404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s-ES" altLang="es-ES" smtClean="0">
                <a:solidFill>
                  <a:srgbClr val="C00000"/>
                </a:solidFill>
              </a:rPr>
              <a:t>Main fields of interest</a:t>
            </a:r>
            <a:endParaRPr lang="es-ES" altLang="es-ES" smtClean="0"/>
          </a:p>
        </p:txBody>
      </p:sp>
      <p:sp>
        <p:nvSpPr>
          <p:cNvPr id="9219" name="Rectangle 3"/>
          <p:cNvSpPr>
            <a:spLocks noGrp="1" noChangeArrowheads="1"/>
          </p:cNvSpPr>
          <p:nvPr>
            <p:ph type="body" idx="1"/>
          </p:nvPr>
        </p:nvSpPr>
        <p:spPr/>
        <p:txBody>
          <a:bodyPr/>
          <a:lstStyle/>
          <a:p>
            <a:pPr eaLnBrk="1" hangingPunct="1"/>
            <a:r>
              <a:rPr lang="en-US" altLang="es-ES" dirty="0" smtClean="0">
                <a:latin typeface="Tahoma" pitchFamily="34" charset="0"/>
              </a:rPr>
              <a:t>Viral inactivation procedures</a:t>
            </a:r>
            <a:r>
              <a:rPr lang="en-US" altLang="es-ES" dirty="0" smtClean="0"/>
              <a:t>.</a:t>
            </a:r>
          </a:p>
          <a:p>
            <a:pPr lvl="2" eaLnBrk="1" hangingPunct="1"/>
            <a:r>
              <a:rPr lang="en-US" altLang="es-ES" dirty="0" smtClean="0"/>
              <a:t>On solution, desiccated on fomites (carrier), on foods…</a:t>
            </a:r>
          </a:p>
          <a:p>
            <a:pPr eaLnBrk="1" hangingPunct="1"/>
            <a:r>
              <a:rPr lang="en-US" altLang="es-ES" dirty="0" smtClean="0"/>
              <a:t>Assay of viral inactivation procedures on demand (or due to biosafety requirements of </a:t>
            </a:r>
            <a:r>
              <a:rPr lang="en-US" altLang="es-ES" dirty="0" err="1" smtClean="0"/>
              <a:t>CReSA</a:t>
            </a:r>
            <a:r>
              <a:rPr lang="en-US" altLang="es-ES" dirty="0" smtClean="0"/>
              <a:t>) on a broad range of viruses, either RNA or DNA, enveloped or non-enveloped.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pPr eaLnBrk="1" hangingPunct="1"/>
            <a:r>
              <a:rPr lang="es-ES" altLang="es-ES" smtClean="0">
                <a:solidFill>
                  <a:srgbClr val="C00000"/>
                </a:solidFill>
              </a:rPr>
              <a:t>Main fields of interest</a:t>
            </a:r>
            <a:endParaRPr lang="ca-ES" smtClean="0"/>
          </a:p>
        </p:txBody>
      </p:sp>
      <p:sp>
        <p:nvSpPr>
          <p:cNvPr id="10243"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Tx/>
              <a:buChar char="•"/>
            </a:pPr>
            <a:r>
              <a:rPr lang="en-US" altLang="es-ES" sz="3200">
                <a:latin typeface="Tahoma" pitchFamily="34" charset="0"/>
              </a:rPr>
              <a:t>Viral inactivation procedures</a:t>
            </a:r>
            <a:r>
              <a:rPr lang="en-US" altLang="es-ES" sz="3200"/>
              <a:t>.</a:t>
            </a:r>
          </a:p>
          <a:p>
            <a:pPr lvl="2" eaLnBrk="1" hangingPunct="1">
              <a:spcBef>
                <a:spcPct val="20000"/>
              </a:spcBef>
              <a:buFontTx/>
              <a:buChar char="•"/>
            </a:pPr>
            <a:r>
              <a:rPr lang="en-US" altLang="es-ES" sz="2400"/>
              <a:t>On solution, desiccated on fomites (carrier), on foods…</a:t>
            </a:r>
          </a:p>
          <a:p>
            <a:pPr lvl="2" eaLnBrk="1" hangingPunct="1">
              <a:spcBef>
                <a:spcPct val="20000"/>
              </a:spcBef>
              <a:buFontTx/>
              <a:buChar char="•"/>
            </a:pPr>
            <a:endParaRPr lang="en-US" altLang="es-ES" sz="2400"/>
          </a:p>
          <a:p>
            <a:pPr lvl="2" eaLnBrk="1" hangingPunct="1">
              <a:spcBef>
                <a:spcPct val="20000"/>
              </a:spcBef>
              <a:buFontTx/>
              <a:buChar char="•"/>
            </a:pPr>
            <a:endParaRPr lang="en-US" altLang="es-ES" sz="2400"/>
          </a:p>
          <a:p>
            <a:pPr eaLnBrk="1" hangingPunct="1">
              <a:spcBef>
                <a:spcPct val="20000"/>
              </a:spcBef>
              <a:buFontTx/>
              <a:buChar char="•"/>
            </a:pPr>
            <a:r>
              <a:rPr lang="es-ES_tradnl" sz="1100" b="1">
                <a:latin typeface="Tahoma" pitchFamily="34" charset="0"/>
                <a:cs typeface="Tahoma" pitchFamily="34" charset="0"/>
              </a:rPr>
              <a:t>Abad, F.X., </a:t>
            </a:r>
            <a:r>
              <a:rPr lang="es-ES_tradnl" sz="1100">
                <a:latin typeface="Tahoma" pitchFamily="34" charset="0"/>
                <a:cs typeface="Tahoma" pitchFamily="34" charset="0"/>
              </a:rPr>
              <a:t>Pintó, R.M., Diez, J.M., and Bosch, A. 1994. </a:t>
            </a:r>
            <a:r>
              <a:rPr lang="en-GB" sz="1100">
                <a:latin typeface="Tahoma" pitchFamily="34" charset="0"/>
                <a:cs typeface="Tahoma" pitchFamily="34" charset="0"/>
              </a:rPr>
              <a:t>Disinfection of human enteric viruses in water by copper and silver in combination with low levels of chlorine. Applied and Environmental Microbiology  </a:t>
            </a:r>
            <a:r>
              <a:rPr lang="es-ES_tradnl" sz="1100">
                <a:latin typeface="Tahoma" pitchFamily="34" charset="0"/>
                <a:cs typeface="Tahoma" pitchFamily="34" charset="0"/>
              </a:rPr>
              <a:t>60;2377-2383.</a:t>
            </a:r>
          </a:p>
          <a:p>
            <a:pPr eaLnBrk="1" hangingPunct="1">
              <a:spcBef>
                <a:spcPct val="20000"/>
              </a:spcBef>
              <a:buFontTx/>
              <a:buChar char="•"/>
            </a:pPr>
            <a:r>
              <a:rPr lang="es-ES_tradnl" sz="1100" b="1">
                <a:latin typeface="Tahoma" pitchFamily="34" charset="0"/>
                <a:cs typeface="Tahoma" pitchFamily="34" charset="0"/>
              </a:rPr>
              <a:t>Abad, F.X., </a:t>
            </a:r>
            <a:r>
              <a:rPr lang="es-ES_tradnl" sz="1100">
                <a:latin typeface="Tahoma" pitchFamily="34" charset="0"/>
                <a:cs typeface="Tahoma" pitchFamily="34" charset="0"/>
              </a:rPr>
              <a:t>Pintó, R.M., and Bosch, A. 1997. </a:t>
            </a:r>
            <a:r>
              <a:rPr lang="en-GB" sz="1100">
                <a:latin typeface="Tahoma" pitchFamily="34" charset="0"/>
                <a:cs typeface="Tahoma" pitchFamily="34" charset="0"/>
              </a:rPr>
              <a:t>Disinfection of human enteric viruses on fomites. </a:t>
            </a:r>
            <a:r>
              <a:rPr lang="es-ES" sz="1100">
                <a:latin typeface="Tahoma" pitchFamily="34" charset="0"/>
                <a:cs typeface="Tahoma" pitchFamily="34" charset="0"/>
              </a:rPr>
              <a:t>FEMS Microbiology Letters </a:t>
            </a:r>
            <a:r>
              <a:rPr lang="es-ES_tradnl" sz="1100">
                <a:latin typeface="Tahoma" pitchFamily="34" charset="0"/>
                <a:cs typeface="Tahoma" pitchFamily="34" charset="0"/>
              </a:rPr>
              <a:t>156;107-111.</a:t>
            </a:r>
          </a:p>
          <a:p>
            <a:pPr eaLnBrk="1" hangingPunct="1">
              <a:spcBef>
                <a:spcPct val="20000"/>
              </a:spcBef>
              <a:buFontTx/>
              <a:buChar char="•"/>
            </a:pPr>
            <a:r>
              <a:rPr lang="es-ES_tradnl" sz="1100" b="1">
                <a:latin typeface="Tahoma" pitchFamily="34" charset="0"/>
                <a:cs typeface="Tahoma" pitchFamily="34" charset="0"/>
              </a:rPr>
              <a:t>Abad, F.X., </a:t>
            </a:r>
            <a:r>
              <a:rPr lang="es-ES_tradnl" sz="1100">
                <a:latin typeface="Tahoma" pitchFamily="34" charset="0"/>
                <a:cs typeface="Tahoma" pitchFamily="34" charset="0"/>
              </a:rPr>
              <a:t>Pintó, R.M., and Bosch, A. 2000. </a:t>
            </a:r>
            <a:r>
              <a:rPr lang="en-GB" sz="1100">
                <a:latin typeface="Tahoma" pitchFamily="34" charset="0"/>
                <a:cs typeface="Tahoma" pitchFamily="34" charset="0"/>
              </a:rPr>
              <a:t>Virus-inactivation processes: The way to ensure virus safe products. Recent Research Developments in Microbiology  </a:t>
            </a:r>
            <a:r>
              <a:rPr lang="es-ES_tradnl" sz="1100">
                <a:latin typeface="Tahoma" pitchFamily="34" charset="0"/>
                <a:cs typeface="Tahoma" pitchFamily="34" charset="0"/>
              </a:rPr>
              <a:t>4:643-655.</a:t>
            </a:r>
          </a:p>
          <a:p>
            <a:pPr eaLnBrk="1" hangingPunct="1">
              <a:spcBef>
                <a:spcPct val="20000"/>
              </a:spcBef>
              <a:buFontTx/>
              <a:buChar char="•"/>
            </a:pPr>
            <a:r>
              <a:rPr lang="es-ES_tradnl" sz="1100" b="1">
                <a:latin typeface="Tahoma" pitchFamily="34" charset="0"/>
                <a:cs typeface="Tahoma" pitchFamily="34" charset="0"/>
              </a:rPr>
              <a:t>Abad, F.X. </a:t>
            </a:r>
            <a:r>
              <a:rPr lang="es-ES_tradnl" sz="1100">
                <a:latin typeface="Tahoma" pitchFamily="34" charset="0"/>
                <a:cs typeface="Tahoma" pitchFamily="34" charset="0"/>
              </a:rPr>
              <a:t>y Fraile, L. 2009. </a:t>
            </a:r>
            <a:r>
              <a:rPr lang="es-ES" sz="1100">
                <a:latin typeface="Tahoma" pitchFamily="34" charset="0"/>
                <a:cs typeface="Tahoma" pitchFamily="34" charset="0"/>
              </a:rPr>
              <a:t>Teoría y práctica de la limpieza y desinfección en granjas porcinas. Suis 5</a:t>
            </a:r>
            <a:r>
              <a:rPr lang="es-ES_tradnl" sz="1100">
                <a:latin typeface="Tahoma" pitchFamily="34" charset="0"/>
                <a:cs typeface="Tahoma" pitchFamily="34" charset="0"/>
              </a:rPr>
              <a:t>8; 14-22 (in Spanish)</a:t>
            </a:r>
          </a:p>
          <a:p>
            <a:pPr eaLnBrk="1" hangingPunct="1">
              <a:spcBef>
                <a:spcPct val="20000"/>
              </a:spcBef>
              <a:buFontTx/>
              <a:buChar char="•"/>
            </a:pPr>
            <a:r>
              <a:rPr lang="es-ES" sz="1100" b="1">
                <a:latin typeface="Tahoma" pitchFamily="34" charset="0"/>
                <a:cs typeface="Tahoma" pitchFamily="34" charset="0"/>
              </a:rPr>
              <a:t>Abad, X., </a:t>
            </a:r>
            <a:r>
              <a:rPr lang="es-ES" sz="1100">
                <a:latin typeface="Tahoma" pitchFamily="34" charset="0"/>
                <a:cs typeface="Tahoma" pitchFamily="34" charset="0"/>
              </a:rPr>
              <a:t>Majó, N., Rosell, R., and Busquets, N. 2012. </a:t>
            </a:r>
            <a:r>
              <a:rPr lang="en-GB" sz="1100">
                <a:latin typeface="Tahoma" pitchFamily="34" charset="0"/>
                <a:cs typeface="Tahoma" pitchFamily="34" charset="0"/>
              </a:rPr>
              <a:t>Assay of several inactivation steps on West Nile Virus and H7N1 highly pathogenic avian influenza virus suspensions. </a:t>
            </a:r>
            <a:r>
              <a:rPr lang="es-ES" sz="1100">
                <a:latin typeface="Tahoma" pitchFamily="34" charset="0"/>
                <a:cs typeface="Tahoma" pitchFamily="34" charset="0"/>
              </a:rPr>
              <a:t>Biosafety (http://dx.doi.org/10.4172/2167-0331.1000103)</a:t>
            </a:r>
          </a:p>
          <a:p>
            <a:pPr lvl="2" eaLnBrk="1" hangingPunct="1">
              <a:spcBef>
                <a:spcPct val="20000"/>
              </a:spcBef>
              <a:buFontTx/>
              <a:buChar char="•"/>
            </a:pPr>
            <a:endParaRPr lang="en-US" altLang="es-E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s-ES" altLang="es-ES" smtClean="0">
                <a:solidFill>
                  <a:srgbClr val="C00000"/>
                </a:solidFill>
              </a:rPr>
              <a:t>Main fields of interest</a:t>
            </a:r>
            <a:endParaRPr lang="es-ES" altLang="es-ES" smtClean="0"/>
          </a:p>
        </p:txBody>
      </p:sp>
      <p:sp>
        <p:nvSpPr>
          <p:cNvPr id="11267" name="Rectangle 3"/>
          <p:cNvSpPr>
            <a:spLocks noGrp="1" noChangeArrowheads="1"/>
          </p:cNvSpPr>
          <p:nvPr>
            <p:ph type="body" sz="half" idx="1"/>
          </p:nvPr>
        </p:nvSpPr>
        <p:spPr>
          <a:xfrm>
            <a:off x="468313" y="1628775"/>
            <a:ext cx="8147050" cy="4525963"/>
          </a:xfrm>
        </p:spPr>
        <p:txBody>
          <a:bodyPr/>
          <a:lstStyle/>
          <a:p>
            <a:pPr eaLnBrk="1" hangingPunct="1"/>
            <a:r>
              <a:rPr lang="ca-ES" altLang="es-ES" sz="2800" smtClean="0">
                <a:latin typeface="Tahoma" pitchFamily="34" charset="0"/>
              </a:rPr>
              <a:t>Viral inactivation procedures. Validation and standardization</a:t>
            </a:r>
            <a:r>
              <a:rPr lang="ca-ES" altLang="es-ES" sz="2800" smtClean="0"/>
              <a:t>. </a:t>
            </a:r>
          </a:p>
        </p:txBody>
      </p:sp>
      <p:graphicFrame>
        <p:nvGraphicFramePr>
          <p:cNvPr id="11268" name="Object 1796"/>
          <p:cNvGraphicFramePr>
            <a:graphicFrameLocks noGrp="1" noChangeAspect="1"/>
          </p:cNvGraphicFramePr>
          <p:nvPr>
            <p:ph sz="half" idx="2"/>
          </p:nvPr>
        </p:nvGraphicFramePr>
        <p:xfrm>
          <a:off x="1908175" y="2708275"/>
          <a:ext cx="6551613" cy="3146425"/>
        </p:xfrm>
        <a:graphic>
          <a:graphicData uri="http://schemas.openxmlformats.org/presentationml/2006/ole">
            <mc:AlternateContent xmlns:mc="http://schemas.openxmlformats.org/markup-compatibility/2006">
              <mc:Choice xmlns:v="urn:schemas-microsoft-com:vml" Requires="v">
                <p:oleObj spid="_x0000_s11300" name="Document" r:id="rId3" imgW="9077455" imgH="4358679" progId="Word.Document.8">
                  <p:embed/>
                </p:oleObj>
              </mc:Choice>
              <mc:Fallback>
                <p:oleObj name="Document" r:id="rId3" imgW="9077455" imgH="4358679" progId="Word.Document.8">
                  <p:embed/>
                  <p:pic>
                    <p:nvPicPr>
                      <p:cNvPr id="0" name="Object 17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708275"/>
                        <a:ext cx="6551613"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Text Box 10"/>
          <p:cNvSpPr txBox="1">
            <a:spLocks noChangeArrowheads="1"/>
          </p:cNvSpPr>
          <p:nvPr/>
        </p:nvSpPr>
        <p:spPr bwMode="auto">
          <a:xfrm>
            <a:off x="1331913" y="5876925"/>
            <a:ext cx="6911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ES" sz="1200">
                <a:latin typeface="Tahoma" pitchFamily="34" charset="0"/>
              </a:rPr>
              <a:t>Data expressed, in all cases, as log10 reduction form initial viral titer. </a:t>
            </a:r>
            <a:r>
              <a:rPr lang="en-US" altLang="es-ES" sz="1200" b="1">
                <a:latin typeface="Tahoma" pitchFamily="34" charset="0"/>
              </a:rPr>
              <a:t>NR:</a:t>
            </a:r>
            <a:r>
              <a:rPr lang="en-US" altLang="es-ES" sz="1200">
                <a:latin typeface="Tahoma" pitchFamily="34" charset="0"/>
              </a:rPr>
              <a:t> No reduction after treatment; </a:t>
            </a:r>
            <a:r>
              <a:rPr lang="en-US" altLang="es-ES" sz="1200" b="1">
                <a:latin typeface="Tahoma" pitchFamily="34" charset="0"/>
              </a:rPr>
              <a:t>ND:</a:t>
            </a:r>
            <a:r>
              <a:rPr lang="en-US" altLang="es-ES" sz="1200">
                <a:latin typeface="Tahoma" pitchFamily="34" charset="0"/>
              </a:rPr>
              <a:t> Not done yet; </a:t>
            </a:r>
            <a:r>
              <a:rPr lang="en-US" altLang="es-ES" sz="1200" b="1">
                <a:latin typeface="Tahoma" pitchFamily="34" charset="0"/>
              </a:rPr>
              <a:t>(T):</a:t>
            </a:r>
            <a:r>
              <a:rPr lang="en-US" altLang="es-ES" sz="1200">
                <a:latin typeface="Tahoma" pitchFamily="34" charset="0"/>
              </a:rPr>
              <a:t> Toxicity at high dilutions, the effectiveness of the treatment could be higher that reported; </a:t>
            </a:r>
            <a:r>
              <a:rPr lang="en-US" altLang="es-ES" sz="1200" b="1">
                <a:latin typeface="Tahoma" pitchFamily="34" charset="0"/>
              </a:rPr>
              <a:t>(*): </a:t>
            </a:r>
            <a:r>
              <a:rPr lang="en-US" altLang="es-ES" sz="1200">
                <a:latin typeface="Tahoma" pitchFamily="34" charset="0"/>
              </a:rPr>
              <a:t>Carrier test performed with viral inocula desiccated on inert surfaces and submitted to H2O2 cycle strictly following manufacturer’s instructions.</a:t>
            </a:r>
            <a:endParaRPr lang="ca-ES" altLang="es-ES" sz="1200">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r>
              <a:rPr lang="es-ES" altLang="es-ES" smtClean="0">
                <a:solidFill>
                  <a:srgbClr val="C00000"/>
                </a:solidFill>
              </a:rPr>
              <a:t>Main fields of interest</a:t>
            </a:r>
            <a:endParaRPr lang="es-ES" altLang="es-ES" smtClean="0"/>
          </a:p>
        </p:txBody>
      </p:sp>
      <p:sp>
        <p:nvSpPr>
          <p:cNvPr id="12291" name="Rectangle 3"/>
          <p:cNvSpPr>
            <a:spLocks noGrp="1" noChangeArrowheads="1"/>
          </p:cNvSpPr>
          <p:nvPr>
            <p:ph type="body" sz="half" idx="1"/>
          </p:nvPr>
        </p:nvSpPr>
        <p:spPr>
          <a:xfrm>
            <a:off x="468313" y="1628775"/>
            <a:ext cx="8147050" cy="4525963"/>
          </a:xfrm>
        </p:spPr>
        <p:txBody>
          <a:bodyPr/>
          <a:lstStyle/>
          <a:p>
            <a:pPr eaLnBrk="1" hangingPunct="1"/>
            <a:r>
              <a:rPr lang="ca-ES" altLang="es-ES" sz="2800" smtClean="0"/>
              <a:t>Viral inactivation procedures. Application to disinfection biosafety standard protocols</a:t>
            </a:r>
          </a:p>
        </p:txBody>
      </p:sp>
      <p:graphicFrame>
        <p:nvGraphicFramePr>
          <p:cNvPr id="12292" name="Object 1795"/>
          <p:cNvGraphicFramePr>
            <a:graphicFrameLocks noGrp="1" noChangeAspect="1"/>
          </p:cNvGraphicFramePr>
          <p:nvPr>
            <p:ph sz="half" idx="2"/>
          </p:nvPr>
        </p:nvGraphicFramePr>
        <p:xfrm>
          <a:off x="1619250" y="2636838"/>
          <a:ext cx="6624638" cy="3230562"/>
        </p:xfrm>
        <a:graphic>
          <a:graphicData uri="http://schemas.openxmlformats.org/presentationml/2006/ole">
            <mc:AlternateContent xmlns:mc="http://schemas.openxmlformats.org/markup-compatibility/2006">
              <mc:Choice xmlns:v="urn:schemas-microsoft-com:vml" Requires="v">
                <p:oleObj spid="_x0000_s12324" name="Document" r:id="rId3" imgW="9063581" imgH="4518162" progId="Word.Document.8">
                  <p:embed/>
                </p:oleObj>
              </mc:Choice>
              <mc:Fallback>
                <p:oleObj name="Document" r:id="rId3" imgW="9063581" imgH="4518162" progId="Word.Document.8">
                  <p:embed/>
                  <p:pic>
                    <p:nvPicPr>
                      <p:cNvPr id="0" name="Object 17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636838"/>
                        <a:ext cx="6624638" cy="323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Text Box 7"/>
          <p:cNvSpPr txBox="1">
            <a:spLocks noChangeArrowheads="1"/>
          </p:cNvSpPr>
          <p:nvPr/>
        </p:nvSpPr>
        <p:spPr bwMode="auto">
          <a:xfrm>
            <a:off x="1331913" y="5876925"/>
            <a:ext cx="6911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ES" sz="1200">
                <a:latin typeface="Tahoma" pitchFamily="34" charset="0"/>
              </a:rPr>
              <a:t>Data expressed, in all cases, as log10 reduction form initial viral titer. </a:t>
            </a:r>
            <a:r>
              <a:rPr lang="en-US" altLang="es-ES" sz="1200" b="1">
                <a:latin typeface="Tahoma" pitchFamily="34" charset="0"/>
              </a:rPr>
              <a:t>NR:</a:t>
            </a:r>
            <a:r>
              <a:rPr lang="en-US" altLang="es-ES" sz="1200">
                <a:latin typeface="Tahoma" pitchFamily="34" charset="0"/>
              </a:rPr>
              <a:t> No reduction after treatment; </a:t>
            </a:r>
            <a:r>
              <a:rPr lang="en-US" altLang="es-ES" sz="1200" b="1">
                <a:latin typeface="Tahoma" pitchFamily="34" charset="0"/>
              </a:rPr>
              <a:t>ND:</a:t>
            </a:r>
            <a:r>
              <a:rPr lang="en-US" altLang="es-ES" sz="1200">
                <a:latin typeface="Tahoma" pitchFamily="34" charset="0"/>
              </a:rPr>
              <a:t> Not done yet; </a:t>
            </a:r>
            <a:r>
              <a:rPr lang="en-US" altLang="es-ES" sz="1200" b="1">
                <a:latin typeface="Tahoma" pitchFamily="34" charset="0"/>
              </a:rPr>
              <a:t>(T):</a:t>
            </a:r>
            <a:r>
              <a:rPr lang="en-US" altLang="es-ES" sz="1200">
                <a:latin typeface="Tahoma" pitchFamily="34" charset="0"/>
              </a:rPr>
              <a:t> Toxicity at high dilutions, the effectiveness of the treatment could be higher that reported; </a:t>
            </a:r>
            <a:r>
              <a:rPr lang="en-US" altLang="es-ES" sz="1200" b="1">
                <a:latin typeface="Tahoma" pitchFamily="34" charset="0"/>
              </a:rPr>
              <a:t>(*): </a:t>
            </a:r>
            <a:r>
              <a:rPr lang="en-US" altLang="es-ES" sz="1200">
                <a:latin typeface="Tahoma" pitchFamily="34" charset="0"/>
              </a:rPr>
              <a:t>Carrier test performed with viral inocula desiccated on inert surfaces and submitted to H2O2 cycle strictly following manufacturer’s instructions.</a:t>
            </a:r>
            <a:endParaRPr lang="ca-ES" altLang="es-ES" sz="1200">
              <a:latin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1100</Words>
  <Application>Microsoft Office PowerPoint</Application>
  <PresentationFormat>On-screen Show (4:3)</PresentationFormat>
  <Paragraphs>117</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Diseño predeterminado</vt:lpstr>
      <vt:lpstr>Document</vt:lpstr>
      <vt:lpstr>                University of Barcelona                                                                                                                    F. Xavier Abad Morejon de Giron         Campus of Universitat Autonoma de Barcelona                                                     Spain </vt:lpstr>
      <vt:lpstr>BIOGARAPHY</vt:lpstr>
      <vt:lpstr>Biosafety, quality and viral inactivation</vt:lpstr>
      <vt:lpstr>Main fields of interest</vt:lpstr>
      <vt:lpstr>Main fields of interest</vt:lpstr>
      <vt:lpstr>Main fields of interest</vt:lpstr>
      <vt:lpstr>Main fields of interest</vt:lpstr>
      <vt:lpstr>Main fields of interest</vt:lpstr>
      <vt:lpstr>Main fields of interest</vt:lpstr>
      <vt:lpstr>Main fields of interest</vt:lpstr>
      <vt:lpstr>Main fields of interest</vt:lpstr>
      <vt:lpstr>PowerPoint Presentation</vt:lpstr>
      <vt:lpstr>PowerPoint Presentation</vt:lpstr>
      <vt:lpstr>PowerPoint Presentation</vt:lpstr>
      <vt:lpstr>PowerPoint Presentation</vt:lpstr>
      <vt:lpstr>Biosafety, quality and viral inactivation </vt:lpstr>
      <vt:lpstr>PowerPoint Presentation</vt:lpstr>
      <vt:lpstr>PowerPoint Presentation</vt:lpstr>
    </vt:vector>
  </TitlesOfParts>
  <Company>CReSA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Biosafety, quality and viral inactivation</dc:title>
  <dc:creator>xavier</dc:creator>
  <cp:lastModifiedBy>Mohd Shabana Begum</cp:lastModifiedBy>
  <cp:revision>30</cp:revision>
  <dcterms:created xsi:type="dcterms:W3CDTF">2014-08-03T14:56:57Z</dcterms:created>
  <dcterms:modified xsi:type="dcterms:W3CDTF">2015-10-19T08:38:27Z</dcterms:modified>
</cp:coreProperties>
</file>