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 id="2147483655" r:id="rId2"/>
  </p:sldMasterIdLst>
  <p:notesMasterIdLst>
    <p:notesMasterId r:id="rId26"/>
  </p:notesMasterIdLst>
  <p:handoutMasterIdLst>
    <p:handoutMasterId r:id="rId27"/>
  </p:handoutMasterIdLst>
  <p:sldIdLst>
    <p:sldId id="303" r:id="rId3"/>
    <p:sldId id="305" r:id="rId4"/>
    <p:sldId id="302" r:id="rId5"/>
    <p:sldId id="259" r:id="rId6"/>
    <p:sldId id="278" r:id="rId7"/>
    <p:sldId id="289" r:id="rId8"/>
    <p:sldId id="290" r:id="rId9"/>
    <p:sldId id="295" r:id="rId10"/>
    <p:sldId id="291" r:id="rId11"/>
    <p:sldId id="292" r:id="rId12"/>
    <p:sldId id="296" r:id="rId13"/>
    <p:sldId id="297" r:id="rId14"/>
    <p:sldId id="299" r:id="rId15"/>
    <p:sldId id="300" r:id="rId16"/>
    <p:sldId id="277" r:id="rId17"/>
    <p:sldId id="298" r:id="rId18"/>
    <p:sldId id="280" r:id="rId19"/>
    <p:sldId id="294" r:id="rId20"/>
    <p:sldId id="266" r:id="rId21"/>
    <p:sldId id="287" r:id="rId22"/>
    <p:sldId id="281" r:id="rId23"/>
    <p:sldId id="293" r:id="rId24"/>
    <p:sldId id="306"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AAAE"/>
    <a:srgbClr val="00A4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29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1946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1946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EC63D8D7-1D48-46AB-A1C7-00EA75A5F78D}" type="slidenum">
              <a:rPr lang="en-US"/>
              <a:pPr>
                <a:defRPr/>
              </a:pPr>
              <a:t>‹#›</a:t>
            </a:fld>
            <a:endParaRPr lang="en-US"/>
          </a:p>
        </p:txBody>
      </p:sp>
    </p:spTree>
    <p:extLst>
      <p:ext uri="{BB962C8B-B14F-4D97-AF65-F5344CB8AC3E}">
        <p14:creationId xmlns:p14="http://schemas.microsoft.com/office/powerpoint/2010/main" val="1480354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2765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34B888D6-FEB5-4F24-8829-828C631AEA81}" type="slidenum">
              <a:rPr lang="en-US"/>
              <a:pPr>
                <a:defRPr/>
              </a:pPr>
              <a:t>‹#›</a:t>
            </a:fld>
            <a:endParaRPr lang="en-US"/>
          </a:p>
        </p:txBody>
      </p:sp>
    </p:spTree>
    <p:extLst>
      <p:ext uri="{BB962C8B-B14F-4D97-AF65-F5344CB8AC3E}">
        <p14:creationId xmlns:p14="http://schemas.microsoft.com/office/powerpoint/2010/main" val="438666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ctrTitle"/>
          </p:nvPr>
        </p:nvSpPr>
        <p:spPr>
          <a:xfrm>
            <a:off x="609600" y="144463"/>
            <a:ext cx="8229600" cy="1311275"/>
          </a:xfrm>
        </p:spPr>
        <p:txBody>
          <a:bodyPr/>
          <a:lstStyle>
            <a:lvl1pPr>
              <a:defRPr sz="4000"/>
            </a:lvl1pPr>
          </a:lstStyle>
          <a:p>
            <a:r>
              <a:rPr lang="en-US"/>
              <a:t>Click to edit Master title style</a:t>
            </a:r>
          </a:p>
        </p:txBody>
      </p:sp>
      <p:sp>
        <p:nvSpPr>
          <p:cNvPr id="77827" name="Rectangle 3"/>
          <p:cNvSpPr>
            <a:spLocks noGrp="1" noChangeArrowheads="1"/>
          </p:cNvSpPr>
          <p:nvPr>
            <p:ph type="subTitle" idx="1"/>
          </p:nvPr>
        </p:nvSpPr>
        <p:spPr>
          <a:xfrm>
            <a:off x="609600" y="1371600"/>
            <a:ext cx="8229600" cy="533400"/>
          </a:xfrm>
        </p:spPr>
        <p:txBody>
          <a:bodyPr/>
          <a:lstStyle>
            <a:lvl1pPr marL="0" indent="0">
              <a:buFontTx/>
              <a:buNone/>
              <a:defRPr sz="2800">
                <a:solidFill>
                  <a:schemeClr val="accent1"/>
                </a:solidFill>
              </a:defRPr>
            </a:lvl1pPr>
          </a:lstStyle>
          <a:p>
            <a:r>
              <a:rPr lang="en-US"/>
              <a:t>Click to edit Master subtitle style</a:t>
            </a:r>
          </a:p>
        </p:txBody>
      </p:sp>
      <p:sp>
        <p:nvSpPr>
          <p:cNvPr id="4" name="Rectangle 4"/>
          <p:cNvSpPr>
            <a:spLocks noGrp="1" noChangeArrowheads="1"/>
          </p:cNvSpPr>
          <p:nvPr>
            <p:ph type="ftr" sz="quarter" idx="10"/>
          </p:nvPr>
        </p:nvSpPr>
        <p:spPr>
          <a:xfrm>
            <a:off x="1295400" y="6324600"/>
            <a:ext cx="6477000" cy="228600"/>
          </a:xfrm>
        </p:spPr>
        <p:txBody>
          <a:bodyPr/>
          <a:lstStyle>
            <a:lvl1pPr>
              <a:defRPr/>
            </a:lvl1pPr>
          </a:lstStyle>
          <a:p>
            <a:pPr>
              <a:defRPr/>
            </a:pPr>
            <a:r>
              <a:rPr lang="en-US"/>
              <a:t>Power Point Slides by Ronald J. Shope in collaboration with John W. Creswell</a:t>
            </a:r>
          </a:p>
        </p:txBody>
      </p:sp>
      <p:sp>
        <p:nvSpPr>
          <p:cNvPr id="5" name="Rectangle 5"/>
          <p:cNvSpPr>
            <a:spLocks noGrp="1" noChangeArrowheads="1"/>
          </p:cNvSpPr>
          <p:nvPr>
            <p:ph type="sldNum" sz="quarter" idx="11"/>
          </p:nvPr>
        </p:nvSpPr>
        <p:spPr>
          <a:xfrm>
            <a:off x="8001000" y="6324600"/>
            <a:ext cx="914400" cy="228600"/>
          </a:xfrm>
        </p:spPr>
        <p:txBody>
          <a:bodyPr/>
          <a:lstStyle>
            <a:lvl1pPr>
              <a:defRPr/>
            </a:lvl1pPr>
          </a:lstStyle>
          <a:p>
            <a:pPr>
              <a:defRPr/>
            </a:pPr>
            <a:fld id="{AA9591A6-A335-4CE1-8DB1-CB31DC92D888}" type="slidenum">
              <a:rPr lang="en-US"/>
              <a:pPr>
                <a:defRPr/>
              </a:pPr>
              <a:t>‹#›</a:t>
            </a:fld>
            <a:endParaRPr lang="en-US"/>
          </a:p>
        </p:txBody>
      </p:sp>
    </p:spTree>
    <p:extLst>
      <p:ext uri="{BB962C8B-B14F-4D97-AF65-F5344CB8AC3E}">
        <p14:creationId xmlns:p14="http://schemas.microsoft.com/office/powerpoint/2010/main" val="202069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r>
              <a:rPr lang="en-US"/>
              <a:t>Educational Research 2e:  Creswell</a:t>
            </a:r>
          </a:p>
        </p:txBody>
      </p:sp>
      <p:sp>
        <p:nvSpPr>
          <p:cNvPr id="5" name="Rectangle 5"/>
          <p:cNvSpPr>
            <a:spLocks noGrp="1" noChangeArrowheads="1"/>
          </p:cNvSpPr>
          <p:nvPr>
            <p:ph type="sldNum" sz="quarter" idx="11"/>
          </p:nvPr>
        </p:nvSpPr>
        <p:spPr>
          <a:ln/>
        </p:spPr>
        <p:txBody>
          <a:bodyPr/>
          <a:lstStyle>
            <a:lvl1pPr>
              <a:defRPr/>
            </a:lvl1pPr>
          </a:lstStyle>
          <a:p>
            <a:pPr>
              <a:defRPr/>
            </a:pPr>
            <a:fld id="{801A1B81-11F1-4F60-A0DD-35336EA6FFF6}" type="slidenum">
              <a:rPr lang="en-US"/>
              <a:pPr>
                <a:defRPr/>
              </a:pPr>
              <a:t>‹#›</a:t>
            </a:fld>
            <a:endParaRPr lang="en-US"/>
          </a:p>
        </p:txBody>
      </p:sp>
    </p:spTree>
    <p:extLst>
      <p:ext uri="{BB962C8B-B14F-4D97-AF65-F5344CB8AC3E}">
        <p14:creationId xmlns:p14="http://schemas.microsoft.com/office/powerpoint/2010/main" val="4006250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91300" y="381000"/>
            <a:ext cx="1943100" cy="5562600"/>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762000" y="381000"/>
            <a:ext cx="5676900" cy="55626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r>
              <a:rPr lang="en-US"/>
              <a:t>Educational Research 2e:  Creswell</a:t>
            </a:r>
          </a:p>
        </p:txBody>
      </p:sp>
      <p:sp>
        <p:nvSpPr>
          <p:cNvPr id="5" name="Rectangle 5"/>
          <p:cNvSpPr>
            <a:spLocks noGrp="1" noChangeArrowheads="1"/>
          </p:cNvSpPr>
          <p:nvPr>
            <p:ph type="sldNum" sz="quarter" idx="11"/>
          </p:nvPr>
        </p:nvSpPr>
        <p:spPr>
          <a:ln/>
        </p:spPr>
        <p:txBody>
          <a:bodyPr/>
          <a:lstStyle>
            <a:lvl1pPr>
              <a:defRPr/>
            </a:lvl1pPr>
          </a:lstStyle>
          <a:p>
            <a:pPr>
              <a:defRPr/>
            </a:pPr>
            <a:fld id="{1D548FC2-9D20-42BB-A26E-B12C4363AD83}" type="slidenum">
              <a:rPr lang="en-US"/>
              <a:pPr>
                <a:defRPr/>
              </a:pPr>
              <a:t>‹#›</a:t>
            </a:fld>
            <a:endParaRPr lang="en-US"/>
          </a:p>
        </p:txBody>
      </p:sp>
    </p:spTree>
    <p:extLst>
      <p:ext uri="{BB962C8B-B14F-4D97-AF65-F5344CB8AC3E}">
        <p14:creationId xmlns:p14="http://schemas.microsoft.com/office/powerpoint/2010/main" val="967406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Educational Research 2e:  Creswell</a:t>
            </a:r>
          </a:p>
        </p:txBody>
      </p:sp>
      <p:sp>
        <p:nvSpPr>
          <p:cNvPr id="6" name="Rectangle 6"/>
          <p:cNvSpPr>
            <a:spLocks noGrp="1" noChangeArrowheads="1"/>
          </p:cNvSpPr>
          <p:nvPr>
            <p:ph type="sldNum" sz="quarter" idx="12"/>
          </p:nvPr>
        </p:nvSpPr>
        <p:spPr>
          <a:ln/>
        </p:spPr>
        <p:txBody>
          <a:bodyPr/>
          <a:lstStyle>
            <a:lvl1pPr>
              <a:defRPr/>
            </a:lvl1pPr>
          </a:lstStyle>
          <a:p>
            <a:pPr>
              <a:defRPr/>
            </a:pPr>
            <a:fld id="{08FE0C7D-6534-4816-9672-D057BB279D41}" type="slidenum">
              <a:rPr lang="en-US"/>
              <a:pPr>
                <a:defRPr/>
              </a:pPr>
              <a:t>‹#›</a:t>
            </a:fld>
            <a:endParaRPr lang="en-US"/>
          </a:p>
        </p:txBody>
      </p:sp>
    </p:spTree>
    <p:extLst>
      <p:ext uri="{BB962C8B-B14F-4D97-AF65-F5344CB8AC3E}">
        <p14:creationId xmlns:p14="http://schemas.microsoft.com/office/powerpoint/2010/main" val="27688449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Educational Research 2e:  Creswell</a:t>
            </a:r>
          </a:p>
        </p:txBody>
      </p:sp>
      <p:sp>
        <p:nvSpPr>
          <p:cNvPr id="6" name="Rectangle 6"/>
          <p:cNvSpPr>
            <a:spLocks noGrp="1" noChangeArrowheads="1"/>
          </p:cNvSpPr>
          <p:nvPr>
            <p:ph type="sldNum" sz="quarter" idx="12"/>
          </p:nvPr>
        </p:nvSpPr>
        <p:spPr>
          <a:ln/>
        </p:spPr>
        <p:txBody>
          <a:bodyPr/>
          <a:lstStyle>
            <a:lvl1pPr>
              <a:defRPr/>
            </a:lvl1pPr>
          </a:lstStyle>
          <a:p>
            <a:pPr>
              <a:defRPr/>
            </a:pPr>
            <a:fld id="{D559D38C-8D3D-4FD7-9C95-9C8EAC9ADD15}" type="slidenum">
              <a:rPr lang="en-US"/>
              <a:pPr>
                <a:defRPr/>
              </a:pPr>
              <a:t>‹#›</a:t>
            </a:fld>
            <a:endParaRPr lang="en-US"/>
          </a:p>
        </p:txBody>
      </p:sp>
    </p:spTree>
    <p:extLst>
      <p:ext uri="{BB962C8B-B14F-4D97-AF65-F5344CB8AC3E}">
        <p14:creationId xmlns:p14="http://schemas.microsoft.com/office/powerpoint/2010/main" val="20538812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Educational Research 2e:  Creswell</a:t>
            </a:r>
          </a:p>
        </p:txBody>
      </p:sp>
      <p:sp>
        <p:nvSpPr>
          <p:cNvPr id="6" name="Rectangle 6"/>
          <p:cNvSpPr>
            <a:spLocks noGrp="1" noChangeArrowheads="1"/>
          </p:cNvSpPr>
          <p:nvPr>
            <p:ph type="sldNum" sz="quarter" idx="12"/>
          </p:nvPr>
        </p:nvSpPr>
        <p:spPr>
          <a:ln/>
        </p:spPr>
        <p:txBody>
          <a:bodyPr/>
          <a:lstStyle>
            <a:lvl1pPr>
              <a:defRPr/>
            </a:lvl1pPr>
          </a:lstStyle>
          <a:p>
            <a:pPr>
              <a:defRPr/>
            </a:pPr>
            <a:fld id="{3EE60815-BDEB-4CEC-B014-C248720C4E19}" type="slidenum">
              <a:rPr lang="en-US"/>
              <a:pPr>
                <a:defRPr/>
              </a:pPr>
              <a:t>‹#›</a:t>
            </a:fld>
            <a:endParaRPr lang="en-US"/>
          </a:p>
        </p:txBody>
      </p:sp>
    </p:spTree>
    <p:extLst>
      <p:ext uri="{BB962C8B-B14F-4D97-AF65-F5344CB8AC3E}">
        <p14:creationId xmlns:p14="http://schemas.microsoft.com/office/powerpoint/2010/main" val="8794166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Educational Research 2e:  Creswell</a:t>
            </a:r>
          </a:p>
        </p:txBody>
      </p:sp>
      <p:sp>
        <p:nvSpPr>
          <p:cNvPr id="7" name="Rectangle 6"/>
          <p:cNvSpPr>
            <a:spLocks noGrp="1" noChangeArrowheads="1"/>
          </p:cNvSpPr>
          <p:nvPr>
            <p:ph type="sldNum" sz="quarter" idx="12"/>
          </p:nvPr>
        </p:nvSpPr>
        <p:spPr>
          <a:ln/>
        </p:spPr>
        <p:txBody>
          <a:bodyPr/>
          <a:lstStyle>
            <a:lvl1pPr>
              <a:defRPr/>
            </a:lvl1pPr>
          </a:lstStyle>
          <a:p>
            <a:pPr>
              <a:defRPr/>
            </a:pPr>
            <a:fld id="{F6E48317-36AD-4B35-AA8B-B90F4879E6F7}" type="slidenum">
              <a:rPr lang="en-US"/>
              <a:pPr>
                <a:defRPr/>
              </a:pPr>
              <a:t>‹#›</a:t>
            </a:fld>
            <a:endParaRPr lang="en-US"/>
          </a:p>
        </p:txBody>
      </p:sp>
    </p:spTree>
    <p:extLst>
      <p:ext uri="{BB962C8B-B14F-4D97-AF65-F5344CB8AC3E}">
        <p14:creationId xmlns:p14="http://schemas.microsoft.com/office/powerpoint/2010/main" val="32316618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Educational Research 2e:  Creswell</a:t>
            </a:r>
          </a:p>
        </p:txBody>
      </p:sp>
      <p:sp>
        <p:nvSpPr>
          <p:cNvPr id="9" name="Rectangle 6"/>
          <p:cNvSpPr>
            <a:spLocks noGrp="1" noChangeArrowheads="1"/>
          </p:cNvSpPr>
          <p:nvPr>
            <p:ph type="sldNum" sz="quarter" idx="12"/>
          </p:nvPr>
        </p:nvSpPr>
        <p:spPr>
          <a:ln/>
        </p:spPr>
        <p:txBody>
          <a:bodyPr/>
          <a:lstStyle>
            <a:lvl1pPr>
              <a:defRPr/>
            </a:lvl1pPr>
          </a:lstStyle>
          <a:p>
            <a:pPr>
              <a:defRPr/>
            </a:pPr>
            <a:fld id="{9012F164-8A02-474D-8F17-32FE60383351}" type="slidenum">
              <a:rPr lang="en-US"/>
              <a:pPr>
                <a:defRPr/>
              </a:pPr>
              <a:t>‹#›</a:t>
            </a:fld>
            <a:endParaRPr lang="en-US"/>
          </a:p>
        </p:txBody>
      </p:sp>
    </p:spTree>
    <p:extLst>
      <p:ext uri="{BB962C8B-B14F-4D97-AF65-F5344CB8AC3E}">
        <p14:creationId xmlns:p14="http://schemas.microsoft.com/office/powerpoint/2010/main" val="25519826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Educational Research 2e:  Creswell</a:t>
            </a:r>
          </a:p>
        </p:txBody>
      </p:sp>
      <p:sp>
        <p:nvSpPr>
          <p:cNvPr id="5" name="Rectangle 6"/>
          <p:cNvSpPr>
            <a:spLocks noGrp="1" noChangeArrowheads="1"/>
          </p:cNvSpPr>
          <p:nvPr>
            <p:ph type="sldNum" sz="quarter" idx="12"/>
          </p:nvPr>
        </p:nvSpPr>
        <p:spPr>
          <a:ln/>
        </p:spPr>
        <p:txBody>
          <a:bodyPr/>
          <a:lstStyle>
            <a:lvl1pPr>
              <a:defRPr/>
            </a:lvl1pPr>
          </a:lstStyle>
          <a:p>
            <a:pPr>
              <a:defRPr/>
            </a:pPr>
            <a:fld id="{98A67714-1C91-4360-9047-5FCD8F0FE5B0}" type="slidenum">
              <a:rPr lang="en-US"/>
              <a:pPr>
                <a:defRPr/>
              </a:pPr>
              <a:t>‹#›</a:t>
            </a:fld>
            <a:endParaRPr lang="en-US"/>
          </a:p>
        </p:txBody>
      </p:sp>
    </p:spTree>
    <p:extLst>
      <p:ext uri="{BB962C8B-B14F-4D97-AF65-F5344CB8AC3E}">
        <p14:creationId xmlns:p14="http://schemas.microsoft.com/office/powerpoint/2010/main" val="23084178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Educational Research 2e:  Creswell</a:t>
            </a:r>
          </a:p>
        </p:txBody>
      </p:sp>
      <p:sp>
        <p:nvSpPr>
          <p:cNvPr id="4" name="Rectangle 6"/>
          <p:cNvSpPr>
            <a:spLocks noGrp="1" noChangeArrowheads="1"/>
          </p:cNvSpPr>
          <p:nvPr>
            <p:ph type="sldNum" sz="quarter" idx="12"/>
          </p:nvPr>
        </p:nvSpPr>
        <p:spPr>
          <a:ln/>
        </p:spPr>
        <p:txBody>
          <a:bodyPr/>
          <a:lstStyle>
            <a:lvl1pPr>
              <a:defRPr/>
            </a:lvl1pPr>
          </a:lstStyle>
          <a:p>
            <a:pPr>
              <a:defRPr/>
            </a:pPr>
            <a:fld id="{4CC36ACA-D3F4-4485-8AAE-17DD224594AB}" type="slidenum">
              <a:rPr lang="en-US"/>
              <a:pPr>
                <a:defRPr/>
              </a:pPr>
              <a:t>‹#›</a:t>
            </a:fld>
            <a:endParaRPr lang="en-US"/>
          </a:p>
        </p:txBody>
      </p:sp>
    </p:spTree>
    <p:extLst>
      <p:ext uri="{BB962C8B-B14F-4D97-AF65-F5344CB8AC3E}">
        <p14:creationId xmlns:p14="http://schemas.microsoft.com/office/powerpoint/2010/main" val="3885905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Educational Research 2e:  Creswell</a:t>
            </a:r>
          </a:p>
        </p:txBody>
      </p:sp>
      <p:sp>
        <p:nvSpPr>
          <p:cNvPr id="7" name="Rectangle 6"/>
          <p:cNvSpPr>
            <a:spLocks noGrp="1" noChangeArrowheads="1"/>
          </p:cNvSpPr>
          <p:nvPr>
            <p:ph type="sldNum" sz="quarter" idx="12"/>
          </p:nvPr>
        </p:nvSpPr>
        <p:spPr>
          <a:ln/>
        </p:spPr>
        <p:txBody>
          <a:bodyPr/>
          <a:lstStyle>
            <a:lvl1pPr>
              <a:defRPr/>
            </a:lvl1pPr>
          </a:lstStyle>
          <a:p>
            <a:pPr>
              <a:defRPr/>
            </a:pPr>
            <a:fld id="{62DBA769-F83B-4F74-B0C6-579520D1A054}" type="slidenum">
              <a:rPr lang="en-US"/>
              <a:pPr>
                <a:defRPr/>
              </a:pPr>
              <a:t>‹#›</a:t>
            </a:fld>
            <a:endParaRPr lang="en-US"/>
          </a:p>
        </p:txBody>
      </p:sp>
    </p:spTree>
    <p:extLst>
      <p:ext uri="{BB962C8B-B14F-4D97-AF65-F5344CB8AC3E}">
        <p14:creationId xmlns:p14="http://schemas.microsoft.com/office/powerpoint/2010/main" val="2625593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r>
              <a:rPr lang="en-US"/>
              <a:t>Educational Research 2e:  Creswell</a:t>
            </a:r>
          </a:p>
        </p:txBody>
      </p:sp>
      <p:sp>
        <p:nvSpPr>
          <p:cNvPr id="5" name="Rectangle 5"/>
          <p:cNvSpPr>
            <a:spLocks noGrp="1" noChangeArrowheads="1"/>
          </p:cNvSpPr>
          <p:nvPr>
            <p:ph type="sldNum" sz="quarter" idx="11"/>
          </p:nvPr>
        </p:nvSpPr>
        <p:spPr>
          <a:ln/>
        </p:spPr>
        <p:txBody>
          <a:bodyPr/>
          <a:lstStyle>
            <a:lvl1pPr>
              <a:defRPr/>
            </a:lvl1pPr>
          </a:lstStyle>
          <a:p>
            <a:pPr>
              <a:defRPr/>
            </a:pPr>
            <a:fld id="{12544FD8-FFDF-45F4-8E4C-B39C5D7BA307}" type="slidenum">
              <a:rPr lang="en-US"/>
              <a:pPr>
                <a:defRPr/>
              </a:pPr>
              <a:t>‹#›</a:t>
            </a:fld>
            <a:endParaRPr lang="en-US"/>
          </a:p>
        </p:txBody>
      </p:sp>
    </p:spTree>
    <p:extLst>
      <p:ext uri="{BB962C8B-B14F-4D97-AF65-F5344CB8AC3E}">
        <p14:creationId xmlns:p14="http://schemas.microsoft.com/office/powerpoint/2010/main" val="29752565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Educational Research 2e:  Creswell</a:t>
            </a:r>
          </a:p>
        </p:txBody>
      </p:sp>
      <p:sp>
        <p:nvSpPr>
          <p:cNvPr id="7" name="Rectangle 6"/>
          <p:cNvSpPr>
            <a:spLocks noGrp="1" noChangeArrowheads="1"/>
          </p:cNvSpPr>
          <p:nvPr>
            <p:ph type="sldNum" sz="quarter" idx="12"/>
          </p:nvPr>
        </p:nvSpPr>
        <p:spPr>
          <a:ln/>
        </p:spPr>
        <p:txBody>
          <a:bodyPr/>
          <a:lstStyle>
            <a:lvl1pPr>
              <a:defRPr/>
            </a:lvl1pPr>
          </a:lstStyle>
          <a:p>
            <a:pPr>
              <a:defRPr/>
            </a:pPr>
            <a:fld id="{DC0B9B19-FE23-4A3D-BC09-DF0743BF55AA}" type="slidenum">
              <a:rPr lang="en-US"/>
              <a:pPr>
                <a:defRPr/>
              </a:pPr>
              <a:t>‹#›</a:t>
            </a:fld>
            <a:endParaRPr lang="en-US"/>
          </a:p>
        </p:txBody>
      </p:sp>
    </p:spTree>
    <p:extLst>
      <p:ext uri="{BB962C8B-B14F-4D97-AF65-F5344CB8AC3E}">
        <p14:creationId xmlns:p14="http://schemas.microsoft.com/office/powerpoint/2010/main" val="897957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Educational Research 2e:  Creswell</a:t>
            </a:r>
          </a:p>
        </p:txBody>
      </p:sp>
      <p:sp>
        <p:nvSpPr>
          <p:cNvPr id="6" name="Rectangle 6"/>
          <p:cNvSpPr>
            <a:spLocks noGrp="1" noChangeArrowheads="1"/>
          </p:cNvSpPr>
          <p:nvPr>
            <p:ph type="sldNum" sz="quarter" idx="12"/>
          </p:nvPr>
        </p:nvSpPr>
        <p:spPr>
          <a:ln/>
        </p:spPr>
        <p:txBody>
          <a:bodyPr/>
          <a:lstStyle>
            <a:lvl1pPr>
              <a:defRPr/>
            </a:lvl1pPr>
          </a:lstStyle>
          <a:p>
            <a:pPr>
              <a:defRPr/>
            </a:pPr>
            <a:fld id="{1236B366-78A6-4E5F-BD3C-BFD0D01D73EC}" type="slidenum">
              <a:rPr lang="en-US"/>
              <a:pPr>
                <a:defRPr/>
              </a:pPr>
              <a:t>‹#›</a:t>
            </a:fld>
            <a:endParaRPr lang="en-US"/>
          </a:p>
        </p:txBody>
      </p:sp>
    </p:spTree>
    <p:extLst>
      <p:ext uri="{BB962C8B-B14F-4D97-AF65-F5344CB8AC3E}">
        <p14:creationId xmlns:p14="http://schemas.microsoft.com/office/powerpoint/2010/main" val="14140680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Educational Research 2e:  Creswell</a:t>
            </a:r>
          </a:p>
        </p:txBody>
      </p:sp>
      <p:sp>
        <p:nvSpPr>
          <p:cNvPr id="6" name="Rectangle 6"/>
          <p:cNvSpPr>
            <a:spLocks noGrp="1" noChangeArrowheads="1"/>
          </p:cNvSpPr>
          <p:nvPr>
            <p:ph type="sldNum" sz="quarter" idx="12"/>
          </p:nvPr>
        </p:nvSpPr>
        <p:spPr>
          <a:ln/>
        </p:spPr>
        <p:txBody>
          <a:bodyPr/>
          <a:lstStyle>
            <a:lvl1pPr>
              <a:defRPr/>
            </a:lvl1pPr>
          </a:lstStyle>
          <a:p>
            <a:pPr>
              <a:defRPr/>
            </a:pPr>
            <a:fld id="{0E52317B-DE27-4029-9C9B-60D508836F1C}" type="slidenum">
              <a:rPr lang="en-US"/>
              <a:pPr>
                <a:defRPr/>
              </a:pPr>
              <a:t>‹#›</a:t>
            </a:fld>
            <a:endParaRPr lang="en-US"/>
          </a:p>
        </p:txBody>
      </p:sp>
    </p:spTree>
    <p:extLst>
      <p:ext uri="{BB962C8B-B14F-4D97-AF65-F5344CB8AC3E}">
        <p14:creationId xmlns:p14="http://schemas.microsoft.com/office/powerpoint/2010/main" val="2124201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ftr" sz="quarter" idx="10"/>
          </p:nvPr>
        </p:nvSpPr>
        <p:spPr>
          <a:ln/>
        </p:spPr>
        <p:txBody>
          <a:bodyPr/>
          <a:lstStyle>
            <a:lvl1pPr>
              <a:defRPr/>
            </a:lvl1pPr>
          </a:lstStyle>
          <a:p>
            <a:pPr>
              <a:defRPr/>
            </a:pPr>
            <a:r>
              <a:rPr lang="en-US"/>
              <a:t>Educational Research 2e:  Creswell</a:t>
            </a:r>
          </a:p>
        </p:txBody>
      </p:sp>
      <p:sp>
        <p:nvSpPr>
          <p:cNvPr id="5" name="Rectangle 5"/>
          <p:cNvSpPr>
            <a:spLocks noGrp="1" noChangeArrowheads="1"/>
          </p:cNvSpPr>
          <p:nvPr>
            <p:ph type="sldNum" sz="quarter" idx="11"/>
          </p:nvPr>
        </p:nvSpPr>
        <p:spPr>
          <a:ln/>
        </p:spPr>
        <p:txBody>
          <a:bodyPr/>
          <a:lstStyle>
            <a:lvl1pPr>
              <a:defRPr/>
            </a:lvl1pPr>
          </a:lstStyle>
          <a:p>
            <a:pPr>
              <a:defRPr/>
            </a:pPr>
            <a:fld id="{E8E2A2B7-A394-4016-9851-F4FC4B9EE5F4}" type="slidenum">
              <a:rPr lang="en-US"/>
              <a:pPr>
                <a:defRPr/>
              </a:pPr>
              <a:t>‹#›</a:t>
            </a:fld>
            <a:endParaRPr lang="en-US"/>
          </a:p>
        </p:txBody>
      </p:sp>
    </p:spTree>
    <p:extLst>
      <p:ext uri="{BB962C8B-B14F-4D97-AF65-F5344CB8AC3E}">
        <p14:creationId xmlns:p14="http://schemas.microsoft.com/office/powerpoint/2010/main" val="1014656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762000" y="15240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724400" y="15240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r>
              <a:rPr lang="en-US"/>
              <a:t>Educational Research 2e:  Creswell</a:t>
            </a:r>
          </a:p>
        </p:txBody>
      </p:sp>
      <p:sp>
        <p:nvSpPr>
          <p:cNvPr id="6" name="Rectangle 5"/>
          <p:cNvSpPr>
            <a:spLocks noGrp="1" noChangeArrowheads="1"/>
          </p:cNvSpPr>
          <p:nvPr>
            <p:ph type="sldNum" sz="quarter" idx="11"/>
          </p:nvPr>
        </p:nvSpPr>
        <p:spPr>
          <a:ln/>
        </p:spPr>
        <p:txBody>
          <a:bodyPr/>
          <a:lstStyle>
            <a:lvl1pPr>
              <a:defRPr/>
            </a:lvl1pPr>
          </a:lstStyle>
          <a:p>
            <a:pPr>
              <a:defRPr/>
            </a:pPr>
            <a:fld id="{EC45D457-201C-48C7-B681-DC4D92926ACA}" type="slidenum">
              <a:rPr lang="en-US"/>
              <a:pPr>
                <a:defRPr/>
              </a:pPr>
              <a:t>‹#›</a:t>
            </a:fld>
            <a:endParaRPr lang="en-US"/>
          </a:p>
        </p:txBody>
      </p:sp>
    </p:spTree>
    <p:extLst>
      <p:ext uri="{BB962C8B-B14F-4D97-AF65-F5344CB8AC3E}">
        <p14:creationId xmlns:p14="http://schemas.microsoft.com/office/powerpoint/2010/main" val="226184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4"/>
          <p:cNvSpPr>
            <a:spLocks noGrp="1" noChangeArrowheads="1"/>
          </p:cNvSpPr>
          <p:nvPr>
            <p:ph type="ftr" sz="quarter" idx="10"/>
          </p:nvPr>
        </p:nvSpPr>
        <p:spPr>
          <a:ln/>
        </p:spPr>
        <p:txBody>
          <a:bodyPr/>
          <a:lstStyle>
            <a:lvl1pPr>
              <a:defRPr/>
            </a:lvl1pPr>
          </a:lstStyle>
          <a:p>
            <a:pPr>
              <a:defRPr/>
            </a:pPr>
            <a:r>
              <a:rPr lang="en-US"/>
              <a:t>Educational Research 2e:  Creswell</a:t>
            </a:r>
          </a:p>
        </p:txBody>
      </p:sp>
      <p:sp>
        <p:nvSpPr>
          <p:cNvPr id="8" name="Rectangle 5"/>
          <p:cNvSpPr>
            <a:spLocks noGrp="1" noChangeArrowheads="1"/>
          </p:cNvSpPr>
          <p:nvPr>
            <p:ph type="sldNum" sz="quarter" idx="11"/>
          </p:nvPr>
        </p:nvSpPr>
        <p:spPr>
          <a:ln/>
        </p:spPr>
        <p:txBody>
          <a:bodyPr/>
          <a:lstStyle>
            <a:lvl1pPr>
              <a:defRPr/>
            </a:lvl1pPr>
          </a:lstStyle>
          <a:p>
            <a:pPr>
              <a:defRPr/>
            </a:pPr>
            <a:fld id="{0049626B-339B-4C14-A534-071C2E02C243}" type="slidenum">
              <a:rPr lang="en-US"/>
              <a:pPr>
                <a:defRPr/>
              </a:pPr>
              <a:t>‹#›</a:t>
            </a:fld>
            <a:endParaRPr lang="en-US"/>
          </a:p>
        </p:txBody>
      </p:sp>
    </p:spTree>
    <p:extLst>
      <p:ext uri="{BB962C8B-B14F-4D97-AF65-F5344CB8AC3E}">
        <p14:creationId xmlns:p14="http://schemas.microsoft.com/office/powerpoint/2010/main" val="29036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Rectangle 4"/>
          <p:cNvSpPr>
            <a:spLocks noGrp="1" noChangeArrowheads="1"/>
          </p:cNvSpPr>
          <p:nvPr>
            <p:ph type="ftr" sz="quarter" idx="10"/>
          </p:nvPr>
        </p:nvSpPr>
        <p:spPr>
          <a:ln/>
        </p:spPr>
        <p:txBody>
          <a:bodyPr/>
          <a:lstStyle>
            <a:lvl1pPr>
              <a:defRPr/>
            </a:lvl1pPr>
          </a:lstStyle>
          <a:p>
            <a:pPr>
              <a:defRPr/>
            </a:pPr>
            <a:r>
              <a:rPr lang="en-US"/>
              <a:t>Educational Research 2e:  Creswell</a:t>
            </a:r>
          </a:p>
        </p:txBody>
      </p:sp>
      <p:sp>
        <p:nvSpPr>
          <p:cNvPr id="4" name="Rectangle 5"/>
          <p:cNvSpPr>
            <a:spLocks noGrp="1" noChangeArrowheads="1"/>
          </p:cNvSpPr>
          <p:nvPr>
            <p:ph type="sldNum" sz="quarter" idx="11"/>
          </p:nvPr>
        </p:nvSpPr>
        <p:spPr>
          <a:ln/>
        </p:spPr>
        <p:txBody>
          <a:bodyPr/>
          <a:lstStyle>
            <a:lvl1pPr>
              <a:defRPr/>
            </a:lvl1pPr>
          </a:lstStyle>
          <a:p>
            <a:pPr>
              <a:defRPr/>
            </a:pPr>
            <a:fld id="{D918F5BD-650B-41A5-A123-7B0F068AAD8E}" type="slidenum">
              <a:rPr lang="en-US"/>
              <a:pPr>
                <a:defRPr/>
              </a:pPr>
              <a:t>‹#›</a:t>
            </a:fld>
            <a:endParaRPr lang="en-US"/>
          </a:p>
        </p:txBody>
      </p:sp>
    </p:spTree>
    <p:extLst>
      <p:ext uri="{BB962C8B-B14F-4D97-AF65-F5344CB8AC3E}">
        <p14:creationId xmlns:p14="http://schemas.microsoft.com/office/powerpoint/2010/main" val="1170950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r>
              <a:rPr lang="en-US"/>
              <a:t>Educational Research 2e:  Creswell</a:t>
            </a:r>
          </a:p>
        </p:txBody>
      </p:sp>
      <p:sp>
        <p:nvSpPr>
          <p:cNvPr id="3" name="Rectangle 5"/>
          <p:cNvSpPr>
            <a:spLocks noGrp="1" noChangeArrowheads="1"/>
          </p:cNvSpPr>
          <p:nvPr>
            <p:ph type="sldNum" sz="quarter" idx="11"/>
          </p:nvPr>
        </p:nvSpPr>
        <p:spPr>
          <a:ln/>
        </p:spPr>
        <p:txBody>
          <a:bodyPr/>
          <a:lstStyle>
            <a:lvl1pPr>
              <a:defRPr/>
            </a:lvl1pPr>
          </a:lstStyle>
          <a:p>
            <a:pPr>
              <a:defRPr/>
            </a:pPr>
            <a:fld id="{F73C200C-03CC-400D-AE53-BA45D095A71E}" type="slidenum">
              <a:rPr lang="en-US"/>
              <a:pPr>
                <a:defRPr/>
              </a:pPr>
              <a:t>‹#›</a:t>
            </a:fld>
            <a:endParaRPr lang="en-US"/>
          </a:p>
        </p:txBody>
      </p:sp>
    </p:spTree>
    <p:extLst>
      <p:ext uri="{BB962C8B-B14F-4D97-AF65-F5344CB8AC3E}">
        <p14:creationId xmlns:p14="http://schemas.microsoft.com/office/powerpoint/2010/main" val="3451825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ftr" sz="quarter" idx="10"/>
          </p:nvPr>
        </p:nvSpPr>
        <p:spPr>
          <a:ln/>
        </p:spPr>
        <p:txBody>
          <a:bodyPr/>
          <a:lstStyle>
            <a:lvl1pPr>
              <a:defRPr/>
            </a:lvl1pPr>
          </a:lstStyle>
          <a:p>
            <a:pPr>
              <a:defRPr/>
            </a:pPr>
            <a:r>
              <a:rPr lang="en-US"/>
              <a:t>Educational Research 2e:  Creswell</a:t>
            </a:r>
          </a:p>
        </p:txBody>
      </p:sp>
      <p:sp>
        <p:nvSpPr>
          <p:cNvPr id="6" name="Rectangle 5"/>
          <p:cNvSpPr>
            <a:spLocks noGrp="1" noChangeArrowheads="1"/>
          </p:cNvSpPr>
          <p:nvPr>
            <p:ph type="sldNum" sz="quarter" idx="11"/>
          </p:nvPr>
        </p:nvSpPr>
        <p:spPr>
          <a:ln/>
        </p:spPr>
        <p:txBody>
          <a:bodyPr/>
          <a:lstStyle>
            <a:lvl1pPr>
              <a:defRPr/>
            </a:lvl1pPr>
          </a:lstStyle>
          <a:p>
            <a:pPr>
              <a:defRPr/>
            </a:pPr>
            <a:fld id="{D4C12783-ADD5-4336-B9A0-97AA3662A5F8}" type="slidenum">
              <a:rPr lang="en-US"/>
              <a:pPr>
                <a:defRPr/>
              </a:pPr>
              <a:t>‹#›</a:t>
            </a:fld>
            <a:endParaRPr lang="en-US"/>
          </a:p>
        </p:txBody>
      </p:sp>
    </p:spTree>
    <p:extLst>
      <p:ext uri="{BB962C8B-B14F-4D97-AF65-F5344CB8AC3E}">
        <p14:creationId xmlns:p14="http://schemas.microsoft.com/office/powerpoint/2010/main" val="1033814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ftr" sz="quarter" idx="10"/>
          </p:nvPr>
        </p:nvSpPr>
        <p:spPr>
          <a:ln/>
        </p:spPr>
        <p:txBody>
          <a:bodyPr/>
          <a:lstStyle>
            <a:lvl1pPr>
              <a:defRPr/>
            </a:lvl1pPr>
          </a:lstStyle>
          <a:p>
            <a:pPr>
              <a:defRPr/>
            </a:pPr>
            <a:r>
              <a:rPr lang="en-US"/>
              <a:t>Educational Research 2e:  Creswell</a:t>
            </a:r>
          </a:p>
        </p:txBody>
      </p:sp>
      <p:sp>
        <p:nvSpPr>
          <p:cNvPr id="6" name="Rectangle 5"/>
          <p:cNvSpPr>
            <a:spLocks noGrp="1" noChangeArrowheads="1"/>
          </p:cNvSpPr>
          <p:nvPr>
            <p:ph type="sldNum" sz="quarter" idx="11"/>
          </p:nvPr>
        </p:nvSpPr>
        <p:spPr>
          <a:ln/>
        </p:spPr>
        <p:txBody>
          <a:bodyPr/>
          <a:lstStyle>
            <a:lvl1pPr>
              <a:defRPr/>
            </a:lvl1pPr>
          </a:lstStyle>
          <a:p>
            <a:pPr>
              <a:defRPr/>
            </a:pPr>
            <a:fld id="{107F5677-F499-43CF-881D-8DC36EFAFE98}" type="slidenum">
              <a:rPr lang="en-US"/>
              <a:pPr>
                <a:defRPr/>
              </a:pPr>
              <a:t>‹#›</a:t>
            </a:fld>
            <a:endParaRPr lang="en-US"/>
          </a:p>
        </p:txBody>
      </p:sp>
    </p:spTree>
    <p:extLst>
      <p:ext uri="{BB962C8B-B14F-4D97-AF65-F5344CB8AC3E}">
        <p14:creationId xmlns:p14="http://schemas.microsoft.com/office/powerpoint/2010/main" val="1596107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810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tr-TR" smtClean="0"/>
              <a:t>Click to edit Master title style</a:t>
            </a:r>
          </a:p>
        </p:txBody>
      </p:sp>
      <p:sp>
        <p:nvSpPr>
          <p:cNvPr id="1027" name="Rectangle 3"/>
          <p:cNvSpPr>
            <a:spLocks noGrp="1" noChangeArrowheads="1"/>
          </p:cNvSpPr>
          <p:nvPr>
            <p:ph type="body" idx="1"/>
          </p:nvPr>
        </p:nvSpPr>
        <p:spPr bwMode="auto">
          <a:xfrm>
            <a:off x="762000" y="15240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p>
        </p:txBody>
      </p:sp>
      <p:sp>
        <p:nvSpPr>
          <p:cNvPr id="76804" name="Rectangle 4"/>
          <p:cNvSpPr>
            <a:spLocks noGrp="1" noChangeArrowheads="1"/>
          </p:cNvSpPr>
          <p:nvPr>
            <p:ph type="ftr" sz="quarter" idx="3"/>
          </p:nvPr>
        </p:nvSpPr>
        <p:spPr bwMode="auto">
          <a:xfrm>
            <a:off x="1143000" y="6324600"/>
            <a:ext cx="61722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solidFill>
                  <a:schemeClr val="accent1"/>
                </a:solidFill>
              </a:defRPr>
            </a:lvl1pPr>
          </a:lstStyle>
          <a:p>
            <a:pPr>
              <a:defRPr/>
            </a:pPr>
            <a:r>
              <a:rPr lang="en-US"/>
              <a:t>Educational Research 2e:  Creswell</a:t>
            </a:r>
          </a:p>
        </p:txBody>
      </p:sp>
      <p:sp>
        <p:nvSpPr>
          <p:cNvPr id="76805" name="Rectangle 5"/>
          <p:cNvSpPr>
            <a:spLocks noGrp="1" noChangeArrowheads="1"/>
          </p:cNvSpPr>
          <p:nvPr>
            <p:ph type="sldNum" sz="quarter" idx="4"/>
          </p:nvPr>
        </p:nvSpPr>
        <p:spPr bwMode="auto">
          <a:xfrm>
            <a:off x="7467600" y="6324600"/>
            <a:ext cx="1295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solidFill>
                  <a:schemeClr val="accent1"/>
                </a:solidFill>
              </a:defRPr>
            </a:lvl1pPr>
          </a:lstStyle>
          <a:p>
            <a:pPr>
              <a:defRPr/>
            </a:pPr>
            <a:fld id="{94711D8D-C832-4072-A5B8-E4633FDE18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sldNum="0" hdr="0" dt="0"/>
  <p:txStyles>
    <p:titleStyle>
      <a:lvl1pPr algn="l" rtl="0" eaLnBrk="0" fontAlgn="base" hangingPunct="0">
        <a:spcBef>
          <a:spcPct val="0"/>
        </a:spcBef>
        <a:spcAft>
          <a:spcPct val="0"/>
        </a:spcAft>
        <a:defRPr sz="3600">
          <a:solidFill>
            <a:schemeClr val="accent1"/>
          </a:solidFill>
          <a:latin typeface="+mj-lt"/>
          <a:ea typeface="+mj-ea"/>
          <a:cs typeface="+mj-cs"/>
        </a:defRPr>
      </a:lvl1pPr>
      <a:lvl2pPr algn="l" rtl="0" eaLnBrk="0" fontAlgn="base" hangingPunct="0">
        <a:spcBef>
          <a:spcPct val="0"/>
        </a:spcBef>
        <a:spcAft>
          <a:spcPct val="0"/>
        </a:spcAft>
        <a:defRPr sz="3600">
          <a:solidFill>
            <a:schemeClr val="accent1"/>
          </a:solidFill>
          <a:latin typeface="Arial Black" pitchFamily="34" charset="0"/>
        </a:defRPr>
      </a:lvl2pPr>
      <a:lvl3pPr algn="l" rtl="0" eaLnBrk="0" fontAlgn="base" hangingPunct="0">
        <a:spcBef>
          <a:spcPct val="0"/>
        </a:spcBef>
        <a:spcAft>
          <a:spcPct val="0"/>
        </a:spcAft>
        <a:defRPr sz="3600">
          <a:solidFill>
            <a:schemeClr val="accent1"/>
          </a:solidFill>
          <a:latin typeface="Arial Black" pitchFamily="34" charset="0"/>
        </a:defRPr>
      </a:lvl3pPr>
      <a:lvl4pPr algn="l" rtl="0" eaLnBrk="0" fontAlgn="base" hangingPunct="0">
        <a:spcBef>
          <a:spcPct val="0"/>
        </a:spcBef>
        <a:spcAft>
          <a:spcPct val="0"/>
        </a:spcAft>
        <a:defRPr sz="3600">
          <a:solidFill>
            <a:schemeClr val="accent1"/>
          </a:solidFill>
          <a:latin typeface="Arial Black" pitchFamily="34" charset="0"/>
        </a:defRPr>
      </a:lvl4pPr>
      <a:lvl5pPr algn="l" rtl="0" eaLnBrk="0" fontAlgn="base" hangingPunct="0">
        <a:spcBef>
          <a:spcPct val="0"/>
        </a:spcBef>
        <a:spcAft>
          <a:spcPct val="0"/>
        </a:spcAft>
        <a:defRPr sz="3600">
          <a:solidFill>
            <a:schemeClr val="accent1"/>
          </a:solidFill>
          <a:latin typeface="Arial Black" pitchFamily="34" charset="0"/>
        </a:defRPr>
      </a:lvl5pPr>
      <a:lvl6pPr marL="457200" algn="l" rtl="0" fontAlgn="base">
        <a:spcBef>
          <a:spcPct val="0"/>
        </a:spcBef>
        <a:spcAft>
          <a:spcPct val="0"/>
        </a:spcAft>
        <a:defRPr sz="3600">
          <a:solidFill>
            <a:schemeClr val="accent1"/>
          </a:solidFill>
          <a:latin typeface="Arial Black" pitchFamily="34" charset="0"/>
        </a:defRPr>
      </a:lvl6pPr>
      <a:lvl7pPr marL="914400" algn="l" rtl="0" fontAlgn="base">
        <a:spcBef>
          <a:spcPct val="0"/>
        </a:spcBef>
        <a:spcAft>
          <a:spcPct val="0"/>
        </a:spcAft>
        <a:defRPr sz="3600">
          <a:solidFill>
            <a:schemeClr val="accent1"/>
          </a:solidFill>
          <a:latin typeface="Arial Black" pitchFamily="34" charset="0"/>
        </a:defRPr>
      </a:lvl7pPr>
      <a:lvl8pPr marL="1371600" algn="l" rtl="0" fontAlgn="base">
        <a:spcBef>
          <a:spcPct val="0"/>
        </a:spcBef>
        <a:spcAft>
          <a:spcPct val="0"/>
        </a:spcAft>
        <a:defRPr sz="3600">
          <a:solidFill>
            <a:schemeClr val="accent1"/>
          </a:solidFill>
          <a:latin typeface="Arial Black" pitchFamily="34" charset="0"/>
        </a:defRPr>
      </a:lvl8pPr>
      <a:lvl9pPr marL="1828800" algn="l" rtl="0" fontAlgn="base">
        <a:spcBef>
          <a:spcPct val="0"/>
        </a:spcBef>
        <a:spcAft>
          <a:spcPct val="0"/>
        </a:spcAft>
        <a:defRPr sz="3600">
          <a:solidFill>
            <a:schemeClr val="accent1"/>
          </a:solidFill>
          <a:latin typeface="Arial Black"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tr-TR"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p>
        </p:txBody>
      </p:sp>
      <p:sp>
        <p:nvSpPr>
          <p:cNvPr id="798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pPr>
              <a:defRPr/>
            </a:pPr>
            <a:endParaRPr lang="en-US"/>
          </a:p>
        </p:txBody>
      </p:sp>
      <p:sp>
        <p:nvSpPr>
          <p:cNvPr id="798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8" charset="0"/>
              </a:defRPr>
            </a:lvl1pPr>
          </a:lstStyle>
          <a:p>
            <a:pPr>
              <a:defRPr/>
            </a:pPr>
            <a:r>
              <a:rPr lang="en-US"/>
              <a:t>Educational Research 2e:  Creswell</a:t>
            </a:r>
          </a:p>
        </p:txBody>
      </p:sp>
      <p:sp>
        <p:nvSpPr>
          <p:cNvPr id="7987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pPr>
              <a:defRPr/>
            </a:pPr>
            <a:fld id="{1B3A7315-2573-4D7C-90CB-0B812F5A490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file:///D:\yedekler%20yenii%2019112006\web%20sayfas&#305;\Evrendilek-JEB03.pdf" TargetMode="External"/><Relationship Id="rId2" Type="http://schemas.openxmlformats.org/officeDocument/2006/relationships/hyperlink" Target="file:///D:\yedekler%20yenii%2019112006\web%20sayfas&#305;\Evrendilek-JEM05.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file:///D:\yedekler%20yenii%2019112006\web%20sayfas&#305;\EMAS1142006.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file:///D:\yedekler%20yenii%2019112006\web%20sayfas&#305;\Evrendilek-JEB03.pdf" TargetMode="External"/><Relationship Id="rId2" Type="http://schemas.openxmlformats.org/officeDocument/2006/relationships/hyperlink" Target="file:///D:\yedekler%20yenii%2019112006\web%20sayfas&#305;\Evrendilek-EM00.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file:///D:\yedekler%20yenii%2019112006\web%20sayfas&#305;\Evrendilek-JEM04.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file:///D:\yedekler%20yenii%2019112006\web%20sayfas&#305;\Evrendilek-RE03.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file:///D:\yedekler%20yenii%2019112006\web%20sayfas&#305;\Evrendilek-LDD02.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file:///D:\yedekler%20yenii%2019112006\web%20sayfas&#305;\Evrendilek-Eco04.pdf" TargetMode="External"/><Relationship Id="rId2" Type="http://schemas.openxmlformats.org/officeDocument/2006/relationships/hyperlink" Target="file:///D:\yedekler%20yenii%2019112006\web%20sayfas&#305;\Evrendilek-ESM01.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file:///D:\yedekler%20yenii%2019112006\web%20sayfas&#305;\Evrendilek-JAE04.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file:///D:\yedekler%20yenii%2019112006\web%20sayfas&#305;\Evrendilek-ESM01.pdf" TargetMode="External"/><Relationship Id="rId2" Type="http://schemas.openxmlformats.org/officeDocument/2006/relationships/hyperlink" Target="file:///D:\yedekler%20yenii%2019112006\web%20sayfas&#305;\Evrendilek-NR99.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1217613" y="285750"/>
            <a:ext cx="6556375" cy="1163638"/>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dirty="0" smtClean="0">
                <a:solidFill>
                  <a:schemeClr val="accent6"/>
                </a:solidFill>
                <a:latin typeface="Stencil" panose="040409050D0802020404" pitchFamily="82" charset="0"/>
              </a:rPr>
              <a:t>OMICS Group</a:t>
            </a:r>
            <a:endParaRPr lang="en-US" sz="5400" dirty="0">
              <a:solidFill>
                <a:schemeClr val="accent6"/>
              </a:solidFill>
              <a:latin typeface="Stencil" panose="040409050D0802020404" pitchFamily="82" charset="0"/>
            </a:endParaRPr>
          </a:p>
        </p:txBody>
      </p:sp>
      <p:sp>
        <p:nvSpPr>
          <p:cNvPr id="4100"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2000">
                <a:solidFill>
                  <a:srgbClr val="7030A0"/>
                </a:solidFill>
                <a:cs typeface="Arial" charset="0"/>
              </a:rPr>
              <a:t>Contact us at: contact.omics@omicsonline.org</a:t>
            </a:r>
          </a:p>
        </p:txBody>
      </p:sp>
      <p:pic>
        <p:nvPicPr>
          <p:cNvPr id="4101" name="Picture 3" descr="C:\Users\rakesh-s\Desktop\indexF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 y="849313"/>
            <a:ext cx="19812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Group International through its Open Access Initiative is committed to make genuine and reliable contributions to the scientific community. OMICS Group hosts over </a:t>
            </a:r>
            <a:r>
              <a:rPr lang="en-US" sz="2200" b="1" dirty="0">
                <a:solidFill>
                  <a:srgbClr val="0070C0"/>
                </a:solidFill>
                <a:latin typeface="Nyala" panose="02000504070300020003" pitchFamily="2" charset="0"/>
              </a:rPr>
              <a:t>400</a:t>
            </a:r>
            <a:r>
              <a:rPr lang="en-US" sz="2200" dirty="0">
                <a:solidFill>
                  <a:srgbClr val="0070C0"/>
                </a:solidFill>
                <a:latin typeface="Nyala" panose="02000504070300020003" pitchFamily="2" charset="0"/>
              </a:rPr>
              <a:t> leading-edge peer reviewed Open Access Journals and organizes over </a:t>
            </a:r>
            <a:r>
              <a:rPr lang="en-US" sz="2200" b="1" dirty="0">
                <a:solidFill>
                  <a:srgbClr val="0070C0"/>
                </a:solidFill>
                <a:latin typeface="Nyala" panose="02000504070300020003" pitchFamily="2" charset="0"/>
              </a:rPr>
              <a:t>300</a:t>
            </a:r>
            <a:r>
              <a:rPr lang="en-US" sz="2200" dirty="0">
                <a:solidFill>
                  <a:srgbClr val="0070C0"/>
                </a:solidFill>
                <a:latin typeface="Nyala" panose="02000504070300020003" pitchFamily="2" charset="0"/>
              </a:rPr>
              <a:t> International Conferences annually all over the world. OMICS Publishing Group journals have over </a:t>
            </a:r>
            <a:r>
              <a:rPr lang="en-US" sz="2200" b="1" dirty="0">
                <a:solidFill>
                  <a:srgbClr val="0070C0"/>
                </a:solidFill>
                <a:latin typeface="Nyala" panose="02000504070300020003" pitchFamily="2" charset="0"/>
              </a:rPr>
              <a:t>3 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a:solidFill>
                  <a:srgbClr val="0070C0"/>
                </a:solidFill>
                <a:latin typeface="Nyala" panose="02000504070300020003" pitchFamily="2" charset="0"/>
              </a:rPr>
              <a:t>30000</a:t>
            </a:r>
            <a:r>
              <a:rPr lang="en-US" sz="2200" dirty="0">
                <a:solidFill>
                  <a:srgbClr val="0070C0"/>
                </a:solidFill>
                <a:latin typeface="Nyala" panose="02000504070300020003" pitchFamily="2" charset="0"/>
              </a:rPr>
              <a:t> eminent personalities that ensure a rapid, quality and quick review process. OMICS Group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algn="ctr" eaLnBrk="1" hangingPunct="1">
              <a:defRPr/>
            </a:pPr>
            <a:r>
              <a:rPr lang="en-US" b="1" cap="small" dirty="0" smtClean="0"/>
              <a:t>Remote sensing of ecosystem dynamics</a:t>
            </a:r>
            <a:endParaRPr lang="en-US" altLang="tr-TR" dirty="0" smtClean="0"/>
          </a:p>
        </p:txBody>
      </p:sp>
      <p:sp>
        <p:nvSpPr>
          <p:cNvPr id="13315" name="Rectangle 3"/>
          <p:cNvSpPr>
            <a:spLocks noGrp="1" noChangeArrowheads="1"/>
          </p:cNvSpPr>
          <p:nvPr>
            <p:ph type="body" idx="1"/>
          </p:nvPr>
        </p:nvSpPr>
        <p:spPr>
          <a:xfrm>
            <a:off x="381000" y="1447800"/>
            <a:ext cx="8534400" cy="4724400"/>
          </a:xfrm>
        </p:spPr>
        <p:txBody>
          <a:bodyPr/>
          <a:lstStyle/>
          <a:p>
            <a:pPr algn="just" eaLnBrk="1" hangingPunct="1"/>
            <a:r>
              <a:rPr lang="en-US" sz="2800" b="1" smtClean="0"/>
              <a:t>Evrendilek</a:t>
            </a:r>
            <a:r>
              <a:rPr lang="en-US" sz="2800" smtClean="0"/>
              <a:t> </a:t>
            </a:r>
            <a:r>
              <a:rPr lang="en-US" sz="2800" b="1" smtClean="0"/>
              <a:t>F</a:t>
            </a:r>
            <a:r>
              <a:rPr lang="en-US" sz="2800" smtClean="0"/>
              <a:t>., Gulbeyaz O. 2008. Deriving vegetation dynamics of natural terrestrial ecosystems from MODIS NDVI/EVI data over Turkey. Sensors 8(9): 5270-5302.</a:t>
            </a:r>
            <a:endParaRPr lang="tr-TR" sz="2800" smtClean="0"/>
          </a:p>
          <a:p>
            <a:pPr algn="just" eaLnBrk="1" hangingPunct="1"/>
            <a:r>
              <a:rPr lang="en-US" sz="2800" b="1" smtClean="0"/>
              <a:t>Evrendilek F</a:t>
            </a:r>
            <a:r>
              <a:rPr lang="en-US" sz="2800" smtClean="0"/>
              <a:t>., Gulbeyaz O. 2011. Boosted decision tree classifications of land cover over Turkey integrating MODIS, climate and topographic data. International Journal of Remote Sensing 32(12): 3461-3483.</a:t>
            </a:r>
            <a:endParaRPr lang="tr-TR" sz="2800" smtClean="0"/>
          </a:p>
          <a:p>
            <a:pPr algn="just" eaLnBrk="1" hangingPunct="1"/>
            <a:endParaRPr lang="en-US" altLang="tr-TR" sz="2800" smtClean="0"/>
          </a:p>
        </p:txBody>
      </p:sp>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457200" y="457200"/>
            <a:ext cx="8458200" cy="558800"/>
          </a:xfrm>
        </p:spPr>
        <p:txBody>
          <a:bodyPr/>
          <a:lstStyle/>
          <a:p>
            <a:pPr algn="ctr" eaLnBrk="1" hangingPunct="1">
              <a:defRPr/>
            </a:pPr>
            <a:r>
              <a:rPr lang="en-US" b="1" cap="small" dirty="0" smtClean="0"/>
              <a:t>Ecosystem</a:t>
            </a:r>
            <a:r>
              <a:rPr lang="tr-TR" b="1" cap="small" dirty="0" smtClean="0"/>
              <a:t> </a:t>
            </a:r>
            <a:r>
              <a:rPr lang="en-US" b="1" cap="small" dirty="0" smtClean="0"/>
              <a:t>monitoring</a:t>
            </a:r>
            <a:r>
              <a:rPr lang="tr-TR" b="1" cap="small" dirty="0" smtClean="0"/>
              <a:t> </a:t>
            </a:r>
            <a:r>
              <a:rPr lang="en-US" b="1" cap="small" dirty="0" smtClean="0"/>
              <a:t>via</a:t>
            </a:r>
            <a:r>
              <a:rPr lang="tr-TR" b="1" cap="small" dirty="0" smtClean="0"/>
              <a:t> </a:t>
            </a:r>
            <a:r>
              <a:rPr lang="en-US" b="1" cap="small" dirty="0" smtClean="0"/>
              <a:t>proxy</a:t>
            </a:r>
            <a:r>
              <a:rPr lang="tr-TR" b="1" cap="small" dirty="0" smtClean="0"/>
              <a:t> </a:t>
            </a:r>
            <a:r>
              <a:rPr lang="en-US" b="1" cap="small" dirty="0" smtClean="0"/>
              <a:t>sensors</a:t>
            </a:r>
            <a:endParaRPr lang="en-US" altLang="tr-TR" dirty="0" smtClean="0"/>
          </a:p>
        </p:txBody>
      </p:sp>
      <p:sp>
        <p:nvSpPr>
          <p:cNvPr id="12292" name="Rectangle 3"/>
          <p:cNvSpPr>
            <a:spLocks noGrp="1" noChangeArrowheads="1"/>
          </p:cNvSpPr>
          <p:nvPr>
            <p:ph type="body" idx="1"/>
          </p:nvPr>
        </p:nvSpPr>
        <p:spPr>
          <a:xfrm>
            <a:off x="381000" y="1447800"/>
            <a:ext cx="8610600" cy="4648200"/>
          </a:xfrm>
        </p:spPr>
        <p:txBody>
          <a:bodyPr/>
          <a:lstStyle/>
          <a:p>
            <a:pPr algn="just" eaLnBrk="1" hangingPunct="1">
              <a:defRPr/>
            </a:pPr>
            <a:r>
              <a:rPr lang="en-US" b="1" cap="small" dirty="0" smtClean="0"/>
              <a:t> </a:t>
            </a:r>
            <a:r>
              <a:rPr lang="nl-NL" sz="2800" b="1" dirty="0"/>
              <a:t>Evrendilek, F.,</a:t>
            </a:r>
            <a:r>
              <a:rPr lang="nl-NL" sz="2800" dirty="0"/>
              <a:t> Ben-Asher, J., Aydın, M., Çelik, I. 2005. </a:t>
            </a:r>
            <a:r>
              <a:rPr lang="en-US" sz="2800" dirty="0"/>
              <a:t>Spatial and temporal variations in diurnal CO</a:t>
            </a:r>
            <a:r>
              <a:rPr lang="en-US" sz="2800" baseline="-25000" dirty="0"/>
              <a:t>2</a:t>
            </a:r>
            <a:r>
              <a:rPr lang="en-US" sz="2800" dirty="0"/>
              <a:t> fluxes of different Mediterranean ecosystems in Turkey. </a:t>
            </a:r>
            <a:r>
              <a:rPr lang="en-US" sz="2800" u="sng" dirty="0">
                <a:hlinkClick r:id="rId2" action="ppaction://hlinkfile"/>
              </a:rPr>
              <a:t>Journal of Environmental Monitoring</a:t>
            </a:r>
            <a:r>
              <a:rPr lang="en-US" sz="2800" dirty="0"/>
              <a:t> 7(1): 151-157</a:t>
            </a:r>
            <a:r>
              <a:rPr lang="en-US" sz="2800" dirty="0" smtClean="0"/>
              <a:t>.</a:t>
            </a:r>
            <a:endParaRPr lang="tr-TR" sz="2800" dirty="0" smtClean="0"/>
          </a:p>
          <a:p>
            <a:pPr algn="just" eaLnBrk="1" hangingPunct="1">
              <a:defRPr/>
            </a:pPr>
            <a:r>
              <a:rPr lang="nl-NL" sz="2800" b="1" dirty="0"/>
              <a:t>Evrendilek</a:t>
            </a:r>
            <a:r>
              <a:rPr lang="nl-NL" sz="2800" dirty="0"/>
              <a:t>, </a:t>
            </a:r>
            <a:r>
              <a:rPr lang="nl-NL" sz="2800" b="1" dirty="0"/>
              <a:t>F</a:t>
            </a:r>
            <a:r>
              <a:rPr lang="nl-NL" sz="2800" dirty="0"/>
              <a:t>., J. Ben-Asher, M. Aydın. </a:t>
            </a:r>
            <a:r>
              <a:rPr lang="en-US" sz="2800" dirty="0"/>
              <a:t>2008. Diurnal photosynthesis, transpiration, water use efficiency and light use efficiency of wheat under Mediterranean field conditions, Turkey. </a:t>
            </a:r>
            <a:r>
              <a:rPr lang="en-US" sz="2800" u="sng" dirty="0">
                <a:hlinkClick r:id="rId3" action="ppaction://hlinkfile"/>
              </a:rPr>
              <a:t>Journal of Environmental Biology</a:t>
            </a:r>
            <a:r>
              <a:rPr lang="en-US" sz="2800" dirty="0"/>
              <a:t> 29(3): 397-406.</a:t>
            </a:r>
            <a:endParaRPr lang="en-US" altLang="tr-TR" sz="2800" dirty="0" smtClean="0"/>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457200" y="381000"/>
            <a:ext cx="8534400" cy="762000"/>
          </a:xfrm>
        </p:spPr>
        <p:txBody>
          <a:bodyPr/>
          <a:lstStyle/>
          <a:p>
            <a:pPr algn="ctr" eaLnBrk="1" hangingPunct="1">
              <a:defRPr/>
            </a:pPr>
            <a:r>
              <a:rPr lang="en-US" sz="3200" b="1" cap="small" dirty="0" smtClean="0"/>
              <a:t>Ecosystem</a:t>
            </a:r>
            <a:r>
              <a:rPr lang="tr-TR" sz="3200" b="1" cap="small" dirty="0" smtClean="0"/>
              <a:t> </a:t>
            </a:r>
            <a:r>
              <a:rPr lang="en-US" sz="3200" b="1" cap="small" dirty="0" smtClean="0"/>
              <a:t>monitoring</a:t>
            </a:r>
            <a:r>
              <a:rPr lang="tr-TR" sz="3200" b="1" cap="small" dirty="0" smtClean="0"/>
              <a:t> </a:t>
            </a:r>
            <a:r>
              <a:rPr lang="en-US" sz="3200" b="1" cap="small" dirty="0" smtClean="0"/>
              <a:t>via</a:t>
            </a:r>
            <a:r>
              <a:rPr lang="tr-TR" sz="3200" b="1" cap="small" dirty="0" smtClean="0"/>
              <a:t> </a:t>
            </a:r>
            <a:r>
              <a:rPr lang="en-US" sz="3200" b="1" cap="small" dirty="0" smtClean="0"/>
              <a:t>geographical information systems</a:t>
            </a:r>
            <a:endParaRPr lang="en-US" altLang="tr-TR" sz="3200" dirty="0" smtClean="0"/>
          </a:p>
        </p:txBody>
      </p:sp>
      <p:sp>
        <p:nvSpPr>
          <p:cNvPr id="14340" name="Rectangle 3"/>
          <p:cNvSpPr>
            <a:spLocks noGrp="1" noChangeArrowheads="1"/>
          </p:cNvSpPr>
          <p:nvPr>
            <p:ph type="body" idx="1"/>
          </p:nvPr>
        </p:nvSpPr>
        <p:spPr>
          <a:xfrm>
            <a:off x="381000" y="1371600"/>
            <a:ext cx="8534400" cy="4724400"/>
          </a:xfrm>
        </p:spPr>
        <p:txBody>
          <a:bodyPr/>
          <a:lstStyle/>
          <a:p>
            <a:pPr algn="just" eaLnBrk="1" hangingPunct="1">
              <a:defRPr/>
            </a:pPr>
            <a:r>
              <a:rPr lang="en-US" sz="2800" dirty="0" err="1"/>
              <a:t>Kılıç</a:t>
            </a:r>
            <a:r>
              <a:rPr lang="en-US" sz="2800" dirty="0"/>
              <a:t>, S., </a:t>
            </a:r>
            <a:r>
              <a:rPr lang="en-US" sz="2800" b="1" dirty="0"/>
              <a:t>E</a:t>
            </a:r>
            <a:r>
              <a:rPr lang="de-DE" sz="2800" b="1" dirty="0" err="1"/>
              <a:t>vrendilek</a:t>
            </a:r>
            <a:r>
              <a:rPr lang="de-DE" sz="2800" b="1" dirty="0"/>
              <a:t>, F.,</a:t>
            </a:r>
            <a:r>
              <a:rPr lang="de-DE" sz="2800" dirty="0"/>
              <a:t> </a:t>
            </a:r>
            <a:r>
              <a:rPr lang="de-DE" sz="2800" dirty="0" err="1"/>
              <a:t>Berberoğlu</a:t>
            </a:r>
            <a:r>
              <a:rPr lang="de-DE" sz="2800" dirty="0"/>
              <a:t>, S., </a:t>
            </a:r>
            <a:r>
              <a:rPr lang="de-DE" sz="2800" dirty="0" err="1"/>
              <a:t>Demirkesen</a:t>
            </a:r>
            <a:r>
              <a:rPr lang="de-DE" sz="2800" dirty="0"/>
              <a:t>, A.C. 2006. </a:t>
            </a:r>
            <a:r>
              <a:rPr lang="en-US" sz="2800" dirty="0"/>
              <a:t>Environmental monitoring of land-use and land-cover changes in a Mediterranean region of Turkey. </a:t>
            </a:r>
            <a:r>
              <a:rPr lang="en-US" sz="2800" u="sng" dirty="0">
                <a:hlinkClick r:id="rId2" action="ppaction://hlinkfile"/>
              </a:rPr>
              <a:t>Environmental Monitoring &amp; Assessment </a:t>
            </a:r>
            <a:r>
              <a:rPr lang="en-US" sz="2800" dirty="0"/>
              <a:t>114: 157-168.</a:t>
            </a:r>
            <a:endParaRPr lang="tr-TR" sz="2800" dirty="0"/>
          </a:p>
          <a:p>
            <a:pPr algn="just" eaLnBrk="1" hangingPunct="1">
              <a:defRPr/>
            </a:pPr>
            <a:r>
              <a:rPr lang="en-US" sz="2800" b="1" cap="small" dirty="0" smtClean="0"/>
              <a:t> </a:t>
            </a:r>
            <a:r>
              <a:rPr lang="de-DE" sz="2800" dirty="0" err="1"/>
              <a:t>Demirkesen</a:t>
            </a:r>
            <a:r>
              <a:rPr lang="de-DE" sz="2800" dirty="0"/>
              <a:t>, A.C., </a:t>
            </a:r>
            <a:r>
              <a:rPr lang="de-DE" sz="2800" b="1" dirty="0" err="1"/>
              <a:t>Evrendilek</a:t>
            </a:r>
            <a:r>
              <a:rPr lang="de-DE" sz="2800" b="1" dirty="0"/>
              <a:t>, F.,</a:t>
            </a:r>
            <a:r>
              <a:rPr lang="de-DE" sz="2800" dirty="0"/>
              <a:t> </a:t>
            </a:r>
            <a:r>
              <a:rPr lang="de-DE" sz="2800" dirty="0" err="1"/>
              <a:t>Berberoglu</a:t>
            </a:r>
            <a:r>
              <a:rPr lang="de-DE" sz="2800" dirty="0"/>
              <a:t>, S. 2008. </a:t>
            </a:r>
            <a:r>
              <a:rPr lang="en-US" sz="2800" dirty="0"/>
              <a:t>Quantifying coastal inundation vulnerability of Turkey to sea-level rise. </a:t>
            </a:r>
            <a:r>
              <a:rPr lang="en-US" sz="2800" u="sng" dirty="0" smtClean="0">
                <a:hlinkClick r:id="rId2"/>
              </a:rPr>
              <a:t>Environmental Monitoring &amp; Assessment</a:t>
            </a:r>
            <a:r>
              <a:rPr lang="en-US" sz="2800" dirty="0" smtClean="0"/>
              <a:t> </a:t>
            </a:r>
            <a:r>
              <a:rPr lang="en-US" sz="2800" dirty="0"/>
              <a:t>108(1-3): 101-106.</a:t>
            </a:r>
            <a:endParaRPr lang="en-US" altLang="tr-TR" sz="2800" dirty="0" smtClean="0"/>
          </a:p>
        </p:txBody>
      </p:sp>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2"/>
          <p:cNvSpPr>
            <a:spLocks noGrp="1" noChangeArrowheads="1"/>
          </p:cNvSpPr>
          <p:nvPr>
            <p:ph type="title"/>
          </p:nvPr>
        </p:nvSpPr>
        <p:spPr/>
        <p:txBody>
          <a:bodyPr/>
          <a:lstStyle/>
          <a:p>
            <a:pPr algn="ctr" eaLnBrk="1" hangingPunct="1">
              <a:defRPr/>
            </a:pPr>
            <a:r>
              <a:rPr lang="en-US" b="1" cap="small" dirty="0" smtClean="0"/>
              <a:t>Wavelet </a:t>
            </a:r>
            <a:r>
              <a:rPr lang="en-US" b="1" cap="small" dirty="0" err="1" smtClean="0"/>
              <a:t>denoising</a:t>
            </a:r>
            <a:endParaRPr lang="en-US" altLang="tr-TR" dirty="0" smtClean="0"/>
          </a:p>
        </p:txBody>
      </p:sp>
      <p:sp>
        <p:nvSpPr>
          <p:cNvPr id="16387" name="Dikdörtgen 2"/>
          <p:cNvSpPr>
            <a:spLocks noChangeArrowheads="1"/>
          </p:cNvSpPr>
          <p:nvPr/>
        </p:nvSpPr>
        <p:spPr bwMode="auto">
          <a:xfrm>
            <a:off x="533400" y="1524000"/>
            <a:ext cx="838200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en-US" sz="2800" b="1"/>
              <a:t>Evrendilek, F,</a:t>
            </a:r>
            <a:r>
              <a:rPr lang="en-US" sz="2800"/>
              <a:t> Karakaya, N. 2014. Regression model-based predictions of diel, diurnal and nocturnal dissolved oxygen dynamics after wavelet denoising of noisy time series. Physica A Statistical Mechanics and its Applications </a:t>
            </a:r>
            <a:r>
              <a:rPr lang="tr-TR" sz="2800"/>
              <a:t>404: 8–15</a:t>
            </a:r>
            <a:r>
              <a:rPr lang="en-US" sz="2800"/>
              <a:t>.</a:t>
            </a:r>
            <a:endParaRPr lang="tr-TR" sz="2800"/>
          </a:p>
          <a:p>
            <a:pPr algn="just"/>
            <a:r>
              <a:rPr lang="en-US" sz="2800" b="1"/>
              <a:t>Evrendilek, F</a:t>
            </a:r>
            <a:r>
              <a:rPr lang="en-US" sz="2800"/>
              <a:t>., Karakaya, N. 201</a:t>
            </a:r>
            <a:r>
              <a:rPr lang="tr-TR" sz="2800"/>
              <a:t>5</a:t>
            </a:r>
            <a:r>
              <a:rPr lang="en-US" sz="2800"/>
              <a:t>. Spatiotemporal modeling of saturated dissolved oxygen through regressions after wavelet denoising of remotely and proximally sensed data. Earth Science Informatics (in press) </a:t>
            </a:r>
            <a:r>
              <a:rPr lang="tr-TR" sz="2800"/>
              <a:t>DOI 10.1007/s12145-014-0148-4</a:t>
            </a:r>
            <a:r>
              <a:rPr lang="en-US" sz="2800"/>
              <a:t>.</a:t>
            </a:r>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pPr algn="ctr" eaLnBrk="1" hangingPunct="1">
              <a:defRPr/>
            </a:pPr>
            <a:r>
              <a:rPr lang="en-US" b="1" cap="small" dirty="0" smtClean="0"/>
              <a:t>Artificial neural networks</a:t>
            </a:r>
            <a:endParaRPr lang="en-US" altLang="tr-TR" dirty="0" smtClean="0"/>
          </a:p>
        </p:txBody>
      </p:sp>
      <p:sp>
        <p:nvSpPr>
          <p:cNvPr id="17411" name="Rectangle 3"/>
          <p:cNvSpPr>
            <a:spLocks noGrp="1" noChangeArrowheads="1"/>
          </p:cNvSpPr>
          <p:nvPr>
            <p:ph type="body" idx="1"/>
          </p:nvPr>
        </p:nvSpPr>
        <p:spPr>
          <a:xfrm>
            <a:off x="381000" y="1447800"/>
            <a:ext cx="8534400" cy="4648200"/>
          </a:xfrm>
        </p:spPr>
        <p:txBody>
          <a:bodyPr/>
          <a:lstStyle/>
          <a:p>
            <a:pPr algn="just" eaLnBrk="1" hangingPunct="1"/>
            <a:r>
              <a:rPr lang="en-US" sz="2800" b="1" smtClean="0"/>
              <a:t>Evrendilek F</a:t>
            </a:r>
            <a:r>
              <a:rPr lang="en-US" sz="2800" smtClean="0"/>
              <a:t>, Karakaya N. 2014. Monitoring diel dissolved oxygen dynamics through integrating wavelet denoising and temporal neural networks. Environmental Monitoring and Assessment  186(3): 1583-1591.</a:t>
            </a:r>
            <a:endParaRPr lang="tr-TR" sz="2800" smtClean="0"/>
          </a:p>
          <a:p>
            <a:pPr algn="just" eaLnBrk="1" hangingPunct="1"/>
            <a:r>
              <a:rPr lang="en-US" sz="2800" b="1" smtClean="0"/>
              <a:t>Evrendilek, F.</a:t>
            </a:r>
            <a:r>
              <a:rPr lang="en-US" sz="2800" smtClean="0"/>
              <a:t> 2014. Assessing neural networks with wavelet denoising and regression models in predicting diel dynamics of eddy covariance-measured latent and sensible heat fluxes and evapotranspiration. Neural Computing &amp; Applications 24(2): 227-237.</a:t>
            </a:r>
            <a:endParaRPr lang="en-US" altLang="tr-TR" sz="2800" smtClean="0"/>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algn="ctr" eaLnBrk="1" hangingPunct="1">
              <a:defRPr/>
            </a:pPr>
            <a:r>
              <a:rPr lang="en-US" b="1" cap="small" dirty="0" smtClean="0"/>
              <a:t>(Geo)statistical modeling </a:t>
            </a:r>
            <a:endParaRPr lang="en-US" altLang="tr-TR" dirty="0" smtClean="0"/>
          </a:p>
        </p:txBody>
      </p:sp>
      <p:sp>
        <p:nvSpPr>
          <p:cNvPr id="8196" name="Rectangle 3"/>
          <p:cNvSpPr>
            <a:spLocks noGrp="1" noChangeArrowheads="1"/>
          </p:cNvSpPr>
          <p:nvPr>
            <p:ph type="body" idx="1"/>
          </p:nvPr>
        </p:nvSpPr>
        <p:spPr>
          <a:xfrm>
            <a:off x="381000" y="1371600"/>
            <a:ext cx="8534400" cy="4572000"/>
          </a:xfrm>
        </p:spPr>
        <p:txBody>
          <a:bodyPr/>
          <a:lstStyle/>
          <a:p>
            <a:pPr algn="just" eaLnBrk="1" hangingPunct="1">
              <a:defRPr/>
            </a:pPr>
            <a:r>
              <a:rPr lang="nl-NL" b="1" dirty="0"/>
              <a:t>Evrendilek F</a:t>
            </a:r>
            <a:r>
              <a:rPr lang="nl-NL" dirty="0"/>
              <a:t>, Berberoglu S, O. Gulbeyaz, Ertekin, C. 2007. </a:t>
            </a:r>
            <a:r>
              <a:rPr lang="en-US" dirty="0"/>
              <a:t>Modeling potential distribution and carbon dynamics of natural terrestrial ecosystems: a case study of Turkey. Sensors 7(10): 2273-2296.</a:t>
            </a:r>
            <a:r>
              <a:rPr lang="en-US" b="1" cap="small" dirty="0" smtClean="0"/>
              <a:t> </a:t>
            </a:r>
            <a:endParaRPr lang="tr-TR" b="1" cap="small" dirty="0" smtClean="0"/>
          </a:p>
          <a:p>
            <a:pPr algn="just" eaLnBrk="1" hangingPunct="1">
              <a:defRPr/>
            </a:pPr>
            <a:r>
              <a:rPr lang="en-US" b="1" dirty="0" err="1"/>
              <a:t>Evrendilek</a:t>
            </a:r>
            <a:r>
              <a:rPr lang="en-US" dirty="0"/>
              <a:t> </a:t>
            </a:r>
            <a:r>
              <a:rPr lang="en-US" b="1" dirty="0"/>
              <a:t>F</a:t>
            </a:r>
            <a:r>
              <a:rPr lang="en-US" dirty="0"/>
              <a:t>., </a:t>
            </a:r>
            <a:r>
              <a:rPr lang="en-US" dirty="0" err="1"/>
              <a:t>Ertekin</a:t>
            </a:r>
            <a:r>
              <a:rPr lang="en-US" dirty="0"/>
              <a:t> C. 2008. Assessing solar radiation models using multiple variables over Turkey. Climate Dynamics 31(2/3): 131-149.</a:t>
            </a:r>
            <a:endParaRPr lang="en-US" altLang="tr-TR" dirty="0" smtClean="0"/>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algn="ctr" eaLnBrk="1" hangingPunct="1">
              <a:defRPr/>
            </a:pPr>
            <a:r>
              <a:rPr lang="en-US" b="1" cap="small" dirty="0" smtClean="0"/>
              <a:t>Ecosystem mapping</a:t>
            </a:r>
            <a:endParaRPr lang="en-US" altLang="tr-TR" dirty="0" smtClean="0"/>
          </a:p>
        </p:txBody>
      </p:sp>
      <p:sp>
        <p:nvSpPr>
          <p:cNvPr id="2" name="Rectangle 3"/>
          <p:cNvSpPr>
            <a:spLocks noGrp="1" noChangeArrowheads="1"/>
          </p:cNvSpPr>
          <p:nvPr>
            <p:ph type="body" idx="1"/>
          </p:nvPr>
        </p:nvSpPr>
        <p:spPr>
          <a:xfrm>
            <a:off x="381000" y="1447800"/>
            <a:ext cx="8534400" cy="4648200"/>
          </a:xfrm>
        </p:spPr>
        <p:txBody>
          <a:bodyPr/>
          <a:lstStyle/>
          <a:p>
            <a:pPr algn="just" eaLnBrk="1" hangingPunct="1"/>
            <a:r>
              <a:rPr lang="en-US" sz="2800" b="1" smtClean="0"/>
              <a:t>Evrendilek, F</a:t>
            </a:r>
            <a:r>
              <a:rPr lang="en-US" sz="2800" smtClean="0"/>
              <a:t>., Karakaya, N, Gungor, K, Aslan, G. 2012. Satellite-based and mesoscale regression modeling of monthly air and soil temperatures over complex terrain in Turkey. Expert Systems with Applications 39(2): 2059-2066.</a:t>
            </a:r>
            <a:endParaRPr lang="tr-TR" sz="2800" smtClean="0"/>
          </a:p>
          <a:p>
            <a:pPr algn="just" eaLnBrk="1" hangingPunct="1"/>
            <a:r>
              <a:rPr lang="en-US" sz="2800" smtClean="0"/>
              <a:t>Taskinsu-Meydan S,</a:t>
            </a:r>
            <a:r>
              <a:rPr lang="en-US" sz="2800" b="1" smtClean="0"/>
              <a:t> Evrendilek F</a:t>
            </a:r>
            <a:r>
              <a:rPr lang="en-US" sz="2800" smtClean="0"/>
              <a:t>., Berberoglu S, Donmez C. 2010. Modeling aboveground litterfall in eastern Mediterranean conifer forests using fractional tree cover, and remotely sensed and ground data. Applied Vegetation Science 13: 485-497.</a:t>
            </a:r>
            <a:endParaRPr lang="en-US" altLang="tr-TR" sz="2800" smtClean="0"/>
          </a:p>
        </p:txBody>
      </p:sp>
    </p:spTree>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algn="ctr" eaLnBrk="1" hangingPunct="1">
              <a:defRPr/>
            </a:pPr>
            <a:r>
              <a:rPr lang="en-US" b="1" cap="small" dirty="0" smtClean="0"/>
              <a:t>Sustainable ecosystem management</a:t>
            </a:r>
            <a:endParaRPr lang="en-US" altLang="tr-TR" dirty="0" smtClean="0"/>
          </a:p>
        </p:txBody>
      </p:sp>
      <p:sp>
        <p:nvSpPr>
          <p:cNvPr id="19460" name="Rectangle 3"/>
          <p:cNvSpPr>
            <a:spLocks noGrp="1" noChangeArrowheads="1"/>
          </p:cNvSpPr>
          <p:nvPr>
            <p:ph type="body" idx="1"/>
          </p:nvPr>
        </p:nvSpPr>
        <p:spPr/>
        <p:txBody>
          <a:bodyPr/>
          <a:lstStyle/>
          <a:p>
            <a:pPr algn="just" eaLnBrk="1" hangingPunct="1">
              <a:defRPr/>
            </a:pPr>
            <a:r>
              <a:rPr lang="en-US" sz="2800" b="1" dirty="0" err="1"/>
              <a:t>Evrendilek</a:t>
            </a:r>
            <a:r>
              <a:rPr lang="en-US" sz="2800" b="1" dirty="0"/>
              <a:t>, F., </a:t>
            </a:r>
            <a:r>
              <a:rPr lang="en-US" sz="2800" dirty="0" err="1"/>
              <a:t>Doygun</a:t>
            </a:r>
            <a:r>
              <a:rPr lang="en-US" sz="2800" dirty="0"/>
              <a:t>, H. 2000. Assessing major ecosystem types and the challenge of sustainability in Turkey. </a:t>
            </a:r>
            <a:r>
              <a:rPr lang="en-US" sz="2800" u="sng" dirty="0">
                <a:hlinkClick r:id="rId2" action="ppaction://hlinkfile"/>
              </a:rPr>
              <a:t>Environmental Management</a:t>
            </a:r>
            <a:r>
              <a:rPr lang="en-US" sz="2800" dirty="0"/>
              <a:t> 26(5): 479-489</a:t>
            </a:r>
            <a:r>
              <a:rPr lang="en-US" sz="2800" dirty="0" smtClean="0"/>
              <a:t>.</a:t>
            </a:r>
            <a:r>
              <a:rPr lang="en-US" sz="2800" b="1" cap="small" dirty="0" smtClean="0"/>
              <a:t> </a:t>
            </a:r>
            <a:endParaRPr lang="tr-TR" sz="2800" b="1" cap="small" dirty="0" smtClean="0"/>
          </a:p>
          <a:p>
            <a:pPr algn="just" eaLnBrk="1" hangingPunct="1">
              <a:defRPr/>
            </a:pPr>
            <a:r>
              <a:rPr lang="en-US" sz="2800" b="1" dirty="0" err="1"/>
              <a:t>Evrendilek</a:t>
            </a:r>
            <a:r>
              <a:rPr lang="en-US" sz="2800" b="1" dirty="0"/>
              <a:t>, F. </a:t>
            </a:r>
            <a:r>
              <a:rPr lang="en-US" sz="2800" dirty="0"/>
              <a:t>2003.</a:t>
            </a:r>
            <a:r>
              <a:rPr lang="en-US" sz="2800" b="1" dirty="0"/>
              <a:t> </a:t>
            </a:r>
            <a:r>
              <a:rPr lang="en-US" sz="2800" dirty="0"/>
              <a:t>Identification of ecologically significant habitats for urban nature conservation: a case study in Turkey. </a:t>
            </a:r>
            <a:r>
              <a:rPr lang="en-US" sz="2800" u="sng" dirty="0">
                <a:hlinkClick r:id="rId3" action="ppaction://hlinkfile"/>
              </a:rPr>
              <a:t>Journal of Environmental Biology</a:t>
            </a:r>
            <a:r>
              <a:rPr lang="en-US" sz="2800" dirty="0"/>
              <a:t> 24(3): 241-251.</a:t>
            </a:r>
            <a:endParaRPr lang="tr-TR" sz="2800" dirty="0"/>
          </a:p>
          <a:p>
            <a:pPr eaLnBrk="1" hangingPunct="1">
              <a:defRPr/>
            </a:pPr>
            <a:endParaRPr lang="en-US" altLang="tr-TR" dirty="0" smtClean="0"/>
          </a:p>
        </p:txBody>
      </p:sp>
    </p:spTree>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457200" y="381000"/>
            <a:ext cx="8077200" cy="762000"/>
          </a:xfrm>
        </p:spPr>
        <p:txBody>
          <a:bodyPr/>
          <a:lstStyle/>
          <a:p>
            <a:pPr algn="ctr" eaLnBrk="1" hangingPunct="1">
              <a:defRPr/>
            </a:pPr>
            <a:r>
              <a:rPr lang="en-US" altLang="tr-TR" cap="small" dirty="0" smtClean="0"/>
              <a:t>Ecosystem</a:t>
            </a:r>
            <a:r>
              <a:rPr lang="tr-TR" altLang="tr-TR" cap="small" dirty="0" smtClean="0"/>
              <a:t> </a:t>
            </a:r>
            <a:r>
              <a:rPr lang="en-US" altLang="tr-TR" cap="small" dirty="0" smtClean="0"/>
              <a:t>productivity</a:t>
            </a:r>
          </a:p>
        </p:txBody>
      </p:sp>
      <p:sp>
        <p:nvSpPr>
          <p:cNvPr id="21507" name="Rectangle 3"/>
          <p:cNvSpPr>
            <a:spLocks noGrp="1" noChangeArrowheads="1"/>
          </p:cNvSpPr>
          <p:nvPr>
            <p:ph type="body" idx="1"/>
          </p:nvPr>
        </p:nvSpPr>
        <p:spPr>
          <a:xfrm>
            <a:off x="304800" y="1371600"/>
            <a:ext cx="8686800" cy="4800600"/>
          </a:xfrm>
        </p:spPr>
        <p:txBody>
          <a:bodyPr/>
          <a:lstStyle/>
          <a:p>
            <a:pPr algn="just" eaLnBrk="1" hangingPunct="1"/>
            <a:r>
              <a:rPr lang="nl-NL" sz="2400" smtClean="0"/>
              <a:t>Berberoglu S., </a:t>
            </a:r>
            <a:r>
              <a:rPr lang="nl-NL" sz="2400" b="1" smtClean="0"/>
              <a:t>Evrendilek</a:t>
            </a:r>
            <a:r>
              <a:rPr lang="nl-NL" sz="2400" smtClean="0"/>
              <a:t> </a:t>
            </a:r>
            <a:r>
              <a:rPr lang="nl-NL" sz="2400" b="1" smtClean="0"/>
              <a:t>F</a:t>
            </a:r>
            <a:r>
              <a:rPr lang="nl-NL" sz="2400" smtClean="0"/>
              <a:t>., Ozkan C., Donmez, C. 2007. </a:t>
            </a:r>
            <a:r>
              <a:rPr lang="en-US" sz="2400" smtClean="0"/>
              <a:t>Modeling forest productivity using Envisat MERIS data. Sensors 7: 2115-2127.</a:t>
            </a:r>
            <a:endParaRPr lang="tr-TR" sz="2400" smtClean="0"/>
          </a:p>
          <a:p>
            <a:pPr algn="just" eaLnBrk="1" hangingPunct="1"/>
            <a:r>
              <a:rPr lang="nl-NL" sz="2400" smtClean="0"/>
              <a:t>Sermenli, T., </a:t>
            </a:r>
            <a:r>
              <a:rPr lang="nl-NL" sz="2400" b="1" smtClean="0"/>
              <a:t>Evrendilek</a:t>
            </a:r>
            <a:r>
              <a:rPr lang="nl-NL" sz="2400" smtClean="0"/>
              <a:t>, </a:t>
            </a:r>
            <a:r>
              <a:rPr lang="nl-NL" sz="2400" b="1" smtClean="0"/>
              <a:t>F.,</a:t>
            </a:r>
            <a:r>
              <a:rPr lang="nl-NL" sz="2400" smtClean="0"/>
              <a:t>  Mavi, K. 2007. </a:t>
            </a:r>
            <a:r>
              <a:rPr lang="en-US" sz="2400" smtClean="0"/>
              <a:t>Effects of strip intercropping and organic farming systems on quantity and quality of maize yield in a Mediterranean region of Turkey. Journal of Sustainable Agriculture 30(4): 109-118.</a:t>
            </a:r>
            <a:endParaRPr lang="tr-TR" sz="2400" smtClean="0"/>
          </a:p>
          <a:p>
            <a:pPr algn="just" eaLnBrk="1" hangingPunct="1"/>
            <a:r>
              <a:rPr lang="en-US" sz="2400" b="1" smtClean="0"/>
              <a:t>Evrendilek, F. </a:t>
            </a:r>
            <a:r>
              <a:rPr lang="en-US" sz="2400" smtClean="0"/>
              <a:t>2004.</a:t>
            </a:r>
            <a:r>
              <a:rPr lang="en-US" sz="2400" b="1" smtClean="0"/>
              <a:t> </a:t>
            </a:r>
            <a:r>
              <a:rPr lang="en-US" sz="2400" smtClean="0"/>
              <a:t>An inventory-based carbon budget for forest and woodland ecosystems of Turkey. </a:t>
            </a:r>
            <a:r>
              <a:rPr lang="en-US" sz="2400" u="sng" smtClean="0">
                <a:hlinkClick r:id="rId2" action="ppaction://hlinkfile"/>
              </a:rPr>
              <a:t>Journal of Environmental Monitoring</a:t>
            </a:r>
            <a:r>
              <a:rPr lang="en-US" sz="2400" smtClean="0"/>
              <a:t> 6(1): 24-30.</a:t>
            </a:r>
            <a:endParaRPr lang="en-US" altLang="tr-TR" sz="2400" smtClean="0"/>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pPr algn="ctr" eaLnBrk="1" hangingPunct="1">
              <a:defRPr/>
            </a:pPr>
            <a:r>
              <a:rPr lang="en-US" b="1" cap="small" dirty="0" smtClean="0"/>
              <a:t>Energy policies</a:t>
            </a:r>
            <a:endParaRPr lang="en-US" altLang="tr-TR" dirty="0" smtClean="0"/>
          </a:p>
        </p:txBody>
      </p:sp>
      <p:sp>
        <p:nvSpPr>
          <p:cNvPr id="20484" name="Rectangle 3"/>
          <p:cNvSpPr>
            <a:spLocks noGrp="1" noChangeArrowheads="1"/>
          </p:cNvSpPr>
          <p:nvPr>
            <p:ph type="body" idx="1"/>
          </p:nvPr>
        </p:nvSpPr>
        <p:spPr>
          <a:xfrm>
            <a:off x="457200" y="1447800"/>
            <a:ext cx="8458200" cy="4648200"/>
          </a:xfrm>
        </p:spPr>
        <p:txBody>
          <a:bodyPr/>
          <a:lstStyle/>
          <a:p>
            <a:pPr algn="just" eaLnBrk="1" hangingPunct="1">
              <a:defRPr/>
            </a:pPr>
            <a:r>
              <a:rPr lang="en-US" sz="2800" b="1" dirty="0" err="1"/>
              <a:t>Evrendilek</a:t>
            </a:r>
            <a:r>
              <a:rPr lang="en-US" sz="2800" b="1" dirty="0"/>
              <a:t>, F.,</a:t>
            </a:r>
            <a:r>
              <a:rPr lang="en-US" sz="2800" dirty="0"/>
              <a:t> </a:t>
            </a:r>
            <a:r>
              <a:rPr lang="en-US" sz="2800" dirty="0" err="1"/>
              <a:t>Ertekin</a:t>
            </a:r>
            <a:r>
              <a:rPr lang="en-US" sz="2800" dirty="0"/>
              <a:t>, C. 2003. Assessing the potentials of renewable energy sources in Turkey. </a:t>
            </a:r>
            <a:r>
              <a:rPr lang="en-US" sz="2800" u="sng" dirty="0">
                <a:hlinkClick r:id="rId2" action="ppaction://hlinkfile"/>
              </a:rPr>
              <a:t>Renewable Energy</a:t>
            </a:r>
            <a:r>
              <a:rPr lang="en-US" sz="2800" dirty="0"/>
              <a:t> 28(15): 2303-2315</a:t>
            </a:r>
            <a:r>
              <a:rPr lang="en-US" sz="2800" dirty="0" smtClean="0"/>
              <a:t>.</a:t>
            </a:r>
            <a:endParaRPr lang="tr-TR" sz="2800" dirty="0" smtClean="0"/>
          </a:p>
          <a:p>
            <a:pPr algn="just" eaLnBrk="1" hangingPunct="1">
              <a:defRPr/>
            </a:pPr>
            <a:r>
              <a:rPr lang="en-US" sz="2800" dirty="0" err="1"/>
              <a:t>Ertekin</a:t>
            </a:r>
            <a:r>
              <a:rPr lang="en-US" sz="2800" dirty="0"/>
              <a:t> C, </a:t>
            </a:r>
            <a:r>
              <a:rPr lang="en-US" sz="2800" dirty="0" err="1"/>
              <a:t>Caglayan</a:t>
            </a:r>
            <a:r>
              <a:rPr lang="en-US" sz="2800" dirty="0"/>
              <a:t> N, </a:t>
            </a:r>
            <a:r>
              <a:rPr lang="en-US" sz="2800" b="1" dirty="0" err="1"/>
              <a:t>Evrendilek</a:t>
            </a:r>
            <a:r>
              <a:rPr lang="en-US" sz="2800" b="1" dirty="0"/>
              <a:t> F</a:t>
            </a:r>
            <a:r>
              <a:rPr lang="en-US" sz="2800" dirty="0"/>
              <a:t>. 2014. Spatial viability analysis of grid-connected photovoltaic power systems for Turkey. International Journal of Electrical Power and Energy Systems </a:t>
            </a:r>
            <a:r>
              <a:rPr lang="tr-TR" sz="2800" dirty="0"/>
              <a:t>56: 270–278.</a:t>
            </a:r>
            <a:r>
              <a:rPr lang="en-US" sz="2800" b="1" cap="small" dirty="0" smtClean="0"/>
              <a:t> </a:t>
            </a:r>
            <a:endParaRPr lang="en-US" altLang="tr-TR" sz="2800" dirty="0" smtClean="0"/>
          </a:p>
        </p:txBody>
      </p:sp>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831850"/>
            <a:ext cx="9129712" cy="495935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Group welcomes 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Group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pPr algn="ctr" eaLnBrk="1" hangingPunct="1">
              <a:defRPr/>
            </a:pPr>
            <a:r>
              <a:rPr lang="en-US" b="1" cap="small" dirty="0" smtClean="0"/>
              <a:t>Environmental policies</a:t>
            </a:r>
            <a:endParaRPr lang="en-US" altLang="tr-TR" dirty="0" smtClean="0"/>
          </a:p>
        </p:txBody>
      </p:sp>
      <p:sp>
        <p:nvSpPr>
          <p:cNvPr id="20484" name="Rectangle 3"/>
          <p:cNvSpPr>
            <a:spLocks noGrp="1" noChangeArrowheads="1"/>
          </p:cNvSpPr>
          <p:nvPr>
            <p:ph type="body" idx="1"/>
          </p:nvPr>
        </p:nvSpPr>
        <p:spPr>
          <a:xfrm>
            <a:off x="381000" y="1447800"/>
            <a:ext cx="8610600" cy="4648200"/>
          </a:xfrm>
        </p:spPr>
        <p:txBody>
          <a:bodyPr/>
          <a:lstStyle/>
          <a:p>
            <a:pPr algn="just" eaLnBrk="1" hangingPunct="1">
              <a:defRPr/>
            </a:pPr>
            <a:r>
              <a:rPr lang="en-US" sz="2800" b="1" dirty="0" err="1"/>
              <a:t>Evrendilek</a:t>
            </a:r>
            <a:r>
              <a:rPr lang="en-US" sz="2800" b="1" dirty="0"/>
              <a:t>, F., </a:t>
            </a:r>
            <a:r>
              <a:rPr lang="en-US" sz="2800" dirty="0" err="1"/>
              <a:t>Ertekin</a:t>
            </a:r>
            <a:r>
              <a:rPr lang="en-US" sz="2800" dirty="0"/>
              <a:t>, C. 2002.</a:t>
            </a:r>
            <a:r>
              <a:rPr lang="en-US" sz="2800" b="1" dirty="0"/>
              <a:t> </a:t>
            </a:r>
            <a:r>
              <a:rPr lang="en-US" sz="2800" dirty="0"/>
              <a:t>Agricultural sustainability in Turkey: integrating food, environmental and energy securities. </a:t>
            </a:r>
            <a:r>
              <a:rPr lang="en-US" sz="2800" u="sng" dirty="0">
                <a:hlinkClick r:id="rId2" action="ppaction://hlinkfile"/>
              </a:rPr>
              <a:t>Land Degradation &amp; Development</a:t>
            </a:r>
            <a:r>
              <a:rPr lang="en-US" sz="2800" dirty="0"/>
              <a:t> 13(1): 61-67</a:t>
            </a:r>
            <a:r>
              <a:rPr lang="en-US" sz="2800" dirty="0" smtClean="0"/>
              <a:t>.</a:t>
            </a:r>
            <a:endParaRPr lang="tr-TR" sz="2800" dirty="0" smtClean="0"/>
          </a:p>
          <a:p>
            <a:pPr algn="just" eaLnBrk="1" hangingPunct="1">
              <a:defRPr/>
            </a:pPr>
            <a:r>
              <a:rPr lang="en-US" sz="2800" dirty="0" err="1"/>
              <a:t>Odemis</a:t>
            </a:r>
            <a:r>
              <a:rPr lang="en-US" sz="2800" dirty="0"/>
              <a:t>, B., </a:t>
            </a:r>
            <a:r>
              <a:rPr lang="en-US" sz="2800" b="1" dirty="0" err="1"/>
              <a:t>Evrendilek</a:t>
            </a:r>
            <a:r>
              <a:rPr lang="en-US" sz="2800" dirty="0"/>
              <a:t>, </a:t>
            </a:r>
            <a:r>
              <a:rPr lang="en-US" sz="2800" b="1" dirty="0"/>
              <a:t>F.</a:t>
            </a:r>
            <a:r>
              <a:rPr lang="en-US" sz="2800" dirty="0"/>
              <a:t> 2008. Multivariate analysis of watershed health and sustainability in Turkey. The International Journal of Sustainable Development and World Ecology 15(3): 265–272.</a:t>
            </a:r>
            <a:endParaRPr lang="tr-TR" sz="2800" dirty="0"/>
          </a:p>
          <a:p>
            <a:pPr algn="just" eaLnBrk="1" hangingPunct="1">
              <a:defRPr/>
            </a:pPr>
            <a:endParaRPr lang="tr-TR" sz="2800" dirty="0"/>
          </a:p>
          <a:p>
            <a:pPr marL="0" indent="0" algn="just" eaLnBrk="1" hangingPunct="1">
              <a:buFontTx/>
              <a:buNone/>
              <a:defRPr/>
            </a:pPr>
            <a:r>
              <a:rPr lang="en-US" sz="2800" b="1" cap="small" dirty="0" smtClean="0"/>
              <a:t> </a:t>
            </a:r>
            <a:endParaRPr lang="en-US" altLang="tr-TR" sz="2800" dirty="0" smtClean="0"/>
          </a:p>
        </p:txBody>
      </p:sp>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pPr algn="ctr" eaLnBrk="1" hangingPunct="1">
              <a:defRPr/>
            </a:pPr>
            <a:r>
              <a:rPr lang="en-US" b="1" cap="small" dirty="0" smtClean="0"/>
              <a:t>Ecosystem rehabilitation/restoration</a:t>
            </a:r>
            <a:endParaRPr lang="en-US" altLang="tr-TR" dirty="0" smtClean="0"/>
          </a:p>
        </p:txBody>
      </p:sp>
      <p:sp>
        <p:nvSpPr>
          <p:cNvPr id="24579" name="Rectangle 3"/>
          <p:cNvSpPr>
            <a:spLocks noGrp="1" noChangeArrowheads="1"/>
          </p:cNvSpPr>
          <p:nvPr>
            <p:ph type="body" idx="1"/>
          </p:nvPr>
        </p:nvSpPr>
        <p:spPr>
          <a:xfrm>
            <a:off x="381000" y="1371600"/>
            <a:ext cx="8610600" cy="4800600"/>
          </a:xfrm>
        </p:spPr>
        <p:txBody>
          <a:bodyPr/>
          <a:lstStyle/>
          <a:p>
            <a:pPr algn="just" eaLnBrk="1" hangingPunct="1"/>
            <a:r>
              <a:rPr lang="tr-TR" sz="2400" smtClean="0"/>
              <a:t>Wali M.K., N.M. Safaya, F. </a:t>
            </a:r>
            <a:r>
              <a:rPr lang="tr-TR" sz="2400" b="1" smtClean="0"/>
              <a:t>Evrendilek</a:t>
            </a:r>
            <a:r>
              <a:rPr lang="tr-TR" sz="2400" smtClean="0"/>
              <a:t>. </a:t>
            </a:r>
            <a:r>
              <a:rPr lang="en-US" sz="2400" smtClean="0"/>
              <a:t>2002. Ecological rehabilitation and restoration in the Americas with special reference to the United States of America. In Handbook of Restoration Ecology, edited by M. R. Perrow and A. J. Davy, Volume 2, pp. 3-31. Cambridge University Press, Cambridge, UK.</a:t>
            </a:r>
            <a:endParaRPr lang="tr-TR" sz="2400" smtClean="0"/>
          </a:p>
          <a:p>
            <a:pPr algn="just" eaLnBrk="1" hangingPunct="1"/>
            <a:r>
              <a:rPr lang="en-US" sz="2400" b="1" smtClean="0"/>
              <a:t>Evrendilek F</a:t>
            </a:r>
            <a:r>
              <a:rPr lang="en-US" sz="2400" smtClean="0"/>
              <a:t>, Berberoglu S, Karakaya N, Cilek A, Aslan G, Gungor K. 2011. Historical spatiotemporal analysis of land-use/land-cover changes and carbon budget in a temperate peatland (Turkey) using remotely sensed data. Applied Geography 31: 1166-1172.</a:t>
            </a:r>
            <a:endParaRPr lang="tr-TR" sz="2400" smtClean="0"/>
          </a:p>
          <a:p>
            <a:pPr algn="just" eaLnBrk="1" hangingPunct="1"/>
            <a:endParaRPr lang="en-US" altLang="tr-TR" sz="2400" smtClean="0"/>
          </a:p>
        </p:txBody>
      </p:sp>
    </p:spTree>
  </p:cSld>
  <p:clrMapOvr>
    <a:masterClrMapping/>
  </p:clrMapOvr>
  <p:transition>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pPr algn="ctr" eaLnBrk="1" hangingPunct="1">
              <a:defRPr/>
            </a:pPr>
            <a:r>
              <a:rPr lang="en-US" b="1" cap="small" dirty="0" smtClean="0"/>
              <a:t>Environmental</a:t>
            </a:r>
            <a:r>
              <a:rPr lang="tr-TR" b="1" cap="small" dirty="0" smtClean="0"/>
              <a:t> </a:t>
            </a:r>
            <a:r>
              <a:rPr lang="en-US" b="1" cap="small" dirty="0" smtClean="0"/>
              <a:t>education</a:t>
            </a:r>
            <a:endParaRPr lang="en-US" altLang="tr-TR" dirty="0" smtClean="0"/>
          </a:p>
        </p:txBody>
      </p:sp>
      <p:sp>
        <p:nvSpPr>
          <p:cNvPr id="21508" name="Rectangle 3"/>
          <p:cNvSpPr>
            <a:spLocks noGrp="1" noChangeArrowheads="1"/>
          </p:cNvSpPr>
          <p:nvPr>
            <p:ph type="body" idx="1"/>
          </p:nvPr>
        </p:nvSpPr>
        <p:spPr/>
        <p:txBody>
          <a:bodyPr/>
          <a:lstStyle/>
          <a:p>
            <a:pPr algn="just" eaLnBrk="1" hangingPunct="1">
              <a:defRPr/>
            </a:pPr>
            <a:r>
              <a:rPr lang="en-US" dirty="0" err="1"/>
              <a:t>Wali</a:t>
            </a:r>
            <a:r>
              <a:rPr lang="en-US" dirty="0"/>
              <a:t> M.K., F. </a:t>
            </a:r>
            <a:r>
              <a:rPr lang="en-US" b="1" dirty="0" err="1"/>
              <a:t>Evrendilek</a:t>
            </a:r>
            <a:r>
              <a:rPr lang="en-US" dirty="0"/>
              <a:t>, M.S., </a:t>
            </a:r>
            <a:r>
              <a:rPr lang="en-US" dirty="0" err="1"/>
              <a:t>Fennessy</a:t>
            </a:r>
            <a:r>
              <a:rPr lang="en-US" dirty="0"/>
              <a:t>. 2009. </a:t>
            </a:r>
            <a:r>
              <a:rPr lang="en-US" cap="small" dirty="0"/>
              <a:t>The Environment: Science, Issues and Solutions</a:t>
            </a:r>
            <a:r>
              <a:rPr lang="en-US" dirty="0"/>
              <a:t>. CRC Press/Taylor &amp; Francis Group. Boca </a:t>
            </a:r>
            <a:r>
              <a:rPr lang="en-US" smtClean="0"/>
              <a:t>Raton,FL</a:t>
            </a:r>
            <a:r>
              <a:rPr lang="en-US" dirty="0"/>
              <a:t>. ISBN: </a:t>
            </a:r>
            <a:r>
              <a:rPr lang="en-US" dirty="0" smtClean="0"/>
              <a:t>978-0-8493-7387-9, </a:t>
            </a:r>
            <a:r>
              <a:rPr lang="en-US" dirty="0"/>
              <a:t>pp. 648.</a:t>
            </a:r>
            <a:endParaRPr lang="en-US" altLang="tr-TR" dirty="0" smtClean="0"/>
          </a:p>
        </p:txBody>
      </p:sp>
    </p:spTree>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endParaRPr lang="en-US" smtClean="0"/>
          </a:p>
        </p:txBody>
      </p:sp>
      <p:sp>
        <p:nvSpPr>
          <p:cNvPr id="26627" name="Content Placeholder 2"/>
          <p:cNvSpPr>
            <a:spLocks noGrp="1"/>
          </p:cNvSpPr>
          <p:nvPr>
            <p:ph idx="1"/>
          </p:nvPr>
        </p:nvSpPr>
        <p:spPr/>
        <p:txBody>
          <a:bodyPr/>
          <a:lstStyle/>
          <a:p>
            <a:endParaRPr lang="en-US" smtClean="0"/>
          </a:p>
        </p:txBody>
      </p:sp>
      <p:pic>
        <p:nvPicPr>
          <p:cNvPr id="26628"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819400" y="30163"/>
            <a:ext cx="7086600" cy="830262"/>
          </a:xfrm>
          <a:prstGeom prst="rect">
            <a:avLst/>
          </a:prstGeom>
        </p:spPr>
        <p:txBody>
          <a:bodyPr>
            <a:spAutoFit/>
          </a:bodyPr>
          <a:lstStyle/>
          <a:p>
            <a:pPr>
              <a:defRPr/>
            </a:pPr>
            <a:r>
              <a:rPr lang="en-US" sz="2400" dirty="0">
                <a:solidFill>
                  <a:schemeClr val="accent5">
                    <a:lumMod val="10000"/>
                  </a:schemeClr>
                </a:solidFill>
                <a:latin typeface="Andalus" panose="02020603050405020304" pitchFamily="18" charset="-78"/>
                <a:cs typeface="Andalus" panose="02020603050405020304" pitchFamily="18" charset="-78"/>
              </a:rPr>
              <a:t>OMICS Group </a:t>
            </a:r>
            <a:r>
              <a:rPr lang="en-US" sz="2400" b="1" dirty="0">
                <a:solidFill>
                  <a:schemeClr val="accent5">
                    <a:lumMod val="10000"/>
                  </a:schemeClr>
                </a:solidFill>
                <a:latin typeface="Andalus" panose="02020603050405020304" pitchFamily="18" charset="-78"/>
                <a:cs typeface="Andalus" panose="02020603050405020304" pitchFamily="18" charset="-78"/>
              </a:rPr>
              <a:t>Open 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dirty="0">
                <a:latin typeface="Calisto MT" panose="02040603050505030304" pitchFamily="18" charset="0"/>
              </a:rPr>
              <a:t>OMICS publishing Group Open Access Membership enables academic and research institutions, funders and corporations to actively encourage open access in scholarly communication and the dissemination of research published by their authors.</a:t>
            </a:r>
          </a:p>
          <a:p>
            <a:pPr>
              <a:defRPr/>
            </a:pPr>
            <a:r>
              <a:rPr lang="en-US" dirty="0">
                <a:latin typeface="Calisto MT" panose="02040603050505030304" pitchFamily="18" charset="0"/>
              </a:rPr>
              <a:t>For more details and benefits, click on the link below:</a:t>
            </a:r>
          </a:p>
          <a:p>
            <a:pPr>
              <a:defRPr/>
            </a:pPr>
            <a:r>
              <a:rPr lang="en-US" dirty="0">
                <a:solidFill>
                  <a:schemeClr val="accent4">
                    <a:lumMod val="10000"/>
                  </a:schemeClr>
                </a:solidFill>
                <a:latin typeface="Calisto MT" panose="02040603050505030304" pitchFamily="18" charset="0"/>
                <a:hlinkClick r:id="rId4"/>
              </a:rPr>
              <a:t>http://omicsonline.org/membership.php</a:t>
            </a:r>
            <a:r>
              <a:rPr lang="en-US" dirty="0">
                <a:solidFill>
                  <a:schemeClr val="accent4">
                    <a:lumMod val="10000"/>
                  </a:schemeClr>
                </a:solidFill>
                <a:latin typeface="Calisto MT" panose="02040603050505030304" pitchFamily="18"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609600" y="2362200"/>
            <a:ext cx="8345488" cy="4114800"/>
          </a:xfrm>
        </p:spPr>
        <p:txBody>
          <a:bodyPr/>
          <a:lstStyle/>
          <a:p>
            <a:pPr algn="just" eaLnBrk="1" hangingPunct="1"/>
            <a:r>
              <a:rPr lang="en-US" b="1" dirty="0" smtClean="0"/>
              <a:t>PhD in Environmental Science—</a:t>
            </a:r>
            <a:r>
              <a:rPr lang="tr-TR" b="1" dirty="0" smtClean="0"/>
              <a:t>        </a:t>
            </a:r>
            <a:r>
              <a:rPr lang="en-US" b="1" dirty="0" smtClean="0"/>
              <a:t>The</a:t>
            </a:r>
            <a:r>
              <a:rPr lang="tr-TR" b="1" dirty="0" smtClean="0"/>
              <a:t> </a:t>
            </a:r>
            <a:r>
              <a:rPr lang="en-US" b="1" dirty="0" smtClean="0"/>
              <a:t>Ohio</a:t>
            </a:r>
            <a:r>
              <a:rPr lang="tr-TR" b="1" dirty="0" smtClean="0"/>
              <a:t> </a:t>
            </a:r>
            <a:r>
              <a:rPr lang="en-US" b="1" dirty="0" smtClean="0"/>
              <a:t>State University</a:t>
            </a:r>
            <a:r>
              <a:rPr lang="tr-TR" b="1" dirty="0" smtClean="0"/>
              <a:t> (USA)</a:t>
            </a:r>
            <a:endParaRPr lang="en-US" b="1" dirty="0" smtClean="0"/>
          </a:p>
          <a:p>
            <a:pPr algn="just" eaLnBrk="1" hangingPunct="1"/>
            <a:r>
              <a:rPr lang="tr-TR" b="1" dirty="0" smtClean="0"/>
              <a:t>MA in </a:t>
            </a:r>
            <a:r>
              <a:rPr lang="en-US" b="1" dirty="0" smtClean="0"/>
              <a:t>Environmental &amp; Energy Policy—University</a:t>
            </a:r>
            <a:r>
              <a:rPr lang="tr-TR" b="1" dirty="0" smtClean="0"/>
              <a:t> of Delaware (USA)</a:t>
            </a:r>
          </a:p>
          <a:p>
            <a:pPr algn="just" eaLnBrk="1" hangingPunct="1"/>
            <a:r>
              <a:rPr lang="en-US" b="1" dirty="0" smtClean="0"/>
              <a:t>Currently affiliated to </a:t>
            </a:r>
            <a:r>
              <a:rPr lang="tr-TR" b="1" dirty="0" smtClean="0"/>
              <a:t>the </a:t>
            </a:r>
            <a:r>
              <a:rPr lang="en-US" b="1" dirty="0" smtClean="0"/>
              <a:t>Department of Environmental Engineering</a:t>
            </a:r>
            <a:r>
              <a:rPr lang="tr-TR" b="1" dirty="0" smtClean="0"/>
              <a:t> of Abant Izzet Baysal </a:t>
            </a:r>
            <a:r>
              <a:rPr lang="en-US" b="1" dirty="0" smtClean="0"/>
              <a:t>University</a:t>
            </a:r>
            <a:r>
              <a:rPr lang="tr-TR" b="1" dirty="0" smtClean="0"/>
              <a:t> (</a:t>
            </a:r>
            <a:r>
              <a:rPr lang="en-US" b="1" dirty="0" smtClean="0"/>
              <a:t>Turkey</a:t>
            </a:r>
            <a:r>
              <a:rPr lang="tr-TR" b="1" dirty="0" smtClean="0"/>
              <a:t>)</a:t>
            </a:r>
            <a:endParaRPr lang="en-US" b="1" dirty="0" smtClean="0"/>
          </a:p>
          <a:p>
            <a:pPr algn="just" eaLnBrk="1" hangingPunct="1"/>
            <a:endParaRPr lang="en-US" altLang="tr-TR" dirty="0" smtClean="0"/>
          </a:p>
        </p:txBody>
      </p:sp>
      <p:sp>
        <p:nvSpPr>
          <p:cNvPr id="13" name="Rectangle 2"/>
          <p:cNvSpPr txBox="1">
            <a:spLocks noChangeArrowheads="1"/>
          </p:cNvSpPr>
          <p:nvPr/>
        </p:nvSpPr>
        <p:spPr bwMode="auto">
          <a:xfrm>
            <a:off x="609600" y="746125"/>
            <a:ext cx="8229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rtl="0" eaLnBrk="0" fontAlgn="base" hangingPunct="0">
              <a:spcBef>
                <a:spcPct val="0"/>
              </a:spcBef>
              <a:spcAft>
                <a:spcPct val="0"/>
              </a:spcAft>
              <a:defRPr sz="3600">
                <a:solidFill>
                  <a:schemeClr val="accent1"/>
                </a:solidFill>
                <a:latin typeface="+mj-lt"/>
                <a:ea typeface="+mj-ea"/>
                <a:cs typeface="+mj-cs"/>
              </a:defRPr>
            </a:lvl1pPr>
            <a:lvl2pPr algn="l" rtl="0" eaLnBrk="0" fontAlgn="base" hangingPunct="0">
              <a:spcBef>
                <a:spcPct val="0"/>
              </a:spcBef>
              <a:spcAft>
                <a:spcPct val="0"/>
              </a:spcAft>
              <a:defRPr sz="3600">
                <a:solidFill>
                  <a:schemeClr val="accent1"/>
                </a:solidFill>
                <a:latin typeface="Arial Black" pitchFamily="34" charset="0"/>
              </a:defRPr>
            </a:lvl2pPr>
            <a:lvl3pPr algn="l" rtl="0" eaLnBrk="0" fontAlgn="base" hangingPunct="0">
              <a:spcBef>
                <a:spcPct val="0"/>
              </a:spcBef>
              <a:spcAft>
                <a:spcPct val="0"/>
              </a:spcAft>
              <a:defRPr sz="3600">
                <a:solidFill>
                  <a:schemeClr val="accent1"/>
                </a:solidFill>
                <a:latin typeface="Arial Black" pitchFamily="34" charset="0"/>
              </a:defRPr>
            </a:lvl3pPr>
            <a:lvl4pPr algn="l" rtl="0" eaLnBrk="0" fontAlgn="base" hangingPunct="0">
              <a:spcBef>
                <a:spcPct val="0"/>
              </a:spcBef>
              <a:spcAft>
                <a:spcPct val="0"/>
              </a:spcAft>
              <a:defRPr sz="3600">
                <a:solidFill>
                  <a:schemeClr val="accent1"/>
                </a:solidFill>
                <a:latin typeface="Arial Black" pitchFamily="34" charset="0"/>
              </a:defRPr>
            </a:lvl4pPr>
            <a:lvl5pPr algn="l" rtl="0" eaLnBrk="0" fontAlgn="base" hangingPunct="0">
              <a:spcBef>
                <a:spcPct val="0"/>
              </a:spcBef>
              <a:spcAft>
                <a:spcPct val="0"/>
              </a:spcAft>
              <a:defRPr sz="3600">
                <a:solidFill>
                  <a:schemeClr val="accent1"/>
                </a:solidFill>
                <a:latin typeface="Arial Black" pitchFamily="34" charset="0"/>
              </a:defRPr>
            </a:lvl5pPr>
            <a:lvl6pPr marL="457200" algn="l" rtl="0" fontAlgn="base">
              <a:spcBef>
                <a:spcPct val="0"/>
              </a:spcBef>
              <a:spcAft>
                <a:spcPct val="0"/>
              </a:spcAft>
              <a:defRPr sz="3600">
                <a:solidFill>
                  <a:schemeClr val="accent1"/>
                </a:solidFill>
                <a:latin typeface="Arial Black" pitchFamily="34" charset="0"/>
              </a:defRPr>
            </a:lvl6pPr>
            <a:lvl7pPr marL="914400" algn="l" rtl="0" fontAlgn="base">
              <a:spcBef>
                <a:spcPct val="0"/>
              </a:spcBef>
              <a:spcAft>
                <a:spcPct val="0"/>
              </a:spcAft>
              <a:defRPr sz="3600">
                <a:solidFill>
                  <a:schemeClr val="accent1"/>
                </a:solidFill>
                <a:latin typeface="Arial Black" pitchFamily="34" charset="0"/>
              </a:defRPr>
            </a:lvl7pPr>
            <a:lvl8pPr marL="1371600" algn="l" rtl="0" fontAlgn="base">
              <a:spcBef>
                <a:spcPct val="0"/>
              </a:spcBef>
              <a:spcAft>
                <a:spcPct val="0"/>
              </a:spcAft>
              <a:defRPr sz="3600">
                <a:solidFill>
                  <a:schemeClr val="accent1"/>
                </a:solidFill>
                <a:latin typeface="Arial Black" pitchFamily="34" charset="0"/>
              </a:defRPr>
            </a:lvl8pPr>
            <a:lvl9pPr marL="1828800" algn="l" rtl="0" fontAlgn="base">
              <a:spcBef>
                <a:spcPct val="0"/>
              </a:spcBef>
              <a:spcAft>
                <a:spcPct val="0"/>
              </a:spcAft>
              <a:defRPr sz="3600">
                <a:solidFill>
                  <a:schemeClr val="accent1"/>
                </a:solidFill>
                <a:latin typeface="Arial Black" pitchFamily="34" charset="0"/>
              </a:defRPr>
            </a:lvl9pPr>
          </a:lstStyle>
          <a:p>
            <a:pPr algn="ctr" eaLnBrk="1" hangingPunct="1">
              <a:defRPr/>
            </a:pPr>
            <a:r>
              <a:rPr lang="tr-TR" altLang="tr-TR" sz="3200" kern="0" dirty="0" smtClean="0"/>
              <a:t>Prof. Dr. Fatih </a:t>
            </a:r>
            <a:r>
              <a:rPr lang="tr-TR" altLang="tr-TR" sz="3200" kern="0" dirty="0" err="1" smtClean="0"/>
              <a:t>Evrendilek’s</a:t>
            </a:r>
            <a:r>
              <a:rPr lang="tr-TR" altLang="tr-TR" sz="3200" kern="0" dirty="0" smtClean="0"/>
              <a:t> </a:t>
            </a:r>
            <a:r>
              <a:rPr lang="en-US" altLang="tr-TR" sz="3200" kern="0" dirty="0" smtClean="0"/>
              <a:t>Research</a:t>
            </a:r>
            <a:r>
              <a:rPr lang="tr-TR" altLang="tr-TR" sz="3200" kern="0" dirty="0" smtClean="0"/>
              <a:t> </a:t>
            </a:r>
            <a:r>
              <a:rPr lang="en-US" altLang="tr-TR" sz="3200" kern="0" dirty="0" smtClean="0"/>
              <a:t>Interests</a:t>
            </a:r>
            <a:r>
              <a:rPr lang="tr-TR" altLang="tr-TR" sz="3200" kern="0" dirty="0" smtClean="0"/>
              <a:t> </a:t>
            </a:r>
          </a:p>
          <a:p>
            <a:pPr algn="ctr" eaLnBrk="1" hangingPunct="1">
              <a:defRPr/>
            </a:pPr>
            <a:r>
              <a:rPr lang="en-US" altLang="tr-TR" sz="3200" kern="0" cap="small" dirty="0" smtClean="0">
                <a:solidFill>
                  <a:schemeClr val="tx1"/>
                </a:solidFill>
              </a:rPr>
              <a:t>E</a:t>
            </a:r>
            <a:r>
              <a:rPr lang="en-US" altLang="tr-TR" sz="2400" cap="small" dirty="0" smtClean="0">
                <a:solidFill>
                  <a:schemeClr val="tx1"/>
                </a:solidFill>
              </a:rPr>
              <a:t>ditorial Board</a:t>
            </a:r>
            <a:r>
              <a:rPr lang="tr-TR" altLang="tr-TR" sz="2400" cap="small" dirty="0" smtClean="0">
                <a:solidFill>
                  <a:schemeClr val="tx1"/>
                </a:solidFill>
              </a:rPr>
              <a:t> </a:t>
            </a:r>
            <a:r>
              <a:rPr lang="en-US" altLang="tr-TR" sz="2400" cap="small" dirty="0" smtClean="0">
                <a:solidFill>
                  <a:schemeClr val="tx1"/>
                </a:solidFill>
              </a:rPr>
              <a:t>Member of Journal of Ecosystem</a:t>
            </a:r>
            <a:r>
              <a:rPr lang="tr-TR" altLang="tr-TR" sz="2400" cap="small" dirty="0" smtClean="0">
                <a:solidFill>
                  <a:schemeClr val="tx1"/>
                </a:solidFill>
              </a:rPr>
              <a:t> &amp; </a:t>
            </a:r>
            <a:r>
              <a:rPr lang="en-US" altLang="tr-TR" sz="2400" cap="small" dirty="0" err="1" smtClean="0">
                <a:solidFill>
                  <a:schemeClr val="tx1"/>
                </a:solidFill>
              </a:rPr>
              <a:t>Ecography</a:t>
            </a:r>
            <a:endParaRPr lang="en-US" altLang="tr-TR" sz="2400" cap="small" dirty="0" smtClean="0">
              <a:solidFill>
                <a:schemeClr val="tx1"/>
              </a:solidFill>
            </a:endParaRPr>
          </a:p>
          <a:p>
            <a:pPr algn="ctr" eaLnBrk="1" hangingPunct="1">
              <a:defRPr/>
            </a:pPr>
            <a:r>
              <a:rPr lang="en-US" altLang="tr-TR" sz="3200" kern="0" dirty="0" smtClean="0"/>
              <a:t> </a:t>
            </a:r>
          </a:p>
        </p:txBody>
      </p:sp>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381000"/>
            <a:ext cx="8839200" cy="762000"/>
          </a:xfrm>
        </p:spPr>
        <p:txBody>
          <a:bodyPr/>
          <a:lstStyle/>
          <a:p>
            <a:pPr algn="ctr" eaLnBrk="1" hangingPunct="1"/>
            <a:r>
              <a:rPr lang="tr-TR" altLang="tr-TR" sz="3200" smtClean="0"/>
              <a:t>SPATIO-TEMPORAL ANALYSES OF CHANGING GLOBAL ENVIRONMENT</a:t>
            </a:r>
            <a:endParaRPr lang="en-US" altLang="tr-TR" sz="3200" smtClean="0"/>
          </a:p>
        </p:txBody>
      </p:sp>
      <p:sp>
        <p:nvSpPr>
          <p:cNvPr id="6148" name="Rectangle 3"/>
          <p:cNvSpPr>
            <a:spLocks noGrp="1" noChangeArrowheads="1"/>
          </p:cNvSpPr>
          <p:nvPr>
            <p:ph type="body" idx="1"/>
          </p:nvPr>
        </p:nvSpPr>
        <p:spPr>
          <a:xfrm>
            <a:off x="838200" y="1676400"/>
            <a:ext cx="7772400" cy="4114800"/>
          </a:xfrm>
        </p:spPr>
        <p:txBody>
          <a:bodyPr/>
          <a:lstStyle/>
          <a:p>
            <a:pPr algn="ctr" eaLnBrk="1" hangingPunct="1">
              <a:defRPr/>
            </a:pPr>
            <a:r>
              <a:rPr lang="tr-TR" b="1" cap="small" dirty="0" smtClean="0"/>
              <a:t>How do </a:t>
            </a:r>
            <a:r>
              <a:rPr lang="en-US" b="1" cap="small" dirty="0" smtClean="0"/>
              <a:t>ecosystem</a:t>
            </a:r>
            <a:r>
              <a:rPr lang="tr-TR" b="1" cap="small" dirty="0" smtClean="0"/>
              <a:t> </a:t>
            </a:r>
            <a:r>
              <a:rPr lang="en-US" b="1" cap="small" dirty="0" smtClean="0"/>
              <a:t>structure</a:t>
            </a:r>
            <a:r>
              <a:rPr lang="tr-TR" b="1" cap="small" dirty="0" smtClean="0"/>
              <a:t> &amp; </a:t>
            </a:r>
            <a:r>
              <a:rPr lang="en-US" b="1" cap="small" dirty="0" smtClean="0"/>
              <a:t>function</a:t>
            </a:r>
            <a:r>
              <a:rPr lang="tr-TR" b="1" cap="small" dirty="0" smtClean="0"/>
              <a:t> </a:t>
            </a:r>
            <a:r>
              <a:rPr lang="en-US" b="1" cap="small" dirty="0" smtClean="0"/>
              <a:t>in</a:t>
            </a:r>
            <a:r>
              <a:rPr lang="tr-TR" b="1" cap="small" dirty="0" smtClean="0"/>
              <a:t> </a:t>
            </a:r>
            <a:r>
              <a:rPr lang="en-US" b="1" cap="small" dirty="0" smtClean="0"/>
              <a:t>response</a:t>
            </a:r>
            <a:r>
              <a:rPr lang="tr-TR" b="1" cap="small" dirty="0" smtClean="0"/>
              <a:t> </a:t>
            </a:r>
            <a:r>
              <a:rPr lang="en-US" b="1" cap="small" dirty="0" smtClean="0"/>
              <a:t>to</a:t>
            </a:r>
            <a:r>
              <a:rPr lang="tr-TR" b="1" cap="small" dirty="0" smtClean="0"/>
              <a:t> </a:t>
            </a:r>
            <a:r>
              <a:rPr lang="en-US" b="1" cap="small" dirty="0" smtClean="0"/>
              <a:t>change</a:t>
            </a:r>
            <a:r>
              <a:rPr lang="tr-TR" b="1" cap="small" dirty="0" smtClean="0"/>
              <a:t>s in </a:t>
            </a:r>
            <a:r>
              <a:rPr lang="en-US" b="1" cap="small" dirty="0" smtClean="0"/>
              <a:t>climate</a:t>
            </a:r>
            <a:r>
              <a:rPr lang="tr-TR" b="1" cap="small" dirty="0" smtClean="0"/>
              <a:t> &amp; </a:t>
            </a:r>
            <a:r>
              <a:rPr lang="en-US" b="1" cap="small" dirty="0" smtClean="0"/>
              <a:t>land</a:t>
            </a:r>
            <a:r>
              <a:rPr lang="tr-TR" b="1" cap="small" dirty="0" smtClean="0"/>
              <a:t> </a:t>
            </a:r>
            <a:r>
              <a:rPr lang="en-US" b="1" cap="small" dirty="0" smtClean="0"/>
              <a:t>use/cover</a:t>
            </a:r>
            <a:r>
              <a:rPr lang="tr-TR" b="1" cap="small" dirty="0" smtClean="0"/>
              <a:t>?</a:t>
            </a:r>
            <a:r>
              <a:rPr lang="en-US" b="1" cap="small" dirty="0" smtClean="0"/>
              <a:t> </a:t>
            </a:r>
            <a:endParaRPr lang="tr-TR" b="1" cap="small" dirty="0" smtClean="0"/>
          </a:p>
          <a:p>
            <a:pPr algn="ctr" eaLnBrk="1" hangingPunct="1">
              <a:defRPr/>
            </a:pPr>
            <a:r>
              <a:rPr lang="tr-TR" altLang="tr-TR" b="1" cap="small" dirty="0" smtClean="0"/>
              <a:t>How do </a:t>
            </a:r>
            <a:r>
              <a:rPr lang="en-US" altLang="tr-TR" b="1" cap="small" dirty="0" smtClean="0"/>
              <a:t>we measure, monitor, map</a:t>
            </a:r>
            <a:r>
              <a:rPr lang="tr-TR" altLang="tr-TR" b="1" cap="small" dirty="0" smtClean="0"/>
              <a:t>, </a:t>
            </a:r>
            <a:r>
              <a:rPr lang="en-US" altLang="tr-TR" b="1" cap="small" dirty="0" smtClean="0"/>
              <a:t>model &amp; manage </a:t>
            </a:r>
            <a:r>
              <a:rPr lang="en-US" b="1" cap="small" dirty="0" err="1" smtClean="0"/>
              <a:t>spatio</a:t>
            </a:r>
            <a:r>
              <a:rPr lang="en-US" b="1" cap="small" dirty="0" smtClean="0"/>
              <a:t>-temporal dynamics of terrestrial &amp; aquatic ecosystem components </a:t>
            </a:r>
            <a:r>
              <a:rPr lang="tr-TR" b="1" cap="small" dirty="0" smtClean="0"/>
              <a:t>&amp; </a:t>
            </a:r>
            <a:r>
              <a:rPr lang="en-US" b="1" cap="small" dirty="0" smtClean="0"/>
              <a:t>biogeochemical cycles</a:t>
            </a:r>
            <a:r>
              <a:rPr lang="tr-TR" b="1" cap="small" dirty="0" smtClean="0"/>
              <a:t> </a:t>
            </a:r>
            <a:r>
              <a:rPr lang="tr-TR" altLang="tr-TR" b="1" cap="small" dirty="0" smtClean="0"/>
              <a:t>?</a:t>
            </a:r>
            <a:endParaRPr lang="en-US" altLang="tr-TR" dirty="0" smtClean="0"/>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tr-TR" altLang="tr-TR" sz="3200" smtClean="0"/>
              <a:t>SPATIO-TEMPORAL </a:t>
            </a:r>
            <a:r>
              <a:rPr lang="en-US" altLang="tr-TR" sz="3200" smtClean="0"/>
              <a:t>ECOSYSTEM</a:t>
            </a:r>
            <a:r>
              <a:rPr lang="tr-TR" altLang="tr-TR" sz="3200" smtClean="0"/>
              <a:t> ANALYSES</a:t>
            </a:r>
            <a:endParaRPr lang="en-US" altLang="tr-TR" sz="3200" smtClean="0"/>
          </a:p>
        </p:txBody>
      </p:sp>
      <p:sp>
        <p:nvSpPr>
          <p:cNvPr id="7172" name="Rectangle 3"/>
          <p:cNvSpPr>
            <a:spLocks noGrp="1" noChangeArrowheads="1"/>
          </p:cNvSpPr>
          <p:nvPr>
            <p:ph type="body" idx="1"/>
          </p:nvPr>
        </p:nvSpPr>
        <p:spPr>
          <a:xfrm>
            <a:off x="381000" y="1371600"/>
            <a:ext cx="8534400" cy="4800600"/>
          </a:xfrm>
        </p:spPr>
        <p:txBody>
          <a:bodyPr/>
          <a:lstStyle/>
          <a:p>
            <a:pPr algn="ctr" eaLnBrk="1" hangingPunct="1">
              <a:defRPr/>
            </a:pPr>
            <a:r>
              <a:rPr lang="en-US" b="1" cap="small" dirty="0" smtClean="0"/>
              <a:t>By</a:t>
            </a:r>
            <a:r>
              <a:rPr lang="tr-TR" b="1" cap="small" dirty="0" smtClean="0"/>
              <a:t> </a:t>
            </a:r>
            <a:r>
              <a:rPr lang="en-US" b="1" cap="small" dirty="0" smtClean="0"/>
              <a:t>integrating</a:t>
            </a:r>
            <a:r>
              <a:rPr lang="tr-TR" b="1" cap="small" dirty="0" smtClean="0"/>
              <a:t> </a:t>
            </a:r>
            <a:r>
              <a:rPr lang="en-US" b="1" cap="small" dirty="0" smtClean="0"/>
              <a:t>remotely sensed</a:t>
            </a:r>
            <a:r>
              <a:rPr lang="tr-TR" b="1" cap="small" dirty="0" smtClean="0"/>
              <a:t> data, </a:t>
            </a:r>
            <a:r>
              <a:rPr lang="en-US" b="1" cap="small" dirty="0" smtClean="0"/>
              <a:t>field</a:t>
            </a:r>
            <a:r>
              <a:rPr lang="tr-TR" b="1" cap="small" dirty="0" smtClean="0"/>
              <a:t> </a:t>
            </a:r>
            <a:r>
              <a:rPr lang="en-US" b="1" cap="small" dirty="0" smtClean="0"/>
              <a:t>campaigns</a:t>
            </a:r>
            <a:r>
              <a:rPr lang="tr-TR" b="1" cap="small" dirty="0" smtClean="0"/>
              <a:t>, </a:t>
            </a:r>
            <a:r>
              <a:rPr lang="en-US" b="1" cap="small" dirty="0" smtClean="0"/>
              <a:t>proxy</a:t>
            </a:r>
            <a:r>
              <a:rPr lang="tr-TR" b="1" cap="small" dirty="0" smtClean="0"/>
              <a:t> </a:t>
            </a:r>
            <a:r>
              <a:rPr lang="en-US" b="1" cap="small" dirty="0" smtClean="0"/>
              <a:t>continuous</a:t>
            </a:r>
            <a:r>
              <a:rPr lang="en-US" i="1" dirty="0" smtClean="0"/>
              <a:t> </a:t>
            </a:r>
            <a:r>
              <a:rPr lang="en-US" b="1" cap="small" dirty="0" smtClean="0"/>
              <a:t>sensors</a:t>
            </a:r>
            <a:r>
              <a:rPr lang="tr-TR" b="1" cap="small" dirty="0" smtClean="0"/>
              <a:t>, </a:t>
            </a:r>
            <a:r>
              <a:rPr lang="en-US" b="1" cap="small" dirty="0" smtClean="0"/>
              <a:t>eddy covariance</a:t>
            </a:r>
            <a:r>
              <a:rPr lang="tr-TR" b="1" cap="small" dirty="0" smtClean="0"/>
              <a:t>, </a:t>
            </a:r>
            <a:r>
              <a:rPr lang="en-US" b="1" cap="small" dirty="0" smtClean="0"/>
              <a:t>statistical models, artificial neural networks</a:t>
            </a:r>
            <a:r>
              <a:rPr lang="tr-TR" b="1" cap="small" dirty="0" smtClean="0"/>
              <a:t>, </a:t>
            </a:r>
            <a:r>
              <a:rPr lang="en-US" b="1" cap="small" dirty="0" err="1" smtClean="0"/>
              <a:t>geostatistical</a:t>
            </a:r>
            <a:r>
              <a:rPr lang="en-US" b="1" cap="small" dirty="0" smtClean="0"/>
              <a:t> models, process-based models</a:t>
            </a:r>
            <a:r>
              <a:rPr lang="tr-TR" b="1" cap="small" dirty="0" smtClean="0"/>
              <a:t>,</a:t>
            </a:r>
            <a:r>
              <a:rPr lang="en-US" b="1" cap="small" dirty="0" smtClean="0"/>
              <a:t> wavelet </a:t>
            </a:r>
            <a:r>
              <a:rPr lang="en-US" b="1" cap="small" dirty="0" err="1" smtClean="0"/>
              <a:t>denoising</a:t>
            </a:r>
            <a:r>
              <a:rPr lang="en-US" b="1" cap="small" dirty="0" smtClean="0"/>
              <a:t>, stochastic</a:t>
            </a:r>
            <a:r>
              <a:rPr lang="tr-TR" b="1" cap="small" dirty="0" smtClean="0"/>
              <a:t> </a:t>
            </a:r>
            <a:r>
              <a:rPr lang="en-US" b="1" cap="small" dirty="0" smtClean="0"/>
              <a:t>simulations</a:t>
            </a:r>
            <a:r>
              <a:rPr lang="tr-TR" b="1" cap="small" dirty="0" smtClean="0"/>
              <a:t>, </a:t>
            </a:r>
            <a:r>
              <a:rPr lang="en-US" b="1" cap="small" dirty="0" smtClean="0"/>
              <a:t>and</a:t>
            </a:r>
            <a:r>
              <a:rPr lang="tr-TR" b="1" cap="small" dirty="0" smtClean="0"/>
              <a:t> </a:t>
            </a:r>
            <a:r>
              <a:rPr lang="en-US" b="1" cap="small" dirty="0" smtClean="0"/>
              <a:t>ecosystem</a:t>
            </a:r>
            <a:r>
              <a:rPr lang="tr-TR" b="1" cap="small" dirty="0" smtClean="0"/>
              <a:t> </a:t>
            </a:r>
            <a:r>
              <a:rPr lang="en-US" b="1" cap="small" dirty="0" smtClean="0"/>
              <a:t>monitoring</a:t>
            </a:r>
            <a:r>
              <a:rPr lang="tr-TR" b="1" cap="small" dirty="0" smtClean="0"/>
              <a:t> &amp; </a:t>
            </a:r>
            <a:r>
              <a:rPr lang="en-US" b="1" cap="small" dirty="0" smtClean="0"/>
              <a:t>mapping</a:t>
            </a:r>
            <a:r>
              <a:rPr lang="tr-TR" b="1" cap="small" dirty="0" smtClean="0"/>
              <a:t> </a:t>
            </a:r>
            <a:r>
              <a:rPr lang="en-US" b="1" cap="small" dirty="0" smtClean="0"/>
              <a:t>with</a:t>
            </a:r>
            <a:r>
              <a:rPr lang="tr-TR" b="1" cap="small" dirty="0" smtClean="0"/>
              <a:t> </a:t>
            </a:r>
            <a:r>
              <a:rPr lang="en-US" b="1" cap="small" dirty="0" smtClean="0"/>
              <a:t>geographic information systems </a:t>
            </a:r>
            <a:r>
              <a:rPr lang="tr-TR" b="1" cap="small" dirty="0" smtClean="0"/>
              <a:t>(</a:t>
            </a:r>
            <a:r>
              <a:rPr lang="tr-TR" b="1" cap="small" dirty="0" err="1" smtClean="0"/>
              <a:t>gis</a:t>
            </a:r>
            <a:r>
              <a:rPr lang="tr-TR" b="1" cap="small" dirty="0" smtClean="0"/>
              <a:t>)</a:t>
            </a:r>
            <a:r>
              <a:rPr lang="en-US" b="1" cap="small" dirty="0" smtClean="0"/>
              <a:t>  </a:t>
            </a:r>
            <a:endParaRPr lang="en-US" altLang="tr-TR" dirty="0" smtClean="0"/>
          </a:p>
        </p:txBody>
      </p:sp>
    </p:spTree>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p:txBody>
          <a:bodyPr/>
          <a:lstStyle/>
          <a:p>
            <a:pPr algn="ctr" eaLnBrk="1" hangingPunct="1">
              <a:defRPr/>
            </a:pPr>
            <a:r>
              <a:rPr lang="en-US" b="1" cap="small" dirty="0" smtClean="0"/>
              <a:t>Global</a:t>
            </a:r>
            <a:r>
              <a:rPr lang="tr-TR" b="1" cap="small" dirty="0" smtClean="0"/>
              <a:t> </a:t>
            </a:r>
            <a:r>
              <a:rPr lang="en-US" b="1" cap="small" dirty="0" smtClean="0"/>
              <a:t>climate</a:t>
            </a:r>
            <a:r>
              <a:rPr lang="tr-TR" b="1" cap="small" dirty="0" smtClean="0"/>
              <a:t> </a:t>
            </a:r>
            <a:r>
              <a:rPr lang="en-US" b="1" cap="small" dirty="0" smtClean="0"/>
              <a:t>change</a:t>
            </a:r>
            <a:endParaRPr lang="en-US" altLang="tr-TR" dirty="0" smtClean="0"/>
          </a:p>
        </p:txBody>
      </p:sp>
      <p:sp>
        <p:nvSpPr>
          <p:cNvPr id="15364" name="Rectangle 3"/>
          <p:cNvSpPr>
            <a:spLocks noGrp="1" noChangeArrowheads="1"/>
          </p:cNvSpPr>
          <p:nvPr>
            <p:ph type="body" idx="1"/>
          </p:nvPr>
        </p:nvSpPr>
        <p:spPr>
          <a:xfrm>
            <a:off x="762000" y="1600200"/>
            <a:ext cx="7772400" cy="4419600"/>
          </a:xfrm>
        </p:spPr>
        <p:txBody>
          <a:bodyPr/>
          <a:lstStyle/>
          <a:p>
            <a:pPr algn="just" eaLnBrk="1" hangingPunct="1">
              <a:defRPr/>
            </a:pPr>
            <a:r>
              <a:rPr lang="nl-NL" sz="2800" b="1" dirty="0"/>
              <a:t>Evrendilek, F., </a:t>
            </a:r>
            <a:r>
              <a:rPr lang="nl-NL" sz="2800" dirty="0"/>
              <a:t>Wali, M.K. 2001. </a:t>
            </a:r>
            <a:r>
              <a:rPr lang="en-US" sz="2800" dirty="0"/>
              <a:t>Modelling long-term C dynamics in croplands in the context of climate change: a case study from Ohio. </a:t>
            </a:r>
            <a:r>
              <a:rPr lang="en-US" sz="2800" u="sng" dirty="0">
                <a:hlinkClick r:id="rId2" action="ppaction://hlinkfile"/>
              </a:rPr>
              <a:t>Environmental Modelling &amp; Software</a:t>
            </a:r>
            <a:r>
              <a:rPr lang="en-US" sz="2800" dirty="0"/>
              <a:t> 16(4): 361-375</a:t>
            </a:r>
            <a:r>
              <a:rPr lang="en-US" sz="2800" dirty="0" smtClean="0"/>
              <a:t>.</a:t>
            </a:r>
            <a:endParaRPr lang="tr-TR" sz="2800" dirty="0" smtClean="0"/>
          </a:p>
          <a:p>
            <a:pPr algn="just" eaLnBrk="1" hangingPunct="1">
              <a:defRPr/>
            </a:pPr>
            <a:r>
              <a:rPr lang="nl-NL" sz="2800" b="1" dirty="0"/>
              <a:t>Evrendilek F.,</a:t>
            </a:r>
            <a:r>
              <a:rPr lang="nl-NL" sz="2800" dirty="0"/>
              <a:t> Wali, M.K. 2004. </a:t>
            </a:r>
            <a:r>
              <a:rPr lang="en-US" sz="2800" dirty="0"/>
              <a:t>Changing global climate: historical carbon and nitrogen budgets and projected responses of Ohio’s Cropland ecosystems. </a:t>
            </a:r>
            <a:r>
              <a:rPr lang="en-US" sz="2800" u="sng" dirty="0">
                <a:hlinkClick r:id="rId3" action="ppaction://hlinkfile"/>
              </a:rPr>
              <a:t>Ecosystems </a:t>
            </a:r>
            <a:r>
              <a:rPr lang="en-US" sz="2800" dirty="0"/>
              <a:t>7(4): 381-392.</a:t>
            </a:r>
            <a:endParaRPr lang="tr-TR" sz="2800" dirty="0"/>
          </a:p>
          <a:p>
            <a:pPr marL="0" indent="0" eaLnBrk="1" hangingPunct="1">
              <a:buFontTx/>
              <a:buNone/>
              <a:defRPr/>
            </a:pPr>
            <a:r>
              <a:rPr lang="en-US" b="1" cap="small" dirty="0" smtClean="0"/>
              <a:t> </a:t>
            </a:r>
            <a:endParaRPr lang="en-US" altLang="tr-TR" dirty="0" smtClean="0"/>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p:txBody>
          <a:bodyPr/>
          <a:lstStyle/>
          <a:p>
            <a:pPr algn="ctr" eaLnBrk="1" hangingPunct="1">
              <a:defRPr/>
            </a:pPr>
            <a:r>
              <a:rPr lang="en-US" b="1" cap="small" dirty="0" smtClean="0"/>
              <a:t>C &amp; N budgets</a:t>
            </a:r>
            <a:endParaRPr lang="en-US" altLang="tr-TR" dirty="0" smtClean="0"/>
          </a:p>
        </p:txBody>
      </p:sp>
      <p:sp>
        <p:nvSpPr>
          <p:cNvPr id="15364" name="Rectangle 3"/>
          <p:cNvSpPr>
            <a:spLocks noGrp="1" noChangeArrowheads="1"/>
          </p:cNvSpPr>
          <p:nvPr>
            <p:ph type="body" idx="1"/>
          </p:nvPr>
        </p:nvSpPr>
        <p:spPr>
          <a:xfrm>
            <a:off x="457200" y="1447800"/>
            <a:ext cx="8458200" cy="4648200"/>
          </a:xfrm>
        </p:spPr>
        <p:txBody>
          <a:bodyPr/>
          <a:lstStyle/>
          <a:p>
            <a:pPr algn="just" eaLnBrk="1" hangingPunct="1">
              <a:defRPr/>
            </a:pPr>
            <a:r>
              <a:rPr lang="nl-NL" sz="2800" b="1" dirty="0"/>
              <a:t>Evrendilek, F.,</a:t>
            </a:r>
            <a:r>
              <a:rPr lang="nl-NL" sz="2800" dirty="0"/>
              <a:t> Celik, I., Kilic, S. 2004. </a:t>
            </a:r>
            <a:r>
              <a:rPr lang="en-US" sz="2800" dirty="0"/>
              <a:t>Changes in soil organic carbon and other physical soil properties along adjacent Mediterranean forest, grassland and cropland ecosystems in Turkey. </a:t>
            </a:r>
            <a:r>
              <a:rPr lang="en-US" sz="2800" u="sng" dirty="0">
                <a:hlinkClick r:id="rId2" action="ppaction://hlinkfile"/>
              </a:rPr>
              <a:t>Journal of Arid Environments</a:t>
            </a:r>
            <a:r>
              <a:rPr lang="en-US" sz="2800" dirty="0"/>
              <a:t> 59(4): 743-752.</a:t>
            </a:r>
            <a:r>
              <a:rPr lang="en-US" sz="2800" b="1" cap="small" dirty="0" smtClean="0"/>
              <a:t> </a:t>
            </a:r>
            <a:endParaRPr lang="tr-TR" sz="2800" b="1" cap="small" dirty="0" smtClean="0"/>
          </a:p>
          <a:p>
            <a:pPr algn="just" eaLnBrk="1" hangingPunct="1">
              <a:defRPr/>
            </a:pPr>
            <a:r>
              <a:rPr lang="en-US" sz="2800" b="1" dirty="0" err="1"/>
              <a:t>Evrendilek</a:t>
            </a:r>
            <a:r>
              <a:rPr lang="en-US" sz="2800" b="1" dirty="0"/>
              <a:t>, F</a:t>
            </a:r>
            <a:r>
              <a:rPr lang="en-US" sz="2800" dirty="0"/>
              <a:t>, </a:t>
            </a:r>
            <a:r>
              <a:rPr lang="en-US" sz="2800" dirty="0" err="1"/>
              <a:t>Karakaya</a:t>
            </a:r>
            <a:r>
              <a:rPr lang="en-US" sz="2800" dirty="0"/>
              <a:t>, N, Aslan RG, </a:t>
            </a:r>
            <a:r>
              <a:rPr lang="en-US" sz="2800" dirty="0" err="1"/>
              <a:t>Ertekin</a:t>
            </a:r>
            <a:r>
              <a:rPr lang="en-US" sz="2800" dirty="0"/>
              <a:t>, C. 2011. Using eddy covariance sensors to quantify carbon metabolism of </a:t>
            </a:r>
            <a:r>
              <a:rPr lang="en-US" sz="2800" dirty="0" err="1"/>
              <a:t>peatlands</a:t>
            </a:r>
            <a:r>
              <a:rPr lang="en-US" sz="2800" dirty="0"/>
              <a:t>: a case study in Turkey. Sensors 11(1): 522-538.</a:t>
            </a:r>
            <a:endParaRPr lang="en-US" altLang="tr-TR" sz="2800" dirty="0" smtClean="0"/>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762000" y="457200"/>
            <a:ext cx="7772400" cy="558800"/>
          </a:xfrm>
        </p:spPr>
        <p:txBody>
          <a:bodyPr/>
          <a:lstStyle/>
          <a:p>
            <a:pPr algn="ctr" eaLnBrk="1" hangingPunct="1">
              <a:defRPr/>
            </a:pPr>
            <a:r>
              <a:rPr lang="en-US" b="1" cap="small" dirty="0" smtClean="0"/>
              <a:t>Eddy covariance</a:t>
            </a:r>
            <a:r>
              <a:rPr lang="tr-TR" b="1" cap="small" dirty="0" smtClean="0"/>
              <a:t> &amp; </a:t>
            </a:r>
            <a:r>
              <a:rPr lang="en-US" b="1" cap="small" dirty="0" smtClean="0"/>
              <a:t>flux</a:t>
            </a:r>
            <a:r>
              <a:rPr lang="tr-TR" b="1" cap="small" dirty="0" smtClean="0"/>
              <a:t> </a:t>
            </a:r>
            <a:r>
              <a:rPr lang="en-US" b="1" cap="small" dirty="0" smtClean="0"/>
              <a:t>tower</a:t>
            </a:r>
            <a:endParaRPr lang="en-US" altLang="tr-TR" dirty="0" smtClean="0"/>
          </a:p>
        </p:txBody>
      </p:sp>
      <p:sp>
        <p:nvSpPr>
          <p:cNvPr id="11267" name="Rectangle 3"/>
          <p:cNvSpPr>
            <a:spLocks noGrp="1" noChangeArrowheads="1"/>
          </p:cNvSpPr>
          <p:nvPr>
            <p:ph type="body" idx="1"/>
          </p:nvPr>
        </p:nvSpPr>
        <p:spPr>
          <a:xfrm>
            <a:off x="457200" y="1447800"/>
            <a:ext cx="8305800" cy="4724400"/>
          </a:xfrm>
        </p:spPr>
        <p:txBody>
          <a:bodyPr/>
          <a:lstStyle/>
          <a:p>
            <a:pPr algn="just"/>
            <a:r>
              <a:rPr lang="en-US" sz="2800" b="1" smtClean="0"/>
              <a:t>Evrendilek, F.</a:t>
            </a:r>
            <a:r>
              <a:rPr lang="en-US" sz="2800" smtClean="0"/>
              <a:t> 2014. Modeling net ecosystem CO</a:t>
            </a:r>
            <a:r>
              <a:rPr lang="en-US" sz="2800" baseline="-25000" smtClean="0"/>
              <a:t>2</a:t>
            </a:r>
            <a:r>
              <a:rPr lang="en-US" sz="2800" smtClean="0"/>
              <a:t> exchange using temporal neural networks after wavelet denoising. Geographical Analysis 46: 37-52.</a:t>
            </a:r>
            <a:endParaRPr lang="tr-TR" sz="2800" smtClean="0"/>
          </a:p>
          <a:p>
            <a:pPr algn="just"/>
            <a:r>
              <a:rPr lang="en-US" sz="2800" b="1" smtClean="0"/>
              <a:t>Evrendilek</a:t>
            </a:r>
            <a:r>
              <a:rPr lang="en-US" sz="2800" smtClean="0"/>
              <a:t>, </a:t>
            </a:r>
            <a:r>
              <a:rPr lang="en-US" sz="2800" b="1" smtClean="0"/>
              <a:t>F</a:t>
            </a:r>
            <a:r>
              <a:rPr lang="en-US" sz="2800" smtClean="0"/>
              <a:t>. 2013. Quantifying biosphere-atmosphere exchange of CO</a:t>
            </a:r>
            <a:r>
              <a:rPr lang="en-US" sz="2800" baseline="-25000" smtClean="0"/>
              <a:t>2</a:t>
            </a:r>
            <a:r>
              <a:rPr lang="en-US" sz="2800" smtClean="0"/>
              <a:t> using eddy covariance, wavelet denoising, neural networks, and multiple regression models. Agricultural and Forest Meteorology 171-172:1-8.</a:t>
            </a:r>
            <a:endParaRPr lang="tr-TR" sz="2800" smtClean="0"/>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algn="ctr" eaLnBrk="1" hangingPunct="1">
              <a:defRPr/>
            </a:pPr>
            <a:r>
              <a:rPr lang="en-US" b="1" cap="small" dirty="0" smtClean="0"/>
              <a:t>Process-based modeling </a:t>
            </a:r>
            <a:endParaRPr lang="en-US" altLang="tr-TR" dirty="0" smtClean="0"/>
          </a:p>
        </p:txBody>
      </p:sp>
      <p:sp>
        <p:nvSpPr>
          <p:cNvPr id="12291" name="Rectangle 3"/>
          <p:cNvSpPr>
            <a:spLocks noGrp="1" noChangeArrowheads="1"/>
          </p:cNvSpPr>
          <p:nvPr>
            <p:ph type="body" idx="1"/>
          </p:nvPr>
        </p:nvSpPr>
        <p:spPr>
          <a:xfrm>
            <a:off x="457200" y="1447800"/>
            <a:ext cx="8534400" cy="4648200"/>
          </a:xfrm>
        </p:spPr>
        <p:txBody>
          <a:bodyPr/>
          <a:lstStyle/>
          <a:p>
            <a:pPr algn="just" eaLnBrk="1" hangingPunct="1"/>
            <a:r>
              <a:rPr lang="en-US" sz="2800" smtClean="0"/>
              <a:t>Wali, M.K.,</a:t>
            </a:r>
            <a:r>
              <a:rPr lang="en-US" sz="2800" b="1" smtClean="0"/>
              <a:t> Evrendilek, F., </a:t>
            </a:r>
            <a:r>
              <a:rPr lang="en-US" sz="2800" smtClean="0"/>
              <a:t>West, T., Watts, S., Pant, D., Gibbs, H., McClead, B. 1999. Assessing terrestrial ecosystem sustainability: usefulness of regional carbon and nitrogen models. </a:t>
            </a:r>
            <a:r>
              <a:rPr lang="en-US" sz="2800" u="sng" smtClean="0">
                <a:hlinkClick r:id="rId2" action="ppaction://hlinkfile"/>
              </a:rPr>
              <a:t>Nature &amp; Resources</a:t>
            </a:r>
            <a:r>
              <a:rPr lang="en-US" sz="2800" smtClean="0"/>
              <a:t> 35(4): 20-33.</a:t>
            </a:r>
            <a:endParaRPr lang="tr-TR" sz="2800" smtClean="0"/>
          </a:p>
          <a:p>
            <a:pPr algn="just" eaLnBrk="1" hangingPunct="1"/>
            <a:r>
              <a:rPr lang="nl-NL" sz="2800" b="1" smtClean="0"/>
              <a:t>Evrendilek, F., </a:t>
            </a:r>
            <a:r>
              <a:rPr lang="nl-NL" sz="2800" smtClean="0"/>
              <a:t>Wali, M.K. 2001. </a:t>
            </a:r>
            <a:r>
              <a:rPr lang="en-US" sz="2800" smtClean="0"/>
              <a:t>Modelling long-term C dynamics in croplands in the context of climate change: a case study from Ohio. </a:t>
            </a:r>
            <a:r>
              <a:rPr lang="en-US" sz="2800" u="sng" smtClean="0">
                <a:hlinkClick r:id="rId3" action="ppaction://hlinkfile"/>
              </a:rPr>
              <a:t>Environmental Modelling &amp; Software</a:t>
            </a:r>
            <a:r>
              <a:rPr lang="en-US" sz="2800" smtClean="0"/>
              <a:t> 16(4): 361-375.</a:t>
            </a:r>
            <a:endParaRPr lang="tr-TR" sz="2800" smtClean="0"/>
          </a:p>
          <a:p>
            <a:pPr algn="just" eaLnBrk="1" hangingPunct="1"/>
            <a:endParaRPr lang="en-US" altLang="tr-TR" sz="2800" smtClean="0"/>
          </a:p>
        </p:txBody>
      </p:sp>
    </p:spTree>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Creswell 2E Spring 2004">
  <a:themeElements>
    <a:clrScheme name="Creswell 2E Spring 2004 3">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Creswell 2E Spring 2004">
      <a:majorFont>
        <a:latin typeface="Arial Black"/>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reswell 2E Spring 2004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reswell 2E Spring 2004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reswell 2E Spring 2004 3">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reswell 2E Spring 2004 4">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reswell 2E Spring 2004 5">
        <a:dk1>
          <a:srgbClr val="58572B"/>
        </a:dk1>
        <a:lt1>
          <a:srgbClr val="FFFFCC"/>
        </a:lt1>
        <a:dk2>
          <a:srgbClr val="000000"/>
        </a:dk2>
        <a:lt2>
          <a:srgbClr val="333333"/>
        </a:lt2>
        <a:accent1>
          <a:srgbClr val="CCCC99"/>
        </a:accent1>
        <a:accent2>
          <a:srgbClr val="FFFFCC"/>
        </a:accent2>
        <a:accent3>
          <a:srgbClr val="FFFFE2"/>
        </a:accent3>
        <a:accent4>
          <a:srgbClr val="4A4923"/>
        </a:accent4>
        <a:accent5>
          <a:srgbClr val="E2E2CA"/>
        </a:accent5>
        <a:accent6>
          <a:srgbClr val="E7E7B9"/>
        </a:accent6>
        <a:hlink>
          <a:srgbClr val="990000"/>
        </a:hlink>
        <a:folHlink>
          <a:srgbClr val="663300"/>
        </a:folHlink>
      </a:clrScheme>
      <a:clrMap bg1="lt1" tx1="dk1" bg2="lt2" tx2="dk2" accent1="accent1" accent2="accent2" accent3="accent3" accent4="accent4" accent5="accent5" accent6="accent6" hlink="hlink" folHlink="folHlink"/>
    </a:extraClrScheme>
    <a:extraClrScheme>
      <a:clrScheme name="Creswell 2E Spring 2004 6">
        <a:dk1>
          <a:srgbClr val="666699"/>
        </a:dk1>
        <a:lt1>
          <a:srgbClr val="B4BED7"/>
        </a:lt1>
        <a:dk2>
          <a:srgbClr val="FFFFFF"/>
        </a:dk2>
        <a:lt2>
          <a:srgbClr val="3E3E5C"/>
        </a:lt2>
        <a:accent1>
          <a:srgbClr val="E1E1FA"/>
        </a:accent1>
        <a:accent2>
          <a:srgbClr val="008080"/>
        </a:accent2>
        <a:accent3>
          <a:srgbClr val="D6DBE8"/>
        </a:accent3>
        <a:accent4>
          <a:srgbClr val="565682"/>
        </a:accent4>
        <a:accent5>
          <a:srgbClr val="EEEEFC"/>
        </a:accent5>
        <a:accent6>
          <a:srgbClr val="007373"/>
        </a:accent6>
        <a:hlink>
          <a:srgbClr val="3399FF"/>
        </a:hlink>
        <a:folHlink>
          <a:srgbClr val="FF9933"/>
        </a:folHlink>
      </a:clrScheme>
      <a:clrMap bg1="lt1" tx1="dk1" bg2="lt2" tx2="dk2" accent1="accent1" accent2="accent2" accent3="accent3" accent4="accent4" accent5="accent5" accent6="accent6" hlink="hlink" folHlink="folHlink"/>
    </a:extraClrScheme>
    <a:extraClrScheme>
      <a:clrScheme name="Creswell 2E Spring 2004 7">
        <a:dk1>
          <a:srgbClr val="000000"/>
        </a:dk1>
        <a:lt1>
          <a:srgbClr val="FFFFFF"/>
        </a:lt1>
        <a:dk2>
          <a:srgbClr val="000000"/>
        </a:dk2>
        <a:lt2>
          <a:srgbClr val="333333"/>
        </a:lt2>
        <a:accent1>
          <a:srgbClr val="DDDDDD"/>
        </a:accent1>
        <a:accent2>
          <a:srgbClr val="FF9900"/>
        </a:accent2>
        <a:accent3>
          <a:srgbClr val="FFFFFF"/>
        </a:accent3>
        <a:accent4>
          <a:srgbClr val="000000"/>
        </a:accent4>
        <a:accent5>
          <a:srgbClr val="EBEBEB"/>
        </a:accent5>
        <a:accent6>
          <a:srgbClr val="E78A00"/>
        </a:accent6>
        <a:hlink>
          <a:srgbClr val="3366FF"/>
        </a:hlink>
        <a:folHlink>
          <a:srgbClr val="990000"/>
        </a:folHlink>
      </a:clrScheme>
      <a:clrMap bg1="lt1" tx1="dk1" bg2="lt2" tx2="dk2" accent1="accent1" accent2="accent2" accent3="accent3" accent4="accent4" accent5="accent5" accent6="accent6" hlink="hlink" folHlink="folHlink"/>
    </a:extraClrScheme>
    <a:extraClrScheme>
      <a:clrScheme name="Creswell 2E Spring 2004 8">
        <a:dk1>
          <a:srgbClr val="00B0DA"/>
        </a:dk1>
        <a:lt1>
          <a:srgbClr val="CCFFCC"/>
        </a:lt1>
        <a:dk2>
          <a:srgbClr val="FFFF99"/>
        </a:dk2>
        <a:lt2>
          <a:srgbClr val="005A58"/>
        </a:lt2>
        <a:accent1>
          <a:srgbClr val="CCECFF"/>
        </a:accent1>
        <a:accent2>
          <a:srgbClr val="6D6FC7"/>
        </a:accent2>
        <a:accent3>
          <a:srgbClr val="E2FFE2"/>
        </a:accent3>
        <a:accent4>
          <a:srgbClr val="0096BA"/>
        </a:accent4>
        <a:accent5>
          <a:srgbClr val="E2F4FF"/>
        </a:accent5>
        <a:accent6>
          <a:srgbClr val="6264B4"/>
        </a:accent6>
        <a:hlink>
          <a:srgbClr val="FF9933"/>
        </a:hlink>
        <a:folHlink>
          <a:srgbClr val="969696"/>
        </a:folHlink>
      </a:clrScheme>
      <a:clrMap bg1="lt1" tx1="dk1" bg2="lt2" tx2="dk2" accent1="accent1" accent2="accent2" accent3="accent3" accent4="accent4" accent5="accent5" accent6="accent6" hlink="hlink" folHlink="folHlink"/>
    </a:extraClrScheme>
    <a:extraClrScheme>
      <a:clrScheme name="Creswell 2E Spring 2004 9">
        <a:dk1>
          <a:srgbClr val="9E9A00"/>
        </a:dk1>
        <a:lt1>
          <a:srgbClr val="F0FADC"/>
        </a:lt1>
        <a:dk2>
          <a:srgbClr val="000000"/>
        </a:dk2>
        <a:lt2>
          <a:srgbClr val="808080"/>
        </a:lt2>
        <a:accent1>
          <a:srgbClr val="F0FADC"/>
        </a:accent1>
        <a:accent2>
          <a:srgbClr val="9999FF"/>
        </a:accent2>
        <a:accent3>
          <a:srgbClr val="F6FCEB"/>
        </a:accent3>
        <a:accent4>
          <a:srgbClr val="868300"/>
        </a:accent4>
        <a:accent5>
          <a:srgbClr val="F6FCEB"/>
        </a:accent5>
        <a:accent6>
          <a:srgbClr val="8A8AE7"/>
        </a:accent6>
        <a:hlink>
          <a:srgbClr val="0033CC"/>
        </a:hlink>
        <a:folHlink>
          <a:srgbClr val="993366"/>
        </a:folHlink>
      </a:clrScheme>
      <a:clrMap bg1="lt1" tx1="dk1" bg2="lt2" tx2="dk2" accent1="accent1" accent2="accent2" accent3="accent3" accent4="accent4" accent5="accent5" accent6="accent6" hlink="hlink" folHlink="folHlink"/>
    </a:extraClrScheme>
    <a:extraClrScheme>
      <a:clrScheme name="Creswell 2E Spring 2004 10">
        <a:dk1>
          <a:srgbClr val="9E9C4A"/>
        </a:dk1>
        <a:lt1>
          <a:srgbClr val="EBEBC8"/>
        </a:lt1>
        <a:dk2>
          <a:srgbClr val="E3EBF1"/>
        </a:dk2>
        <a:lt2>
          <a:srgbClr val="336699"/>
        </a:lt2>
        <a:accent1>
          <a:srgbClr val="E6EBA0"/>
        </a:accent1>
        <a:accent2>
          <a:srgbClr val="8FA418"/>
        </a:accent2>
        <a:accent3>
          <a:srgbClr val="F3F3E0"/>
        </a:accent3>
        <a:accent4>
          <a:srgbClr val="86853E"/>
        </a:accent4>
        <a:accent5>
          <a:srgbClr val="F0F3CD"/>
        </a:accent5>
        <a:accent6>
          <a:srgbClr val="819415"/>
        </a:accent6>
        <a:hlink>
          <a:srgbClr val="047A55"/>
        </a:hlink>
        <a:folHlink>
          <a:srgbClr val="FF75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Creswell 2e Design Template</Template>
  <TotalTime>654</TotalTime>
  <Words>1639</Words>
  <Application>Microsoft Office PowerPoint</Application>
  <PresentationFormat>On-screen Show (4:3)</PresentationFormat>
  <Paragraphs>78</Paragraphs>
  <Slides>23</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23</vt:i4>
      </vt:variant>
    </vt:vector>
  </HeadingPairs>
  <TitlesOfParts>
    <vt:vector size="35" baseType="lpstr">
      <vt:lpstr>Arial</vt:lpstr>
      <vt:lpstr>Arial Black</vt:lpstr>
      <vt:lpstr>Times New Roman</vt:lpstr>
      <vt:lpstr>Stencil</vt:lpstr>
      <vt:lpstr>Nyala</vt:lpstr>
      <vt:lpstr>Centaur</vt:lpstr>
      <vt:lpstr>Microsoft YaHei</vt:lpstr>
      <vt:lpstr>Baskerville Old Face</vt:lpstr>
      <vt:lpstr>Andalus</vt:lpstr>
      <vt:lpstr>Calisto MT</vt:lpstr>
      <vt:lpstr>Creswell 2E Spring 2004</vt:lpstr>
      <vt:lpstr>Custom Design</vt:lpstr>
      <vt:lpstr>PowerPoint Presentation</vt:lpstr>
      <vt:lpstr>PowerPoint Presentation</vt:lpstr>
      <vt:lpstr>PowerPoint Presentation</vt:lpstr>
      <vt:lpstr>SPATIO-TEMPORAL ANALYSES OF CHANGING GLOBAL ENVIRONMENT</vt:lpstr>
      <vt:lpstr>SPATIO-TEMPORAL ECOSYSTEM ANALYSES</vt:lpstr>
      <vt:lpstr>Global climate change</vt:lpstr>
      <vt:lpstr>C &amp; N budgets</vt:lpstr>
      <vt:lpstr>Eddy covariance &amp; flux tower</vt:lpstr>
      <vt:lpstr>Process-based modeling </vt:lpstr>
      <vt:lpstr>Remote sensing of ecosystem dynamics</vt:lpstr>
      <vt:lpstr>Ecosystem monitoring via proxy sensors</vt:lpstr>
      <vt:lpstr>Ecosystem monitoring via geographical information systems</vt:lpstr>
      <vt:lpstr>Wavelet denoising</vt:lpstr>
      <vt:lpstr>Artificial neural networks</vt:lpstr>
      <vt:lpstr>(Geo)statistical modeling </vt:lpstr>
      <vt:lpstr>Ecosystem mapping</vt:lpstr>
      <vt:lpstr>Sustainable ecosystem management</vt:lpstr>
      <vt:lpstr>Ecosystem productivity</vt:lpstr>
      <vt:lpstr>Energy policies</vt:lpstr>
      <vt:lpstr>Environmental policies</vt:lpstr>
      <vt:lpstr>Ecosystem rehabilitation/restoration</vt:lpstr>
      <vt:lpstr>Environmental education</vt:lpstr>
      <vt:lpstr>PowerPoint Presentation</vt:lpstr>
    </vt:vector>
  </TitlesOfParts>
  <Company>Grace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dc:title>
  <dc:creator>Ron Shope</dc:creator>
  <cp:lastModifiedBy>Anu</cp:lastModifiedBy>
  <cp:revision>79</cp:revision>
  <cp:lastPrinted>2001-05-06T05:22:48Z</cp:lastPrinted>
  <dcterms:created xsi:type="dcterms:W3CDTF">2001-04-30T03:00:04Z</dcterms:created>
  <dcterms:modified xsi:type="dcterms:W3CDTF">2014-10-08T12:07:55Z</dcterms:modified>
</cp:coreProperties>
</file>