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3" r:id="rId2"/>
    <p:sldId id="256" r:id="rId3"/>
    <p:sldId id="257" r:id="rId4"/>
    <p:sldId id="288" r:id="rId5"/>
    <p:sldId id="258" r:id="rId6"/>
    <p:sldId id="275" r:id="rId7"/>
    <p:sldId id="276" r:id="rId8"/>
    <p:sldId id="278" r:id="rId9"/>
    <p:sldId id="281" r:id="rId10"/>
    <p:sldId id="284" r:id="rId11"/>
    <p:sldId id="285" r:id="rId12"/>
    <p:sldId id="28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kar, Fazlul" initials="SF"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84623" autoAdjust="0"/>
  </p:normalViewPr>
  <p:slideViewPr>
    <p:cSldViewPr>
      <p:cViewPr>
        <p:scale>
          <a:sx n="90" d="100"/>
          <a:sy n="90" d="100"/>
        </p:scale>
        <p:origin x="-822" y="3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F833A-B859-4012-81A3-E95CACD487F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F833A-B859-4012-81A3-E95CACD487FD}"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29CCB7-6E39-4FDF-AAAA-22B8EFAD3CF2}"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9CCB7-6E39-4FDF-AAAA-22B8EFAD3CF2}"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F833A-B859-4012-81A3-E95CACD487FD}"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F29CCB7-6E39-4FDF-AAAA-22B8EFAD3CF2}" type="datetimeFigureOut">
              <a:rPr lang="en-US" smtClean="0"/>
              <a:t>10/14/2015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a:t>
            </a:r>
            <a:r>
              <a:rPr lang="en-IN" sz="2000" dirty="0" smtClean="0">
                <a:solidFill>
                  <a:schemeClr val="tx1"/>
                </a:solidFill>
                <a:latin typeface="Centaur" panose="02030504050205020304" pitchFamily="18" charset="0"/>
              </a:rPr>
              <a:t>sound </a:t>
            </a:r>
            <a:r>
              <a:rPr lang="en-IN" sz="2000" dirty="0" smtClean="0">
                <a:solidFill>
                  <a:schemeClr val="bg2">
                    <a:lumMod val="10000"/>
                  </a:schemeClr>
                </a:solidFill>
                <a:latin typeface="Centaur" panose="02030504050205020304" pitchFamily="18" charset="0"/>
              </a:rPr>
              <a:t>so </a:t>
            </a:r>
            <a:r>
              <a:rPr lang="en-IN" sz="2000" dirty="0">
                <a:solidFill>
                  <a:schemeClr val="bg2">
                    <a:lumMod val="10000"/>
                  </a:schemeClr>
                </a:solidFill>
                <a:latin typeface="Centaur" panose="02030504050205020304" pitchFamily="18" charset="0"/>
              </a:rPr>
              <a:t>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sz="quarter" idx="13"/>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646331"/>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a:t>
            </a:r>
            <a:r>
              <a:rPr lang="en-US" dirty="0" smtClean="0">
                <a:solidFill>
                  <a:schemeClr val="accent5">
                    <a:lumMod val="10000"/>
                  </a:schemeClr>
                </a:solidFill>
                <a:latin typeface="Andalus" panose="02020603050405020304" pitchFamily="18" charset="-78"/>
                <a:ea typeface="Osaka" charset="-128"/>
                <a:cs typeface="Andalus" panose="02020603050405020304" pitchFamily="18" charset="-78"/>
              </a:rPr>
              <a:t>International </a:t>
            </a:r>
            <a:r>
              <a:rPr lang="en-US" b="1" dirty="0" smtClean="0">
                <a:solidFill>
                  <a:schemeClr val="accent5">
                    <a:lumMod val="10000"/>
                  </a:schemeClr>
                </a:solidFill>
                <a:latin typeface="Andalus" panose="02020603050405020304" pitchFamily="18" charset="-78"/>
                <a:ea typeface="Osaka" charset="-128"/>
                <a:cs typeface="Andalus" panose="02020603050405020304" pitchFamily="18" charset="-78"/>
              </a:rPr>
              <a:t>Open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rgbClr val="FFFF00"/>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a:t>
            </a:r>
            <a:r>
              <a:rPr lang="en-US" sz="2000" dirty="0" smtClean="0">
                <a:latin typeface="Calisto MT" panose="02040603050505030304" pitchFamily="18" charset="0"/>
              </a:rPr>
              <a:t>International Open </a:t>
            </a:r>
            <a:r>
              <a:rPr lang="en-US" sz="2000"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u="sng" dirty="0" smtClean="0">
                <a:solidFill>
                  <a:schemeClr val="accent4">
                    <a:lumMod val="10000"/>
                  </a:schemeClr>
                </a:solidFill>
                <a:latin typeface="Calisto MT" panose="02040603050505030304" pitchFamily="18" charset="0"/>
                <a:hlinkClick r:id="rId4"/>
              </a:rPr>
              <a:t>        </a:t>
            </a:r>
            <a:r>
              <a:rPr lang="en-US" sz="2000" dirty="0" smtClean="0">
                <a:solidFill>
                  <a:schemeClr val="accent4">
                    <a:lumMod val="10000"/>
                  </a:schemeClr>
                </a:solidFill>
                <a:latin typeface="Calisto MT" panose="02040603050505030304" pitchFamily="18" charset="0"/>
                <a:hlinkClick r:id="rId4"/>
              </a:rPr>
              <a:t>http</a:t>
            </a:r>
            <a:r>
              <a:rPr lang="en-US" sz="2000" dirty="0">
                <a:solidFill>
                  <a:schemeClr val="accent4">
                    <a:lumMod val="10000"/>
                  </a:schemeClr>
                </a:solidFill>
                <a:latin typeface="Calisto MT" panose="02040603050505030304" pitchFamily="18" charset="0"/>
                <a:hlinkClick r:id="rId4"/>
              </a:rPr>
              <a:t>://omicsonline.org/membership.ph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0120156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2895600"/>
            <a:ext cx="5638800" cy="769441"/>
          </a:xfrm>
          <a:prstGeom prst="rect">
            <a:avLst/>
          </a:prstGeom>
          <a:noFill/>
        </p:spPr>
        <p:txBody>
          <a:bodyPr wrap="square" rtlCol="0">
            <a:spAutoFit/>
          </a:bodyPr>
          <a:lstStyle/>
          <a:p>
            <a:r>
              <a:rPr lang="en-US" sz="4400" b="1" dirty="0" smtClean="0">
                <a:solidFill>
                  <a:srgbClr val="C00000"/>
                </a:solidFill>
                <a:latin typeface="Times New Roman" pitchFamily="18" charset="0"/>
                <a:cs typeface="Times New Roman" pitchFamily="18" charset="0"/>
              </a:rPr>
              <a:t>Thank You </a:t>
            </a:r>
            <a:endParaRPr lang="en-US" sz="44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40505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28606"/>
            <a:ext cx="7010400" cy="707886"/>
          </a:xfrm>
          <a:prstGeom prst="rect">
            <a:avLst/>
          </a:prstGeom>
          <a:noFill/>
        </p:spPr>
        <p:txBody>
          <a:bodyPr wrap="square" rtlCol="0">
            <a:spAutoFit/>
          </a:bodyPr>
          <a:lstStyle/>
          <a:p>
            <a:r>
              <a:rPr lang="en-US" sz="4000" b="1" dirty="0" smtClean="0">
                <a:solidFill>
                  <a:schemeClr val="accent1"/>
                </a:solidFill>
                <a:latin typeface="Times New Roman" pitchFamily="18" charset="0"/>
                <a:cs typeface="Times New Roman" pitchFamily="18" charset="0"/>
              </a:rPr>
              <a:t>Signature of the editor</a:t>
            </a:r>
            <a:endParaRPr lang="en-US" sz="4000" b="1" dirty="0">
              <a:solidFill>
                <a:schemeClr val="accent1"/>
              </a:solidFill>
              <a:latin typeface="Times New Roman" pitchFamily="18" charset="0"/>
              <a:cs typeface="Times New Roman" pitchFamily="18" charset="0"/>
            </a:endParaRPr>
          </a:p>
        </p:txBody>
      </p:sp>
      <p:sp>
        <p:nvSpPr>
          <p:cNvPr id="2" name="TextBox 1"/>
          <p:cNvSpPr txBox="1"/>
          <p:nvPr/>
        </p:nvSpPr>
        <p:spPr>
          <a:xfrm>
            <a:off x="2288009" y="2743200"/>
            <a:ext cx="3731791" cy="369332"/>
          </a:xfrm>
          <a:prstGeom prst="rect">
            <a:avLst/>
          </a:prstGeom>
          <a:noFill/>
        </p:spPr>
        <p:txBody>
          <a:bodyPr wrap="none" rtlCol="0">
            <a:spAutoFit/>
          </a:bodyPr>
          <a:lstStyle/>
          <a:p>
            <a:r>
              <a:rPr lang="en-US" dirty="0" smtClean="0"/>
              <a:t>Approved and Signed by Dr. </a:t>
            </a:r>
            <a:r>
              <a:rPr lang="en-US" dirty="0"/>
              <a:t>S</a:t>
            </a:r>
            <a:r>
              <a:rPr lang="en-US" dirty="0" smtClean="0"/>
              <a:t>arkar</a:t>
            </a:r>
            <a:endParaRPr lang="en-US" dirty="0"/>
          </a:p>
        </p:txBody>
      </p:sp>
    </p:spTree>
    <p:extLst>
      <p:ext uri="{BB962C8B-B14F-4D97-AF65-F5344CB8AC3E}">
        <p14:creationId xmlns:p14="http://schemas.microsoft.com/office/powerpoint/2010/main" val="85451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876800"/>
            <a:ext cx="7772400" cy="1295400"/>
          </a:xfrm>
        </p:spPr>
        <p:txBody>
          <a:bodyPr>
            <a:normAutofit/>
          </a:bodyPr>
          <a:lstStyle/>
          <a:p>
            <a:pPr algn="ctr"/>
            <a:r>
              <a:rPr lang="en-US" b="1" i="1" dirty="0">
                <a:solidFill>
                  <a:schemeClr val="tx1"/>
                </a:solidFill>
              </a:rPr>
              <a:t/>
            </a:r>
            <a:br>
              <a:rPr lang="en-US" b="1" i="1" dirty="0">
                <a:solidFill>
                  <a:schemeClr val="tx1"/>
                </a:solidFill>
              </a:rPr>
            </a:br>
            <a:endParaRPr lang="en-US" b="1" i="1" dirty="0">
              <a:solidFill>
                <a:schemeClr val="tx1"/>
              </a:solidFill>
            </a:endParaRPr>
          </a:p>
          <a:p>
            <a:pPr algn="ctr"/>
            <a:endParaRPr lang="en-US" b="1" i="1" dirty="0">
              <a:solidFill>
                <a:schemeClr val="tx1"/>
              </a:solidFill>
            </a:endParaRPr>
          </a:p>
        </p:txBody>
      </p:sp>
      <p:graphicFrame>
        <p:nvGraphicFramePr>
          <p:cNvPr id="5" name="Table 4"/>
          <p:cNvGraphicFramePr>
            <a:graphicFrameLocks noGrp="1"/>
          </p:cNvGraphicFramePr>
          <p:nvPr/>
        </p:nvGraphicFramePr>
        <p:xfrm>
          <a:off x="2154237" y="2752884"/>
          <a:ext cx="4857750" cy="274320"/>
        </p:xfrm>
        <a:graphic>
          <a:graphicData uri="http://schemas.openxmlformats.org/drawingml/2006/table">
            <a:tbl>
              <a:tblPr/>
              <a:tblGrid>
                <a:gridCol w="4857750"/>
              </a:tblGrid>
              <a:tr h="0">
                <a:tc>
                  <a:txBody>
                    <a:bodyPr/>
                    <a:lstStyle/>
                    <a:p>
                      <a:r>
                        <a:rPr lang="en-US" b="0" dirty="0">
                          <a:solidFill>
                            <a:srgbClr val="BF5A14"/>
                          </a:solidFill>
                          <a:effectLst/>
                        </a:rPr>
                        <a:t>Nathan D. Wong</a:t>
                      </a:r>
                    </a:p>
                  </a:txBody>
                  <a:tcPr marL="0" marR="0" marT="0" marB="0" anchor="ctr">
                    <a:lnL>
                      <a:noFill/>
                    </a:lnL>
                    <a:lnR>
                      <a:noFill/>
                    </a:lnR>
                    <a:lnT>
                      <a:noFill/>
                    </a:lnT>
                    <a:lnB>
                      <a:noFill/>
                    </a:lnB>
                    <a:solidFill>
                      <a:srgbClr val="FFFFFF"/>
                    </a:solidFill>
                  </a:tcPr>
                </a:tc>
              </a:tr>
            </a:tbl>
          </a:graphicData>
        </a:graphic>
      </p:graphicFrame>
      <p:graphicFrame>
        <p:nvGraphicFramePr>
          <p:cNvPr id="6" name="Table 5"/>
          <p:cNvGraphicFramePr>
            <a:graphicFrameLocks noGrp="1"/>
          </p:cNvGraphicFramePr>
          <p:nvPr/>
        </p:nvGraphicFramePr>
        <p:xfrm>
          <a:off x="2154237" y="2752884"/>
          <a:ext cx="4857750" cy="274320"/>
        </p:xfrm>
        <a:graphic>
          <a:graphicData uri="http://schemas.openxmlformats.org/drawingml/2006/table">
            <a:tbl>
              <a:tblPr/>
              <a:tblGrid>
                <a:gridCol w="4857750"/>
              </a:tblGrid>
              <a:tr h="0">
                <a:tc>
                  <a:txBody>
                    <a:bodyPr/>
                    <a:lstStyle/>
                    <a:p>
                      <a:r>
                        <a:rPr lang="en-US" b="0" dirty="0">
                          <a:solidFill>
                            <a:srgbClr val="BF5A14"/>
                          </a:solidFill>
                          <a:effectLst/>
                        </a:rPr>
                        <a:t>Nathan D. Wong</a:t>
                      </a:r>
                    </a:p>
                  </a:txBody>
                  <a:tcPr marL="0" marR="0" marT="0" marB="0" anchor="ctr">
                    <a:lnL>
                      <a:noFill/>
                    </a:lnL>
                    <a:lnR>
                      <a:noFill/>
                    </a:lnR>
                    <a:lnT>
                      <a:noFill/>
                    </a:lnT>
                    <a:lnB>
                      <a:noFill/>
                    </a:lnB>
                    <a:solidFill>
                      <a:srgbClr val="FFFFFF"/>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86252966"/>
              </p:ext>
            </p:extLst>
          </p:nvPr>
        </p:nvGraphicFramePr>
        <p:xfrm>
          <a:off x="2154237" y="2752884"/>
          <a:ext cx="4857750" cy="1133316"/>
        </p:xfrm>
        <a:graphic>
          <a:graphicData uri="http://schemas.openxmlformats.org/drawingml/2006/table">
            <a:tbl>
              <a:tblPr/>
              <a:tblGrid>
                <a:gridCol w="4857750"/>
              </a:tblGrid>
              <a:tr h="1133316">
                <a:tc>
                  <a:txBody>
                    <a:bodyPr/>
                    <a:lstStyle/>
                    <a:p>
                      <a:pPr algn="ctr"/>
                      <a:r>
                        <a:rPr lang="en-US" sz="2400" b="1" i="0" kern="1200" dirty="0" smtClean="0">
                          <a:solidFill>
                            <a:schemeClr val="tx1"/>
                          </a:solidFill>
                          <a:effectLst/>
                          <a:latin typeface="Verdana" pitchFamily="34" charset="0"/>
                          <a:ea typeface="Verdana" pitchFamily="34" charset="0"/>
                          <a:cs typeface="Verdana" pitchFamily="34" charset="0"/>
                        </a:rPr>
                        <a:t>Fazlul H Sarkar</a:t>
                      </a:r>
                      <a:endParaRPr lang="en-US" sz="2400" b="1" i="0" kern="1200" dirty="0">
                        <a:solidFill>
                          <a:schemeClr val="tx1"/>
                        </a:solidFill>
                        <a:effectLst/>
                        <a:latin typeface="Verdana" pitchFamily="34" charset="0"/>
                        <a:ea typeface="Verdana" pitchFamily="34" charset="0"/>
                        <a:cs typeface="Verdana" pitchFamily="34" charset="0"/>
                      </a:endParaRPr>
                    </a:p>
                  </a:txBody>
                  <a:tcPr marL="0" marR="0" marT="0" marB="0" anchor="ctr">
                    <a:lnL>
                      <a:noFill/>
                    </a:lnL>
                    <a:lnR>
                      <a:noFill/>
                    </a:lnR>
                    <a:lnT>
                      <a:noFill/>
                    </a:lnT>
                    <a:lnB>
                      <a:noFill/>
                    </a:lnB>
                    <a:solidFill>
                      <a:srgbClr val="FFFFFF"/>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8854930"/>
              </p:ext>
            </p:extLst>
          </p:nvPr>
        </p:nvGraphicFramePr>
        <p:xfrm>
          <a:off x="1752600" y="4343400"/>
          <a:ext cx="5943600" cy="1573530"/>
        </p:xfrm>
        <a:graphic>
          <a:graphicData uri="http://schemas.openxmlformats.org/drawingml/2006/table">
            <a:tbl>
              <a:tblPr/>
              <a:tblGrid>
                <a:gridCol w="5943600"/>
              </a:tblGrid>
              <a:tr h="914399">
                <a:tc>
                  <a:txBody>
                    <a:bodyPr/>
                    <a:lstStyle/>
                    <a:p>
                      <a:pPr algn="ctr"/>
                      <a:r>
                        <a:rPr lang="en-US" b="1" dirty="0">
                          <a:solidFill>
                            <a:srgbClr val="185FA1"/>
                          </a:solidFill>
                          <a:effectLst/>
                        </a:rPr>
                        <a:t/>
                      </a:r>
                      <a:br>
                        <a:rPr lang="en-US" b="1" dirty="0">
                          <a:solidFill>
                            <a:srgbClr val="185FA1"/>
                          </a:solidFill>
                          <a:effectLst/>
                        </a:rPr>
                      </a:br>
                      <a:r>
                        <a:rPr lang="en-US" sz="2400" b="1" dirty="0" smtClean="0">
                          <a:solidFill>
                            <a:schemeClr val="tx1"/>
                          </a:solidFill>
                          <a:effectLst/>
                          <a:latin typeface="Verdana" pitchFamily="34" charset="0"/>
                          <a:ea typeface="Verdana" pitchFamily="34" charset="0"/>
                          <a:cs typeface="Verdana" pitchFamily="34" charset="0"/>
                        </a:rPr>
                        <a:t>Professor</a:t>
                      </a:r>
                    </a:p>
                    <a:p>
                      <a:pPr algn="ctr"/>
                      <a:r>
                        <a:rPr lang="en-US" sz="2400" b="1" i="0" kern="1200" dirty="0" smtClean="0">
                          <a:solidFill>
                            <a:schemeClr val="tx1"/>
                          </a:solidFill>
                          <a:effectLst/>
                          <a:latin typeface="Verdana" pitchFamily="34" charset="0"/>
                          <a:ea typeface="Verdana" pitchFamily="34" charset="0"/>
                          <a:cs typeface="Verdana" pitchFamily="34" charset="0"/>
                        </a:rPr>
                        <a:t>Pancreatic Disorders &amp; Therapy</a:t>
                      </a:r>
                      <a:r>
                        <a:rPr lang="en-US" sz="2400" b="1" dirty="0" smtClean="0">
                          <a:latin typeface="Verdana" pitchFamily="34" charset="0"/>
                          <a:ea typeface="Verdana" pitchFamily="34" charset="0"/>
                          <a:cs typeface="Verdana" pitchFamily="34" charset="0"/>
                        </a:rPr>
                        <a:t/>
                      </a:r>
                      <a:br>
                        <a:rPr lang="en-US" sz="2400" b="1" dirty="0" smtClean="0">
                          <a:latin typeface="Verdana" pitchFamily="34" charset="0"/>
                          <a:ea typeface="Verdana" pitchFamily="34" charset="0"/>
                          <a:cs typeface="Verdana" pitchFamily="34" charset="0"/>
                        </a:rPr>
                      </a:br>
                      <a:r>
                        <a:rPr lang="en-US" dirty="0" smtClean="0"/>
                        <a:t/>
                      </a:r>
                      <a:br>
                        <a:rPr lang="en-US" dirty="0" smtClean="0"/>
                      </a:br>
                      <a:endParaRPr lang="en-US" dirty="0">
                        <a:effectLst/>
                      </a:endParaRPr>
                    </a:p>
                  </a:txBody>
                  <a:tcPr marL="9525" marR="9525" marT="9525" marB="9525">
                    <a:lnL>
                      <a:noFill/>
                    </a:lnL>
                    <a:lnR>
                      <a:noFill/>
                    </a:lnR>
                    <a:lnT>
                      <a:noFill/>
                    </a:lnT>
                    <a:lnB>
                      <a:noFill/>
                    </a:lnB>
                    <a:solidFill>
                      <a:srgbClr val="FFFFFF"/>
                    </a:solidFill>
                  </a:tcPr>
                </a:tc>
              </a:tr>
            </a:tbl>
          </a:graphicData>
        </a:graphic>
      </p:graphicFrame>
      <p:pic>
        <p:nvPicPr>
          <p:cNvPr id="1026" name="Picture 2" descr="Fazlul H Sark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5146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252"/>
            <a:ext cx="8183880" cy="1051560"/>
          </a:xfrm>
        </p:spPr>
        <p:txBody>
          <a:bodyPr/>
          <a:lstStyle/>
          <a:p>
            <a:pPr algn="l"/>
            <a:r>
              <a:rPr lang="en-US" dirty="0" smtClean="0"/>
              <a:t>Biography</a:t>
            </a:r>
            <a:endParaRPr lang="en-US" dirty="0"/>
          </a:p>
        </p:txBody>
      </p:sp>
      <p:sp>
        <p:nvSpPr>
          <p:cNvPr id="3" name="Content Placeholder 2"/>
          <p:cNvSpPr>
            <a:spLocks noGrp="1"/>
          </p:cNvSpPr>
          <p:nvPr>
            <p:ph sz="quarter" idx="13"/>
          </p:nvPr>
        </p:nvSpPr>
        <p:spPr>
          <a:xfrm>
            <a:off x="228600" y="914400"/>
            <a:ext cx="8610600" cy="5260848"/>
          </a:xfrm>
        </p:spPr>
        <p:txBody>
          <a:bodyPr>
            <a:noAutofit/>
          </a:bodyPr>
          <a:lstStyle/>
          <a:p>
            <a:pPr marL="0" indent="0" algn="just">
              <a:lnSpc>
                <a:spcPct val="150000"/>
              </a:lnSpc>
              <a:buNone/>
            </a:pPr>
            <a:r>
              <a:rPr lang="en-US" sz="2000" dirty="0" smtClean="0"/>
              <a:t>	</a:t>
            </a:r>
            <a:r>
              <a:rPr lang="en-US" sz="2000" dirty="0" smtClean="0">
                <a:latin typeface="Verdana" pitchFamily="34" charset="0"/>
                <a:ea typeface="Verdana" pitchFamily="34" charset="0"/>
                <a:cs typeface="Verdana" pitchFamily="34" charset="0"/>
              </a:rPr>
              <a:t>Dr</a:t>
            </a:r>
            <a:r>
              <a:rPr lang="en-US" sz="2000" dirty="0">
                <a:latin typeface="Verdana" pitchFamily="34" charset="0"/>
                <a:ea typeface="Verdana" pitchFamily="34" charset="0"/>
                <a:cs typeface="Verdana" pitchFamily="34" charset="0"/>
              </a:rPr>
              <a:t>. Sarkar is currently a Distinguished Professor, Departments of Pathology and Oncology at </a:t>
            </a:r>
            <a:r>
              <a:rPr lang="en-US" sz="2000" dirty="0" err="1">
                <a:latin typeface="Verdana" pitchFamily="34" charset="0"/>
                <a:ea typeface="Verdana" pitchFamily="34" charset="0"/>
                <a:cs typeface="Verdana" pitchFamily="34" charset="0"/>
              </a:rPr>
              <a:t>Karmanos</a:t>
            </a:r>
            <a:r>
              <a:rPr lang="en-US" sz="2000" dirty="0">
                <a:latin typeface="Verdana" pitchFamily="34" charset="0"/>
                <a:ea typeface="Verdana" pitchFamily="34" charset="0"/>
                <a:cs typeface="Verdana" pitchFamily="34" charset="0"/>
              </a:rPr>
              <a:t> Cancer Institute, Wayne State University School of Medicine. Dr. </a:t>
            </a:r>
            <a:r>
              <a:rPr lang="en-US" sz="2000" dirty="0" err="1">
                <a:latin typeface="Verdana" pitchFamily="34" charset="0"/>
                <a:ea typeface="Verdana" pitchFamily="34" charset="0"/>
                <a:cs typeface="Verdana" pitchFamily="34" charset="0"/>
              </a:rPr>
              <a:t>Sarkar’s</a:t>
            </a:r>
            <a:r>
              <a:rPr lang="en-US" sz="2000" dirty="0">
                <a:latin typeface="Verdana" pitchFamily="34" charset="0"/>
                <a:ea typeface="Verdana" pitchFamily="34" charset="0"/>
                <a:cs typeface="Verdana" pitchFamily="34" charset="0"/>
              </a:rPr>
              <a:t> early research, which still continues, is focused on understanding the role of a “master” transcription factor and the regulation of its upstream and downstream signaling molecules in solid tumors, and focusing on tumor microenvironment. Moreover, his research has been directed toward elucidating the molecular mechanism(s) of action of “natural agents”, </a:t>
            </a:r>
            <a:r>
              <a:rPr lang="en-US" sz="2000" dirty="0" smtClean="0">
                <a:solidFill>
                  <a:schemeClr val="tx1"/>
                </a:solidFill>
                <a:latin typeface="Verdana" pitchFamily="34" charset="0"/>
                <a:ea typeface="Verdana" pitchFamily="34" charset="0"/>
                <a:cs typeface="Verdana" pitchFamily="34" charset="0"/>
              </a:rPr>
              <a:t>focusing on the regulation of miRNA and their target genes </a:t>
            </a:r>
            <a:r>
              <a:rPr lang="en-US" sz="2000" dirty="0">
                <a:solidFill>
                  <a:schemeClr val="tx1"/>
                </a:solidFill>
                <a:latin typeface="Verdana" pitchFamily="34" charset="0"/>
                <a:ea typeface="Verdana" pitchFamily="34" charset="0"/>
                <a:cs typeface="Verdana" pitchFamily="34" charset="0"/>
              </a:rPr>
              <a:t>for cancer prevention and therapy. </a:t>
            </a:r>
          </a:p>
        </p:txBody>
      </p:sp>
    </p:spTree>
    <p:extLst>
      <p:ext uri="{BB962C8B-B14F-4D97-AF65-F5344CB8AC3E}">
        <p14:creationId xmlns:p14="http://schemas.microsoft.com/office/powerpoint/2010/main" val="1935313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35846"/>
            <a:ext cx="8458200" cy="6093976"/>
          </a:xfrm>
          <a:prstGeom prst="rect">
            <a:avLst/>
          </a:prstGeom>
        </p:spPr>
        <p:txBody>
          <a:bodyPr wrap="square">
            <a:spAutoFit/>
          </a:bodyPr>
          <a:lstStyle/>
          <a:p>
            <a:pPr algn="just">
              <a:lnSpc>
                <a:spcPct val="150000"/>
              </a:lnSpc>
            </a:pPr>
            <a:r>
              <a:rPr lang="en-US" sz="2000" dirty="0">
                <a:latin typeface="Verdana" pitchFamily="34" charset="0"/>
                <a:ea typeface="Verdana" pitchFamily="34" charset="0"/>
                <a:cs typeface="Verdana" pitchFamily="34" charset="0"/>
              </a:rPr>
              <a:t>The discoveries from in vitro and in vivo preclinical studies led to the design and execution of multiple Phase I/II clinical trials in breast, pancreas and prostate cancer for assessing the effects of several “natural agents” in the alterations of biomarkers as well as some early clinical efficacy </a:t>
            </a:r>
            <a:r>
              <a:rPr lang="en-US" sz="2000" dirty="0" smtClean="0">
                <a:latin typeface="Verdana" pitchFamily="34" charset="0"/>
                <a:ea typeface="Verdana" pitchFamily="34" charset="0"/>
                <a:cs typeface="Verdana" pitchFamily="34" charset="0"/>
              </a:rPr>
              <a:t>testing. Dr</a:t>
            </a:r>
            <a:r>
              <a:rPr lang="en-US" sz="2000" dirty="0">
                <a:latin typeface="Verdana" pitchFamily="34" charset="0"/>
                <a:ea typeface="Verdana" pitchFamily="34" charset="0"/>
                <a:cs typeface="Verdana" pitchFamily="34" charset="0"/>
              </a:rPr>
              <a:t>. Sarkar’s research led to the concept of chemo-sensitization of cancer cells by reversing their drug-resistance phenotype to conventional therapeutics (chemo-radio-therapy), and all of which has been focused on tumor microenvironment, </a:t>
            </a:r>
            <a:r>
              <a:rPr lang="en-US" sz="2000" dirty="0" smtClean="0">
                <a:latin typeface="Verdana" pitchFamily="34" charset="0"/>
                <a:ea typeface="Verdana" pitchFamily="34" charset="0"/>
                <a:cs typeface="Verdana" pitchFamily="34" charset="0"/>
              </a:rPr>
              <a:t>and provided rationale for </a:t>
            </a:r>
            <a:r>
              <a:rPr lang="en-US" sz="2000" dirty="0">
                <a:latin typeface="Verdana" pitchFamily="34" charset="0"/>
                <a:ea typeface="Verdana" pitchFamily="34" charset="0"/>
                <a:cs typeface="Verdana" pitchFamily="34" charset="0"/>
              </a:rPr>
              <a:t>clinical trials conducted at the </a:t>
            </a:r>
            <a:r>
              <a:rPr lang="en-US" sz="2000" dirty="0" err="1">
                <a:latin typeface="Verdana" pitchFamily="34" charset="0"/>
                <a:ea typeface="Verdana" pitchFamily="34" charset="0"/>
                <a:cs typeface="Verdana" pitchFamily="34" charset="0"/>
              </a:rPr>
              <a:t>Karmanos</a:t>
            </a:r>
            <a:r>
              <a:rPr lang="en-US" sz="2000" dirty="0">
                <a:latin typeface="Verdana" pitchFamily="34" charset="0"/>
                <a:ea typeface="Verdana" pitchFamily="34" charset="0"/>
                <a:cs typeface="Verdana" pitchFamily="34" charset="0"/>
              </a:rPr>
              <a:t> Cancer Institute. The innovation of his basic science research has attracted clinicians to collaborate with him, which clearly documents his leadership in translational research. </a:t>
            </a:r>
          </a:p>
        </p:txBody>
      </p:sp>
    </p:spTree>
    <p:extLst>
      <p:ext uri="{BB962C8B-B14F-4D97-AF65-F5344CB8AC3E}">
        <p14:creationId xmlns:p14="http://schemas.microsoft.com/office/powerpoint/2010/main" val="196214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a:bodyPr>
          <a:lstStyle/>
          <a:p>
            <a:pPr algn="l"/>
            <a:r>
              <a:rPr lang="en-US" sz="4000" dirty="0" smtClean="0"/>
              <a:t>Research Interests</a:t>
            </a:r>
            <a:endParaRPr lang="en-US" sz="4000" dirty="0"/>
          </a:p>
        </p:txBody>
      </p:sp>
      <p:sp>
        <p:nvSpPr>
          <p:cNvPr id="3" name="Content Placeholder 2"/>
          <p:cNvSpPr>
            <a:spLocks noGrp="1"/>
          </p:cNvSpPr>
          <p:nvPr>
            <p:ph sz="quarter" idx="13"/>
          </p:nvPr>
        </p:nvSpPr>
        <p:spPr>
          <a:xfrm>
            <a:off x="457200" y="1676400"/>
            <a:ext cx="8183880" cy="4187952"/>
          </a:xfrm>
        </p:spPr>
        <p:txBody>
          <a:bodyPr>
            <a:normAutofit/>
          </a:bodyPr>
          <a:lstStyle/>
          <a:p>
            <a:pPr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Cancer biology </a:t>
            </a:r>
          </a:p>
          <a:p>
            <a:pPr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Cancer </a:t>
            </a:r>
            <a:r>
              <a:rPr lang="en-US" sz="2000" dirty="0">
                <a:latin typeface="Verdana" pitchFamily="34" charset="0"/>
                <a:ea typeface="Verdana" pitchFamily="34" charset="0"/>
                <a:cs typeface="Verdana" pitchFamily="34" charset="0"/>
              </a:rPr>
              <a:t>drug </a:t>
            </a:r>
            <a:r>
              <a:rPr lang="en-US" sz="2000" dirty="0" smtClean="0">
                <a:latin typeface="Verdana" pitchFamily="34" charset="0"/>
                <a:ea typeface="Verdana" pitchFamily="34" charset="0"/>
                <a:cs typeface="Verdana" pitchFamily="34" charset="0"/>
              </a:rPr>
              <a:t>discovery</a:t>
            </a:r>
          </a:p>
          <a:p>
            <a:pPr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Experimental therapeutics</a:t>
            </a:r>
          </a:p>
          <a:p>
            <a:pPr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Medicinal chemistry</a:t>
            </a:r>
          </a:p>
          <a:p>
            <a:pPr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Molecular </a:t>
            </a:r>
            <a:r>
              <a:rPr lang="en-US" sz="2000" dirty="0">
                <a:latin typeface="Verdana" pitchFamily="34" charset="0"/>
                <a:ea typeface="Verdana" pitchFamily="34" charset="0"/>
                <a:cs typeface="Verdana" pitchFamily="34" charset="0"/>
              </a:rPr>
              <a:t>mechanism of tumor aggressiveness </a:t>
            </a:r>
            <a:r>
              <a:rPr lang="en-US" sz="2000" dirty="0">
                <a:solidFill>
                  <a:schemeClr val="tx1"/>
                </a:solidFill>
                <a:latin typeface="Verdana" pitchFamily="34" charset="0"/>
                <a:ea typeface="Verdana" pitchFamily="34" charset="0"/>
                <a:cs typeface="Verdana" pitchFamily="34" charset="0"/>
              </a:rPr>
              <a:t>with </a:t>
            </a:r>
            <a:r>
              <a:rPr lang="en-US" sz="2000" dirty="0" smtClean="0">
                <a:solidFill>
                  <a:schemeClr val="tx1"/>
                </a:solidFill>
                <a:latin typeface="Verdana" pitchFamily="34" charset="0"/>
                <a:ea typeface="Verdana" pitchFamily="34" charset="0"/>
                <a:cs typeface="Verdana" pitchFamily="34" charset="0"/>
              </a:rPr>
              <a:t>focus on </a:t>
            </a:r>
            <a:r>
              <a:rPr lang="en-US" sz="2000" dirty="0" smtClean="0">
                <a:latin typeface="Verdana" pitchFamily="34" charset="0"/>
                <a:ea typeface="Verdana" pitchFamily="34" charset="0"/>
                <a:cs typeface="Verdana" pitchFamily="34" charset="0"/>
              </a:rPr>
              <a:t>tumor microenvironment</a:t>
            </a:r>
          </a:p>
          <a:p>
            <a:pPr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Pre-clinical </a:t>
            </a:r>
            <a:r>
              <a:rPr lang="en-US" sz="2000" dirty="0">
                <a:latin typeface="Verdana" pitchFamily="34" charset="0"/>
                <a:ea typeface="Verdana" pitchFamily="34" charset="0"/>
                <a:cs typeface="Verdana" pitchFamily="34" charset="0"/>
              </a:rPr>
              <a:t>model research and conducting clinical </a:t>
            </a:r>
            <a:r>
              <a:rPr lang="en-US" sz="2000" dirty="0" smtClean="0">
                <a:latin typeface="Verdana" pitchFamily="34" charset="0"/>
                <a:ea typeface="Verdana" pitchFamily="34" charset="0"/>
                <a:cs typeface="Verdana" pitchFamily="34" charset="0"/>
              </a:rPr>
              <a:t>trials</a:t>
            </a:r>
            <a:endParaRPr lang="en-US" sz="2000" dirty="0" smtClean="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2377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49557"/>
            <a:ext cx="6436377" cy="769441"/>
          </a:xfrm>
          <a:prstGeom prst="rect">
            <a:avLst/>
          </a:prstGeom>
          <a:noFill/>
        </p:spPr>
        <p:txBody>
          <a:bodyPr wrap="none" rtlCol="0">
            <a:spAutoFit/>
          </a:bodyPr>
          <a:lstStyle/>
          <a:p>
            <a:r>
              <a:rPr lang="en-US" sz="4400" b="1" dirty="0" smtClean="0">
                <a:solidFill>
                  <a:schemeClr val="accent1"/>
                </a:solidFill>
                <a:latin typeface="+mj-lt"/>
              </a:rPr>
              <a:t>Recent Publications</a:t>
            </a:r>
            <a:endParaRPr lang="en-US" sz="4400" b="1" dirty="0">
              <a:solidFill>
                <a:schemeClr val="accent1"/>
              </a:solidFill>
              <a:latin typeface="+mj-lt"/>
            </a:endParaRPr>
          </a:p>
        </p:txBody>
      </p:sp>
      <p:sp>
        <p:nvSpPr>
          <p:cNvPr id="8" name="TextBox 7"/>
          <p:cNvSpPr txBox="1"/>
          <p:nvPr/>
        </p:nvSpPr>
        <p:spPr>
          <a:xfrm>
            <a:off x="387626" y="1524000"/>
            <a:ext cx="8226287" cy="5108386"/>
          </a:xfrm>
          <a:prstGeom prst="rect">
            <a:avLst/>
          </a:prstGeom>
          <a:noFill/>
        </p:spPr>
        <p:txBody>
          <a:bodyPr wrap="square" rtlCol="0">
            <a:spAutoFit/>
          </a:bodyPr>
          <a:lstStyle/>
          <a:p>
            <a:pPr marL="285750" indent="-285750" algn="just">
              <a:lnSpc>
                <a:spcPct val="150000"/>
              </a:lnSpc>
              <a:buFont typeface="Wingdings" pitchFamily="2" charset="2"/>
              <a:buChar char="Ø"/>
            </a:pPr>
            <a:r>
              <a:rPr lang="en-US" sz="2000" dirty="0">
                <a:latin typeface="Verdana" pitchFamily="34" charset="0"/>
                <a:ea typeface="Verdana" pitchFamily="34" charset="0"/>
                <a:cs typeface="Verdana" pitchFamily="34" charset="0"/>
              </a:rPr>
              <a:t>Pharmacological Intervention through Dietary </a:t>
            </a:r>
            <a:r>
              <a:rPr lang="en-US" sz="2000" dirty="0" err="1">
                <a:latin typeface="Verdana" pitchFamily="34" charset="0"/>
                <a:ea typeface="Verdana" pitchFamily="34" charset="0"/>
                <a:cs typeface="Verdana" pitchFamily="34" charset="0"/>
              </a:rPr>
              <a:t>Nutraceuticals</a:t>
            </a:r>
            <a:r>
              <a:rPr lang="en-US" sz="2000" dirty="0">
                <a:latin typeface="Verdana" pitchFamily="34" charset="0"/>
                <a:ea typeface="Verdana" pitchFamily="34" charset="0"/>
                <a:cs typeface="Verdana" pitchFamily="34" charset="0"/>
              </a:rPr>
              <a:t> in Gastrointestinal Neoplasia</a:t>
            </a:r>
            <a:r>
              <a:rPr lang="en-US" sz="2000" dirty="0" smtClean="0">
                <a:latin typeface="Verdana" pitchFamily="34" charset="0"/>
                <a:ea typeface="Verdana" pitchFamily="34" charset="0"/>
                <a:cs typeface="Verdana" pitchFamily="34" charset="0"/>
              </a:rPr>
              <a:t>.</a:t>
            </a:r>
          </a:p>
          <a:p>
            <a:pPr algn="just">
              <a:lnSpc>
                <a:spcPct val="150000"/>
              </a:lnSpc>
            </a:pPr>
            <a:endParaRPr lang="en-US" sz="2000" dirty="0">
              <a:latin typeface="Verdana" pitchFamily="34" charset="0"/>
              <a:ea typeface="Verdana" pitchFamily="34" charset="0"/>
              <a:cs typeface="Verdana" pitchFamily="34" charset="0"/>
            </a:endParaRPr>
          </a:p>
          <a:p>
            <a:pPr marL="285750" indent="-285750" algn="just">
              <a:lnSpc>
                <a:spcPct val="150000"/>
              </a:lnSpc>
              <a:buFont typeface="Wingdings" pitchFamily="2" charset="2"/>
              <a:buChar char="Ø"/>
            </a:pPr>
            <a:r>
              <a:rPr lang="en-US" sz="2000" dirty="0">
                <a:latin typeface="Verdana" pitchFamily="34" charset="0"/>
                <a:ea typeface="Verdana" pitchFamily="34" charset="0"/>
                <a:cs typeface="Verdana" pitchFamily="34" charset="0"/>
              </a:rPr>
              <a:t>Metformin may function as anti-cancer agent via targeting cancer stem cells: the potential biological significance of tumor-associated </a:t>
            </a:r>
            <a:r>
              <a:rPr lang="en-US" sz="2000" dirty="0" err="1">
                <a:latin typeface="Verdana" pitchFamily="34" charset="0"/>
                <a:ea typeface="Verdana" pitchFamily="34" charset="0"/>
                <a:cs typeface="Verdana" pitchFamily="34" charset="0"/>
              </a:rPr>
              <a:t>miRNAs</a:t>
            </a:r>
            <a:r>
              <a:rPr lang="en-US" sz="2000" dirty="0">
                <a:latin typeface="Verdana" pitchFamily="34" charset="0"/>
                <a:ea typeface="Verdana" pitchFamily="34" charset="0"/>
                <a:cs typeface="Verdana" pitchFamily="34" charset="0"/>
              </a:rPr>
              <a:t> in breast and pancreatic cancers</a:t>
            </a:r>
            <a:r>
              <a:rPr lang="en-US" sz="2000" dirty="0" smtClean="0">
                <a:latin typeface="Verdana" pitchFamily="34" charset="0"/>
                <a:ea typeface="Verdana" pitchFamily="34" charset="0"/>
                <a:cs typeface="Verdana" pitchFamily="34" charset="0"/>
              </a:rPr>
              <a:t>.</a:t>
            </a:r>
          </a:p>
          <a:p>
            <a:pPr algn="just">
              <a:lnSpc>
                <a:spcPct val="150000"/>
              </a:lnSpc>
            </a:pPr>
            <a:endParaRPr lang="en-US" sz="2000" dirty="0">
              <a:latin typeface="Verdana" pitchFamily="34" charset="0"/>
              <a:ea typeface="Verdana" pitchFamily="34" charset="0"/>
              <a:cs typeface="Verdana" pitchFamily="34" charset="0"/>
            </a:endParaRPr>
          </a:p>
          <a:p>
            <a:pPr marL="285750" indent="-285750" algn="just">
              <a:lnSpc>
                <a:spcPct val="150000"/>
              </a:lnSpc>
              <a:buFont typeface="Wingdings" pitchFamily="2" charset="2"/>
              <a:buChar char="Ø"/>
            </a:pPr>
            <a:r>
              <a:rPr lang="en-US" sz="2000" dirty="0" smtClean="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Androgen receptor splice variants contribute to prostate cancer aggressiveness through induction of EMT and expression of stem cell marker genes.</a:t>
            </a:r>
          </a:p>
          <a:p>
            <a:pPr algn="just">
              <a:lnSpc>
                <a:spcPct val="150000"/>
              </a:lnSpc>
            </a:pPr>
            <a:endParaRPr lang="en-US" sz="2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52157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032564"/>
            <a:ext cx="8458200" cy="4588447"/>
          </a:xfrm>
        </p:spPr>
        <p:txBody>
          <a:bodyPr>
            <a:noAutofit/>
          </a:bodyPr>
          <a:lstStyle/>
          <a:p>
            <a:pPr algn="just">
              <a:lnSpc>
                <a:spcPct val="150000"/>
              </a:lnSpc>
            </a:pPr>
            <a:r>
              <a:rPr lang="en-US" sz="2000" dirty="0">
                <a:latin typeface="Verdana" pitchFamily="34" charset="0"/>
                <a:ea typeface="Verdana" pitchFamily="34" charset="0"/>
                <a:cs typeface="Verdana" pitchFamily="34" charset="0"/>
              </a:rPr>
              <a:t>Derived from Greek word for crab, </a:t>
            </a:r>
            <a:r>
              <a:rPr lang="en-US" sz="2000" dirty="0" err="1" smtClean="0">
                <a:latin typeface="Verdana" pitchFamily="34" charset="0"/>
                <a:ea typeface="Verdana" pitchFamily="34" charset="0"/>
                <a:cs typeface="Verdana" pitchFamily="34" charset="0"/>
              </a:rPr>
              <a:t>karkinoma</a:t>
            </a:r>
            <a:endParaRPr lang="en-US" sz="2000" dirty="0" smtClean="0">
              <a:latin typeface="Verdana" pitchFamily="34" charset="0"/>
              <a:ea typeface="Verdana" pitchFamily="34" charset="0"/>
              <a:cs typeface="Verdana" pitchFamily="34" charset="0"/>
            </a:endParaRPr>
          </a:p>
          <a:p>
            <a:pPr algn="just">
              <a:lnSpc>
                <a:spcPct val="150000"/>
              </a:lnSpc>
            </a:pPr>
            <a:r>
              <a:rPr lang="en-US" sz="2000" dirty="0">
                <a:latin typeface="Verdana" pitchFamily="34" charset="0"/>
                <a:ea typeface="Verdana" pitchFamily="34" charset="0"/>
                <a:cs typeface="Verdana" pitchFamily="34" charset="0"/>
              </a:rPr>
              <a:t>Malignant tumor are ambitious. They have two </a:t>
            </a:r>
          </a:p>
          <a:p>
            <a:pPr algn="just">
              <a:lnSpc>
                <a:spcPct val="150000"/>
              </a:lnSpc>
            </a:pPr>
            <a:r>
              <a:rPr lang="en-US" sz="2000" dirty="0">
                <a:latin typeface="Verdana" pitchFamily="34" charset="0"/>
                <a:ea typeface="Verdana" pitchFamily="34" charset="0"/>
                <a:cs typeface="Verdana" pitchFamily="34" charset="0"/>
              </a:rPr>
              <a:t>goals in life: to survive and to conquer new </a:t>
            </a:r>
            <a:r>
              <a:rPr lang="en-US" sz="2000" dirty="0" smtClean="0">
                <a:latin typeface="Verdana" pitchFamily="34" charset="0"/>
                <a:ea typeface="Verdana" pitchFamily="34" charset="0"/>
                <a:cs typeface="Verdana" pitchFamily="34" charset="0"/>
              </a:rPr>
              <a:t>territory –metastasizing</a:t>
            </a:r>
            <a:endParaRPr lang="en-US" sz="2000" dirty="0">
              <a:latin typeface="Verdana" pitchFamily="34" charset="0"/>
              <a:ea typeface="Verdana" pitchFamily="34" charset="0"/>
              <a:cs typeface="Verdana" pitchFamily="34" charset="0"/>
            </a:endParaRPr>
          </a:p>
          <a:p>
            <a:pPr algn="just">
              <a:lnSpc>
                <a:spcPct val="150000"/>
              </a:lnSpc>
            </a:pPr>
            <a:r>
              <a:rPr lang="en-US" sz="2000" dirty="0" smtClean="0">
                <a:latin typeface="Verdana" pitchFamily="34" charset="0"/>
                <a:ea typeface="Verdana" pitchFamily="34" charset="0"/>
                <a:cs typeface="Verdana" pitchFamily="34" charset="0"/>
              </a:rPr>
              <a:t>A </a:t>
            </a:r>
            <a:r>
              <a:rPr lang="en-US" sz="2000" dirty="0">
                <a:latin typeface="Verdana" pitchFamily="34" charset="0"/>
                <a:ea typeface="Verdana" pitchFamily="34" charset="0"/>
                <a:cs typeface="Verdana" pitchFamily="34" charset="0"/>
              </a:rPr>
              <a:t>class of genetic diseases, in that aberration of key </a:t>
            </a:r>
            <a:r>
              <a:rPr lang="en-US" sz="2000" dirty="0" smtClean="0">
                <a:latin typeface="Verdana" pitchFamily="34" charset="0"/>
                <a:ea typeface="Verdana" pitchFamily="34" charset="0"/>
                <a:cs typeface="Verdana" pitchFamily="34" charset="0"/>
              </a:rPr>
              <a:t>genetic </a:t>
            </a:r>
            <a:r>
              <a:rPr lang="en-US" sz="2000" dirty="0">
                <a:latin typeface="Verdana" pitchFamily="34" charset="0"/>
                <a:ea typeface="Verdana" pitchFamily="34" charset="0"/>
                <a:cs typeface="Verdana" pitchFamily="34" charset="0"/>
              </a:rPr>
              <a:t>and resultant molecular </a:t>
            </a:r>
            <a:r>
              <a:rPr lang="en-US" sz="2000" dirty="0" smtClean="0">
                <a:latin typeface="Verdana" pitchFamily="34" charset="0"/>
                <a:ea typeface="Verdana" pitchFamily="34" charset="0"/>
                <a:cs typeface="Verdana" pitchFamily="34" charset="0"/>
              </a:rPr>
              <a:t>path</a:t>
            </a:r>
            <a:r>
              <a:rPr lang="en-US" sz="2000" dirty="0" smtClean="0">
                <a:solidFill>
                  <a:schemeClr val="tx1"/>
                </a:solidFill>
                <a:latin typeface="Verdana" pitchFamily="34" charset="0"/>
                <a:ea typeface="Verdana" pitchFamily="34" charset="0"/>
                <a:cs typeface="Verdana" pitchFamily="34" charset="0"/>
              </a:rPr>
              <a:t>ways</a:t>
            </a:r>
            <a:r>
              <a:rPr lang="en-US" sz="2000" dirty="0" smtClean="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are critical for </a:t>
            </a:r>
            <a:r>
              <a:rPr lang="en-US" sz="2000" dirty="0" smtClean="0">
                <a:latin typeface="Verdana" pitchFamily="34" charset="0"/>
                <a:ea typeface="Verdana" pitchFamily="34" charset="0"/>
                <a:cs typeface="Verdana" pitchFamily="34" charset="0"/>
              </a:rPr>
              <a:t>carcinogenesis</a:t>
            </a:r>
            <a:r>
              <a:rPr lang="en-US" sz="2000" dirty="0">
                <a:latin typeface="Verdana" pitchFamily="34" charset="0"/>
                <a:ea typeface="Verdana" pitchFamily="34" charset="0"/>
                <a:cs typeface="Verdana" pitchFamily="34" charset="0"/>
              </a:rPr>
              <a:t>. Cancer is not a single disease, but many </a:t>
            </a:r>
            <a:r>
              <a:rPr lang="en-US" sz="2000" dirty="0" smtClean="0">
                <a:latin typeface="Verdana" pitchFamily="34" charset="0"/>
                <a:ea typeface="Verdana" pitchFamily="34" charset="0"/>
                <a:cs typeface="Verdana" pitchFamily="34" charset="0"/>
              </a:rPr>
              <a:t>with </a:t>
            </a:r>
            <a:r>
              <a:rPr lang="en-US" sz="2000" dirty="0">
                <a:latin typeface="Verdana" pitchFamily="34" charset="0"/>
                <a:ea typeface="Verdana" pitchFamily="34" charset="0"/>
                <a:cs typeface="Verdana" pitchFamily="34" charset="0"/>
              </a:rPr>
              <a:t>related features </a:t>
            </a:r>
          </a:p>
          <a:p>
            <a:pPr algn="just">
              <a:lnSpc>
                <a:spcPct val="150000"/>
              </a:lnSpc>
            </a:pPr>
            <a:r>
              <a:rPr lang="en-US" sz="2000" dirty="0">
                <a:latin typeface="Verdana" pitchFamily="34" charset="0"/>
                <a:ea typeface="Verdana" pitchFamily="34" charset="0"/>
                <a:cs typeface="Verdana" pitchFamily="34" charset="0"/>
              </a:rPr>
              <a:t>Such key events have been called hallmarks of cancer. </a:t>
            </a:r>
          </a:p>
          <a:p>
            <a:pPr algn="just">
              <a:lnSpc>
                <a:spcPct val="150000"/>
              </a:lnSpc>
            </a:pPr>
            <a:r>
              <a:rPr lang="en-US" sz="2000" dirty="0">
                <a:latin typeface="Verdana" pitchFamily="34" charset="0"/>
                <a:ea typeface="Verdana" pitchFamily="34" charset="0"/>
                <a:cs typeface="Verdana" pitchFamily="34" charset="0"/>
              </a:rPr>
              <a:t>There is also increasing evidence for a major role </a:t>
            </a:r>
            <a:r>
              <a:rPr lang="en-US" sz="2000" dirty="0" smtClean="0">
                <a:latin typeface="Verdana" pitchFamily="34" charset="0"/>
                <a:ea typeface="Verdana" pitchFamily="34" charset="0"/>
                <a:cs typeface="Verdana" pitchFamily="34" charset="0"/>
              </a:rPr>
              <a:t>of epigenetic </a:t>
            </a:r>
            <a:r>
              <a:rPr lang="en-US" sz="2000" dirty="0">
                <a:latin typeface="Verdana" pitchFamily="34" charset="0"/>
                <a:ea typeface="Verdana" pitchFamily="34" charset="0"/>
                <a:cs typeface="Verdana" pitchFamily="34" charset="0"/>
              </a:rPr>
              <a:t>aberrations in </a:t>
            </a:r>
            <a:r>
              <a:rPr lang="en-US" sz="2000" dirty="0" smtClean="0">
                <a:latin typeface="Verdana" pitchFamily="34" charset="0"/>
                <a:ea typeface="Verdana" pitchFamily="34" charset="0"/>
                <a:cs typeface="Verdana" pitchFamily="34" charset="0"/>
              </a:rPr>
              <a:t>cancers</a:t>
            </a:r>
          </a:p>
          <a:p>
            <a:pPr algn="just">
              <a:lnSpc>
                <a:spcPct val="150000"/>
              </a:lnSpc>
            </a:pPr>
            <a:endParaRPr lang="en-US" sz="2000" dirty="0">
              <a:latin typeface="Verdana" pitchFamily="34" charset="0"/>
              <a:ea typeface="Verdana" pitchFamily="34" charset="0"/>
              <a:cs typeface="Verdana" pitchFamily="34" charset="0"/>
            </a:endParaRPr>
          </a:p>
        </p:txBody>
      </p:sp>
      <p:sp>
        <p:nvSpPr>
          <p:cNvPr id="4" name="TextBox 3"/>
          <p:cNvSpPr txBox="1"/>
          <p:nvPr/>
        </p:nvSpPr>
        <p:spPr>
          <a:xfrm>
            <a:off x="424070" y="304800"/>
            <a:ext cx="7010400" cy="707886"/>
          </a:xfrm>
          <a:prstGeom prst="rect">
            <a:avLst/>
          </a:prstGeom>
          <a:noFill/>
        </p:spPr>
        <p:txBody>
          <a:bodyPr wrap="square" rtlCol="0">
            <a:spAutoFit/>
          </a:bodyPr>
          <a:lstStyle/>
          <a:p>
            <a:pPr algn="just"/>
            <a:r>
              <a:rPr lang="en-US" sz="4000" dirty="0">
                <a:latin typeface="Verdana" pitchFamily="34" charset="0"/>
                <a:ea typeface="Verdana" pitchFamily="34" charset="0"/>
                <a:cs typeface="Verdana" pitchFamily="34" charset="0"/>
              </a:rPr>
              <a:t>Cancer biology </a:t>
            </a:r>
          </a:p>
        </p:txBody>
      </p:sp>
    </p:spTree>
    <p:extLst>
      <p:ext uri="{BB962C8B-B14F-4D97-AF65-F5344CB8AC3E}">
        <p14:creationId xmlns:p14="http://schemas.microsoft.com/office/powerpoint/2010/main" val="1131893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8305800" cy="571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29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sz="quarter" idx="13"/>
          </p:nvPr>
        </p:nvSpPr>
        <p:spPr>
          <a:xfrm>
            <a:off x="381000" y="685800"/>
            <a:ext cx="5288280" cy="4187952"/>
          </a:xfrm>
        </p:spPr>
        <p:txBody>
          <a:bodyPr>
            <a:normAutofit/>
          </a:bodyPr>
          <a:lstStyle/>
          <a:p>
            <a:pPr marL="0" indent="0" algn="ctr">
              <a:buNone/>
            </a:pPr>
            <a:r>
              <a:rPr lang="fr-FR" sz="4000" b="1" dirty="0" err="1" smtClean="0">
                <a:solidFill>
                  <a:schemeClr val="accent1"/>
                </a:solidFill>
              </a:rPr>
              <a:t>Related</a:t>
            </a:r>
            <a:r>
              <a:rPr lang="fr-FR" sz="4000" dirty="0" smtClean="0">
                <a:solidFill>
                  <a:schemeClr val="accent1"/>
                </a:solidFill>
              </a:rPr>
              <a:t>  </a:t>
            </a:r>
            <a:r>
              <a:rPr lang="fr-FR" sz="4000" b="1" dirty="0" err="1" smtClean="0">
                <a:solidFill>
                  <a:schemeClr val="accent1"/>
                </a:solidFill>
              </a:rPr>
              <a:t>journals</a:t>
            </a:r>
            <a:r>
              <a:rPr lang="fr-FR" sz="4000" dirty="0" smtClean="0">
                <a:solidFill>
                  <a:schemeClr val="accent1"/>
                </a:solidFill>
              </a:rPr>
              <a:t>                 </a:t>
            </a:r>
            <a:endParaRPr lang="fr-FR" sz="4000" dirty="0">
              <a:solidFill>
                <a:schemeClr val="accent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049086314"/>
              </p:ext>
            </p:extLst>
          </p:nvPr>
        </p:nvGraphicFramePr>
        <p:xfrm>
          <a:off x="2057400" y="4648200"/>
          <a:ext cx="2095500" cy="1715454"/>
        </p:xfrm>
        <a:graphic>
          <a:graphicData uri="http://schemas.openxmlformats.org/drawingml/2006/table">
            <a:tbl>
              <a:tblPr/>
              <a:tblGrid>
                <a:gridCol w="164353"/>
                <a:gridCol w="1931147"/>
              </a:tblGrid>
              <a:tr h="857727">
                <a:tc>
                  <a:txBody>
                    <a:bodyPr/>
                    <a:lstStyle/>
                    <a:p>
                      <a:endParaRPr lang="en-US" dirty="0"/>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r h="857727">
                <a:tc>
                  <a:txBody>
                    <a:bodyPr/>
                    <a:lstStyle/>
                    <a:p>
                      <a:endParaRPr lang="en-US"/>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bl>
          </a:graphicData>
        </a:graphic>
      </p:graphicFrame>
      <p:sp>
        <p:nvSpPr>
          <p:cNvPr id="3" name="TextBox 2"/>
          <p:cNvSpPr txBox="1"/>
          <p:nvPr/>
        </p:nvSpPr>
        <p:spPr>
          <a:xfrm>
            <a:off x="1133061" y="1905000"/>
            <a:ext cx="5334000" cy="1815882"/>
          </a:xfrm>
          <a:prstGeom prst="rect">
            <a:avLst/>
          </a:prstGeom>
          <a:noFill/>
        </p:spPr>
        <p:txBody>
          <a:bodyPr wrap="square" rtlCol="0">
            <a:spAutoFit/>
          </a:bodyPr>
          <a:lstStyle/>
          <a:p>
            <a:pPr marL="457200" indent="-457200" algn="just">
              <a:buFont typeface="Wingdings" pitchFamily="2" charset="2"/>
              <a:buChar char="Ø"/>
            </a:pPr>
            <a:r>
              <a:rPr lang="en-US" sz="2800" dirty="0"/>
              <a:t>Journal of the </a:t>
            </a:r>
            <a:r>
              <a:rPr lang="en-US" sz="2800" dirty="0" smtClean="0"/>
              <a:t>Pancreas</a:t>
            </a:r>
          </a:p>
          <a:p>
            <a:pPr algn="just"/>
            <a:endParaRPr lang="en-US" sz="2800" dirty="0">
              <a:latin typeface="Verdana" pitchFamily="34" charset="0"/>
              <a:ea typeface="Verdana" pitchFamily="34" charset="0"/>
              <a:cs typeface="Verdana" pitchFamily="34" charset="0"/>
            </a:endParaRPr>
          </a:p>
          <a:p>
            <a:pPr marL="457200" indent="-457200" algn="just">
              <a:buFont typeface="Wingdings" pitchFamily="2" charset="2"/>
              <a:buChar char="Ø"/>
            </a:pPr>
            <a:r>
              <a:rPr lang="en-US" sz="2800" dirty="0"/>
              <a:t>Journal of Gastrointestinal &amp; Digestive System</a:t>
            </a:r>
            <a:endParaRPr lang="en-US" sz="2800" dirty="0" smtClean="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4774934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399</TotalTime>
  <Words>508</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Slipstream</vt:lpstr>
      <vt:lpstr>PowerPoint Presentation</vt:lpstr>
      <vt:lpstr>PowerPoint Presentation</vt:lpstr>
      <vt:lpstr>Biography</vt:lpstr>
      <vt:lpstr>PowerPoint Presentation</vt:lpstr>
      <vt:lpstr>Research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Nithin Panwar</cp:lastModifiedBy>
  <cp:revision>78</cp:revision>
  <dcterms:created xsi:type="dcterms:W3CDTF">2014-10-08T08:45:06Z</dcterms:created>
  <dcterms:modified xsi:type="dcterms:W3CDTF">2015-10-14T09:21:26Z</dcterms:modified>
</cp:coreProperties>
</file>