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sldIdLst>
    <p:sldId id="480" r:id="rId2"/>
    <p:sldId id="751" r:id="rId3"/>
    <p:sldId id="481" r:id="rId4"/>
    <p:sldId id="753" r:id="rId5"/>
    <p:sldId id="755" r:id="rId6"/>
    <p:sldId id="758" r:id="rId7"/>
    <p:sldId id="760" r:id="rId8"/>
    <p:sldId id="762" r:id="rId9"/>
    <p:sldId id="763" r:id="rId10"/>
    <p:sldId id="764" r:id="rId11"/>
    <p:sldId id="766" r:id="rId12"/>
    <p:sldId id="767" r:id="rId13"/>
    <p:sldId id="765" r:id="rId14"/>
    <p:sldId id="768" r:id="rId15"/>
    <p:sldId id="769" r:id="rId16"/>
    <p:sldId id="770" r:id="rId17"/>
    <p:sldId id="773" r:id="rId18"/>
    <p:sldId id="774" r:id="rId19"/>
    <p:sldId id="775" r:id="rId20"/>
    <p:sldId id="776" r:id="rId21"/>
    <p:sldId id="777" r:id="rId22"/>
    <p:sldId id="778" r:id="rId23"/>
    <p:sldId id="780" r:id="rId24"/>
    <p:sldId id="781" r:id="rId25"/>
    <p:sldId id="782" r:id="rId26"/>
    <p:sldId id="783" r:id="rId27"/>
    <p:sldId id="784" r:id="rId28"/>
    <p:sldId id="785" r:id="rId29"/>
    <p:sldId id="786" r:id="rId30"/>
    <p:sldId id="787" r:id="rId31"/>
    <p:sldId id="788" r:id="rId32"/>
    <p:sldId id="789" r:id="rId33"/>
    <p:sldId id="790" r:id="rId34"/>
    <p:sldId id="791" r:id="rId35"/>
    <p:sldId id="792" r:id="rId36"/>
    <p:sldId id="793" r:id="rId37"/>
    <p:sldId id="794" r:id="rId38"/>
  </p:sldIdLst>
  <p:sldSz cx="10801350" cy="5040313"/>
  <p:notesSz cx="6858000" cy="9144000"/>
  <p:defaultTextStyle>
    <a:defPPr>
      <a:defRPr lang="pt-B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47ECF"/>
    <a:srgbClr val="39A64D"/>
    <a:srgbClr val="549A66"/>
    <a:srgbClr val="33D46A"/>
    <a:srgbClr val="FE16FF"/>
    <a:srgbClr val="FFB936"/>
    <a:srgbClr val="74F794"/>
    <a:srgbClr val="4BB059"/>
    <a:srgbClr val="00CC99"/>
    <a:srgbClr val="33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9074" autoAdjust="0"/>
  </p:normalViewPr>
  <p:slideViewPr>
    <p:cSldViewPr>
      <p:cViewPr>
        <p:scale>
          <a:sx n="75" d="100"/>
          <a:sy n="75" d="100"/>
        </p:scale>
        <p:origin x="-1032" y="-606"/>
      </p:cViewPr>
      <p:guideLst>
        <p:guide orient="horz" pos="1588"/>
        <p:guide pos="3402"/>
      </p:guideLst>
    </p:cSldViewPr>
  </p:slideViewPr>
  <p:outlineViewPr>
    <p:cViewPr>
      <p:scale>
        <a:sx n="33" d="100"/>
        <a:sy n="33" d="100"/>
      </p:scale>
      <p:origin x="0" y="1760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cs typeface="+mn-cs"/>
              </a:defRPr>
            </a:lvl1pPr>
          </a:lstStyle>
          <a:p>
            <a:pPr>
              <a:defRPr/>
            </a:pPr>
            <a:fld id="{752A49C5-EB8F-6545-A139-7FFACDA9BCF4}" type="datetimeFigureOut">
              <a:rPr lang="pt-BR"/>
              <a:pPr>
                <a:defRPr/>
              </a:pPr>
              <a:t>13/10/2015</a:t>
            </a:fld>
            <a:endParaRPr lang="pt-BR"/>
          </a:p>
        </p:txBody>
      </p:sp>
      <p:sp>
        <p:nvSpPr>
          <p:cNvPr id="4" name="Espaço Reservado para Imagem de Slide 3"/>
          <p:cNvSpPr>
            <a:spLocks noGrp="1" noRot="1" noChangeAspect="1"/>
          </p:cNvSpPr>
          <p:nvPr>
            <p:ph type="sldImg" idx="2"/>
          </p:nvPr>
        </p:nvSpPr>
        <p:spPr>
          <a:xfrm>
            <a:off x="-244475" y="685800"/>
            <a:ext cx="734695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cs typeface="+mn-cs"/>
              </a:defRPr>
            </a:lvl1pPr>
          </a:lstStyle>
          <a:p>
            <a:pPr>
              <a:defRPr/>
            </a:pPr>
            <a:fld id="{CC35C621-AA93-9441-B136-D76ED85E181A}" type="slidenum">
              <a:rPr lang="pt-BR"/>
              <a:pPr>
                <a:defRPr/>
              </a:pPr>
              <a:t>‹#›</a:t>
            </a:fld>
            <a:endParaRPr lang="pt-BR"/>
          </a:p>
        </p:txBody>
      </p:sp>
    </p:spTree>
    <p:extLst>
      <p:ext uri="{BB962C8B-B14F-4D97-AF65-F5344CB8AC3E}">
        <p14:creationId xmlns:p14="http://schemas.microsoft.com/office/powerpoint/2010/main" xmlns="" val="595885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a:t>
            </a:fld>
            <a:endParaRPr lang="pt-BR"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10</a:t>
            </a:fld>
            <a:endParaRPr lang="pt-BR"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S</a:t>
            </a:r>
            <a:r>
              <a:rPr lang="x-none" sz="1200" kern="1200" dirty="0" smtClean="0">
                <a:solidFill>
                  <a:schemeClr val="tx1"/>
                </a:solidFill>
                <a:effectLst/>
                <a:latin typeface="+mn-lt"/>
                <a:ea typeface="ＭＳ Ｐゴシック" charset="0"/>
                <a:cs typeface="ＭＳ Ｐゴシック" charset="0"/>
              </a:rPr>
              <a:t>olventes organicos sao utilizados na preparacao do PLGA</a:t>
            </a:r>
            <a:endParaRPr lang="en-US" sz="1200" kern="1200" dirty="0" smtClean="0">
              <a:solidFill>
                <a:schemeClr val="tx1"/>
              </a:solidFill>
              <a:effectLst/>
              <a:latin typeface="+mn-lt"/>
              <a:ea typeface="ＭＳ Ｐゴシック" charset="0"/>
              <a:cs typeface="ＭＳ Ｐゴシック" charset="0"/>
            </a:endParaRPr>
          </a:p>
          <a:p>
            <a:endParaRPr lang="en-US" sz="1200" kern="1200" dirty="0" smtClean="0">
              <a:solidFill>
                <a:schemeClr val="tx1"/>
              </a:solidFill>
              <a:effectLst/>
              <a:latin typeface="+mn-lt"/>
              <a:ea typeface="ＭＳ Ｐゴシック" charset="0"/>
              <a:cs typeface="ＭＳ Ｐゴシック" charset="0"/>
            </a:endParaRPr>
          </a:p>
          <a:p>
            <a:r>
              <a:rPr lang="pt-BR" sz="1200" kern="1200" dirty="0" smtClean="0">
                <a:solidFill>
                  <a:schemeClr val="tx1"/>
                </a:solidFill>
                <a:effectLst/>
                <a:latin typeface="+mn-lt"/>
                <a:ea typeface="ＭＳ Ｐゴシック" charset="0"/>
                <a:cs typeface="ＭＳ Ｐゴシック" charset="0"/>
              </a:rPr>
              <a:t>Além desta instabilidade física e química do </a:t>
            </a:r>
            <a:r>
              <a:rPr lang="pt-BR" sz="1200" kern="1200" dirty="0" err="1" smtClean="0">
                <a:solidFill>
                  <a:schemeClr val="tx1"/>
                </a:solidFill>
                <a:effectLst/>
                <a:latin typeface="+mn-lt"/>
                <a:ea typeface="ＭＳ Ｐゴシック" charset="0"/>
                <a:cs typeface="ＭＳ Ｐゴシック" charset="0"/>
              </a:rPr>
              <a:t>rhGH</a:t>
            </a:r>
            <a:r>
              <a:rPr lang="pt-BR" sz="1200" kern="1200" dirty="0" smtClean="0">
                <a:solidFill>
                  <a:schemeClr val="tx1"/>
                </a:solidFill>
                <a:effectLst/>
                <a:latin typeface="+mn-lt"/>
                <a:ea typeface="ＭＳ Ｐゴシック" charset="0"/>
                <a:cs typeface="ＭＳ Ｐゴシック" charset="0"/>
              </a:rPr>
              <a:t> em meio aquoso, tal </a:t>
            </a:r>
            <a:r>
              <a:rPr lang="pt-BR" sz="1200" kern="1200" dirty="0" err="1" smtClean="0">
                <a:solidFill>
                  <a:schemeClr val="tx1"/>
                </a:solidFill>
                <a:effectLst/>
                <a:latin typeface="+mn-lt"/>
                <a:ea typeface="ＭＳ Ｐゴシック" charset="0"/>
                <a:cs typeface="ＭＳ Ｐゴシック" charset="0"/>
              </a:rPr>
              <a:t>subtsância</a:t>
            </a:r>
            <a:r>
              <a:rPr lang="pt-BR" sz="1200" kern="1200" dirty="0" smtClean="0">
                <a:solidFill>
                  <a:schemeClr val="tx1"/>
                </a:solidFill>
                <a:effectLst/>
                <a:latin typeface="+mn-lt"/>
                <a:ea typeface="ＭＳ Ｐゴシック" charset="0"/>
                <a:cs typeface="ＭＳ Ｐゴシック" charset="0"/>
              </a:rPr>
              <a:t> pode ainda sofrer desnaturação física quando exposto a solventes orgânicos</a:t>
            </a:r>
            <a:r>
              <a:rPr lang="pt-BR" sz="1200" kern="1200" baseline="30000" dirty="0" smtClean="0">
                <a:solidFill>
                  <a:schemeClr val="tx1"/>
                </a:solidFill>
                <a:effectLst/>
                <a:latin typeface="+mn-lt"/>
                <a:ea typeface="ＭＳ Ｐゴシック" charset="0"/>
                <a:cs typeface="ＭＳ Ｐゴシック" charset="0"/>
              </a:rPr>
              <a:t>118</a:t>
            </a:r>
            <a:r>
              <a:rPr lang="pt-BR" sz="1200" kern="1200" dirty="0" smtClean="0">
                <a:solidFill>
                  <a:schemeClr val="tx1"/>
                </a:solidFill>
                <a:effectLst/>
                <a:latin typeface="+mn-lt"/>
                <a:ea typeface="ＭＳ Ｐゴシック" charset="0"/>
                <a:cs typeface="ＭＳ Ｐゴシック" charset="0"/>
              </a:rPr>
              <a:t>. A exposição a solventes orgânicos é necessária para a confecção da matriz de PLGA, já que o PLGA não é solúvel em solventes aquosos</a:t>
            </a:r>
            <a:r>
              <a:rPr lang="en-US" smtClean="0">
                <a:effectLst/>
              </a:rPr>
              <a:t> </a:t>
            </a:r>
            <a:endParaRPr lang="en-US" sz="1200" kern="1200" dirty="0">
              <a:solidFill>
                <a:schemeClr val="tx1"/>
              </a:solidFill>
              <a:effectLst/>
              <a:latin typeface="+mn-lt"/>
              <a:ea typeface="ＭＳ Ｐゴシック" charset="0"/>
              <a:cs typeface="ＭＳ Ｐゴシック"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11</a:t>
            </a:fld>
            <a:endParaRPr lang="pt-BR"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12</a:t>
            </a:fld>
            <a:endParaRPr lang="pt-BR"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13</a:t>
            </a:fld>
            <a:endParaRPr lang="pt-BR"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14</a:t>
            </a:fld>
            <a:endParaRPr lang="pt-BR"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15</a:t>
            </a:fld>
            <a:endParaRPr lang="pt-BR"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16</a:t>
            </a:fld>
            <a:endParaRPr lang="pt-BR"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17</a:t>
            </a:fld>
            <a:endParaRPr lang="pt-BR"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18</a:t>
            </a:fld>
            <a:endParaRPr lang="pt-BR"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19</a:t>
            </a:fld>
            <a:endParaRPr lang="pt-BR"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a:t>
            </a:fld>
            <a:endParaRPr lang="pt-BR"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20</a:t>
            </a:fld>
            <a:endParaRPr lang="pt-BR"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21</a:t>
            </a:fld>
            <a:endParaRPr lang="pt-BR"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22</a:t>
            </a:fld>
            <a:endParaRPr lang="pt-BR"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23</a:t>
            </a:fld>
            <a:endParaRPr lang="pt-BR"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24</a:t>
            </a:fld>
            <a:endParaRPr lang="pt-BR"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25</a:t>
            </a:fld>
            <a:endParaRPr lang="pt-BR"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26</a:t>
            </a:fld>
            <a:endParaRPr lang="pt-BR"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27</a:t>
            </a:fld>
            <a:endParaRPr lang="pt-BR"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28</a:t>
            </a:fld>
            <a:endParaRPr lang="pt-BR"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29</a:t>
            </a:fld>
            <a:endParaRPr lang="pt-BR"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a:t>
            </a:fld>
            <a:endParaRPr lang="pt-BR"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30</a:t>
            </a:fld>
            <a:endParaRPr lang="pt-BR"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31</a:t>
            </a:fld>
            <a:endParaRPr lang="pt-BR"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32</a:t>
            </a:fld>
            <a:endParaRPr lang="pt-BR"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33</a:t>
            </a:fld>
            <a:endParaRPr lang="pt-BR"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34</a:t>
            </a:fld>
            <a:endParaRPr lang="pt-BR"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35</a:t>
            </a:fld>
            <a:endParaRPr lang="pt-BR"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36</a:t>
            </a:fld>
            <a:endParaRPr lang="pt-BR"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37</a:t>
            </a:fld>
            <a:endParaRPr lang="pt-BR"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4</a:t>
            </a:fld>
            <a:endParaRPr lang="pt-BR"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5</a:t>
            </a:fld>
            <a:endParaRPr lang="pt-BR"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6</a:t>
            </a:fld>
            <a:endParaRPr lang="pt-BR"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7</a:t>
            </a:fld>
            <a:endParaRPr lang="pt-BR"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8</a:t>
            </a:fld>
            <a:endParaRPr lang="pt-BR"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ço Reservado para Imagem de Slide 1"/>
          <p:cNvSpPr>
            <a:spLocks noGrp="1" noRot="1" noChangeAspect="1" noTextEdit="1"/>
          </p:cNvSpPr>
          <p:nvPr>
            <p:ph type="sldImg"/>
          </p:nvPr>
        </p:nvSpPr>
        <p:spPr bwMode="auto">
          <a:xfrm>
            <a:off x="-244475" y="685800"/>
            <a:ext cx="734695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2770"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Espaço Reservado para Número de Slid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CB9A4-91F3-D34B-875E-2528BE67A05D}" type="slidenum">
              <a:rPr lang="pt-BR" sz="1200">
                <a:latin typeface="Calibri" charset="0"/>
              </a:rPr>
              <a:pPr eaLnBrk="1" hangingPunct="1"/>
              <a:t>9</a:t>
            </a:fld>
            <a:endParaRPr lang="pt-BR"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498523" y="1008064"/>
            <a:ext cx="9721215" cy="1344083"/>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pt-BR" smtClean="0"/>
              <a:t>Clique para editar o estilo do título mestre</a:t>
            </a:r>
            <a:endParaRPr lang="en-US"/>
          </a:p>
        </p:txBody>
      </p:sp>
      <p:sp>
        <p:nvSpPr>
          <p:cNvPr id="9" name="Subtítulo 8"/>
          <p:cNvSpPr>
            <a:spLocks noGrp="1"/>
          </p:cNvSpPr>
          <p:nvPr>
            <p:ph type="subTitle" idx="1"/>
          </p:nvPr>
        </p:nvSpPr>
        <p:spPr>
          <a:xfrm>
            <a:off x="1620204" y="2448644"/>
            <a:ext cx="7560945" cy="12880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4" name="Espaço Reservado para Data 13"/>
          <p:cNvSpPr>
            <a:spLocks noGrp="1"/>
          </p:cNvSpPr>
          <p:nvPr>
            <p:ph type="dt" sz="half" idx="10"/>
          </p:nvPr>
        </p:nvSpPr>
        <p:spPr/>
        <p:txBody>
          <a:bodyPr/>
          <a:lstStyle>
            <a:lvl1pPr>
              <a:defRPr/>
            </a:lvl1pPr>
          </a:lstStyle>
          <a:p>
            <a:pPr>
              <a:defRPr/>
            </a:pPr>
            <a:fld id="{B239CAE2-92DE-6043-A0CD-0AB9B30C221B}" type="datetimeFigureOut">
              <a:rPr lang="pt-BR"/>
              <a:pPr>
                <a:defRPr/>
              </a:pPr>
              <a:t>13/10/2015</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F9DE4E85-8860-B548-A85D-57DB4450E436}" type="slidenum">
              <a:rPr lang="pt-BR"/>
              <a:pPr>
                <a:defRPr/>
              </a:pPr>
              <a:t>‹#›</a:t>
            </a:fld>
            <a:endParaRPr lang="pt-BR"/>
          </a:p>
        </p:txBody>
      </p:sp>
    </p:spTree>
    <p:extLst>
      <p:ext uri="{BB962C8B-B14F-4D97-AF65-F5344CB8AC3E}">
        <p14:creationId xmlns:p14="http://schemas.microsoft.com/office/powerpoint/2010/main" xmlns="" val="3907116193"/>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DA739ECB-E138-D642-9EA5-CD1ADFE89E4D}" type="datetimeFigureOut">
              <a:rPr lang="pt-BR"/>
              <a:pPr>
                <a:defRPr/>
              </a:pPr>
              <a:t>13/10/2015</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6DD0E93A-8BC2-A648-8B41-8CFB996E6CF7}" type="slidenum">
              <a:rPr lang="pt-BR"/>
              <a:pPr>
                <a:defRPr/>
              </a:pPr>
              <a:t>‹#›</a:t>
            </a:fld>
            <a:endParaRPr lang="pt-BR"/>
          </a:p>
        </p:txBody>
      </p:sp>
    </p:spTree>
    <p:extLst>
      <p:ext uri="{BB962C8B-B14F-4D97-AF65-F5344CB8AC3E}">
        <p14:creationId xmlns:p14="http://schemas.microsoft.com/office/powerpoint/2010/main" xmlns="" val="2202880656"/>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830979" y="201847"/>
            <a:ext cx="2430304" cy="4300600"/>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540067" y="201847"/>
            <a:ext cx="7110889" cy="43006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43E7AA7C-6A61-ED4C-9BEA-C9D753417875}" type="datetimeFigureOut">
              <a:rPr lang="pt-BR"/>
              <a:pPr>
                <a:defRPr/>
              </a:pPr>
              <a:t>13/10/2015</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55B03804-D77C-714A-B3C5-30838BDC3593}" type="slidenum">
              <a:rPr lang="pt-BR"/>
              <a:pPr>
                <a:defRPr/>
              </a:pPr>
              <a:t>‹#›</a:t>
            </a:fld>
            <a:endParaRPr lang="pt-BR"/>
          </a:p>
        </p:txBody>
      </p:sp>
    </p:spTree>
    <p:extLst>
      <p:ext uri="{BB962C8B-B14F-4D97-AF65-F5344CB8AC3E}">
        <p14:creationId xmlns:p14="http://schemas.microsoft.com/office/powerpoint/2010/main" xmlns="" val="2563782332"/>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2DB9C6BE-8EF4-DF4B-ADD3-27B7E0635FB3}" type="datetimeFigureOut">
              <a:rPr lang="pt-BR"/>
              <a:pPr>
                <a:defRPr/>
              </a:pPr>
              <a:t>13/10/2015</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D11E7C59-8679-B24D-ACF2-580ADA61CEAC}" type="slidenum">
              <a:rPr lang="pt-BR"/>
              <a:pPr>
                <a:defRPr/>
              </a:pPr>
              <a:t>‹#›</a:t>
            </a:fld>
            <a:endParaRPr lang="pt-BR"/>
          </a:p>
        </p:txBody>
      </p:sp>
    </p:spTree>
    <p:extLst>
      <p:ext uri="{BB962C8B-B14F-4D97-AF65-F5344CB8AC3E}">
        <p14:creationId xmlns:p14="http://schemas.microsoft.com/office/powerpoint/2010/main" xmlns="" val="286325591"/>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890236" y="448028"/>
            <a:ext cx="8371046" cy="1344083"/>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1890236" y="1843108"/>
            <a:ext cx="8371046" cy="1109569"/>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smtClean="0"/>
            </a:lvl1pPr>
          </a:lstStyle>
          <a:p>
            <a:pPr>
              <a:defRPr/>
            </a:pPr>
            <a:fld id="{EA75FB23-A0C6-2641-9839-3E8D709796F2}" type="datetimeFigureOut">
              <a:rPr lang="pt-BR"/>
              <a:pPr>
                <a:defRPr/>
              </a:pPr>
              <a:t>13/10/2015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smtClean="0"/>
            </a:lvl1pPr>
          </a:lstStyle>
          <a:p>
            <a:pPr>
              <a:defRPr/>
            </a:pPr>
            <a:fld id="{83478826-C6A0-FA4E-82FB-94C1A78705D7}" type="slidenum">
              <a:rPr lang="pt-BR"/>
              <a:pPr>
                <a:defRPr/>
              </a:pPr>
              <a:t>‹#›</a:t>
            </a:fld>
            <a:endParaRPr lang="pt-BR"/>
          </a:p>
        </p:txBody>
      </p:sp>
    </p:spTree>
    <p:extLst>
      <p:ext uri="{BB962C8B-B14F-4D97-AF65-F5344CB8AC3E}">
        <p14:creationId xmlns:p14="http://schemas.microsoft.com/office/powerpoint/2010/main" xmlns="" val="2484760054"/>
      </p:ext>
    </p:extLst>
  </p:cSld>
  <p:clrMapOvr>
    <a:overrideClrMapping bg1="dk1" tx1="lt1" bg2="dk2" tx2="lt2" accent1="accent1" accent2="accent2" accent3="accent3" accent4="accent4" accent5="accent5" accent6="accent6" hlink="hlink" folHlink="folHlink"/>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540068" y="1176076"/>
            <a:ext cx="4770596" cy="3326374"/>
          </a:xfrm>
        </p:spPr>
        <p:txBody>
          <a:bodyPr/>
          <a:lstStyle>
            <a:lvl1pPr>
              <a:defRPr sz="2600"/>
            </a:lvl1pPr>
            <a:lvl2pPr>
              <a:defRPr sz="2400"/>
            </a:lvl2pPr>
            <a:lvl3pPr>
              <a:defRPr sz="2000"/>
            </a:lvl3pPr>
            <a:lvl4pPr>
              <a:defRPr sz="18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5490686" y="1176076"/>
            <a:ext cx="4770596" cy="3326374"/>
          </a:xfrm>
        </p:spPr>
        <p:txBody>
          <a:bodyPr/>
          <a:lstStyle>
            <a:lvl1pPr>
              <a:defRPr sz="2600"/>
            </a:lvl1pPr>
            <a:lvl2pPr>
              <a:defRPr sz="2400"/>
            </a:lvl2pPr>
            <a:lvl3pPr>
              <a:defRPr sz="2000"/>
            </a:lvl3pPr>
            <a:lvl4pPr>
              <a:defRPr sz="18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810174FA-7C0C-0347-8097-DE4378A43FDA}" type="datetimeFigureOut">
              <a:rPr lang="pt-BR"/>
              <a:pPr>
                <a:defRPr/>
              </a:pPr>
              <a:t>13/10/2015</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322CAAF6-156D-E743-A468-854971249FFB}" type="slidenum">
              <a:rPr lang="pt-BR"/>
              <a:pPr>
                <a:defRPr/>
              </a:pPr>
              <a:t>‹#›</a:t>
            </a:fld>
            <a:endParaRPr lang="pt-BR"/>
          </a:p>
        </p:txBody>
      </p:sp>
    </p:spTree>
    <p:extLst>
      <p:ext uri="{BB962C8B-B14F-4D97-AF65-F5344CB8AC3E}">
        <p14:creationId xmlns:p14="http://schemas.microsoft.com/office/powerpoint/2010/main" xmlns="" val="1459217679"/>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40069" y="200679"/>
            <a:ext cx="9721215" cy="840052"/>
          </a:xfrm>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540068" y="1128240"/>
            <a:ext cx="4772472" cy="55186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pt-BR" smtClean="0"/>
              <a:t>Clique para editar os estilos do texto mestre</a:t>
            </a:r>
          </a:p>
        </p:txBody>
      </p:sp>
      <p:sp>
        <p:nvSpPr>
          <p:cNvPr id="4" name="Espaço Reservado para Texto 3"/>
          <p:cNvSpPr>
            <a:spLocks noGrp="1"/>
          </p:cNvSpPr>
          <p:nvPr>
            <p:ph type="body" sz="half" idx="3"/>
          </p:nvPr>
        </p:nvSpPr>
        <p:spPr>
          <a:xfrm>
            <a:off x="5486942" y="1128240"/>
            <a:ext cx="4774347" cy="55186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pt-BR" smtClean="0"/>
              <a:t>Clique para editar os estilos do texto mestre</a:t>
            </a:r>
          </a:p>
        </p:txBody>
      </p:sp>
      <p:sp>
        <p:nvSpPr>
          <p:cNvPr id="5" name="Espaço Reservado para Conteúdo 4"/>
          <p:cNvSpPr>
            <a:spLocks noGrp="1"/>
          </p:cNvSpPr>
          <p:nvPr>
            <p:ph sz="quarter" idx="2"/>
          </p:nvPr>
        </p:nvSpPr>
        <p:spPr>
          <a:xfrm>
            <a:off x="540068" y="1736109"/>
            <a:ext cx="4772472" cy="2766339"/>
          </a:xfrm>
        </p:spPr>
        <p:txBody>
          <a:bodyPr/>
          <a:lstStyle>
            <a:lvl1pPr>
              <a:defRPr sz="2400"/>
            </a:lvl1pPr>
            <a:lvl2pPr>
              <a:defRPr sz="2000"/>
            </a:lvl2pPr>
            <a:lvl3pPr>
              <a:defRPr sz="1800"/>
            </a:lvl3pPr>
            <a:lvl4pPr>
              <a:defRPr sz="1600"/>
            </a:lvl4pPr>
            <a:lvl5pPr>
              <a:defRPr sz="16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Conteúdo 5"/>
          <p:cNvSpPr>
            <a:spLocks noGrp="1"/>
          </p:cNvSpPr>
          <p:nvPr>
            <p:ph sz="quarter" idx="4"/>
          </p:nvPr>
        </p:nvSpPr>
        <p:spPr>
          <a:xfrm>
            <a:off x="5486942" y="1736109"/>
            <a:ext cx="4774347" cy="2766339"/>
          </a:xfrm>
        </p:spPr>
        <p:txBody>
          <a:bodyPr/>
          <a:lstStyle>
            <a:lvl1pPr>
              <a:defRPr sz="2400"/>
            </a:lvl1pPr>
            <a:lvl2pPr>
              <a:defRPr sz="2000"/>
            </a:lvl2pPr>
            <a:lvl3pPr>
              <a:defRPr sz="1800"/>
            </a:lvl3pPr>
            <a:lvl4pPr>
              <a:defRPr sz="1600"/>
            </a:lvl4pPr>
            <a:lvl5pPr>
              <a:defRPr sz="16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13"/>
          <p:cNvSpPr>
            <a:spLocks noGrp="1"/>
          </p:cNvSpPr>
          <p:nvPr>
            <p:ph type="dt" sz="half" idx="10"/>
          </p:nvPr>
        </p:nvSpPr>
        <p:spPr/>
        <p:txBody>
          <a:bodyPr/>
          <a:lstStyle>
            <a:lvl1pPr>
              <a:defRPr/>
            </a:lvl1pPr>
          </a:lstStyle>
          <a:p>
            <a:pPr>
              <a:defRPr/>
            </a:pPr>
            <a:fld id="{B72C6054-F8D6-6F45-A80B-7CC6645C0938}" type="datetimeFigureOut">
              <a:rPr lang="pt-BR"/>
              <a:pPr>
                <a:defRPr/>
              </a:pPr>
              <a:t>13/10/2015</a:t>
            </a:fld>
            <a:endParaRPr lang="pt-BR"/>
          </a:p>
        </p:txBody>
      </p:sp>
      <p:sp>
        <p:nvSpPr>
          <p:cNvPr id="8" name="Espaço Reservado para Rodapé 2"/>
          <p:cNvSpPr>
            <a:spLocks noGrp="1"/>
          </p:cNvSpPr>
          <p:nvPr>
            <p:ph type="ftr" sz="quarter" idx="11"/>
          </p:nvPr>
        </p:nvSpPr>
        <p:spPr/>
        <p:txBody>
          <a:bodyPr/>
          <a:lstStyle>
            <a:lvl1pPr>
              <a:defRPr/>
            </a:lvl1pPr>
          </a:lstStyle>
          <a:p>
            <a:pPr>
              <a:defRPr/>
            </a:pPr>
            <a:endParaRPr lang="pt-BR"/>
          </a:p>
        </p:txBody>
      </p:sp>
      <p:sp>
        <p:nvSpPr>
          <p:cNvPr id="9" name="Espaço Reservado para Número de Slide 22"/>
          <p:cNvSpPr>
            <a:spLocks noGrp="1"/>
          </p:cNvSpPr>
          <p:nvPr>
            <p:ph type="sldNum" sz="quarter" idx="12"/>
          </p:nvPr>
        </p:nvSpPr>
        <p:spPr/>
        <p:txBody>
          <a:bodyPr/>
          <a:lstStyle>
            <a:lvl1pPr>
              <a:defRPr/>
            </a:lvl1pPr>
          </a:lstStyle>
          <a:p>
            <a:pPr>
              <a:defRPr/>
            </a:pPr>
            <a:fld id="{B6393517-0B7A-2544-8187-8DDE2164CE5F}" type="slidenum">
              <a:rPr lang="pt-BR"/>
              <a:pPr>
                <a:defRPr/>
              </a:pPr>
              <a:t>‹#›</a:t>
            </a:fld>
            <a:endParaRPr lang="pt-BR"/>
          </a:p>
        </p:txBody>
      </p:sp>
    </p:spTree>
    <p:extLst>
      <p:ext uri="{BB962C8B-B14F-4D97-AF65-F5344CB8AC3E}">
        <p14:creationId xmlns:p14="http://schemas.microsoft.com/office/powerpoint/2010/main" xmlns="" val="3737709583"/>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13"/>
          <p:cNvSpPr>
            <a:spLocks noGrp="1"/>
          </p:cNvSpPr>
          <p:nvPr>
            <p:ph type="dt" sz="half" idx="10"/>
          </p:nvPr>
        </p:nvSpPr>
        <p:spPr/>
        <p:txBody>
          <a:bodyPr/>
          <a:lstStyle>
            <a:lvl1pPr>
              <a:defRPr/>
            </a:lvl1pPr>
          </a:lstStyle>
          <a:p>
            <a:pPr>
              <a:defRPr/>
            </a:pPr>
            <a:fld id="{215481E5-1CC4-B948-A709-C2F5C3873D0B}" type="datetimeFigureOut">
              <a:rPr lang="pt-BR"/>
              <a:pPr>
                <a:defRPr/>
              </a:pPr>
              <a:t>13/10/2015</a:t>
            </a:fld>
            <a:endParaRPr lang="pt-BR"/>
          </a:p>
        </p:txBody>
      </p:sp>
      <p:sp>
        <p:nvSpPr>
          <p:cNvPr id="4" name="Espaço Reservado para Rodapé 2"/>
          <p:cNvSpPr>
            <a:spLocks noGrp="1"/>
          </p:cNvSpPr>
          <p:nvPr>
            <p:ph type="ftr" sz="quarter" idx="11"/>
          </p:nvPr>
        </p:nvSpPr>
        <p:spPr/>
        <p:txBody>
          <a:bodyPr/>
          <a:lstStyle>
            <a:lvl1pPr>
              <a:defRPr/>
            </a:lvl1pPr>
          </a:lstStyle>
          <a:p>
            <a:pPr>
              <a:defRPr/>
            </a:pPr>
            <a:endParaRPr lang="pt-BR"/>
          </a:p>
        </p:txBody>
      </p:sp>
      <p:sp>
        <p:nvSpPr>
          <p:cNvPr id="5" name="Espaço Reservado para Número de Slide 22"/>
          <p:cNvSpPr>
            <a:spLocks noGrp="1"/>
          </p:cNvSpPr>
          <p:nvPr>
            <p:ph type="sldNum" sz="quarter" idx="12"/>
          </p:nvPr>
        </p:nvSpPr>
        <p:spPr/>
        <p:txBody>
          <a:bodyPr/>
          <a:lstStyle>
            <a:lvl1pPr>
              <a:defRPr/>
            </a:lvl1pPr>
          </a:lstStyle>
          <a:p>
            <a:pPr>
              <a:defRPr/>
            </a:pPr>
            <a:fld id="{76D2AF58-7CAA-FF46-B004-25C5F96E4E7E}" type="slidenum">
              <a:rPr lang="pt-BR"/>
              <a:pPr>
                <a:defRPr/>
              </a:pPr>
              <a:t>‹#›</a:t>
            </a:fld>
            <a:endParaRPr lang="pt-BR"/>
          </a:p>
        </p:txBody>
      </p:sp>
    </p:spTree>
    <p:extLst>
      <p:ext uri="{BB962C8B-B14F-4D97-AF65-F5344CB8AC3E}">
        <p14:creationId xmlns:p14="http://schemas.microsoft.com/office/powerpoint/2010/main" xmlns="" val="790207320"/>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AF195C23-F291-4644-AF25-1AEFAB284BED}" type="datetimeFigureOut">
              <a:rPr lang="pt-BR"/>
              <a:pPr>
                <a:defRPr/>
              </a:pPr>
              <a:t>13/10/2015</a:t>
            </a:fld>
            <a:endParaRPr lang="pt-BR"/>
          </a:p>
        </p:txBody>
      </p:sp>
      <p:sp>
        <p:nvSpPr>
          <p:cNvPr id="3" name="Espaço Reservado para Rodapé 2"/>
          <p:cNvSpPr>
            <a:spLocks noGrp="1"/>
          </p:cNvSpPr>
          <p:nvPr>
            <p:ph type="ftr" sz="quarter" idx="11"/>
          </p:nvPr>
        </p:nvSpPr>
        <p:spPr/>
        <p:txBody>
          <a:bodyPr/>
          <a:lstStyle>
            <a:lvl1pPr>
              <a:defRPr/>
            </a:lvl1pPr>
          </a:lstStyle>
          <a:p>
            <a:pPr>
              <a:defRPr/>
            </a:pPr>
            <a:endParaRPr lang="pt-BR"/>
          </a:p>
        </p:txBody>
      </p:sp>
      <p:sp>
        <p:nvSpPr>
          <p:cNvPr id="4" name="Espaço Reservado para Número de Slide 22"/>
          <p:cNvSpPr>
            <a:spLocks noGrp="1"/>
          </p:cNvSpPr>
          <p:nvPr>
            <p:ph type="sldNum" sz="quarter" idx="12"/>
          </p:nvPr>
        </p:nvSpPr>
        <p:spPr/>
        <p:txBody>
          <a:bodyPr/>
          <a:lstStyle>
            <a:lvl1pPr>
              <a:defRPr/>
            </a:lvl1pPr>
          </a:lstStyle>
          <a:p>
            <a:pPr>
              <a:defRPr/>
            </a:pPr>
            <a:fld id="{6D7CA353-98B1-834E-9E1C-66D0C2AAB844}" type="slidenum">
              <a:rPr lang="pt-BR"/>
              <a:pPr>
                <a:defRPr/>
              </a:pPr>
              <a:t>‹#›</a:t>
            </a:fld>
            <a:endParaRPr lang="pt-BR"/>
          </a:p>
        </p:txBody>
      </p:sp>
    </p:spTree>
    <p:extLst>
      <p:ext uri="{BB962C8B-B14F-4D97-AF65-F5344CB8AC3E}">
        <p14:creationId xmlns:p14="http://schemas.microsoft.com/office/powerpoint/2010/main" xmlns="" val="3112869246"/>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0074" y="200681"/>
            <a:ext cx="3553570" cy="854053"/>
          </a:xfrm>
        </p:spPr>
        <p:txBody>
          <a:bodyPr anchor="b">
            <a:sp3d prstMaterial="softEdge"/>
          </a:bodyPr>
          <a:lstStyle>
            <a:lvl1pPr algn="l">
              <a:buNone/>
              <a:defRPr sz="2200" b="0">
                <a:ln w="6350">
                  <a:noFill/>
                </a:ln>
                <a:solidFill>
                  <a:schemeClr val="accent1">
                    <a:tint val="73000"/>
                    <a:satMod val="180000"/>
                  </a:schemeClr>
                </a:solidFill>
              </a:defRPr>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540074" y="1120070"/>
            <a:ext cx="3553570" cy="338237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4" name="Espaço Reservado para Conteúdo 3"/>
          <p:cNvSpPr>
            <a:spLocks noGrp="1"/>
          </p:cNvSpPr>
          <p:nvPr>
            <p:ph sz="half" idx="1"/>
          </p:nvPr>
        </p:nvSpPr>
        <p:spPr>
          <a:xfrm>
            <a:off x="4223029" y="200680"/>
            <a:ext cx="6038255" cy="4301768"/>
          </a:xfrm>
        </p:spPr>
        <p:txBody>
          <a:bodyPr/>
          <a:lstStyle>
            <a:lvl1pPr>
              <a:defRPr sz="2600"/>
            </a:lvl1pPr>
            <a:lvl2pPr>
              <a:defRPr sz="2400"/>
            </a:lvl2pPr>
            <a:lvl3pPr>
              <a:defRPr sz="2200"/>
            </a:lvl3pPr>
            <a:lvl4pPr>
              <a:defRPr sz="20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44103EAC-535F-9B47-BCF2-844065178810}" type="datetimeFigureOut">
              <a:rPr lang="pt-BR"/>
              <a:pPr>
                <a:defRPr/>
              </a:pPr>
              <a:t>13/10/2015</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7EE484D8-AE4F-2948-92AF-1F5DAE80A903}" type="slidenum">
              <a:rPr lang="pt-BR"/>
              <a:pPr>
                <a:defRPr/>
              </a:pPr>
              <a:t>‹#›</a:t>
            </a:fld>
            <a:endParaRPr lang="pt-BR"/>
          </a:p>
        </p:txBody>
      </p:sp>
    </p:spTree>
    <p:extLst>
      <p:ext uri="{BB962C8B-B14F-4D97-AF65-F5344CB8AC3E}">
        <p14:creationId xmlns:p14="http://schemas.microsoft.com/office/powerpoint/2010/main" xmlns="" val="3607576366"/>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160270" y="448028"/>
            <a:ext cx="6480810" cy="383858"/>
          </a:xfrm>
        </p:spPr>
        <p:txBody>
          <a:bodyPr lIns="45720" rIns="45720" bIns="0" anchor="b">
            <a:sp3d prstMaterial="softEdge"/>
          </a:bodyPr>
          <a:lstStyle>
            <a:lvl1pPr algn="ctr">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2160270" y="1346418"/>
            <a:ext cx="6480810" cy="2912181"/>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2160270" y="857535"/>
            <a:ext cx="6480810" cy="389784"/>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5" name="Espaço Reservado para Data 13"/>
          <p:cNvSpPr>
            <a:spLocks noGrp="1"/>
          </p:cNvSpPr>
          <p:nvPr>
            <p:ph type="dt" sz="half" idx="10"/>
          </p:nvPr>
        </p:nvSpPr>
        <p:spPr/>
        <p:txBody>
          <a:bodyPr/>
          <a:lstStyle>
            <a:lvl1pPr>
              <a:defRPr/>
            </a:lvl1pPr>
          </a:lstStyle>
          <a:p>
            <a:pPr>
              <a:defRPr/>
            </a:pPr>
            <a:fld id="{138A4F99-E85E-DE4F-A1CA-ED9758A0C180}" type="datetimeFigureOut">
              <a:rPr lang="pt-BR"/>
              <a:pPr>
                <a:defRPr/>
              </a:pPr>
              <a:t>13/10/2015</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1209C743-593E-494F-BDEE-65067407AD6C}" type="slidenum">
              <a:rPr lang="pt-BR"/>
              <a:pPr>
                <a:defRPr/>
              </a:pPr>
              <a:t>‹#›</a:t>
            </a:fld>
            <a:endParaRPr lang="pt-BR"/>
          </a:p>
        </p:txBody>
      </p:sp>
    </p:spTree>
    <p:extLst>
      <p:ext uri="{BB962C8B-B14F-4D97-AF65-F5344CB8AC3E}">
        <p14:creationId xmlns:p14="http://schemas.microsoft.com/office/powerpoint/2010/main" xmlns="" val="2329082052"/>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539750" y="201616"/>
            <a:ext cx="9721851" cy="839787"/>
          </a:xfrm>
          <a:prstGeom prst="rect">
            <a:avLst/>
          </a:prstGeom>
        </p:spPr>
        <p:txBody>
          <a:bodyPr vert="horz" wrap="square" lIns="91440" tIns="45720" rIns="91440" bIns="45720" numCol="1" anchor="ctr" anchorCtr="0" compatLnSpc="1">
            <a:prstTxWarp prst="textNoShape">
              <a:avLst/>
            </a:prstTxWarp>
            <a:normAutofit/>
            <a:sp3d prstMaterial="softEdge">
              <a:bevelT w="38100" h="38100"/>
            </a:sp3d>
          </a:bodyPr>
          <a:lstStyle/>
          <a:p>
            <a:pPr lvl="0"/>
            <a:r>
              <a:rPr lang="pt-BR"/>
              <a:t>Clique para editar o estilo do título mestre</a:t>
            </a:r>
            <a:endParaRPr lang="en-US"/>
          </a:p>
        </p:txBody>
      </p:sp>
      <p:sp>
        <p:nvSpPr>
          <p:cNvPr id="1027" name="Espaço Reservado para Texto 12"/>
          <p:cNvSpPr>
            <a:spLocks noGrp="1"/>
          </p:cNvSpPr>
          <p:nvPr>
            <p:ph type="body" idx="1"/>
          </p:nvPr>
        </p:nvSpPr>
        <p:spPr bwMode="auto">
          <a:xfrm>
            <a:off x="539750" y="1176338"/>
            <a:ext cx="9721851" cy="346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4" name="Espaço Reservado para Data 13"/>
          <p:cNvSpPr>
            <a:spLocks noGrp="1"/>
          </p:cNvSpPr>
          <p:nvPr>
            <p:ph type="dt" sz="half" idx="2"/>
          </p:nvPr>
        </p:nvSpPr>
        <p:spPr>
          <a:xfrm>
            <a:off x="539750" y="4716466"/>
            <a:ext cx="2520951" cy="268287"/>
          </a:xfrm>
          <a:prstGeom prst="rect">
            <a:avLst/>
          </a:prstGeom>
        </p:spPr>
        <p:txBody>
          <a:bodyPr vert="horz" wrap="square" lIns="91440" tIns="45720" rIns="91440" bIns="45720" numCol="1" anchor="b" anchorCtr="0" compatLnSpc="1">
            <a:prstTxWarp prst="textNoShape">
              <a:avLst/>
            </a:prstTxWarp>
          </a:bodyPr>
          <a:lstStyle>
            <a:lvl1pPr>
              <a:defRPr sz="1200" smtClean="0">
                <a:solidFill>
                  <a:srgbClr val="BCBCBC"/>
                </a:solidFill>
                <a:latin typeface="Book Antiqua" charset="0"/>
                <a:cs typeface="+mn-cs"/>
              </a:defRPr>
            </a:lvl1pPr>
          </a:lstStyle>
          <a:p>
            <a:pPr>
              <a:defRPr/>
            </a:pPr>
            <a:fld id="{A99A2524-AC00-6246-AA3D-525ACBA52726}" type="datetimeFigureOut">
              <a:rPr lang="pt-BR"/>
              <a:pPr>
                <a:defRPr/>
              </a:pPr>
              <a:t>13/10/2015</a:t>
            </a:fld>
            <a:endParaRPr lang="pt-BR"/>
          </a:p>
        </p:txBody>
      </p:sp>
      <p:sp>
        <p:nvSpPr>
          <p:cNvPr id="3" name="Espaço Reservado para Rodapé 2"/>
          <p:cNvSpPr>
            <a:spLocks noGrp="1"/>
          </p:cNvSpPr>
          <p:nvPr>
            <p:ph type="ftr" sz="quarter" idx="3"/>
          </p:nvPr>
        </p:nvSpPr>
        <p:spPr>
          <a:xfrm>
            <a:off x="3690939" y="4716466"/>
            <a:ext cx="3419475" cy="268287"/>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ea typeface="+mn-ea"/>
                <a:cs typeface="+mn-cs"/>
              </a:defRPr>
            </a:lvl1pPr>
          </a:lstStyle>
          <a:p>
            <a:pPr>
              <a:defRPr/>
            </a:pPr>
            <a:endParaRPr lang="pt-BR"/>
          </a:p>
        </p:txBody>
      </p:sp>
      <p:sp>
        <p:nvSpPr>
          <p:cNvPr id="23" name="Espaço Reservado para Número de Slide 22"/>
          <p:cNvSpPr>
            <a:spLocks noGrp="1"/>
          </p:cNvSpPr>
          <p:nvPr>
            <p:ph type="sldNum" sz="quarter" idx="4"/>
          </p:nvPr>
        </p:nvSpPr>
        <p:spPr>
          <a:xfrm>
            <a:off x="9361488" y="4716466"/>
            <a:ext cx="900113" cy="268287"/>
          </a:xfrm>
          <a:prstGeom prst="rect">
            <a:avLst/>
          </a:prstGeom>
        </p:spPr>
        <p:txBody>
          <a:bodyPr vert="horz" wrap="square" lIns="0" tIns="45720" rIns="0" bIns="45720" numCol="1" anchor="b" anchorCtr="0" compatLnSpc="1">
            <a:prstTxWarp prst="textNoShape">
              <a:avLst/>
            </a:prstTxWarp>
          </a:bodyPr>
          <a:lstStyle>
            <a:lvl1pPr algn="r">
              <a:defRPr sz="1200" smtClean="0">
                <a:solidFill>
                  <a:srgbClr val="BCBCBC"/>
                </a:solidFill>
                <a:latin typeface="Book Antiqua" charset="0"/>
                <a:cs typeface="+mn-cs"/>
              </a:defRPr>
            </a:lvl1pPr>
          </a:lstStyle>
          <a:p>
            <a:pPr>
              <a:defRPr/>
            </a:pPr>
            <a:fld id="{949C3205-D07E-CB47-BFF1-C14555807D5B}" type="slidenum">
              <a:rPr lang="pt-BR"/>
              <a:pPr>
                <a:defRPr/>
              </a:pPr>
              <a:t>‹#›</a:t>
            </a:fld>
            <a:endParaRPr lang="pt-BR"/>
          </a:p>
        </p:txBody>
      </p:sp>
    </p:spTree>
  </p:cSld>
  <p:clrMap bg1="dk1" tx1="lt1" bg2="dk2" tx2="lt2" accent1="accent1" accent2="accent2" accent3="accent3" accent4="accent4" accent5="accent5" accent6="accent6" hlink="hlink" folHlink="folHlink"/>
  <p:sldLayoutIdLst>
    <p:sldLayoutId id="2147483779" r:id="rId1"/>
    <p:sldLayoutId id="2147483780" r:id="rId2"/>
    <p:sldLayoutId id="2147483789"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med">
    <p:fade thruBlk="1"/>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ＭＳ Ｐゴシック" charset="0"/>
        </a:defRPr>
      </a:lvl1pPr>
      <a:lvl2pPr marL="868363" indent="-282575" algn="l" rtl="0" eaLnBrk="0" fontAlgn="base" hangingPunct="0">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eaLnBrk="0" fontAlgn="base" hangingPunct="0">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eaLnBrk="0" fontAlgn="base" hangingPunct="0">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eaLnBrk="0" fontAlgn="base" hangingPunct="0">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gif"/></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3.gif"/><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37.tiff"/></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Screen Shot 2014-04-14 at 12.28.49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386307" cy="5040313"/>
          </a:xfrm>
          <a:prstGeom prst="rect">
            <a:avLst/>
          </a:prstGeom>
        </p:spPr>
      </p:pic>
      <p:sp>
        <p:nvSpPr>
          <p:cNvPr id="2" name="TextBox 1"/>
          <p:cNvSpPr txBox="1"/>
          <p:nvPr/>
        </p:nvSpPr>
        <p:spPr>
          <a:xfrm>
            <a:off x="3456459" y="2200180"/>
            <a:ext cx="6264696" cy="3416320"/>
          </a:xfrm>
          <a:prstGeom prst="rect">
            <a:avLst/>
          </a:prstGeom>
          <a:noFill/>
        </p:spPr>
        <p:txBody>
          <a:bodyPr wrap="square" rtlCol="0">
            <a:spAutoFit/>
          </a:bodyPr>
          <a:lstStyle/>
          <a:p>
            <a:r>
              <a:rPr lang="en-US" dirty="0" smtClean="0">
                <a:solidFill>
                  <a:srgbClr val="FFFF00"/>
                </a:solidFill>
                <a:latin typeface="Century Gothic"/>
                <a:cs typeface="Century Gothic"/>
              </a:rPr>
              <a:t>Dr. Fernando Antonini, DDS MSc</a:t>
            </a:r>
          </a:p>
          <a:p>
            <a:r>
              <a:rPr lang="en-US" dirty="0" smtClean="0">
                <a:latin typeface="Century Gothic"/>
                <a:cs typeface="Century Gothic"/>
              </a:rPr>
              <a:t>Oral and maxillofacial Surgery and Implant Dentistry</a:t>
            </a:r>
          </a:p>
          <a:p>
            <a:endParaRPr lang="en-US" dirty="0">
              <a:latin typeface="Century Gothic"/>
              <a:cs typeface="Century Gothic"/>
            </a:endParaRPr>
          </a:p>
          <a:p>
            <a:endParaRPr lang="en-US" dirty="0" smtClean="0">
              <a:latin typeface="Century Gothic"/>
              <a:cs typeface="Century Gothic"/>
            </a:endParaRPr>
          </a:p>
          <a:p>
            <a:r>
              <a:rPr lang="en-US" dirty="0" smtClean="0">
                <a:latin typeface="Century Gothic"/>
                <a:cs typeface="Century Gothic"/>
              </a:rPr>
              <a:t>FACE – Fernando Antonini </a:t>
            </a:r>
            <a:r>
              <a:rPr lang="en-US" dirty="0" err="1" smtClean="0">
                <a:latin typeface="Century Gothic"/>
                <a:cs typeface="Century Gothic"/>
              </a:rPr>
              <a:t>Cirurgia</a:t>
            </a:r>
            <a:r>
              <a:rPr lang="en-US" dirty="0" smtClean="0">
                <a:latin typeface="Century Gothic"/>
                <a:cs typeface="Century Gothic"/>
              </a:rPr>
              <a:t> e </a:t>
            </a:r>
            <a:r>
              <a:rPr lang="en-US" dirty="0" err="1" smtClean="0">
                <a:latin typeface="Century Gothic"/>
                <a:cs typeface="Century Gothic"/>
              </a:rPr>
              <a:t>Estética</a:t>
            </a:r>
            <a:endParaRPr lang="en-US" dirty="0" smtClean="0">
              <a:latin typeface="Century Gothic"/>
              <a:cs typeface="Century Gothic"/>
            </a:endParaRPr>
          </a:p>
          <a:p>
            <a:r>
              <a:rPr lang="en-US" dirty="0" err="1" smtClean="0">
                <a:latin typeface="Century Gothic"/>
                <a:cs typeface="Century Gothic"/>
              </a:rPr>
              <a:t>Rua</a:t>
            </a:r>
            <a:r>
              <a:rPr lang="en-US" dirty="0" smtClean="0">
                <a:latin typeface="Century Gothic"/>
                <a:cs typeface="Century Gothic"/>
              </a:rPr>
              <a:t> </a:t>
            </a:r>
            <a:r>
              <a:rPr lang="en-US" dirty="0" err="1" smtClean="0">
                <a:latin typeface="Century Gothic"/>
                <a:cs typeface="Century Gothic"/>
              </a:rPr>
              <a:t>Antônio</a:t>
            </a:r>
            <a:r>
              <a:rPr lang="en-US" dirty="0" smtClean="0">
                <a:latin typeface="Century Gothic"/>
                <a:cs typeface="Century Gothic"/>
              </a:rPr>
              <a:t> De Lucca, 148 – sl. 107</a:t>
            </a:r>
          </a:p>
          <a:p>
            <a:r>
              <a:rPr lang="en-US" dirty="0" err="1" smtClean="0">
                <a:latin typeface="Century Gothic"/>
                <a:cs typeface="Century Gothic"/>
              </a:rPr>
              <a:t>Criciúma</a:t>
            </a:r>
            <a:r>
              <a:rPr lang="en-US" dirty="0" smtClean="0">
                <a:latin typeface="Century Gothic"/>
                <a:cs typeface="Century Gothic"/>
              </a:rPr>
              <a:t>, SC</a:t>
            </a:r>
          </a:p>
          <a:p>
            <a:r>
              <a:rPr lang="en-US" dirty="0" smtClean="0">
                <a:latin typeface="Century Gothic"/>
                <a:cs typeface="Century Gothic"/>
              </a:rPr>
              <a:t>Brazil</a:t>
            </a:r>
          </a:p>
          <a:p>
            <a:r>
              <a:rPr lang="en-US" dirty="0" smtClean="0">
                <a:latin typeface="Century Gothic"/>
                <a:cs typeface="Century Gothic"/>
              </a:rPr>
              <a:t>(48) 99465051 / (48) 34225775</a:t>
            </a:r>
          </a:p>
          <a:p>
            <a:r>
              <a:rPr lang="en-US" dirty="0" err="1" smtClean="0">
                <a:latin typeface="Century Gothic"/>
                <a:cs typeface="Century Gothic"/>
              </a:rPr>
              <a:t>drfernandoantonini@gmail.com</a:t>
            </a:r>
            <a:endParaRPr lang="en-US" dirty="0" smtClean="0">
              <a:latin typeface="Century Gothic"/>
              <a:cs typeface="Century Gothic"/>
            </a:endParaRPr>
          </a:p>
          <a:p>
            <a:endParaRPr lang="en-US" dirty="0" smtClean="0">
              <a:latin typeface="Century Gothic"/>
              <a:cs typeface="Century Gothic"/>
            </a:endParaRPr>
          </a:p>
          <a:p>
            <a:endParaRPr lang="en-US" dirty="0"/>
          </a:p>
        </p:txBody>
      </p:sp>
      <p:pic>
        <p:nvPicPr>
          <p:cNvPr id="5" name="Picture 4"/>
          <p:cNvPicPr/>
          <p:nvPr/>
        </p:nvPicPr>
        <p:blipFill>
          <a:blip r:embed="rId4" cstate="print"/>
          <a:stretch>
            <a:fillRect/>
          </a:stretch>
        </p:blipFill>
        <p:spPr bwMode="auto">
          <a:xfrm>
            <a:off x="3600475" y="315526"/>
            <a:ext cx="7200875" cy="1313039"/>
          </a:xfrm>
          <a:prstGeom prst="rect">
            <a:avLst/>
          </a:prstGeom>
          <a:noFill/>
          <a:ln w="9525">
            <a:noFill/>
            <a:miter lim="800000"/>
            <a:headEnd/>
            <a:tailEnd/>
          </a:ln>
        </p:spPr>
      </p:pic>
    </p:spTree>
    <p:extLst>
      <p:ext uri="{BB962C8B-B14F-4D97-AF65-F5344CB8AC3E}">
        <p14:creationId xmlns:p14="http://schemas.microsoft.com/office/powerpoint/2010/main" xmlns="" val="3359494732"/>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solidFill>
                  <a:schemeClr val="bg1"/>
                </a:solidFill>
                <a:latin typeface="Century Gothic"/>
                <a:cs typeface="Century Gothic"/>
              </a:rPr>
              <a:t>Osseointegration</a:t>
            </a:r>
            <a:r>
              <a:rPr lang="en-US" sz="2000" b="1" dirty="0" smtClean="0">
                <a:solidFill>
                  <a:schemeClr val="bg1"/>
                </a:solidFill>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pic>
        <p:nvPicPr>
          <p:cNvPr id="6" name="Picture 5" descr="Screen Shot 2013-10-21 at 11.37.18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4726" y="1450355"/>
            <a:ext cx="5616624" cy="3570118"/>
          </a:xfrm>
          <a:prstGeom prst="rect">
            <a:avLst/>
          </a:prstGeom>
        </p:spPr>
      </p:pic>
      <p:sp>
        <p:nvSpPr>
          <p:cNvPr id="8" name="Retângulo 6"/>
          <p:cNvSpPr>
            <a:spLocks noChangeArrowheads="1"/>
          </p:cNvSpPr>
          <p:nvPr/>
        </p:nvSpPr>
        <p:spPr bwMode="auto">
          <a:xfrm>
            <a:off x="216099" y="1152004"/>
            <a:ext cx="10585251" cy="3385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 typeface="Arial" charset="0"/>
              <a:buChar char="•"/>
            </a:pPr>
            <a:r>
              <a:rPr lang="pt-BR" sz="3200" dirty="0" err="1" smtClean="0">
                <a:solidFill>
                  <a:srgbClr val="000000"/>
                </a:solidFill>
                <a:latin typeface="Century Gothic" charset="0"/>
              </a:rPr>
              <a:t>Growth</a:t>
            </a:r>
            <a:r>
              <a:rPr lang="pt-BR" sz="3200" dirty="0" smtClean="0">
                <a:solidFill>
                  <a:srgbClr val="000000"/>
                </a:solidFill>
                <a:latin typeface="Century Gothic" charset="0"/>
              </a:rPr>
              <a:t> </a:t>
            </a:r>
            <a:r>
              <a:rPr lang="pt-BR" sz="3200" dirty="0" err="1" smtClean="0">
                <a:solidFill>
                  <a:srgbClr val="000000"/>
                </a:solidFill>
                <a:latin typeface="Century Gothic" charset="0"/>
              </a:rPr>
              <a:t>hormone</a:t>
            </a:r>
            <a:r>
              <a:rPr lang="pt-BR" sz="3200" dirty="0" smtClean="0">
                <a:solidFill>
                  <a:srgbClr val="000000"/>
                </a:solidFill>
                <a:latin typeface="Century Gothic" charset="0"/>
              </a:rPr>
              <a:t>(GH)</a:t>
            </a:r>
          </a:p>
          <a:p>
            <a:pPr marL="1257300" lvl="2" indent="-342900">
              <a:buFont typeface="Wingdings" charset="2"/>
              <a:buChar char="ü"/>
            </a:pPr>
            <a:r>
              <a:rPr lang="pt-BR" sz="2400" dirty="0" err="1" smtClean="0">
                <a:solidFill>
                  <a:schemeClr val="bg1"/>
                </a:solidFill>
                <a:latin typeface="Century Gothic" charset="0"/>
              </a:rPr>
              <a:t>Stimulates</a:t>
            </a:r>
            <a:r>
              <a:rPr lang="pt-BR" sz="2400" dirty="0" smtClean="0">
                <a:solidFill>
                  <a:schemeClr val="bg1"/>
                </a:solidFill>
                <a:latin typeface="Century Gothic" charset="0"/>
              </a:rPr>
              <a:t>  </a:t>
            </a:r>
            <a:r>
              <a:rPr lang="pt-BR" sz="2400" dirty="0" err="1" smtClean="0">
                <a:solidFill>
                  <a:schemeClr val="bg1"/>
                </a:solidFill>
                <a:latin typeface="Century Gothic" charset="0"/>
              </a:rPr>
              <a:t>cell</a:t>
            </a:r>
            <a:r>
              <a:rPr lang="pt-BR" sz="2400" dirty="0" smtClean="0">
                <a:solidFill>
                  <a:schemeClr val="bg1"/>
                </a:solidFill>
                <a:latin typeface="Century Gothic" charset="0"/>
              </a:rPr>
              <a:t> </a:t>
            </a:r>
            <a:r>
              <a:rPr lang="pt-BR" sz="2400" dirty="0" err="1" smtClean="0">
                <a:solidFill>
                  <a:schemeClr val="bg1"/>
                </a:solidFill>
                <a:latin typeface="Century Gothic" charset="0"/>
              </a:rPr>
              <a:t>growth</a:t>
            </a:r>
            <a:r>
              <a:rPr lang="pt-BR" sz="2400" dirty="0" smtClean="0">
                <a:solidFill>
                  <a:schemeClr val="bg1"/>
                </a:solidFill>
                <a:latin typeface="Century Gothic" charset="0"/>
              </a:rPr>
              <a:t> </a:t>
            </a:r>
            <a:r>
              <a:rPr lang="pt-BR" sz="2400" dirty="0" err="1" smtClean="0">
                <a:solidFill>
                  <a:schemeClr val="bg1"/>
                </a:solidFill>
                <a:latin typeface="Century Gothic" charset="0"/>
              </a:rPr>
              <a:t>and</a:t>
            </a:r>
            <a:r>
              <a:rPr lang="pt-BR" sz="2400" dirty="0" smtClean="0">
                <a:solidFill>
                  <a:schemeClr val="bg1"/>
                </a:solidFill>
                <a:latin typeface="Century Gothic" charset="0"/>
              </a:rPr>
              <a:t> </a:t>
            </a:r>
            <a:r>
              <a:rPr lang="pt-BR" sz="2400" dirty="0" err="1" smtClean="0">
                <a:solidFill>
                  <a:schemeClr val="bg1"/>
                </a:solidFill>
                <a:latin typeface="Century Gothic" charset="0"/>
              </a:rPr>
              <a:t>reproduction</a:t>
            </a:r>
            <a:endParaRPr lang="pt-BR" sz="2400" dirty="0" smtClean="0">
              <a:solidFill>
                <a:schemeClr val="bg1"/>
              </a:solidFill>
              <a:latin typeface="Century Gothic" charset="0"/>
            </a:endParaRPr>
          </a:p>
          <a:p>
            <a:pPr marL="1257300" lvl="2" indent="-342900">
              <a:buFont typeface="Wingdings" charset="2"/>
              <a:buChar char="ü"/>
            </a:pPr>
            <a:r>
              <a:rPr lang="pt-BR" sz="2400" dirty="0" err="1" smtClean="0">
                <a:solidFill>
                  <a:schemeClr val="bg1"/>
                </a:solidFill>
                <a:latin typeface="Century Gothic" charset="0"/>
              </a:rPr>
              <a:t>Used</a:t>
            </a:r>
            <a:r>
              <a:rPr lang="pt-BR" sz="2400" dirty="0" smtClean="0">
                <a:solidFill>
                  <a:schemeClr val="bg1"/>
                </a:solidFill>
                <a:latin typeface="Century Gothic" charset="0"/>
              </a:rPr>
              <a:t> in </a:t>
            </a:r>
            <a:r>
              <a:rPr lang="pt-BR" sz="2400" dirty="0" err="1" smtClean="0">
                <a:solidFill>
                  <a:schemeClr val="bg1"/>
                </a:solidFill>
                <a:latin typeface="Century Gothic" charset="0"/>
              </a:rPr>
              <a:t>growth</a:t>
            </a:r>
            <a:r>
              <a:rPr lang="pt-BR" sz="2400" dirty="0" smtClean="0">
                <a:solidFill>
                  <a:schemeClr val="bg1"/>
                </a:solidFill>
                <a:latin typeface="Century Gothic" charset="0"/>
              </a:rPr>
              <a:t> </a:t>
            </a:r>
            <a:r>
              <a:rPr lang="pt-BR" sz="2400" dirty="0" err="1" smtClean="0">
                <a:solidFill>
                  <a:schemeClr val="bg1"/>
                </a:solidFill>
                <a:latin typeface="Century Gothic" charset="0"/>
              </a:rPr>
              <a:t>disturbance</a:t>
            </a:r>
            <a:r>
              <a:rPr lang="pt-BR" sz="2400" dirty="0" smtClean="0">
                <a:solidFill>
                  <a:schemeClr val="bg1"/>
                </a:solidFill>
                <a:latin typeface="Century Gothic" charset="0"/>
              </a:rPr>
              <a:t> </a:t>
            </a:r>
            <a:r>
              <a:rPr lang="pt-BR" sz="2400" dirty="0" err="1" smtClean="0">
                <a:solidFill>
                  <a:schemeClr val="bg1"/>
                </a:solidFill>
                <a:latin typeface="Century Gothic" charset="0"/>
              </a:rPr>
              <a:t>pathologies</a:t>
            </a:r>
            <a:endParaRPr lang="pt-BR" sz="2400" dirty="0">
              <a:solidFill>
                <a:schemeClr val="bg1"/>
              </a:solidFill>
              <a:latin typeface="Century Gothic" charset="0"/>
            </a:endParaRPr>
          </a:p>
          <a:p>
            <a:endParaRPr lang="pt-BR" sz="3200" i="1" dirty="0">
              <a:solidFill>
                <a:schemeClr val="bg1"/>
              </a:solidFill>
              <a:latin typeface="Century Gothic" charset="0"/>
            </a:endParaRPr>
          </a:p>
          <a:p>
            <a:pPr>
              <a:buFont typeface="Arial" charset="0"/>
              <a:buChar char="•"/>
            </a:pPr>
            <a:r>
              <a:rPr lang="pt-BR" sz="3000" dirty="0" smtClean="0">
                <a:solidFill>
                  <a:schemeClr val="bg1"/>
                </a:solidFill>
                <a:latin typeface="Century Gothic" charset="0"/>
              </a:rPr>
              <a:t> </a:t>
            </a:r>
            <a:r>
              <a:rPr lang="pt-BR" sz="3000" dirty="0" err="1" smtClean="0">
                <a:solidFill>
                  <a:schemeClr val="bg1"/>
                </a:solidFill>
                <a:latin typeface="Century Gothic" charset="0"/>
              </a:rPr>
              <a:t>rhGH</a:t>
            </a:r>
            <a:r>
              <a:rPr lang="pt-BR" sz="3000" dirty="0" smtClean="0">
                <a:solidFill>
                  <a:schemeClr val="bg1"/>
                </a:solidFill>
                <a:latin typeface="Century Gothic" charset="0"/>
              </a:rPr>
              <a:t>: </a:t>
            </a:r>
          </a:p>
          <a:p>
            <a:pPr marL="1257300" lvl="2" indent="-342900">
              <a:buFont typeface="Wingdings" charset="2"/>
              <a:buChar char="ü"/>
            </a:pPr>
            <a:r>
              <a:rPr lang="pt-BR" sz="2400" dirty="0" err="1" smtClean="0">
                <a:solidFill>
                  <a:schemeClr val="bg1"/>
                </a:solidFill>
                <a:latin typeface="Century Gothic" charset="0"/>
              </a:rPr>
              <a:t>Stimulates</a:t>
            </a:r>
            <a:r>
              <a:rPr lang="pt-BR" sz="2400" dirty="0" smtClean="0">
                <a:solidFill>
                  <a:schemeClr val="bg1"/>
                </a:solidFill>
                <a:latin typeface="Century Gothic" charset="0"/>
              </a:rPr>
              <a:t> </a:t>
            </a:r>
            <a:r>
              <a:rPr lang="pt-BR" sz="2400" dirty="0" err="1" smtClean="0">
                <a:solidFill>
                  <a:schemeClr val="bg1"/>
                </a:solidFill>
                <a:latin typeface="Century Gothic" charset="0"/>
              </a:rPr>
              <a:t>osteoblast</a:t>
            </a:r>
            <a:r>
              <a:rPr lang="pt-BR" sz="2400" dirty="0" smtClean="0">
                <a:solidFill>
                  <a:schemeClr val="bg1"/>
                </a:solidFill>
                <a:latin typeface="Century Gothic" charset="0"/>
              </a:rPr>
              <a:t> </a:t>
            </a:r>
            <a:r>
              <a:rPr lang="pt-BR" sz="2400" dirty="0" err="1" smtClean="0">
                <a:solidFill>
                  <a:schemeClr val="bg1"/>
                </a:solidFill>
                <a:latin typeface="Century Gothic" charset="0"/>
              </a:rPr>
              <a:t>proliferation</a:t>
            </a:r>
            <a:r>
              <a:rPr lang="pt-BR" sz="2400" dirty="0" smtClean="0">
                <a:solidFill>
                  <a:schemeClr val="bg1"/>
                </a:solidFill>
                <a:latin typeface="Century Gothic" charset="0"/>
              </a:rPr>
              <a:t> </a:t>
            </a:r>
            <a:r>
              <a:rPr lang="pt-BR" sz="2400" dirty="0" err="1" smtClean="0">
                <a:solidFill>
                  <a:schemeClr val="bg1"/>
                </a:solidFill>
                <a:latin typeface="Century Gothic" charset="0"/>
              </a:rPr>
              <a:t>and</a:t>
            </a:r>
            <a:r>
              <a:rPr lang="pt-BR" sz="2400" dirty="0" smtClean="0">
                <a:solidFill>
                  <a:schemeClr val="bg1"/>
                </a:solidFill>
                <a:latin typeface="Century Gothic" charset="0"/>
              </a:rPr>
              <a:t> </a:t>
            </a:r>
            <a:r>
              <a:rPr lang="pt-BR" sz="2400" dirty="0" err="1" smtClean="0">
                <a:solidFill>
                  <a:schemeClr val="bg1"/>
                </a:solidFill>
                <a:latin typeface="Century Gothic" charset="0"/>
              </a:rPr>
              <a:t>differentiation</a:t>
            </a:r>
            <a:endParaRPr lang="pt-BR" sz="2400" dirty="0">
              <a:solidFill>
                <a:schemeClr val="bg1"/>
              </a:solidFill>
              <a:latin typeface="Century Gothic" charset="0"/>
            </a:endParaRPr>
          </a:p>
          <a:p>
            <a:pPr marL="1257300" lvl="2" indent="-342900">
              <a:buFont typeface="Wingdings" charset="2"/>
              <a:buChar char="ü"/>
            </a:pPr>
            <a:r>
              <a:rPr lang="pt-BR" sz="2400" dirty="0" err="1" smtClean="0">
                <a:solidFill>
                  <a:schemeClr val="bg1"/>
                </a:solidFill>
                <a:latin typeface="Century Gothic" charset="0"/>
              </a:rPr>
              <a:t>Stimulates</a:t>
            </a:r>
            <a:r>
              <a:rPr lang="pt-BR" sz="2400" dirty="0" smtClean="0">
                <a:solidFill>
                  <a:schemeClr val="bg1"/>
                </a:solidFill>
                <a:latin typeface="Century Gothic" charset="0"/>
              </a:rPr>
              <a:t> </a:t>
            </a:r>
            <a:r>
              <a:rPr lang="pt-BR" sz="2400" dirty="0" err="1" smtClean="0">
                <a:solidFill>
                  <a:schemeClr val="bg1"/>
                </a:solidFill>
                <a:latin typeface="Century Gothic" charset="0"/>
              </a:rPr>
              <a:t>osteoclastic</a:t>
            </a:r>
            <a:r>
              <a:rPr lang="pt-BR" sz="2400" dirty="0" smtClean="0">
                <a:solidFill>
                  <a:schemeClr val="bg1"/>
                </a:solidFill>
                <a:latin typeface="Century Gothic" charset="0"/>
              </a:rPr>
              <a:t> </a:t>
            </a:r>
            <a:r>
              <a:rPr lang="pt-BR" sz="2400" dirty="0" err="1" smtClean="0">
                <a:solidFill>
                  <a:schemeClr val="bg1"/>
                </a:solidFill>
                <a:latin typeface="Century Gothic" charset="0"/>
              </a:rPr>
              <a:t>activity</a:t>
            </a:r>
            <a:r>
              <a:rPr lang="pt-BR" sz="2400" dirty="0" smtClean="0">
                <a:solidFill>
                  <a:schemeClr val="bg1"/>
                </a:solidFill>
                <a:latin typeface="Century Gothic" charset="0"/>
              </a:rPr>
              <a:t> (</a:t>
            </a:r>
            <a:r>
              <a:rPr lang="pt-BR" sz="2400" dirty="0" err="1" smtClean="0">
                <a:solidFill>
                  <a:schemeClr val="bg1"/>
                </a:solidFill>
                <a:latin typeface="Century Gothic" charset="0"/>
              </a:rPr>
              <a:t>bone</a:t>
            </a:r>
            <a:r>
              <a:rPr lang="pt-BR" sz="2400" dirty="0" smtClean="0">
                <a:solidFill>
                  <a:schemeClr val="bg1"/>
                </a:solidFill>
                <a:latin typeface="Century Gothic" charset="0"/>
              </a:rPr>
              <a:t> </a:t>
            </a:r>
            <a:r>
              <a:rPr lang="pt-BR" sz="2400" dirty="0" err="1" smtClean="0">
                <a:solidFill>
                  <a:schemeClr val="bg1"/>
                </a:solidFill>
                <a:latin typeface="Century Gothic" charset="0"/>
              </a:rPr>
              <a:t>resorption</a:t>
            </a:r>
            <a:r>
              <a:rPr lang="pt-BR" sz="2400" dirty="0" smtClean="0">
                <a:solidFill>
                  <a:schemeClr val="bg1"/>
                </a:solidFill>
                <a:latin typeface="Century Gothic" charset="0"/>
              </a:rPr>
              <a:t>)</a:t>
            </a:r>
            <a:endParaRPr lang="pt-BR" sz="2400" dirty="0">
              <a:solidFill>
                <a:schemeClr val="bg1"/>
              </a:solidFill>
              <a:latin typeface="Century Gothic" charset="0"/>
            </a:endParaRPr>
          </a:p>
          <a:p>
            <a:pPr marL="1257300" lvl="2" indent="-342900">
              <a:buFont typeface="Wingdings" charset="2"/>
              <a:buChar char="ü"/>
            </a:pPr>
            <a:r>
              <a:rPr lang="pt-BR" sz="2400" dirty="0" err="1" smtClean="0">
                <a:solidFill>
                  <a:schemeClr val="bg1"/>
                </a:solidFill>
                <a:latin typeface="Century Gothic"/>
                <a:cs typeface="Century Gothic"/>
              </a:rPr>
              <a:t>Promotes</a:t>
            </a:r>
            <a:r>
              <a:rPr lang="pt-BR" sz="2400" dirty="0" smtClean="0">
                <a:solidFill>
                  <a:schemeClr val="bg1"/>
                </a:solidFill>
                <a:latin typeface="Century Gothic"/>
                <a:cs typeface="Century Gothic"/>
              </a:rPr>
              <a:t> </a:t>
            </a:r>
            <a:r>
              <a:rPr lang="pt-BR" sz="2400" dirty="0" err="1">
                <a:solidFill>
                  <a:schemeClr val="bg1"/>
                </a:solidFill>
                <a:latin typeface="Century Gothic"/>
                <a:cs typeface="Century Gothic"/>
              </a:rPr>
              <a:t>b</a:t>
            </a:r>
            <a:r>
              <a:rPr lang="pt-BR" sz="2400" dirty="0" err="1" smtClean="0">
                <a:solidFill>
                  <a:schemeClr val="bg1"/>
                </a:solidFill>
                <a:latin typeface="Century Gothic"/>
                <a:cs typeface="Century Gothic"/>
              </a:rPr>
              <a:t>one</a:t>
            </a:r>
            <a:r>
              <a:rPr lang="pt-BR" sz="2400" dirty="0" smtClean="0">
                <a:solidFill>
                  <a:schemeClr val="bg1"/>
                </a:solidFill>
                <a:latin typeface="Century Gothic"/>
                <a:cs typeface="Century Gothic"/>
              </a:rPr>
              <a:t> </a:t>
            </a:r>
            <a:r>
              <a:rPr lang="pt-BR" sz="2400" dirty="0" err="1" smtClean="0">
                <a:solidFill>
                  <a:schemeClr val="bg1"/>
                </a:solidFill>
                <a:latin typeface="Century Gothic"/>
                <a:cs typeface="Century Gothic"/>
              </a:rPr>
              <a:t>turnover</a:t>
            </a:r>
            <a:r>
              <a:rPr lang="pt-BR" sz="2400" dirty="0">
                <a:solidFill>
                  <a:schemeClr val="bg1"/>
                </a:solidFill>
                <a:latin typeface="Century Gothic"/>
                <a:cs typeface="Century Gothic"/>
              </a:rPr>
              <a:t> </a:t>
            </a:r>
            <a:r>
              <a:rPr lang="pt-BR" sz="2400" dirty="0" err="1" smtClean="0">
                <a:solidFill>
                  <a:schemeClr val="bg1"/>
                </a:solidFill>
                <a:latin typeface="Century Gothic"/>
                <a:cs typeface="Century Gothic"/>
              </a:rPr>
              <a:t>acceleration</a:t>
            </a:r>
            <a:endParaRPr lang="pt-BR" sz="2400" dirty="0" smtClean="0">
              <a:solidFill>
                <a:schemeClr val="bg1"/>
              </a:solidFill>
              <a:latin typeface="Century Gothic"/>
              <a:cs typeface="Century Gothic"/>
            </a:endParaRPr>
          </a:p>
        </p:txBody>
      </p:sp>
      <p:pic>
        <p:nvPicPr>
          <p:cNvPr id="7" name="Picture 6"/>
          <p:cNvPicPr/>
          <p:nvPr/>
        </p:nvPicPr>
        <p:blipFill>
          <a:blip r:embed="rId4" cstate="print"/>
          <a:stretch>
            <a:fillRect/>
          </a:stretch>
        </p:blipFill>
        <p:spPr bwMode="auto">
          <a:xfrm>
            <a:off x="6253433" y="0"/>
            <a:ext cx="4343231" cy="791964"/>
          </a:xfrm>
          <a:prstGeom prst="rect">
            <a:avLst/>
          </a:prstGeom>
          <a:noFill/>
          <a:ln w="9525">
            <a:noFill/>
            <a:miter lim="800000"/>
            <a:headEnd/>
            <a:tailEnd/>
          </a:ln>
        </p:spPr>
      </p:pic>
    </p:spTree>
    <p:extLst>
      <p:ext uri="{BB962C8B-B14F-4D97-AF65-F5344CB8AC3E}">
        <p14:creationId xmlns:p14="http://schemas.microsoft.com/office/powerpoint/2010/main" xmlns="" val="427097417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
                                        </p:tgtEl>
                                        <p:attrNameLst>
                                          <p:attrName>style.opacity</p:attrName>
                                        </p:attrNameLst>
                                      </p:cBhvr>
                                      <p:to>
                                        <p:strVal val="0.75"/>
                                      </p:to>
                                    </p:set>
                                    <p:animEffect filter="image" prLst="opacity: 0.7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ítulo 1"/>
          <p:cNvSpPr txBox="1">
            <a:spLocks/>
          </p:cNvSpPr>
          <p:nvPr/>
        </p:nvSpPr>
        <p:spPr>
          <a:xfrm>
            <a:off x="14558" y="-144140"/>
            <a:ext cx="9258327" cy="840052"/>
          </a:xfrm>
          <a:prstGeom prst="rect">
            <a:avLst/>
          </a:prstGeom>
        </p:spPr>
        <p:txBody>
          <a:bodyPr lIns="45720" tIns="0" rIns="45720" bIns="0" anchor="b">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ＭＳ Ｐゴシック" charset="0"/>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0"/>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0"/>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0"/>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endParaRPr lang="pt-BR" sz="3600" b="0" i="1" cap="none" dirty="0">
              <a:solidFill>
                <a:srgbClr val="339966"/>
              </a:solidFill>
              <a:effectLst/>
              <a:latin typeface="Century Gothic" pitchFamily="34" charset="0"/>
              <a:ea typeface="+mj-ea"/>
            </a:endParaRPr>
          </a:p>
        </p:txBody>
      </p:sp>
      <p:cxnSp>
        <p:nvCxnSpPr>
          <p:cNvPr id="13" name="Conector reto 12"/>
          <p:cNvCxnSpPr/>
          <p:nvPr/>
        </p:nvCxnSpPr>
        <p:spPr>
          <a:xfrm>
            <a:off x="0" y="863600"/>
            <a:ext cx="8280399" cy="0"/>
          </a:xfrm>
          <a:prstGeom prst="line">
            <a:avLst/>
          </a:prstGeom>
          <a:ln>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ítulo 1"/>
          <p:cNvSpPr txBox="1">
            <a:spLocks/>
          </p:cNvSpPr>
          <p:nvPr/>
        </p:nvSpPr>
        <p:spPr>
          <a:xfrm>
            <a:off x="166958" y="8260"/>
            <a:ext cx="9258327" cy="840052"/>
          </a:xfrm>
          <a:prstGeom prst="rect">
            <a:avLst/>
          </a:prstGeom>
        </p:spPr>
        <p:txBody>
          <a:bodyPr lIns="45720" tIns="0" rIns="45720" bIns="0" anchor="b">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ＭＳ Ｐゴシック" charset="0"/>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0"/>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0"/>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0"/>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pt-BR" sz="3600" b="0" cap="none" dirty="0" err="1" smtClean="0">
                <a:solidFill>
                  <a:srgbClr val="339966"/>
                </a:solidFill>
                <a:effectLst/>
                <a:latin typeface="Century Gothic" pitchFamily="34" charset="0"/>
                <a:ea typeface="+mj-ea"/>
              </a:rPr>
              <a:t>rhGH</a:t>
            </a:r>
            <a:r>
              <a:rPr lang="pt-BR" sz="3600" b="0" cap="none" dirty="0" smtClean="0">
                <a:solidFill>
                  <a:srgbClr val="339966"/>
                </a:solidFill>
                <a:effectLst/>
                <a:latin typeface="Century Gothic" pitchFamily="34" charset="0"/>
                <a:ea typeface="+mj-ea"/>
              </a:rPr>
              <a:t> – </a:t>
            </a:r>
            <a:r>
              <a:rPr lang="pt-BR" sz="3600" b="0" cap="none" dirty="0" err="1" smtClean="0">
                <a:solidFill>
                  <a:srgbClr val="339966"/>
                </a:solidFill>
                <a:effectLst/>
                <a:latin typeface="Century Gothic" pitchFamily="34" charset="0"/>
                <a:ea typeface="+mj-ea"/>
              </a:rPr>
              <a:t>effect</a:t>
            </a:r>
            <a:r>
              <a:rPr lang="pt-BR" sz="3600" b="0" cap="none" dirty="0" smtClean="0">
                <a:solidFill>
                  <a:srgbClr val="339966"/>
                </a:solidFill>
                <a:effectLst/>
                <a:latin typeface="Century Gothic" pitchFamily="34" charset="0"/>
                <a:ea typeface="+mj-ea"/>
              </a:rPr>
              <a:t> in </a:t>
            </a:r>
            <a:r>
              <a:rPr lang="pt-BR" sz="3600" b="0" cap="none" dirty="0" err="1" smtClean="0">
                <a:solidFill>
                  <a:srgbClr val="339966"/>
                </a:solidFill>
                <a:effectLst/>
                <a:latin typeface="Century Gothic" pitchFamily="34" charset="0"/>
                <a:ea typeface="+mj-ea"/>
              </a:rPr>
              <a:t>bone</a:t>
            </a:r>
            <a:r>
              <a:rPr lang="pt-BR" sz="3600" b="0" cap="none" dirty="0" smtClean="0">
                <a:solidFill>
                  <a:srgbClr val="339966"/>
                </a:solidFill>
                <a:effectLst/>
                <a:latin typeface="Century Gothic" pitchFamily="34" charset="0"/>
                <a:ea typeface="+mj-ea"/>
              </a:rPr>
              <a:t> </a:t>
            </a:r>
            <a:r>
              <a:rPr lang="pt-BR" sz="3600" b="0" cap="none" dirty="0" err="1" smtClean="0">
                <a:solidFill>
                  <a:srgbClr val="339966"/>
                </a:solidFill>
                <a:effectLst/>
                <a:latin typeface="Century Gothic" pitchFamily="34" charset="0"/>
                <a:ea typeface="+mj-ea"/>
              </a:rPr>
              <a:t>metabolism</a:t>
            </a:r>
            <a:endParaRPr lang="pt-BR" sz="3600" b="0" i="1" cap="none" dirty="0">
              <a:solidFill>
                <a:srgbClr val="339966"/>
              </a:solidFill>
              <a:effectLst/>
              <a:latin typeface="Century Gothic" pitchFamily="34" charset="0"/>
              <a:ea typeface="+mj-ea"/>
            </a:endParaRPr>
          </a:p>
        </p:txBody>
      </p:sp>
      <p:pic>
        <p:nvPicPr>
          <p:cNvPr id="15" name="Picture 4" descr="seringa"/>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flipH="1">
            <a:off x="0" y="1224012"/>
            <a:ext cx="2595712" cy="3384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 descr="fibroblastob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l="17248" t="32920" r="19678" b="31586"/>
          <a:stretch/>
        </p:blipFill>
        <p:spPr bwMode="auto">
          <a:xfrm rot="1155199">
            <a:off x="6531792" y="2036273"/>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descr="fibroblastob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l="17248" t="32920" r="19678" b="31586"/>
          <a:stretch/>
        </p:blipFill>
        <p:spPr bwMode="auto">
          <a:xfrm rot="1155199">
            <a:off x="7899945" y="452221"/>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 descr="fibroblastob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l="17248" t="32920" r="19678" b="31586"/>
          <a:stretch/>
        </p:blipFill>
        <p:spPr bwMode="auto">
          <a:xfrm rot="1155199">
            <a:off x="7745428" y="1604224"/>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 descr="fibroblastob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l="17248" t="32920" r="19678" b="31586"/>
          <a:stretch/>
        </p:blipFill>
        <p:spPr bwMode="auto">
          <a:xfrm rot="1155199">
            <a:off x="7827936" y="2900369"/>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 descr="fibroblastob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l="17248" t="32920" r="19678" b="31586"/>
          <a:stretch/>
        </p:blipFill>
        <p:spPr bwMode="auto">
          <a:xfrm rot="1155199">
            <a:off x="6675809" y="3548440"/>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6" descr="monocitomenor"/>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rot="20606429">
            <a:off x="1243238" y="2468541"/>
            <a:ext cx="3563938"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6" descr="monocitomenor"/>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rot="20606429">
            <a:off x="3509571" y="180415"/>
            <a:ext cx="3123777" cy="234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6" descr="monocitomenor"/>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rot="20606429">
            <a:off x="4159665" y="1335523"/>
            <a:ext cx="3147249" cy="2360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6" descr="monocitomenor"/>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rot="20606429">
            <a:off x="2691653" y="1582515"/>
            <a:ext cx="2823974" cy="2118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6" descr="monocitomenor"/>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rot="20606429">
            <a:off x="3331470" y="2468541"/>
            <a:ext cx="3563938"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p:cNvPicPr/>
          <p:nvPr/>
        </p:nvPicPr>
        <p:blipFill>
          <a:blip r:embed="rId9" cstate="print"/>
          <a:stretch>
            <a:fillRect/>
          </a:stretch>
        </p:blipFill>
        <p:spPr bwMode="auto">
          <a:xfrm>
            <a:off x="6120755" y="4032324"/>
            <a:ext cx="4680595" cy="853480"/>
          </a:xfrm>
          <a:prstGeom prst="rect">
            <a:avLst/>
          </a:prstGeom>
          <a:noFill/>
          <a:ln w="9525">
            <a:noFill/>
            <a:miter lim="800000"/>
            <a:headEnd/>
            <a:tailEnd/>
          </a:ln>
        </p:spPr>
      </p:pic>
    </p:spTree>
    <p:extLst>
      <p:ext uri="{BB962C8B-B14F-4D97-AF65-F5344CB8AC3E}">
        <p14:creationId xmlns:p14="http://schemas.microsoft.com/office/powerpoint/2010/main" xmlns="" val="59605557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ítulo 1"/>
          <p:cNvSpPr txBox="1">
            <a:spLocks/>
          </p:cNvSpPr>
          <p:nvPr/>
        </p:nvSpPr>
        <p:spPr>
          <a:xfrm>
            <a:off x="14558" y="-144140"/>
            <a:ext cx="9258327" cy="840052"/>
          </a:xfrm>
          <a:prstGeom prst="rect">
            <a:avLst/>
          </a:prstGeom>
        </p:spPr>
        <p:txBody>
          <a:bodyPr lIns="45720" tIns="0" rIns="45720" bIns="0" anchor="b">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ＭＳ Ｐゴシック" charset="0"/>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0"/>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0"/>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0"/>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endParaRPr lang="pt-BR" sz="3600" b="0" i="1" cap="none" dirty="0">
              <a:solidFill>
                <a:srgbClr val="339966"/>
              </a:solidFill>
              <a:effectLst/>
              <a:latin typeface="Century Gothic" pitchFamily="34" charset="0"/>
              <a:ea typeface="+mj-ea"/>
            </a:endParaRPr>
          </a:p>
        </p:txBody>
      </p:sp>
      <p:cxnSp>
        <p:nvCxnSpPr>
          <p:cNvPr id="13" name="Conector reto 12"/>
          <p:cNvCxnSpPr/>
          <p:nvPr/>
        </p:nvCxnSpPr>
        <p:spPr>
          <a:xfrm>
            <a:off x="0" y="863600"/>
            <a:ext cx="8280399" cy="0"/>
          </a:xfrm>
          <a:prstGeom prst="line">
            <a:avLst/>
          </a:prstGeom>
          <a:ln>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 name="Picture 4" descr="seringa"/>
          <p:cNvPicPr>
            <a:picLocks noChangeAspect="1" noChangeArrowheads="1"/>
          </p:cNvPicPr>
          <p:nvPr/>
        </p:nvPicPr>
        <p:blipFill>
          <a:blip r:embed="rId3" cstate="email">
            <a:alphaModFix amt="21000"/>
            <a:extLst>
              <a:ext uri="{28A0092B-C50C-407E-A947-70E740481C1C}">
                <a14:useLocalDpi xmlns:a14="http://schemas.microsoft.com/office/drawing/2010/main" xmlns="" val="0"/>
              </a:ext>
            </a:extLst>
          </a:blip>
          <a:srcRect/>
          <a:stretch>
            <a:fillRect/>
          </a:stretch>
        </p:blipFill>
        <p:spPr bwMode="auto">
          <a:xfrm flipH="1">
            <a:off x="0" y="1224012"/>
            <a:ext cx="2595712" cy="3384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 descr="fibroblastobr"/>
          <p:cNvPicPr>
            <a:picLocks noChangeAspect="1" noChangeArrowheads="1"/>
          </p:cNvPicPr>
          <p:nvPr/>
        </p:nvPicPr>
        <p:blipFill rotWithShape="1">
          <a:blip r:embed="rId4" cstate="email">
            <a:alphaModFix amt="21000"/>
            <a:extLst>
              <a:ext uri="{28A0092B-C50C-407E-A947-70E740481C1C}">
                <a14:useLocalDpi xmlns:a14="http://schemas.microsoft.com/office/drawing/2010/main" xmlns="" val="0"/>
              </a:ext>
            </a:extLst>
          </a:blip>
          <a:srcRect l="17248" t="32920" r="19678" b="31586"/>
          <a:stretch/>
        </p:blipFill>
        <p:spPr bwMode="auto">
          <a:xfrm rot="1155199">
            <a:off x="6531792" y="2036273"/>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descr="fibroblastobr"/>
          <p:cNvPicPr>
            <a:picLocks noChangeAspect="1" noChangeArrowheads="1"/>
          </p:cNvPicPr>
          <p:nvPr/>
        </p:nvPicPr>
        <p:blipFill rotWithShape="1">
          <a:blip r:embed="rId4" cstate="email">
            <a:alphaModFix amt="21000"/>
            <a:extLst>
              <a:ext uri="{28A0092B-C50C-407E-A947-70E740481C1C}">
                <a14:useLocalDpi xmlns:a14="http://schemas.microsoft.com/office/drawing/2010/main" xmlns="" val="0"/>
              </a:ext>
            </a:extLst>
          </a:blip>
          <a:srcRect l="17248" t="32920" r="19678" b="31586"/>
          <a:stretch/>
        </p:blipFill>
        <p:spPr bwMode="auto">
          <a:xfrm rot="1155199">
            <a:off x="7899945" y="452221"/>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 descr="fibroblastobr"/>
          <p:cNvPicPr>
            <a:picLocks noChangeAspect="1" noChangeArrowheads="1"/>
          </p:cNvPicPr>
          <p:nvPr/>
        </p:nvPicPr>
        <p:blipFill rotWithShape="1">
          <a:blip r:embed="rId4" cstate="email">
            <a:alphaModFix amt="21000"/>
            <a:extLst>
              <a:ext uri="{28A0092B-C50C-407E-A947-70E740481C1C}">
                <a14:useLocalDpi xmlns:a14="http://schemas.microsoft.com/office/drawing/2010/main" xmlns="" val="0"/>
              </a:ext>
            </a:extLst>
          </a:blip>
          <a:srcRect l="17248" t="32920" r="19678" b="31586"/>
          <a:stretch/>
        </p:blipFill>
        <p:spPr bwMode="auto">
          <a:xfrm rot="1155199">
            <a:off x="7745428" y="1604224"/>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 descr="fibroblastobr"/>
          <p:cNvPicPr>
            <a:picLocks noChangeAspect="1" noChangeArrowheads="1"/>
          </p:cNvPicPr>
          <p:nvPr/>
        </p:nvPicPr>
        <p:blipFill rotWithShape="1">
          <a:blip r:embed="rId4" cstate="email">
            <a:alphaModFix amt="21000"/>
            <a:extLst>
              <a:ext uri="{28A0092B-C50C-407E-A947-70E740481C1C}">
                <a14:useLocalDpi xmlns:a14="http://schemas.microsoft.com/office/drawing/2010/main" xmlns="" val="0"/>
              </a:ext>
            </a:extLst>
          </a:blip>
          <a:srcRect l="17248" t="32920" r="19678" b="31586"/>
          <a:stretch/>
        </p:blipFill>
        <p:spPr bwMode="auto">
          <a:xfrm rot="1155199">
            <a:off x="7827936" y="2900369"/>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 descr="fibroblastobr"/>
          <p:cNvPicPr>
            <a:picLocks noChangeAspect="1" noChangeArrowheads="1"/>
          </p:cNvPicPr>
          <p:nvPr/>
        </p:nvPicPr>
        <p:blipFill rotWithShape="1">
          <a:blip r:embed="rId4" cstate="email">
            <a:alphaModFix amt="21000"/>
            <a:extLst>
              <a:ext uri="{28A0092B-C50C-407E-A947-70E740481C1C}">
                <a14:useLocalDpi xmlns:a14="http://schemas.microsoft.com/office/drawing/2010/main" xmlns="" val="0"/>
              </a:ext>
            </a:extLst>
          </a:blip>
          <a:srcRect l="17248" t="32920" r="19678" b="31586"/>
          <a:stretch/>
        </p:blipFill>
        <p:spPr bwMode="auto">
          <a:xfrm rot="1155199">
            <a:off x="6675809" y="3548440"/>
            <a:ext cx="2954390" cy="124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6" descr="monocitomenor"/>
          <p:cNvPicPr>
            <a:picLocks noChangeAspect="1" noChangeArrowheads="1"/>
          </p:cNvPicPr>
          <p:nvPr/>
        </p:nvPicPr>
        <p:blipFill>
          <a:blip r:embed="rId5" cstate="email">
            <a:alphaModFix amt="21000"/>
            <a:extLst>
              <a:ext uri="{28A0092B-C50C-407E-A947-70E740481C1C}">
                <a14:useLocalDpi xmlns:a14="http://schemas.microsoft.com/office/drawing/2010/main" xmlns="" val="0"/>
              </a:ext>
            </a:extLst>
          </a:blip>
          <a:srcRect/>
          <a:stretch>
            <a:fillRect/>
          </a:stretch>
        </p:blipFill>
        <p:spPr bwMode="auto">
          <a:xfrm rot="20606429">
            <a:off x="1243238" y="2468541"/>
            <a:ext cx="3563938"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6" descr="monocitomenor"/>
          <p:cNvPicPr>
            <a:picLocks noChangeAspect="1" noChangeArrowheads="1"/>
          </p:cNvPicPr>
          <p:nvPr/>
        </p:nvPicPr>
        <p:blipFill>
          <a:blip r:embed="rId6" cstate="email">
            <a:alphaModFix amt="21000"/>
            <a:extLst>
              <a:ext uri="{28A0092B-C50C-407E-A947-70E740481C1C}">
                <a14:useLocalDpi xmlns:a14="http://schemas.microsoft.com/office/drawing/2010/main" xmlns="" val="0"/>
              </a:ext>
            </a:extLst>
          </a:blip>
          <a:srcRect/>
          <a:stretch>
            <a:fillRect/>
          </a:stretch>
        </p:blipFill>
        <p:spPr bwMode="auto">
          <a:xfrm rot="20606429">
            <a:off x="3509571" y="180415"/>
            <a:ext cx="3123777" cy="234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6" descr="monocitomenor"/>
          <p:cNvPicPr>
            <a:picLocks noChangeAspect="1" noChangeArrowheads="1"/>
          </p:cNvPicPr>
          <p:nvPr/>
        </p:nvPicPr>
        <p:blipFill>
          <a:blip r:embed="rId7" cstate="email">
            <a:alphaModFix amt="21000"/>
            <a:extLst>
              <a:ext uri="{28A0092B-C50C-407E-A947-70E740481C1C}">
                <a14:useLocalDpi xmlns:a14="http://schemas.microsoft.com/office/drawing/2010/main" xmlns="" val="0"/>
              </a:ext>
            </a:extLst>
          </a:blip>
          <a:srcRect/>
          <a:stretch>
            <a:fillRect/>
          </a:stretch>
        </p:blipFill>
        <p:spPr bwMode="auto">
          <a:xfrm rot="20606429">
            <a:off x="4159665" y="1335523"/>
            <a:ext cx="3147249" cy="2360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6" descr="monocitomenor"/>
          <p:cNvPicPr>
            <a:picLocks noChangeAspect="1" noChangeArrowheads="1"/>
          </p:cNvPicPr>
          <p:nvPr/>
        </p:nvPicPr>
        <p:blipFill>
          <a:blip r:embed="rId8" cstate="email">
            <a:alphaModFix amt="21000"/>
            <a:extLst>
              <a:ext uri="{28A0092B-C50C-407E-A947-70E740481C1C}">
                <a14:useLocalDpi xmlns:a14="http://schemas.microsoft.com/office/drawing/2010/main" xmlns="" val="0"/>
              </a:ext>
            </a:extLst>
          </a:blip>
          <a:srcRect/>
          <a:stretch>
            <a:fillRect/>
          </a:stretch>
        </p:blipFill>
        <p:spPr bwMode="auto">
          <a:xfrm rot="20606429">
            <a:off x="2691653" y="1582515"/>
            <a:ext cx="2823974" cy="2118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6" descr="monocitomenor"/>
          <p:cNvPicPr>
            <a:picLocks noChangeAspect="1" noChangeArrowheads="1"/>
          </p:cNvPicPr>
          <p:nvPr/>
        </p:nvPicPr>
        <p:blipFill>
          <a:blip r:embed="rId5" cstate="email">
            <a:alphaModFix amt="21000"/>
            <a:extLst>
              <a:ext uri="{28A0092B-C50C-407E-A947-70E740481C1C}">
                <a14:useLocalDpi xmlns:a14="http://schemas.microsoft.com/office/drawing/2010/main" xmlns="" val="0"/>
              </a:ext>
            </a:extLst>
          </a:blip>
          <a:srcRect/>
          <a:stretch>
            <a:fillRect/>
          </a:stretch>
        </p:blipFill>
        <p:spPr bwMode="auto">
          <a:xfrm rot="20606429">
            <a:off x="3331470" y="2468541"/>
            <a:ext cx="3563938"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1800275" y="1007988"/>
            <a:ext cx="10657258" cy="1953355"/>
          </a:xfrm>
          <a:prstGeom prst="rect">
            <a:avLst/>
          </a:prstGeom>
          <a:noFill/>
        </p:spPr>
        <p:txBody>
          <a:bodyPr wrap="square" rtlCol="0">
            <a:spAutoFit/>
          </a:bodyPr>
          <a:lstStyle/>
          <a:p>
            <a:r>
              <a:rPr lang="en-US" b="1" u="sng" dirty="0" smtClean="0">
                <a:solidFill>
                  <a:srgbClr val="549A66"/>
                </a:solidFill>
                <a:latin typeface="Century Gothic"/>
                <a:cs typeface="Century Gothic"/>
              </a:rPr>
              <a:t>OSTEBLASTS</a:t>
            </a:r>
          </a:p>
          <a:p>
            <a:pPr>
              <a:lnSpc>
                <a:spcPct val="80000"/>
              </a:lnSpc>
            </a:pPr>
            <a:endParaRPr lang="en-US" sz="1600" b="1" u="sng" dirty="0" smtClean="0">
              <a:solidFill>
                <a:srgbClr val="549A66"/>
              </a:solidFill>
              <a:latin typeface="Century Gothic"/>
              <a:cs typeface="Century Gothic"/>
            </a:endParaRPr>
          </a:p>
          <a:p>
            <a:pPr>
              <a:lnSpc>
                <a:spcPct val="80000"/>
              </a:lnSpc>
            </a:pPr>
            <a:r>
              <a:rPr lang="en-US" sz="1600" dirty="0" smtClean="0">
                <a:solidFill>
                  <a:schemeClr val="bg1"/>
                </a:solidFill>
                <a:latin typeface="Century Gothic"/>
                <a:cs typeface="Century Gothic"/>
              </a:rPr>
              <a:t>Cell proliferation and differentiation on </a:t>
            </a:r>
            <a:r>
              <a:rPr lang="en-US" sz="1600" dirty="0" err="1" smtClean="0">
                <a:solidFill>
                  <a:schemeClr val="bg1"/>
                </a:solidFill>
                <a:latin typeface="Century Gothic"/>
                <a:cs typeface="Century Gothic"/>
              </a:rPr>
              <a:t>osteoblastics</a:t>
            </a:r>
            <a:r>
              <a:rPr lang="en-US" sz="1600" dirty="0" smtClean="0">
                <a:solidFill>
                  <a:schemeClr val="bg1"/>
                </a:solidFill>
                <a:latin typeface="Century Gothic"/>
                <a:cs typeface="Century Gothic"/>
              </a:rPr>
              <a:t> cell lines</a:t>
            </a:r>
          </a:p>
          <a:p>
            <a:pPr>
              <a:lnSpc>
                <a:spcPct val="80000"/>
              </a:lnSpc>
            </a:pPr>
            <a:endParaRPr lang="en-US" sz="1600" dirty="0">
              <a:solidFill>
                <a:schemeClr val="bg1"/>
              </a:solidFill>
              <a:latin typeface="Century Gothic"/>
              <a:cs typeface="Century Gothic"/>
            </a:endParaRPr>
          </a:p>
          <a:p>
            <a:pPr>
              <a:lnSpc>
                <a:spcPct val="80000"/>
              </a:lnSpc>
            </a:pPr>
            <a:r>
              <a:rPr lang="en-US" sz="1600" dirty="0" smtClean="0">
                <a:solidFill>
                  <a:schemeClr val="bg1"/>
                </a:solidFill>
                <a:latin typeface="Century Gothic"/>
                <a:cs typeface="Century Gothic"/>
              </a:rPr>
              <a:t>Production of type I collagen</a:t>
            </a:r>
          </a:p>
          <a:p>
            <a:pPr>
              <a:lnSpc>
                <a:spcPct val="80000"/>
              </a:lnSpc>
            </a:pPr>
            <a:endParaRPr lang="en-US" sz="1600" dirty="0">
              <a:solidFill>
                <a:schemeClr val="bg1"/>
              </a:solidFill>
              <a:latin typeface="Century Gothic"/>
              <a:cs typeface="Century Gothic"/>
            </a:endParaRPr>
          </a:p>
          <a:p>
            <a:pPr>
              <a:lnSpc>
                <a:spcPct val="80000"/>
              </a:lnSpc>
            </a:pPr>
            <a:r>
              <a:rPr lang="en-US" sz="1600" dirty="0">
                <a:solidFill>
                  <a:schemeClr val="bg1"/>
                </a:solidFill>
                <a:latin typeface="Century Gothic"/>
                <a:cs typeface="Century Gothic"/>
              </a:rPr>
              <a:t>Alkaline phosphatase and </a:t>
            </a:r>
            <a:r>
              <a:rPr lang="en-US" sz="1600" dirty="0" err="1" smtClean="0">
                <a:solidFill>
                  <a:schemeClr val="bg1"/>
                </a:solidFill>
                <a:latin typeface="Century Gothic"/>
                <a:cs typeface="Century Gothic"/>
              </a:rPr>
              <a:t>osteocalcin</a:t>
            </a:r>
            <a:r>
              <a:rPr lang="en-US" sz="1600" dirty="0" smtClean="0">
                <a:solidFill>
                  <a:schemeClr val="bg1"/>
                </a:solidFill>
                <a:latin typeface="Century Gothic"/>
                <a:cs typeface="Century Gothic"/>
              </a:rPr>
              <a:t> production</a:t>
            </a:r>
          </a:p>
          <a:p>
            <a:pPr>
              <a:lnSpc>
                <a:spcPct val="80000"/>
              </a:lnSpc>
            </a:pPr>
            <a:endParaRPr lang="en-US" sz="1600" dirty="0">
              <a:solidFill>
                <a:schemeClr val="bg1"/>
              </a:solidFill>
              <a:latin typeface="Century Gothic"/>
              <a:cs typeface="Century Gothic"/>
            </a:endParaRPr>
          </a:p>
          <a:p>
            <a:pPr>
              <a:lnSpc>
                <a:spcPct val="80000"/>
              </a:lnSpc>
            </a:pPr>
            <a:r>
              <a:rPr lang="en-US" sz="1600" dirty="0" smtClean="0">
                <a:solidFill>
                  <a:schemeClr val="bg1"/>
                </a:solidFill>
                <a:latin typeface="Century Gothic"/>
                <a:cs typeface="Century Gothic"/>
              </a:rPr>
              <a:t>IL-6 (bone </a:t>
            </a:r>
            <a:r>
              <a:rPr lang="en-US" sz="1600" dirty="0" err="1" smtClean="0">
                <a:solidFill>
                  <a:schemeClr val="bg1"/>
                </a:solidFill>
                <a:latin typeface="Century Gothic"/>
                <a:cs typeface="Century Gothic"/>
              </a:rPr>
              <a:t>resorption</a:t>
            </a:r>
            <a:r>
              <a:rPr lang="en-US" sz="1600" dirty="0" smtClean="0">
                <a:solidFill>
                  <a:schemeClr val="bg1"/>
                </a:solidFill>
                <a:latin typeface="Century Gothic"/>
                <a:cs typeface="Century Gothic"/>
              </a:rPr>
              <a:t> molecule)</a:t>
            </a:r>
            <a:endParaRPr lang="en-US" sz="1600" dirty="0">
              <a:solidFill>
                <a:schemeClr val="bg1"/>
              </a:solidFill>
              <a:latin typeface="Century Gothic"/>
              <a:cs typeface="Century Gothic"/>
            </a:endParaRPr>
          </a:p>
        </p:txBody>
      </p:sp>
      <p:sp>
        <p:nvSpPr>
          <p:cNvPr id="2" name="Striped Right Arrow 1"/>
          <p:cNvSpPr/>
          <p:nvPr/>
        </p:nvSpPr>
        <p:spPr>
          <a:xfrm rot="16200000">
            <a:off x="396119" y="1692064"/>
            <a:ext cx="1512168" cy="100811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7" name="TextBox 26"/>
          <p:cNvSpPr txBox="1"/>
          <p:nvPr/>
        </p:nvSpPr>
        <p:spPr>
          <a:xfrm>
            <a:off x="0" y="4104332"/>
            <a:ext cx="10657258" cy="923330"/>
          </a:xfrm>
          <a:prstGeom prst="rect">
            <a:avLst/>
          </a:prstGeom>
          <a:noFill/>
        </p:spPr>
        <p:txBody>
          <a:bodyPr wrap="square" rtlCol="0">
            <a:spAutoFit/>
          </a:bodyPr>
          <a:lstStyle/>
          <a:p>
            <a:pPr algn="ctr"/>
            <a:r>
              <a:rPr lang="en-US" b="1" dirty="0" smtClean="0">
                <a:solidFill>
                  <a:schemeClr val="bg1"/>
                </a:solidFill>
                <a:latin typeface="Century Gothic"/>
                <a:cs typeface="Century Gothic"/>
              </a:rPr>
              <a:t>Direct stimulation of </a:t>
            </a:r>
            <a:r>
              <a:rPr lang="en-US" b="1" dirty="0" err="1" smtClean="0">
                <a:solidFill>
                  <a:schemeClr val="bg1"/>
                </a:solidFill>
                <a:latin typeface="Century Gothic"/>
                <a:cs typeface="Century Gothic"/>
              </a:rPr>
              <a:t>rhGH</a:t>
            </a:r>
            <a:r>
              <a:rPr lang="en-US" b="1" dirty="0" smtClean="0">
                <a:solidFill>
                  <a:schemeClr val="bg1"/>
                </a:solidFill>
                <a:latin typeface="Century Gothic"/>
                <a:cs typeface="Century Gothic"/>
              </a:rPr>
              <a:t> on osteoblasts, promoting bone formation </a:t>
            </a:r>
          </a:p>
          <a:p>
            <a:pPr algn="ctr"/>
            <a:r>
              <a:rPr lang="en-US" b="1" dirty="0" smtClean="0">
                <a:solidFill>
                  <a:schemeClr val="bg1"/>
                </a:solidFill>
                <a:latin typeface="Century Gothic"/>
                <a:cs typeface="Century Gothic"/>
              </a:rPr>
              <a:t>Direct and indirect stimulation of </a:t>
            </a:r>
            <a:r>
              <a:rPr lang="en-US" b="1" dirty="0" err="1" smtClean="0">
                <a:solidFill>
                  <a:schemeClr val="bg1"/>
                </a:solidFill>
                <a:latin typeface="Century Gothic"/>
                <a:cs typeface="Century Gothic"/>
              </a:rPr>
              <a:t>rhGH</a:t>
            </a:r>
            <a:r>
              <a:rPr lang="en-US" b="1" dirty="0" smtClean="0">
                <a:solidFill>
                  <a:schemeClr val="bg1"/>
                </a:solidFill>
                <a:latin typeface="Century Gothic"/>
                <a:cs typeface="Century Gothic"/>
              </a:rPr>
              <a:t> on osteoclasts, promoting bone </a:t>
            </a:r>
            <a:r>
              <a:rPr lang="en-US" b="1" dirty="0" err="1" smtClean="0">
                <a:solidFill>
                  <a:schemeClr val="bg1"/>
                </a:solidFill>
                <a:latin typeface="Century Gothic"/>
                <a:cs typeface="Century Gothic"/>
              </a:rPr>
              <a:t>resorption</a:t>
            </a:r>
            <a:endParaRPr lang="en-US" b="1" dirty="0" smtClean="0">
              <a:solidFill>
                <a:schemeClr val="bg1"/>
              </a:solidFill>
              <a:latin typeface="Century Gothic"/>
              <a:cs typeface="Century Gothic"/>
            </a:endParaRPr>
          </a:p>
          <a:p>
            <a:pPr algn="ctr"/>
            <a:endParaRPr lang="en-US" b="1" dirty="0">
              <a:solidFill>
                <a:schemeClr val="bg1"/>
              </a:solidFill>
              <a:latin typeface="Century Gothic"/>
              <a:cs typeface="Century Gothic"/>
            </a:endParaRPr>
          </a:p>
        </p:txBody>
      </p:sp>
      <p:sp>
        <p:nvSpPr>
          <p:cNvPr id="28" name="TextBox 27"/>
          <p:cNvSpPr txBox="1"/>
          <p:nvPr/>
        </p:nvSpPr>
        <p:spPr>
          <a:xfrm>
            <a:off x="1800275" y="3096220"/>
            <a:ext cx="9001075" cy="1393202"/>
          </a:xfrm>
          <a:prstGeom prst="rect">
            <a:avLst/>
          </a:prstGeom>
          <a:noFill/>
        </p:spPr>
        <p:txBody>
          <a:bodyPr wrap="square" rtlCol="0">
            <a:spAutoFit/>
          </a:bodyPr>
          <a:lstStyle/>
          <a:p>
            <a:r>
              <a:rPr lang="en-US" b="1" u="sng" dirty="0" smtClean="0">
                <a:solidFill>
                  <a:srgbClr val="549A66"/>
                </a:solidFill>
                <a:latin typeface="Century Gothic"/>
                <a:cs typeface="Century Gothic"/>
              </a:rPr>
              <a:t>OSTEOCLASTS</a:t>
            </a:r>
          </a:p>
          <a:p>
            <a:pPr>
              <a:lnSpc>
                <a:spcPct val="80000"/>
              </a:lnSpc>
            </a:pPr>
            <a:endParaRPr lang="en-US" sz="1600" b="1" u="sng" dirty="0" smtClean="0">
              <a:solidFill>
                <a:srgbClr val="549A66"/>
              </a:solidFill>
              <a:latin typeface="Century Gothic"/>
              <a:cs typeface="Century Gothic"/>
            </a:endParaRPr>
          </a:p>
          <a:p>
            <a:pPr>
              <a:lnSpc>
                <a:spcPct val="80000"/>
              </a:lnSpc>
            </a:pPr>
            <a:r>
              <a:rPr lang="en-US" sz="1600" dirty="0" err="1" smtClean="0">
                <a:solidFill>
                  <a:schemeClr val="bg1"/>
                </a:solidFill>
                <a:latin typeface="Century Gothic"/>
                <a:cs typeface="Century Gothic"/>
              </a:rPr>
              <a:t>Osteoclastic</a:t>
            </a:r>
            <a:r>
              <a:rPr lang="en-US" sz="1600" dirty="0" smtClean="0">
                <a:solidFill>
                  <a:schemeClr val="bg1"/>
                </a:solidFill>
                <a:latin typeface="Century Gothic"/>
                <a:cs typeface="Century Gothic"/>
              </a:rPr>
              <a:t> </a:t>
            </a:r>
            <a:r>
              <a:rPr lang="en-US" sz="1600" dirty="0" err="1" smtClean="0">
                <a:solidFill>
                  <a:schemeClr val="bg1"/>
                </a:solidFill>
                <a:latin typeface="Century Gothic"/>
                <a:cs typeface="Century Gothic"/>
              </a:rPr>
              <a:t>activuty</a:t>
            </a:r>
            <a:r>
              <a:rPr lang="en-US" sz="1600" dirty="0" smtClean="0">
                <a:solidFill>
                  <a:schemeClr val="bg1"/>
                </a:solidFill>
                <a:latin typeface="Century Gothic"/>
                <a:cs typeface="Century Gothic"/>
              </a:rPr>
              <a:t> stimulation</a:t>
            </a:r>
          </a:p>
          <a:p>
            <a:pPr>
              <a:lnSpc>
                <a:spcPct val="80000"/>
              </a:lnSpc>
            </a:pPr>
            <a:endParaRPr lang="en-US" sz="1600" dirty="0">
              <a:solidFill>
                <a:schemeClr val="bg1"/>
              </a:solidFill>
              <a:latin typeface="Century Gothic"/>
              <a:cs typeface="Century Gothic"/>
            </a:endParaRPr>
          </a:p>
          <a:p>
            <a:pPr>
              <a:lnSpc>
                <a:spcPct val="80000"/>
              </a:lnSpc>
            </a:pPr>
            <a:endParaRPr lang="en-US" sz="1600" dirty="0">
              <a:solidFill>
                <a:schemeClr val="bg1"/>
              </a:solidFill>
              <a:latin typeface="Century Gothic"/>
              <a:cs typeface="Century Gothic"/>
            </a:endParaRPr>
          </a:p>
          <a:p>
            <a:pPr>
              <a:lnSpc>
                <a:spcPct val="80000"/>
              </a:lnSpc>
            </a:pPr>
            <a:endParaRPr lang="en-US" sz="1600" dirty="0" smtClean="0">
              <a:solidFill>
                <a:schemeClr val="bg1"/>
              </a:solidFill>
              <a:latin typeface="Century Gothic"/>
              <a:cs typeface="Century Gothic"/>
            </a:endParaRPr>
          </a:p>
        </p:txBody>
      </p:sp>
      <p:sp>
        <p:nvSpPr>
          <p:cNvPr id="29" name="Título 1"/>
          <p:cNvSpPr txBox="1">
            <a:spLocks/>
          </p:cNvSpPr>
          <p:nvPr/>
        </p:nvSpPr>
        <p:spPr>
          <a:xfrm>
            <a:off x="166958" y="8260"/>
            <a:ext cx="9258327" cy="840052"/>
          </a:xfrm>
          <a:prstGeom prst="rect">
            <a:avLst/>
          </a:prstGeom>
        </p:spPr>
        <p:txBody>
          <a:bodyPr lIns="45720" tIns="0" rIns="45720" bIns="0" anchor="b">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ＭＳ Ｐゴシック" charset="0"/>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0"/>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0"/>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0"/>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pt-BR" sz="3600" b="0" cap="none" dirty="0" err="1" smtClean="0">
                <a:solidFill>
                  <a:srgbClr val="339966"/>
                </a:solidFill>
                <a:effectLst/>
                <a:latin typeface="Century Gothic" pitchFamily="34" charset="0"/>
                <a:ea typeface="+mj-ea"/>
              </a:rPr>
              <a:t>rhGH</a:t>
            </a:r>
            <a:r>
              <a:rPr lang="pt-BR" sz="3600" b="0" cap="none" dirty="0" smtClean="0">
                <a:solidFill>
                  <a:srgbClr val="339966"/>
                </a:solidFill>
                <a:effectLst/>
                <a:latin typeface="Century Gothic" pitchFamily="34" charset="0"/>
                <a:ea typeface="+mj-ea"/>
              </a:rPr>
              <a:t> – </a:t>
            </a:r>
            <a:r>
              <a:rPr lang="pt-BR" sz="3600" b="0" cap="none" dirty="0" err="1" smtClean="0">
                <a:solidFill>
                  <a:srgbClr val="339966"/>
                </a:solidFill>
                <a:effectLst/>
                <a:latin typeface="Century Gothic" pitchFamily="34" charset="0"/>
                <a:ea typeface="+mj-ea"/>
              </a:rPr>
              <a:t>effect</a:t>
            </a:r>
            <a:r>
              <a:rPr lang="pt-BR" sz="3600" b="0" cap="none" dirty="0" smtClean="0">
                <a:solidFill>
                  <a:srgbClr val="339966"/>
                </a:solidFill>
                <a:effectLst/>
                <a:latin typeface="Century Gothic" pitchFamily="34" charset="0"/>
                <a:ea typeface="+mj-ea"/>
              </a:rPr>
              <a:t> in </a:t>
            </a:r>
            <a:r>
              <a:rPr lang="pt-BR" sz="3600" b="0" cap="none" dirty="0" err="1" smtClean="0">
                <a:solidFill>
                  <a:srgbClr val="339966"/>
                </a:solidFill>
                <a:effectLst/>
                <a:latin typeface="Century Gothic" pitchFamily="34" charset="0"/>
                <a:ea typeface="+mj-ea"/>
              </a:rPr>
              <a:t>bone</a:t>
            </a:r>
            <a:r>
              <a:rPr lang="pt-BR" sz="3600" b="0" cap="none" dirty="0" smtClean="0">
                <a:solidFill>
                  <a:srgbClr val="339966"/>
                </a:solidFill>
                <a:effectLst/>
                <a:latin typeface="Century Gothic" pitchFamily="34" charset="0"/>
                <a:ea typeface="+mj-ea"/>
              </a:rPr>
              <a:t> </a:t>
            </a:r>
            <a:r>
              <a:rPr lang="pt-BR" sz="3600" b="0" cap="none" dirty="0" err="1" smtClean="0">
                <a:solidFill>
                  <a:srgbClr val="339966"/>
                </a:solidFill>
                <a:effectLst/>
                <a:latin typeface="Century Gothic" pitchFamily="34" charset="0"/>
                <a:ea typeface="+mj-ea"/>
              </a:rPr>
              <a:t>metabolism</a:t>
            </a:r>
            <a:endParaRPr lang="pt-BR" sz="3600" b="0" i="1" cap="none" dirty="0">
              <a:solidFill>
                <a:srgbClr val="339966"/>
              </a:solidFill>
              <a:effectLst/>
              <a:latin typeface="Century Gothic" pitchFamily="34" charset="0"/>
              <a:ea typeface="+mj-ea"/>
            </a:endParaRPr>
          </a:p>
        </p:txBody>
      </p:sp>
      <p:pic>
        <p:nvPicPr>
          <p:cNvPr id="30" name="Picture 29"/>
          <p:cNvPicPr/>
          <p:nvPr/>
        </p:nvPicPr>
        <p:blipFill>
          <a:blip r:embed="rId9" cstate="print"/>
          <a:stretch>
            <a:fillRect/>
          </a:stretch>
        </p:blipFill>
        <p:spPr bwMode="auto">
          <a:xfrm>
            <a:off x="5760715" y="2660851"/>
            <a:ext cx="5040635" cy="919131"/>
          </a:xfrm>
          <a:prstGeom prst="rect">
            <a:avLst/>
          </a:prstGeom>
          <a:noFill/>
          <a:ln w="9525">
            <a:noFill/>
            <a:miter lim="800000"/>
            <a:headEnd/>
            <a:tailEnd/>
          </a:ln>
        </p:spPr>
      </p:pic>
    </p:spTree>
    <p:extLst>
      <p:ext uri="{BB962C8B-B14F-4D97-AF65-F5344CB8AC3E}">
        <p14:creationId xmlns:p14="http://schemas.microsoft.com/office/powerpoint/2010/main" xmlns="" val="870276654"/>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solidFill>
                  <a:schemeClr val="bg1"/>
                </a:solidFill>
                <a:latin typeface="Century Gothic"/>
                <a:cs typeface="Century Gothic"/>
              </a:rPr>
              <a:t>Osseointegration</a:t>
            </a:r>
            <a:r>
              <a:rPr lang="en-US" sz="2000" b="1" dirty="0" smtClean="0">
                <a:solidFill>
                  <a:schemeClr val="bg1"/>
                </a:solidFill>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8" name="Retângulo 6"/>
          <p:cNvSpPr>
            <a:spLocks noChangeArrowheads="1"/>
          </p:cNvSpPr>
          <p:nvPr/>
        </p:nvSpPr>
        <p:spPr bwMode="auto">
          <a:xfrm>
            <a:off x="216099" y="1152004"/>
            <a:ext cx="1036915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 typeface="Arial" charset="0"/>
              <a:buChar char="•"/>
            </a:pPr>
            <a:r>
              <a:rPr lang="pt-BR" sz="2000" dirty="0" err="1" smtClean="0">
                <a:solidFill>
                  <a:srgbClr val="000000"/>
                </a:solidFill>
                <a:latin typeface="Century Gothic" charset="0"/>
              </a:rPr>
              <a:t>Our</a:t>
            </a:r>
            <a:r>
              <a:rPr lang="pt-BR" sz="2000" dirty="0" smtClean="0">
                <a:solidFill>
                  <a:srgbClr val="000000"/>
                </a:solidFill>
                <a:latin typeface="Century Gothic" charset="0"/>
              </a:rPr>
              <a:t> </a:t>
            </a:r>
            <a:r>
              <a:rPr lang="pt-BR" sz="2000" dirty="0" err="1" smtClean="0">
                <a:solidFill>
                  <a:srgbClr val="000000"/>
                </a:solidFill>
                <a:latin typeface="Century Gothic" charset="0"/>
              </a:rPr>
              <a:t>research</a:t>
            </a:r>
            <a:r>
              <a:rPr lang="pt-BR" sz="2000" dirty="0" smtClean="0">
                <a:solidFill>
                  <a:srgbClr val="000000"/>
                </a:solidFill>
                <a:latin typeface="Century Gothic" charset="0"/>
              </a:rPr>
              <a:t> </a:t>
            </a:r>
            <a:r>
              <a:rPr lang="pt-BR" sz="2000" dirty="0" err="1" smtClean="0">
                <a:solidFill>
                  <a:srgbClr val="000000"/>
                </a:solidFill>
                <a:latin typeface="Century Gothic" charset="0"/>
              </a:rPr>
              <a:t>focus</a:t>
            </a:r>
            <a:r>
              <a:rPr lang="pt-BR" sz="2000" dirty="0" smtClean="0">
                <a:solidFill>
                  <a:srgbClr val="000000"/>
                </a:solidFill>
                <a:latin typeface="Century Gothic" charset="0"/>
              </a:rPr>
              <a:t> </a:t>
            </a:r>
            <a:r>
              <a:rPr lang="pt-BR" sz="2000" dirty="0" err="1" smtClean="0">
                <a:solidFill>
                  <a:srgbClr val="000000"/>
                </a:solidFill>
                <a:latin typeface="Century Gothic" charset="0"/>
              </a:rPr>
              <a:t>on</a:t>
            </a:r>
            <a:r>
              <a:rPr lang="pt-BR" sz="2000" dirty="0" smtClean="0">
                <a:solidFill>
                  <a:srgbClr val="000000"/>
                </a:solidFill>
                <a:latin typeface="Century Gothic" charset="0"/>
              </a:rPr>
              <a:t> </a:t>
            </a:r>
            <a:r>
              <a:rPr lang="pt-BR" sz="2000" dirty="0" err="1" smtClean="0">
                <a:solidFill>
                  <a:srgbClr val="000000"/>
                </a:solidFill>
                <a:latin typeface="Century Gothic" charset="0"/>
              </a:rPr>
              <a:t>the</a:t>
            </a:r>
            <a:r>
              <a:rPr lang="pt-BR" sz="2000" dirty="0" smtClean="0">
                <a:solidFill>
                  <a:srgbClr val="000000"/>
                </a:solidFill>
                <a:latin typeface="Century Gothic" charset="0"/>
              </a:rPr>
              <a:t> use </a:t>
            </a:r>
            <a:r>
              <a:rPr lang="pt-BR" sz="2000" dirty="0" err="1" smtClean="0">
                <a:solidFill>
                  <a:srgbClr val="000000"/>
                </a:solidFill>
                <a:latin typeface="Century Gothic" charset="0"/>
              </a:rPr>
              <a:t>of</a:t>
            </a:r>
            <a:r>
              <a:rPr lang="pt-BR" sz="2000" dirty="0" smtClean="0">
                <a:solidFill>
                  <a:srgbClr val="000000"/>
                </a:solidFill>
                <a:latin typeface="Century Gothic" charset="0"/>
              </a:rPr>
              <a:t> </a:t>
            </a:r>
            <a:r>
              <a:rPr lang="pt-BR" sz="2000" dirty="0" err="1" smtClean="0">
                <a:solidFill>
                  <a:srgbClr val="000000"/>
                </a:solidFill>
                <a:latin typeface="Century Gothic" charset="0"/>
              </a:rPr>
              <a:t>rhGH</a:t>
            </a:r>
            <a:r>
              <a:rPr lang="pt-BR" sz="2000" dirty="0" smtClean="0">
                <a:solidFill>
                  <a:srgbClr val="000000"/>
                </a:solidFill>
                <a:latin typeface="Century Gothic" charset="0"/>
              </a:rPr>
              <a:t> in </a:t>
            </a:r>
            <a:r>
              <a:rPr lang="pt-BR" sz="2000" dirty="0" err="1" smtClean="0">
                <a:solidFill>
                  <a:srgbClr val="000000"/>
                </a:solidFill>
                <a:latin typeface="Century Gothic" charset="0"/>
              </a:rPr>
              <a:t>implant</a:t>
            </a:r>
            <a:r>
              <a:rPr lang="pt-BR" sz="2000" dirty="0" smtClean="0">
                <a:solidFill>
                  <a:srgbClr val="000000"/>
                </a:solidFill>
                <a:latin typeface="Century Gothic" charset="0"/>
              </a:rPr>
              <a:t> sites </a:t>
            </a:r>
            <a:r>
              <a:rPr lang="pt-BR" sz="2000" dirty="0" err="1" smtClean="0">
                <a:solidFill>
                  <a:srgbClr val="000000"/>
                </a:solidFill>
                <a:latin typeface="Century Gothic" charset="0"/>
              </a:rPr>
              <a:t>aiming</a:t>
            </a:r>
            <a:r>
              <a:rPr lang="pt-BR" sz="2000" dirty="0" smtClean="0">
                <a:solidFill>
                  <a:srgbClr val="000000"/>
                </a:solidFill>
                <a:latin typeface="Century Gothic" charset="0"/>
              </a:rPr>
              <a:t> </a:t>
            </a:r>
            <a:r>
              <a:rPr lang="pt-BR" sz="2000" dirty="0" err="1" smtClean="0">
                <a:solidFill>
                  <a:srgbClr val="000000"/>
                </a:solidFill>
                <a:latin typeface="Century Gothic" charset="0"/>
              </a:rPr>
              <a:t>to</a:t>
            </a:r>
            <a:r>
              <a:rPr lang="pt-BR" sz="2000" dirty="0" smtClean="0">
                <a:solidFill>
                  <a:srgbClr val="000000"/>
                </a:solidFill>
                <a:latin typeface="Century Gothic" charset="0"/>
              </a:rPr>
              <a:t> </a:t>
            </a:r>
            <a:r>
              <a:rPr lang="pt-BR" sz="2000" dirty="0" err="1" smtClean="0">
                <a:solidFill>
                  <a:srgbClr val="000000"/>
                </a:solidFill>
                <a:latin typeface="Century Gothic" charset="0"/>
              </a:rPr>
              <a:t>accelerate</a:t>
            </a:r>
            <a:r>
              <a:rPr lang="pt-BR" sz="2000" dirty="0" smtClean="0">
                <a:solidFill>
                  <a:srgbClr val="000000"/>
                </a:solidFill>
                <a:latin typeface="Century Gothic" charset="0"/>
              </a:rPr>
              <a:t> </a:t>
            </a:r>
            <a:r>
              <a:rPr lang="pt-BR" sz="2000" dirty="0" err="1" smtClean="0">
                <a:solidFill>
                  <a:srgbClr val="000000"/>
                </a:solidFill>
                <a:latin typeface="Century Gothic" charset="0"/>
              </a:rPr>
              <a:t>osseointegration</a:t>
            </a:r>
            <a:r>
              <a:rPr lang="pt-BR" sz="2000" dirty="0" smtClean="0">
                <a:solidFill>
                  <a:srgbClr val="000000"/>
                </a:solidFill>
                <a:latin typeface="Century Gothic" charset="0"/>
              </a:rPr>
              <a:t>.</a:t>
            </a:r>
          </a:p>
          <a:p>
            <a:pPr>
              <a:buFont typeface="Arial" charset="0"/>
              <a:buChar char="•"/>
            </a:pPr>
            <a:endParaRPr lang="pt-BR" sz="2400" dirty="0" smtClean="0">
              <a:solidFill>
                <a:schemeClr val="bg1"/>
              </a:solidFill>
              <a:latin typeface="Century Gothic" charset="0"/>
            </a:endParaRPr>
          </a:p>
        </p:txBody>
      </p:sp>
      <p:pic>
        <p:nvPicPr>
          <p:cNvPr id="9" name="Imagem 1" descr="10HNA_02"/>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200875" y="2088108"/>
            <a:ext cx="3384376" cy="2548260"/>
          </a:xfrm>
          <a:prstGeom prst="rect">
            <a:avLst/>
          </a:prstGeom>
          <a:noFill/>
          <a:ln>
            <a:noFill/>
          </a:ln>
        </p:spPr>
      </p:pic>
      <p:pic>
        <p:nvPicPr>
          <p:cNvPr id="10" name="Imagem 7" descr="3CPSA_02"/>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600475" y="2088108"/>
            <a:ext cx="3384376" cy="2548260"/>
          </a:xfrm>
          <a:prstGeom prst="rect">
            <a:avLst/>
          </a:prstGeom>
          <a:noFill/>
          <a:ln>
            <a:noFill/>
          </a:ln>
        </p:spPr>
      </p:pic>
      <p:pic>
        <p:nvPicPr>
          <p:cNvPr id="12" name="Imagem 2" descr="hormônio 14 dias"/>
          <p:cNvPicPr/>
          <p:nvPr/>
        </p:nvPicPr>
        <p:blipFill>
          <a:blip r:embed="rId5" cstate="email">
            <a:extLst>
              <a:ext uri="{28A0092B-C50C-407E-A947-70E740481C1C}">
                <a14:useLocalDpi xmlns:a14="http://schemas.microsoft.com/office/drawing/2010/main" xmlns="" val="0"/>
              </a:ext>
            </a:extLst>
          </a:blip>
          <a:srcRect t="4474"/>
          <a:stretch>
            <a:fillRect/>
          </a:stretch>
        </p:blipFill>
        <p:spPr bwMode="auto">
          <a:xfrm>
            <a:off x="144091" y="2664172"/>
            <a:ext cx="3240360" cy="1557784"/>
          </a:xfrm>
          <a:prstGeom prst="rect">
            <a:avLst/>
          </a:prstGeom>
          <a:noFill/>
          <a:ln>
            <a:noFill/>
          </a:ln>
        </p:spPr>
      </p:pic>
      <p:sp>
        <p:nvSpPr>
          <p:cNvPr id="2" name="TextBox 1"/>
          <p:cNvSpPr txBox="1"/>
          <p:nvPr/>
        </p:nvSpPr>
        <p:spPr>
          <a:xfrm>
            <a:off x="288107" y="4464372"/>
            <a:ext cx="3312368" cy="261610"/>
          </a:xfrm>
          <a:prstGeom prst="rect">
            <a:avLst/>
          </a:prstGeom>
          <a:noFill/>
        </p:spPr>
        <p:txBody>
          <a:bodyPr wrap="square" rtlCol="0">
            <a:spAutoFit/>
          </a:bodyPr>
          <a:lstStyle/>
          <a:p>
            <a:r>
              <a:rPr lang="en-US" sz="1050" dirty="0" smtClean="0">
                <a:solidFill>
                  <a:srgbClr val="000000"/>
                </a:solidFill>
                <a:latin typeface="Arial Black"/>
                <a:cs typeface="Arial Black"/>
              </a:rPr>
              <a:t>Rabbit tibia containing dental implants</a:t>
            </a:r>
            <a:endParaRPr lang="en-US" sz="1050" dirty="0">
              <a:solidFill>
                <a:srgbClr val="000000"/>
              </a:solidFill>
              <a:latin typeface="Arial Black"/>
              <a:cs typeface="Arial Black"/>
            </a:endParaRPr>
          </a:p>
        </p:txBody>
      </p:sp>
      <p:sp>
        <p:nvSpPr>
          <p:cNvPr id="15" name="TextBox 14"/>
          <p:cNvSpPr txBox="1"/>
          <p:nvPr/>
        </p:nvSpPr>
        <p:spPr>
          <a:xfrm>
            <a:off x="3672483" y="4624815"/>
            <a:ext cx="3312368" cy="415498"/>
          </a:xfrm>
          <a:prstGeom prst="rect">
            <a:avLst/>
          </a:prstGeom>
          <a:noFill/>
        </p:spPr>
        <p:txBody>
          <a:bodyPr wrap="square" rtlCol="0">
            <a:spAutoFit/>
          </a:bodyPr>
          <a:lstStyle/>
          <a:p>
            <a:pPr algn="ctr"/>
            <a:r>
              <a:rPr lang="en-US" sz="1050" dirty="0" smtClean="0">
                <a:solidFill>
                  <a:srgbClr val="000000"/>
                </a:solidFill>
                <a:latin typeface="Arial Black"/>
                <a:cs typeface="Arial Black"/>
              </a:rPr>
              <a:t>SEM analysis of the implants 14 days after implant insertion</a:t>
            </a:r>
            <a:endParaRPr lang="en-US" sz="1050" dirty="0">
              <a:solidFill>
                <a:srgbClr val="000000"/>
              </a:solidFill>
              <a:latin typeface="Arial Black"/>
              <a:cs typeface="Arial Black"/>
            </a:endParaRPr>
          </a:p>
        </p:txBody>
      </p:sp>
      <p:sp>
        <p:nvSpPr>
          <p:cNvPr id="16" name="TextBox 15"/>
          <p:cNvSpPr txBox="1"/>
          <p:nvPr/>
        </p:nvSpPr>
        <p:spPr>
          <a:xfrm>
            <a:off x="7200875" y="4626853"/>
            <a:ext cx="3312368" cy="415498"/>
          </a:xfrm>
          <a:prstGeom prst="rect">
            <a:avLst/>
          </a:prstGeom>
          <a:noFill/>
        </p:spPr>
        <p:txBody>
          <a:bodyPr wrap="square" rtlCol="0">
            <a:spAutoFit/>
          </a:bodyPr>
          <a:lstStyle/>
          <a:p>
            <a:pPr algn="ctr"/>
            <a:r>
              <a:rPr lang="en-US" sz="1050" dirty="0" smtClean="0">
                <a:solidFill>
                  <a:srgbClr val="000000"/>
                </a:solidFill>
                <a:latin typeface="Arial Black"/>
                <a:cs typeface="Arial Black"/>
              </a:rPr>
              <a:t>SEM analysis of the implants 14 days after implant + </a:t>
            </a:r>
            <a:r>
              <a:rPr lang="en-US" sz="1050" dirty="0" err="1" smtClean="0">
                <a:solidFill>
                  <a:srgbClr val="000000"/>
                </a:solidFill>
                <a:latin typeface="Arial Black"/>
                <a:cs typeface="Arial Black"/>
              </a:rPr>
              <a:t>rhGH</a:t>
            </a:r>
            <a:r>
              <a:rPr lang="en-US" sz="1050" dirty="0" smtClean="0">
                <a:solidFill>
                  <a:srgbClr val="000000"/>
                </a:solidFill>
                <a:latin typeface="Arial Black"/>
                <a:cs typeface="Arial Black"/>
              </a:rPr>
              <a:t> insertion</a:t>
            </a:r>
            <a:endParaRPr lang="en-US" sz="1050" dirty="0">
              <a:solidFill>
                <a:srgbClr val="000000"/>
              </a:solidFill>
              <a:latin typeface="Arial Black"/>
              <a:cs typeface="Arial Black"/>
            </a:endParaRPr>
          </a:p>
        </p:txBody>
      </p:sp>
      <p:pic>
        <p:nvPicPr>
          <p:cNvPr id="13" name="Picture 12"/>
          <p:cNvPicPr/>
          <p:nvPr/>
        </p:nvPicPr>
        <p:blipFill>
          <a:blip r:embed="rId6" cstate="print"/>
          <a:stretch>
            <a:fillRect/>
          </a:stretch>
        </p:blipFill>
        <p:spPr bwMode="auto">
          <a:xfrm>
            <a:off x="6019978" y="0"/>
            <a:ext cx="4738132" cy="863972"/>
          </a:xfrm>
          <a:prstGeom prst="rect">
            <a:avLst/>
          </a:prstGeom>
          <a:noFill/>
          <a:ln w="9525">
            <a:noFill/>
            <a:miter lim="800000"/>
            <a:headEnd/>
            <a:tailEnd/>
          </a:ln>
        </p:spPr>
      </p:pic>
    </p:spTree>
    <p:extLst>
      <p:ext uri="{BB962C8B-B14F-4D97-AF65-F5344CB8AC3E}">
        <p14:creationId xmlns:p14="http://schemas.microsoft.com/office/powerpoint/2010/main" xmlns="" val="810964648"/>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solidFill>
                  <a:schemeClr val="bg1"/>
                </a:solidFill>
                <a:latin typeface="Century Gothic"/>
                <a:cs typeface="Century Gothic"/>
              </a:rPr>
              <a:t>Osseointegration</a:t>
            </a:r>
            <a:r>
              <a:rPr lang="en-US" sz="2000" b="1" dirty="0" smtClean="0">
                <a:solidFill>
                  <a:schemeClr val="bg1"/>
                </a:solidFill>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8" name="Retângulo 6"/>
          <p:cNvSpPr>
            <a:spLocks noChangeArrowheads="1"/>
          </p:cNvSpPr>
          <p:nvPr/>
        </p:nvSpPr>
        <p:spPr bwMode="auto">
          <a:xfrm>
            <a:off x="216099" y="791964"/>
            <a:ext cx="1036915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 typeface="Arial" charset="0"/>
              <a:buChar char="•"/>
            </a:pPr>
            <a:r>
              <a:rPr lang="pt-BR" sz="2000" dirty="0" err="1" smtClean="0">
                <a:solidFill>
                  <a:srgbClr val="000000"/>
                </a:solidFill>
                <a:latin typeface="Century Gothic" charset="0"/>
              </a:rPr>
              <a:t>Reflection</a:t>
            </a:r>
            <a:r>
              <a:rPr lang="pt-BR" sz="2000" dirty="0" smtClean="0">
                <a:solidFill>
                  <a:srgbClr val="000000"/>
                </a:solidFill>
                <a:latin typeface="Century Gothic" charset="0"/>
              </a:rPr>
              <a:t> light </a:t>
            </a:r>
            <a:r>
              <a:rPr lang="pt-BR" sz="2000" dirty="0" err="1" smtClean="0">
                <a:solidFill>
                  <a:srgbClr val="000000"/>
                </a:solidFill>
                <a:latin typeface="Century Gothic" charset="0"/>
              </a:rPr>
              <a:t>microscopy</a:t>
            </a:r>
            <a:r>
              <a:rPr lang="pt-BR" sz="2000" dirty="0" smtClean="0">
                <a:solidFill>
                  <a:srgbClr val="000000"/>
                </a:solidFill>
                <a:latin typeface="Century Gothic" charset="0"/>
              </a:rPr>
              <a:t> </a:t>
            </a:r>
            <a:r>
              <a:rPr lang="pt-BR" sz="2000" dirty="0" err="1" smtClean="0">
                <a:solidFill>
                  <a:srgbClr val="000000"/>
                </a:solidFill>
                <a:latin typeface="Century Gothic" charset="0"/>
              </a:rPr>
              <a:t>of</a:t>
            </a:r>
            <a:r>
              <a:rPr lang="pt-BR" sz="2000" dirty="0" smtClean="0">
                <a:solidFill>
                  <a:srgbClr val="000000"/>
                </a:solidFill>
                <a:latin typeface="Century Gothic" charset="0"/>
              </a:rPr>
              <a:t> </a:t>
            </a:r>
            <a:r>
              <a:rPr lang="pt-BR" sz="2000" dirty="0" err="1" smtClean="0">
                <a:solidFill>
                  <a:srgbClr val="000000"/>
                </a:solidFill>
                <a:latin typeface="Century Gothic" charset="0"/>
              </a:rPr>
              <a:t>peri-implant</a:t>
            </a:r>
            <a:r>
              <a:rPr lang="pt-BR" sz="2000" dirty="0">
                <a:solidFill>
                  <a:srgbClr val="000000"/>
                </a:solidFill>
                <a:latin typeface="Century Gothic" charset="0"/>
              </a:rPr>
              <a:t> </a:t>
            </a:r>
            <a:r>
              <a:rPr lang="pt-BR" sz="2000" dirty="0" err="1" smtClean="0">
                <a:solidFill>
                  <a:srgbClr val="000000"/>
                </a:solidFill>
                <a:latin typeface="Century Gothic" charset="0"/>
              </a:rPr>
              <a:t>bone</a:t>
            </a:r>
            <a:r>
              <a:rPr lang="pt-BR" sz="2000" dirty="0" smtClean="0">
                <a:solidFill>
                  <a:srgbClr val="000000"/>
                </a:solidFill>
                <a:latin typeface="Century Gothic" charset="0"/>
              </a:rPr>
              <a:t> </a:t>
            </a:r>
            <a:r>
              <a:rPr lang="pt-BR" sz="2000" dirty="0" err="1" smtClean="0">
                <a:solidFill>
                  <a:srgbClr val="000000"/>
                </a:solidFill>
                <a:latin typeface="Century Gothic" charset="0"/>
              </a:rPr>
              <a:t>area</a:t>
            </a:r>
            <a:r>
              <a:rPr lang="pt-BR" sz="2000" dirty="0" smtClean="0">
                <a:solidFill>
                  <a:srgbClr val="000000"/>
                </a:solidFill>
                <a:latin typeface="Century Gothic" charset="0"/>
              </a:rPr>
              <a:t> 14 </a:t>
            </a:r>
            <a:r>
              <a:rPr lang="pt-BR" sz="2000" dirty="0" err="1" smtClean="0">
                <a:solidFill>
                  <a:srgbClr val="000000"/>
                </a:solidFill>
                <a:latin typeface="Century Gothic" charset="0"/>
              </a:rPr>
              <a:t>days</a:t>
            </a:r>
            <a:r>
              <a:rPr lang="pt-BR" sz="2000" dirty="0" smtClean="0">
                <a:solidFill>
                  <a:srgbClr val="000000"/>
                </a:solidFill>
                <a:latin typeface="Century Gothic" charset="0"/>
              </a:rPr>
              <a:t> </a:t>
            </a:r>
            <a:r>
              <a:rPr lang="pt-BR" sz="2000" dirty="0" err="1" smtClean="0">
                <a:solidFill>
                  <a:srgbClr val="000000"/>
                </a:solidFill>
                <a:latin typeface="Century Gothic" charset="0"/>
              </a:rPr>
              <a:t>after</a:t>
            </a:r>
            <a:r>
              <a:rPr lang="pt-BR" sz="2000" dirty="0" smtClean="0">
                <a:solidFill>
                  <a:srgbClr val="000000"/>
                </a:solidFill>
                <a:latin typeface="Century Gothic" charset="0"/>
              </a:rPr>
              <a:t> </a:t>
            </a:r>
            <a:r>
              <a:rPr lang="pt-BR" sz="2000" dirty="0" err="1" smtClean="0">
                <a:solidFill>
                  <a:srgbClr val="000000"/>
                </a:solidFill>
                <a:latin typeface="Century Gothic" charset="0"/>
              </a:rPr>
              <a:t>implant</a:t>
            </a:r>
            <a:r>
              <a:rPr lang="pt-BR" sz="2000" dirty="0" smtClean="0">
                <a:solidFill>
                  <a:srgbClr val="000000"/>
                </a:solidFill>
                <a:latin typeface="Century Gothic" charset="0"/>
              </a:rPr>
              <a:t> </a:t>
            </a:r>
            <a:r>
              <a:rPr lang="pt-BR" sz="2000" dirty="0" err="1" smtClean="0">
                <a:solidFill>
                  <a:srgbClr val="000000"/>
                </a:solidFill>
                <a:latin typeface="Century Gothic" charset="0"/>
              </a:rPr>
              <a:t>insertion</a:t>
            </a:r>
            <a:r>
              <a:rPr lang="pt-BR" sz="2000" dirty="0" smtClean="0">
                <a:solidFill>
                  <a:srgbClr val="000000"/>
                </a:solidFill>
                <a:latin typeface="Century Gothic" charset="0"/>
              </a:rPr>
              <a:t> </a:t>
            </a:r>
          </a:p>
          <a:p>
            <a:pPr>
              <a:buFont typeface="Arial" charset="0"/>
              <a:buChar char="•"/>
            </a:pPr>
            <a:endParaRPr lang="pt-BR" sz="2400" dirty="0" smtClean="0">
              <a:solidFill>
                <a:schemeClr val="bg1"/>
              </a:solidFill>
              <a:latin typeface="Century Gothic" charset="0"/>
            </a:endParaRPr>
          </a:p>
        </p:txBody>
      </p:sp>
      <p:sp>
        <p:nvSpPr>
          <p:cNvPr id="2" name="TextBox 1"/>
          <p:cNvSpPr txBox="1"/>
          <p:nvPr/>
        </p:nvSpPr>
        <p:spPr>
          <a:xfrm>
            <a:off x="864171" y="4312087"/>
            <a:ext cx="3744416" cy="738664"/>
          </a:xfrm>
          <a:prstGeom prst="rect">
            <a:avLst/>
          </a:prstGeom>
          <a:noFill/>
        </p:spPr>
        <p:txBody>
          <a:bodyPr wrap="square" rtlCol="0">
            <a:spAutoFit/>
          </a:bodyPr>
          <a:lstStyle/>
          <a:p>
            <a:pPr algn="ctr"/>
            <a:r>
              <a:rPr lang="en-US" sz="1050" b="1" dirty="0" err="1" smtClean="0">
                <a:solidFill>
                  <a:srgbClr val="000000"/>
                </a:solidFill>
                <a:latin typeface="Arial Black"/>
                <a:cs typeface="Arial Black"/>
              </a:rPr>
              <a:t>Brigthfield</a:t>
            </a:r>
            <a:r>
              <a:rPr lang="en-US" sz="1050" b="1" dirty="0" smtClean="0">
                <a:solidFill>
                  <a:srgbClr val="000000"/>
                </a:solidFill>
                <a:latin typeface="Arial Black"/>
                <a:cs typeface="Arial Black"/>
              </a:rPr>
              <a:t> </a:t>
            </a:r>
            <a:r>
              <a:rPr lang="en-US" sz="1050" b="1" dirty="0">
                <a:solidFill>
                  <a:srgbClr val="000000"/>
                </a:solidFill>
                <a:latin typeface="Arial Black"/>
                <a:cs typeface="Arial Black"/>
              </a:rPr>
              <a:t>illumination, where (A) corresponds to cortical reaction, (B) to newly formed lamellar bone, (C) to bone marrow and the arrow indicates </a:t>
            </a:r>
            <a:r>
              <a:rPr lang="en-US" sz="1050" b="1" dirty="0" err="1">
                <a:solidFill>
                  <a:srgbClr val="000000"/>
                </a:solidFill>
                <a:latin typeface="Arial Black"/>
                <a:cs typeface="Arial Black"/>
              </a:rPr>
              <a:t>Haversian</a:t>
            </a:r>
            <a:r>
              <a:rPr lang="en-US" sz="1050" b="1" dirty="0">
                <a:solidFill>
                  <a:srgbClr val="000000"/>
                </a:solidFill>
                <a:latin typeface="Arial Black"/>
                <a:cs typeface="Arial Black"/>
              </a:rPr>
              <a:t> canal</a:t>
            </a:r>
            <a:endParaRPr lang="en-US" sz="1050" dirty="0">
              <a:solidFill>
                <a:srgbClr val="000000"/>
              </a:solidFill>
              <a:latin typeface="Arial Black"/>
              <a:cs typeface="Arial Black"/>
            </a:endParaRPr>
          </a:p>
        </p:txBody>
      </p:sp>
      <p:sp>
        <p:nvSpPr>
          <p:cNvPr id="16" name="TextBox 15"/>
          <p:cNvSpPr txBox="1"/>
          <p:nvPr/>
        </p:nvSpPr>
        <p:spPr>
          <a:xfrm>
            <a:off x="6264771" y="4320356"/>
            <a:ext cx="3312368" cy="738664"/>
          </a:xfrm>
          <a:prstGeom prst="rect">
            <a:avLst/>
          </a:prstGeom>
          <a:noFill/>
        </p:spPr>
        <p:txBody>
          <a:bodyPr wrap="square" rtlCol="0">
            <a:spAutoFit/>
          </a:bodyPr>
          <a:lstStyle/>
          <a:p>
            <a:pPr algn="ctr"/>
            <a:r>
              <a:rPr lang="en-US" sz="1050" b="1" dirty="0" err="1">
                <a:solidFill>
                  <a:srgbClr val="000000"/>
                </a:solidFill>
                <a:latin typeface="Arial Black"/>
                <a:cs typeface="Arial Black"/>
              </a:rPr>
              <a:t>B</a:t>
            </a:r>
            <a:r>
              <a:rPr lang="en-US" sz="1050" b="1" dirty="0" err="1" smtClean="0">
                <a:solidFill>
                  <a:srgbClr val="000000"/>
                </a:solidFill>
                <a:latin typeface="Arial Black"/>
                <a:cs typeface="Arial Black"/>
              </a:rPr>
              <a:t>rigthfield</a:t>
            </a:r>
            <a:r>
              <a:rPr lang="en-US" sz="1050" b="1" dirty="0" smtClean="0">
                <a:solidFill>
                  <a:srgbClr val="000000"/>
                </a:solidFill>
                <a:latin typeface="Arial Black"/>
                <a:cs typeface="Arial Black"/>
              </a:rPr>
              <a:t> </a:t>
            </a:r>
            <a:r>
              <a:rPr lang="en-US" sz="1050" b="1" dirty="0">
                <a:solidFill>
                  <a:srgbClr val="000000"/>
                </a:solidFill>
                <a:latin typeface="Arial Black"/>
                <a:cs typeface="Arial Black"/>
              </a:rPr>
              <a:t>illumination, the arrows indicate the boundary between immature newly formed bone in contact with the implant and lamellar </a:t>
            </a:r>
            <a:r>
              <a:rPr lang="en-US" sz="1050" b="1" dirty="0" smtClean="0">
                <a:solidFill>
                  <a:srgbClr val="000000"/>
                </a:solidFill>
                <a:latin typeface="Arial Black"/>
                <a:cs typeface="Arial Black"/>
              </a:rPr>
              <a:t>bone</a:t>
            </a:r>
            <a:endParaRPr lang="en-US" sz="1050" dirty="0">
              <a:solidFill>
                <a:srgbClr val="000000"/>
              </a:solidFill>
              <a:latin typeface="Arial Black"/>
              <a:cs typeface="Arial Black"/>
            </a:endParaRPr>
          </a:p>
        </p:txBody>
      </p:sp>
      <p:pic>
        <p:nvPicPr>
          <p:cNvPr id="13" name="Imagem 8" descr="14-H-psa polimento final a mão aumento 5x (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924561" y="1870654"/>
            <a:ext cx="3354097" cy="2409405"/>
          </a:xfrm>
          <a:prstGeom prst="rect">
            <a:avLst/>
          </a:prstGeom>
          <a:noFill/>
        </p:spPr>
      </p:pic>
      <p:pic>
        <p:nvPicPr>
          <p:cNvPr id="18" name="Imagem 5" descr="6-C- psa polimento final a mão aumento de 5x (2)"/>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336779" y="1800076"/>
            <a:ext cx="3168352" cy="2466330"/>
          </a:xfrm>
          <a:prstGeom prst="rect">
            <a:avLst/>
          </a:prstGeom>
          <a:noFill/>
          <a:ln>
            <a:noFill/>
          </a:ln>
        </p:spPr>
      </p:pic>
      <p:sp>
        <p:nvSpPr>
          <p:cNvPr id="3" name="TextBox 2"/>
          <p:cNvSpPr txBox="1"/>
          <p:nvPr/>
        </p:nvSpPr>
        <p:spPr>
          <a:xfrm>
            <a:off x="1656259" y="1584052"/>
            <a:ext cx="1800200" cy="307777"/>
          </a:xfrm>
          <a:prstGeom prst="rect">
            <a:avLst/>
          </a:prstGeom>
          <a:noFill/>
        </p:spPr>
        <p:txBody>
          <a:bodyPr wrap="square" rtlCol="0">
            <a:spAutoFit/>
          </a:bodyPr>
          <a:lstStyle/>
          <a:p>
            <a:r>
              <a:rPr lang="en-US" sz="1400" dirty="0" smtClean="0">
                <a:solidFill>
                  <a:srgbClr val="000000"/>
                </a:solidFill>
                <a:latin typeface="Arial Black"/>
                <a:cs typeface="Arial Black"/>
              </a:rPr>
              <a:t>Implant + </a:t>
            </a:r>
            <a:r>
              <a:rPr lang="en-US" sz="1400" dirty="0" err="1" smtClean="0">
                <a:solidFill>
                  <a:srgbClr val="000000"/>
                </a:solidFill>
                <a:latin typeface="Arial Black"/>
                <a:cs typeface="Arial Black"/>
              </a:rPr>
              <a:t>rhGH</a:t>
            </a:r>
            <a:endParaRPr lang="en-US" sz="1400" dirty="0">
              <a:solidFill>
                <a:srgbClr val="000000"/>
              </a:solidFill>
              <a:latin typeface="Arial Black"/>
              <a:cs typeface="Arial Black"/>
            </a:endParaRPr>
          </a:p>
        </p:txBody>
      </p:sp>
      <p:sp>
        <p:nvSpPr>
          <p:cNvPr id="19" name="TextBox 18"/>
          <p:cNvSpPr txBox="1"/>
          <p:nvPr/>
        </p:nvSpPr>
        <p:spPr>
          <a:xfrm>
            <a:off x="7200875" y="1512044"/>
            <a:ext cx="1800200" cy="307777"/>
          </a:xfrm>
          <a:prstGeom prst="rect">
            <a:avLst/>
          </a:prstGeom>
          <a:noFill/>
        </p:spPr>
        <p:txBody>
          <a:bodyPr wrap="square" rtlCol="0">
            <a:spAutoFit/>
          </a:bodyPr>
          <a:lstStyle/>
          <a:p>
            <a:r>
              <a:rPr lang="en-US" sz="1400" dirty="0" smtClean="0">
                <a:solidFill>
                  <a:srgbClr val="000000"/>
                </a:solidFill>
                <a:latin typeface="Arial Black"/>
                <a:cs typeface="Arial Black"/>
              </a:rPr>
              <a:t>Implant only</a:t>
            </a:r>
            <a:endParaRPr lang="en-US" sz="1400" dirty="0">
              <a:solidFill>
                <a:srgbClr val="000000"/>
              </a:solidFill>
              <a:latin typeface="Arial Black"/>
              <a:cs typeface="Arial Black"/>
            </a:endParaRPr>
          </a:p>
        </p:txBody>
      </p:sp>
      <p:pic>
        <p:nvPicPr>
          <p:cNvPr id="12" name="Picture 11"/>
          <p:cNvPicPr/>
          <p:nvPr/>
        </p:nvPicPr>
        <p:blipFill>
          <a:blip r:embed="rId5" cstate="print"/>
          <a:stretch>
            <a:fillRect/>
          </a:stretch>
        </p:blipFill>
        <p:spPr bwMode="auto">
          <a:xfrm>
            <a:off x="645088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941139576"/>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solidFill>
                  <a:schemeClr val="bg1"/>
                </a:solidFill>
                <a:latin typeface="Century Gothic"/>
                <a:cs typeface="Century Gothic"/>
              </a:rPr>
              <a:t>Osseointegration</a:t>
            </a:r>
            <a:r>
              <a:rPr lang="en-US" sz="2000" b="1" dirty="0" smtClean="0">
                <a:solidFill>
                  <a:schemeClr val="bg1"/>
                </a:solidFill>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8" name="Retângulo 6"/>
          <p:cNvSpPr>
            <a:spLocks noChangeArrowheads="1"/>
          </p:cNvSpPr>
          <p:nvPr/>
        </p:nvSpPr>
        <p:spPr bwMode="auto">
          <a:xfrm>
            <a:off x="216099" y="791964"/>
            <a:ext cx="10369151"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 typeface="Arial" charset="0"/>
              <a:buChar char="•"/>
            </a:pPr>
            <a:r>
              <a:rPr lang="pt-BR" sz="2000" dirty="0" smtClean="0">
                <a:solidFill>
                  <a:srgbClr val="000000"/>
                </a:solidFill>
                <a:latin typeface="Century Gothic" charset="0"/>
              </a:rPr>
              <a:t> Light </a:t>
            </a:r>
            <a:r>
              <a:rPr lang="pt-BR" sz="2000" dirty="0" err="1" smtClean="0">
                <a:solidFill>
                  <a:srgbClr val="000000"/>
                </a:solidFill>
                <a:latin typeface="Century Gothic" charset="0"/>
              </a:rPr>
              <a:t>microscopy</a:t>
            </a:r>
            <a:r>
              <a:rPr lang="pt-BR" sz="2000" dirty="0" smtClean="0">
                <a:solidFill>
                  <a:srgbClr val="000000"/>
                </a:solidFill>
                <a:latin typeface="Century Gothic" charset="0"/>
              </a:rPr>
              <a:t> </a:t>
            </a:r>
            <a:r>
              <a:rPr lang="pt-BR" sz="2000" dirty="0" err="1" smtClean="0">
                <a:solidFill>
                  <a:srgbClr val="000000"/>
                </a:solidFill>
                <a:latin typeface="Century Gothic" charset="0"/>
              </a:rPr>
              <a:t>of</a:t>
            </a:r>
            <a:r>
              <a:rPr lang="pt-BR" sz="2000" dirty="0" smtClean="0">
                <a:solidFill>
                  <a:srgbClr val="000000"/>
                </a:solidFill>
                <a:latin typeface="Century Gothic" charset="0"/>
              </a:rPr>
              <a:t> </a:t>
            </a:r>
            <a:r>
              <a:rPr lang="pt-BR" sz="2000" dirty="0" err="1" smtClean="0">
                <a:solidFill>
                  <a:srgbClr val="000000"/>
                </a:solidFill>
                <a:latin typeface="Century Gothic" charset="0"/>
              </a:rPr>
              <a:t>peri-implant</a:t>
            </a:r>
            <a:r>
              <a:rPr lang="pt-BR" sz="2000" dirty="0">
                <a:solidFill>
                  <a:srgbClr val="000000"/>
                </a:solidFill>
                <a:latin typeface="Century Gothic" charset="0"/>
              </a:rPr>
              <a:t> </a:t>
            </a:r>
            <a:r>
              <a:rPr lang="pt-BR" sz="2000" dirty="0" err="1" smtClean="0">
                <a:solidFill>
                  <a:srgbClr val="000000"/>
                </a:solidFill>
                <a:latin typeface="Century Gothic" charset="0"/>
              </a:rPr>
              <a:t>bone</a:t>
            </a:r>
            <a:r>
              <a:rPr lang="pt-BR" sz="2000" dirty="0" smtClean="0">
                <a:solidFill>
                  <a:srgbClr val="000000"/>
                </a:solidFill>
                <a:latin typeface="Century Gothic" charset="0"/>
              </a:rPr>
              <a:t> </a:t>
            </a:r>
            <a:r>
              <a:rPr lang="pt-BR" sz="2000" dirty="0" err="1" smtClean="0">
                <a:solidFill>
                  <a:srgbClr val="000000"/>
                </a:solidFill>
                <a:latin typeface="Century Gothic" charset="0"/>
              </a:rPr>
              <a:t>area</a:t>
            </a:r>
            <a:r>
              <a:rPr lang="pt-BR" sz="2000" dirty="0" smtClean="0">
                <a:solidFill>
                  <a:srgbClr val="000000"/>
                </a:solidFill>
                <a:latin typeface="Century Gothic" charset="0"/>
              </a:rPr>
              <a:t> 42 </a:t>
            </a:r>
            <a:r>
              <a:rPr lang="pt-BR" sz="2000" dirty="0" err="1" smtClean="0">
                <a:solidFill>
                  <a:srgbClr val="000000"/>
                </a:solidFill>
                <a:latin typeface="Century Gothic" charset="0"/>
              </a:rPr>
              <a:t>days</a:t>
            </a:r>
            <a:r>
              <a:rPr lang="pt-BR" sz="2000" dirty="0" smtClean="0">
                <a:solidFill>
                  <a:srgbClr val="000000"/>
                </a:solidFill>
                <a:latin typeface="Century Gothic" charset="0"/>
              </a:rPr>
              <a:t> </a:t>
            </a:r>
            <a:r>
              <a:rPr lang="pt-BR" sz="2000" dirty="0" err="1" smtClean="0">
                <a:solidFill>
                  <a:srgbClr val="000000"/>
                </a:solidFill>
                <a:latin typeface="Century Gothic" charset="0"/>
              </a:rPr>
              <a:t>after</a:t>
            </a:r>
            <a:r>
              <a:rPr lang="pt-BR" sz="2000" dirty="0" smtClean="0">
                <a:solidFill>
                  <a:srgbClr val="000000"/>
                </a:solidFill>
                <a:latin typeface="Century Gothic" charset="0"/>
              </a:rPr>
              <a:t> </a:t>
            </a:r>
            <a:r>
              <a:rPr lang="pt-BR" sz="2000" dirty="0" err="1" smtClean="0">
                <a:solidFill>
                  <a:srgbClr val="000000"/>
                </a:solidFill>
                <a:latin typeface="Century Gothic" charset="0"/>
              </a:rPr>
              <a:t>implant</a:t>
            </a:r>
            <a:r>
              <a:rPr lang="pt-BR" sz="2000" dirty="0" smtClean="0">
                <a:solidFill>
                  <a:srgbClr val="000000"/>
                </a:solidFill>
                <a:latin typeface="Century Gothic" charset="0"/>
              </a:rPr>
              <a:t> </a:t>
            </a:r>
            <a:r>
              <a:rPr lang="pt-BR" sz="2000" dirty="0" err="1" smtClean="0">
                <a:solidFill>
                  <a:srgbClr val="000000"/>
                </a:solidFill>
                <a:latin typeface="Century Gothic" charset="0"/>
              </a:rPr>
              <a:t>insertion</a:t>
            </a:r>
            <a:r>
              <a:rPr lang="pt-BR" sz="2000" dirty="0" smtClean="0">
                <a:solidFill>
                  <a:srgbClr val="000000"/>
                </a:solidFill>
                <a:latin typeface="Century Gothic" charset="0"/>
              </a:rPr>
              <a:t> </a:t>
            </a:r>
          </a:p>
          <a:p>
            <a:r>
              <a:rPr lang="en-US" sz="1200" b="1" dirty="0" smtClean="0">
                <a:solidFill>
                  <a:srgbClr val="000000"/>
                </a:solidFill>
                <a:latin typeface="Arial Black"/>
                <a:cs typeface="Arial Black"/>
              </a:rPr>
              <a:t>(</a:t>
            </a:r>
            <a:r>
              <a:rPr lang="en-US" sz="1200" b="1" dirty="0">
                <a:solidFill>
                  <a:srgbClr val="000000"/>
                </a:solidFill>
                <a:latin typeface="Arial Black"/>
                <a:cs typeface="Arial Black"/>
              </a:rPr>
              <a:t>A) corresponds to original bone, (B) to newly formed bone, filled arrows indicate the boundary between original and newly formed bone, and hollow arrows indicate the </a:t>
            </a:r>
            <a:r>
              <a:rPr lang="en-US" sz="1200" b="1" dirty="0" err="1">
                <a:solidFill>
                  <a:srgbClr val="000000"/>
                </a:solidFill>
                <a:latin typeface="Arial Black"/>
                <a:cs typeface="Arial Black"/>
              </a:rPr>
              <a:t>Haversian</a:t>
            </a:r>
            <a:r>
              <a:rPr lang="en-US" sz="1200" b="1" dirty="0">
                <a:solidFill>
                  <a:srgbClr val="000000"/>
                </a:solidFill>
                <a:latin typeface="Arial Black"/>
                <a:cs typeface="Arial Black"/>
              </a:rPr>
              <a:t> system</a:t>
            </a:r>
            <a:r>
              <a:rPr lang="en-US" sz="1200" dirty="0">
                <a:solidFill>
                  <a:srgbClr val="000000"/>
                </a:solidFill>
                <a:latin typeface="Arial Black"/>
                <a:cs typeface="Arial Black"/>
              </a:rPr>
              <a:t> </a:t>
            </a:r>
            <a:r>
              <a:rPr lang="en-US" sz="1200" dirty="0" smtClean="0">
                <a:solidFill>
                  <a:srgbClr val="000000"/>
                </a:solidFill>
                <a:latin typeface="Arial Black"/>
                <a:cs typeface="Arial Black"/>
              </a:rPr>
              <a:t>)</a:t>
            </a:r>
            <a:endParaRPr lang="pt-BR" sz="1200" dirty="0" smtClean="0">
              <a:solidFill>
                <a:srgbClr val="000000"/>
              </a:solidFill>
              <a:latin typeface="Arial Black"/>
              <a:cs typeface="Arial Black"/>
            </a:endParaRPr>
          </a:p>
          <a:p>
            <a:pPr>
              <a:buFont typeface="Arial" charset="0"/>
              <a:buChar char="•"/>
            </a:pPr>
            <a:endParaRPr lang="pt-BR" sz="2400" dirty="0" smtClean="0">
              <a:solidFill>
                <a:schemeClr val="bg1"/>
              </a:solidFill>
              <a:latin typeface="Century Gothic" charset="0"/>
            </a:endParaRPr>
          </a:p>
        </p:txBody>
      </p:sp>
      <p:sp>
        <p:nvSpPr>
          <p:cNvPr id="2" name="TextBox 1"/>
          <p:cNvSpPr txBox="1"/>
          <p:nvPr/>
        </p:nvSpPr>
        <p:spPr>
          <a:xfrm>
            <a:off x="792163" y="4624815"/>
            <a:ext cx="3744416" cy="415498"/>
          </a:xfrm>
          <a:prstGeom prst="rect">
            <a:avLst/>
          </a:prstGeom>
          <a:noFill/>
        </p:spPr>
        <p:txBody>
          <a:bodyPr wrap="square" rtlCol="0">
            <a:spAutoFit/>
          </a:bodyPr>
          <a:lstStyle/>
          <a:p>
            <a:r>
              <a:rPr lang="en-US" sz="1050" b="1" dirty="0" smtClean="0">
                <a:solidFill>
                  <a:srgbClr val="000000"/>
                </a:solidFill>
                <a:latin typeface="Arial Black"/>
                <a:cs typeface="Arial Black"/>
              </a:rPr>
              <a:t>Implant + </a:t>
            </a:r>
            <a:r>
              <a:rPr lang="en-US" sz="1050" b="1" dirty="0" err="1" smtClean="0">
                <a:solidFill>
                  <a:srgbClr val="000000"/>
                </a:solidFill>
                <a:latin typeface="Arial Black"/>
                <a:cs typeface="Arial Black"/>
              </a:rPr>
              <a:t>rhGH</a:t>
            </a:r>
            <a:r>
              <a:rPr lang="en-US" sz="1050" b="1" dirty="0" smtClean="0">
                <a:solidFill>
                  <a:srgbClr val="000000"/>
                </a:solidFill>
                <a:latin typeface="Arial Black"/>
                <a:cs typeface="Arial Black"/>
              </a:rPr>
              <a:t> sites. </a:t>
            </a:r>
            <a:r>
              <a:rPr lang="en-US" sz="1050" b="1" dirty="0" err="1">
                <a:solidFill>
                  <a:srgbClr val="000000"/>
                </a:solidFill>
                <a:latin typeface="Arial Black"/>
                <a:cs typeface="Arial Black"/>
              </a:rPr>
              <a:t>Peri</a:t>
            </a:r>
            <a:r>
              <a:rPr lang="en-US" sz="1050" b="1" dirty="0">
                <a:solidFill>
                  <a:srgbClr val="000000"/>
                </a:solidFill>
                <a:latin typeface="Arial Black"/>
                <a:cs typeface="Arial Black"/>
              </a:rPr>
              <a:t>-implant area showing newly formed bone with lamellar features</a:t>
            </a:r>
            <a:endParaRPr lang="en-US" sz="1050" dirty="0">
              <a:solidFill>
                <a:srgbClr val="000000"/>
              </a:solidFill>
              <a:latin typeface="Arial Black"/>
              <a:cs typeface="Arial Black"/>
            </a:endParaRPr>
          </a:p>
        </p:txBody>
      </p:sp>
      <p:sp>
        <p:nvSpPr>
          <p:cNvPr id="16" name="TextBox 15"/>
          <p:cNvSpPr txBox="1"/>
          <p:nvPr/>
        </p:nvSpPr>
        <p:spPr>
          <a:xfrm>
            <a:off x="6552803" y="4601518"/>
            <a:ext cx="3312368" cy="415498"/>
          </a:xfrm>
          <a:prstGeom prst="rect">
            <a:avLst/>
          </a:prstGeom>
          <a:noFill/>
        </p:spPr>
        <p:txBody>
          <a:bodyPr wrap="square" rtlCol="0">
            <a:spAutoFit/>
          </a:bodyPr>
          <a:lstStyle/>
          <a:p>
            <a:r>
              <a:rPr lang="en-US" sz="1050" b="1" dirty="0" smtClean="0">
                <a:solidFill>
                  <a:srgbClr val="000000"/>
                </a:solidFill>
                <a:latin typeface="Arial Black"/>
                <a:cs typeface="Arial Black"/>
              </a:rPr>
              <a:t>Implant only sites. </a:t>
            </a:r>
            <a:r>
              <a:rPr lang="en-US" sz="1050" b="1" dirty="0" err="1">
                <a:solidFill>
                  <a:srgbClr val="000000"/>
                </a:solidFill>
                <a:latin typeface="Arial Black"/>
                <a:cs typeface="Arial Black"/>
              </a:rPr>
              <a:t>Peri</a:t>
            </a:r>
            <a:r>
              <a:rPr lang="en-US" sz="1050" b="1" dirty="0">
                <a:solidFill>
                  <a:srgbClr val="000000"/>
                </a:solidFill>
                <a:latin typeface="Arial Black"/>
                <a:cs typeface="Arial Black"/>
              </a:rPr>
              <a:t>-implant area showing maturing newly formed bone</a:t>
            </a:r>
            <a:endParaRPr lang="en-US" sz="1050" dirty="0">
              <a:solidFill>
                <a:srgbClr val="000000"/>
              </a:solidFill>
              <a:latin typeface="Arial Black"/>
              <a:cs typeface="Arial Black"/>
            </a:endParaRPr>
          </a:p>
        </p:txBody>
      </p:sp>
      <p:pic>
        <p:nvPicPr>
          <p:cNvPr id="9" name="Imagem 4" descr="DSC08359"/>
          <p:cNvPicPr/>
          <p:nvPr/>
        </p:nvPicPr>
        <p:blipFill>
          <a:blip r:embed="rId3" cstate="email">
            <a:extLst>
              <a:ext uri="{28A0092B-C50C-407E-A947-70E740481C1C}">
                <a14:useLocalDpi xmlns:a14="http://schemas.microsoft.com/office/drawing/2010/main" xmlns="" val="0"/>
              </a:ext>
            </a:extLst>
          </a:blip>
          <a:srcRect l="4491" r="20573"/>
          <a:stretch>
            <a:fillRect/>
          </a:stretch>
        </p:blipFill>
        <p:spPr bwMode="auto">
          <a:xfrm>
            <a:off x="1080195" y="1728068"/>
            <a:ext cx="3312368" cy="2807320"/>
          </a:xfrm>
          <a:prstGeom prst="rect">
            <a:avLst/>
          </a:prstGeom>
          <a:noFill/>
          <a:ln>
            <a:noFill/>
          </a:ln>
        </p:spPr>
      </p:pic>
      <p:pic>
        <p:nvPicPr>
          <p:cNvPr id="10" name="Imagem 9" descr="5-C- psa polimento final a mão aumento 10x (5)"/>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408787" y="1656060"/>
            <a:ext cx="3024336" cy="2776612"/>
          </a:xfrm>
          <a:prstGeom prst="rect">
            <a:avLst/>
          </a:prstGeom>
          <a:noFill/>
          <a:ln>
            <a:noFill/>
          </a:ln>
        </p:spPr>
      </p:pic>
      <p:pic>
        <p:nvPicPr>
          <p:cNvPr id="12" name="Picture 11"/>
          <p:cNvPicPr/>
          <p:nvPr/>
        </p:nvPicPr>
        <p:blipFill>
          <a:blip r:embed="rId5" cstate="print"/>
          <a:stretch>
            <a:fillRect/>
          </a:stretch>
        </p:blipFill>
        <p:spPr bwMode="auto">
          <a:xfrm>
            <a:off x="6522891"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4198308860"/>
      </p:ext>
    </p:extLst>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solidFill>
                  <a:schemeClr val="bg1"/>
                </a:solidFill>
                <a:latin typeface="Century Gothic"/>
                <a:cs typeface="Century Gothic"/>
              </a:rPr>
              <a:t>Osseointegration</a:t>
            </a:r>
            <a:r>
              <a:rPr lang="en-US" sz="2000" b="1" dirty="0" smtClean="0">
                <a:solidFill>
                  <a:schemeClr val="bg1"/>
                </a:solidFill>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8" name="Retângulo 6"/>
          <p:cNvSpPr>
            <a:spLocks noChangeArrowheads="1"/>
          </p:cNvSpPr>
          <p:nvPr/>
        </p:nvSpPr>
        <p:spPr bwMode="auto">
          <a:xfrm>
            <a:off x="216100" y="791964"/>
            <a:ext cx="7920880" cy="308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lnSpc>
                <a:spcPct val="140000"/>
              </a:lnSpc>
            </a:pPr>
            <a:r>
              <a:rPr lang="en-US" sz="2000" dirty="0">
                <a:solidFill>
                  <a:srgbClr val="000000"/>
                </a:solidFill>
                <a:latin typeface="Century Gothic"/>
                <a:cs typeface="Century Gothic"/>
              </a:rPr>
              <a:t>I</a:t>
            </a:r>
            <a:r>
              <a:rPr lang="en-US" sz="2000" dirty="0" smtClean="0">
                <a:solidFill>
                  <a:srgbClr val="000000"/>
                </a:solidFill>
                <a:latin typeface="Century Gothic"/>
                <a:cs typeface="Century Gothic"/>
              </a:rPr>
              <a:t>ntraoperative </a:t>
            </a:r>
            <a:r>
              <a:rPr lang="en-US" sz="2000" dirty="0">
                <a:solidFill>
                  <a:srgbClr val="000000"/>
                </a:solidFill>
                <a:latin typeface="Century Gothic"/>
                <a:cs typeface="Century Gothic"/>
              </a:rPr>
              <a:t>topical use of </a:t>
            </a:r>
            <a:r>
              <a:rPr lang="en-US" sz="2000" dirty="0" err="1">
                <a:solidFill>
                  <a:srgbClr val="000000"/>
                </a:solidFill>
                <a:latin typeface="Century Gothic"/>
                <a:cs typeface="Century Gothic"/>
              </a:rPr>
              <a:t>rhGH</a:t>
            </a:r>
            <a:r>
              <a:rPr lang="en-US" sz="2000" dirty="0">
                <a:solidFill>
                  <a:srgbClr val="000000"/>
                </a:solidFill>
                <a:latin typeface="Century Gothic"/>
                <a:cs typeface="Century Gothic"/>
              </a:rPr>
              <a:t> </a:t>
            </a:r>
            <a:r>
              <a:rPr lang="en-US" sz="2000" dirty="0" smtClean="0">
                <a:solidFill>
                  <a:srgbClr val="000000"/>
                </a:solidFill>
                <a:latin typeface="Century Gothic"/>
                <a:cs typeface="Century Gothic"/>
              </a:rPr>
              <a:t>induces </a:t>
            </a:r>
            <a:r>
              <a:rPr lang="en-US" sz="2000" dirty="0" err="1" smtClean="0">
                <a:solidFill>
                  <a:srgbClr val="000000"/>
                </a:solidFill>
                <a:latin typeface="Century Gothic"/>
                <a:cs typeface="Century Gothic"/>
              </a:rPr>
              <a:t>peri</a:t>
            </a:r>
            <a:r>
              <a:rPr lang="en-US" sz="2000" dirty="0">
                <a:solidFill>
                  <a:srgbClr val="000000"/>
                </a:solidFill>
                <a:latin typeface="Century Gothic"/>
                <a:cs typeface="Century Gothic"/>
              </a:rPr>
              <a:t>-implant new bone formation without change the bone microstructure. Administration of </a:t>
            </a:r>
            <a:r>
              <a:rPr lang="en-US" sz="2000" dirty="0" err="1">
                <a:solidFill>
                  <a:srgbClr val="000000"/>
                </a:solidFill>
                <a:latin typeface="Century Gothic"/>
                <a:cs typeface="Century Gothic"/>
              </a:rPr>
              <a:t>rhGH</a:t>
            </a:r>
            <a:r>
              <a:rPr lang="en-US" sz="2000" dirty="0">
                <a:solidFill>
                  <a:srgbClr val="000000"/>
                </a:solidFill>
                <a:latin typeface="Century Gothic"/>
                <a:cs typeface="Century Gothic"/>
              </a:rPr>
              <a:t> </a:t>
            </a:r>
            <a:r>
              <a:rPr lang="en-US" sz="2000" dirty="0" smtClean="0">
                <a:solidFill>
                  <a:srgbClr val="000000"/>
                </a:solidFill>
                <a:latin typeface="Century Gothic"/>
                <a:cs typeface="Century Gothic"/>
              </a:rPr>
              <a:t>accelerates and increases new </a:t>
            </a:r>
            <a:r>
              <a:rPr lang="en-US" sz="2000" dirty="0">
                <a:solidFill>
                  <a:srgbClr val="000000"/>
                </a:solidFill>
                <a:latin typeface="Century Gothic"/>
                <a:cs typeface="Century Gothic"/>
              </a:rPr>
              <a:t>bone formation in the early stages of bone healing. </a:t>
            </a:r>
            <a:r>
              <a:rPr lang="en-US" sz="2000" dirty="0" smtClean="0">
                <a:solidFill>
                  <a:srgbClr val="000000"/>
                </a:solidFill>
                <a:latin typeface="Century Gothic"/>
                <a:cs typeface="Century Gothic"/>
              </a:rPr>
              <a:t>However, </a:t>
            </a:r>
            <a:r>
              <a:rPr lang="en-US" sz="2000" dirty="0">
                <a:solidFill>
                  <a:srgbClr val="000000"/>
                </a:solidFill>
                <a:latin typeface="Century Gothic"/>
                <a:cs typeface="Century Gothic"/>
              </a:rPr>
              <a:t>it remains unclear whether </a:t>
            </a:r>
            <a:r>
              <a:rPr lang="en-US" sz="2000" dirty="0" err="1">
                <a:solidFill>
                  <a:srgbClr val="000000"/>
                </a:solidFill>
                <a:latin typeface="Century Gothic"/>
                <a:cs typeface="Century Gothic"/>
              </a:rPr>
              <a:t>rhGH</a:t>
            </a:r>
            <a:r>
              <a:rPr lang="en-US" sz="2000" dirty="0">
                <a:solidFill>
                  <a:srgbClr val="000000"/>
                </a:solidFill>
                <a:latin typeface="Century Gothic"/>
                <a:cs typeface="Century Gothic"/>
              </a:rPr>
              <a:t> could maintain its </a:t>
            </a:r>
            <a:r>
              <a:rPr lang="en-US" sz="2000" dirty="0" err="1">
                <a:solidFill>
                  <a:srgbClr val="000000"/>
                </a:solidFill>
                <a:latin typeface="Century Gothic"/>
                <a:cs typeface="Century Gothic"/>
              </a:rPr>
              <a:t>osteoinductive</a:t>
            </a:r>
            <a:r>
              <a:rPr lang="en-US" sz="2000" dirty="0">
                <a:solidFill>
                  <a:srgbClr val="000000"/>
                </a:solidFill>
                <a:latin typeface="Century Gothic"/>
                <a:cs typeface="Century Gothic"/>
              </a:rPr>
              <a:t> effects or would be ineffective in later stages of bone </a:t>
            </a:r>
            <a:r>
              <a:rPr lang="en-US" sz="2000" dirty="0" smtClean="0">
                <a:solidFill>
                  <a:srgbClr val="000000"/>
                </a:solidFill>
                <a:latin typeface="Century Gothic"/>
                <a:cs typeface="Century Gothic"/>
              </a:rPr>
              <a:t>healing</a:t>
            </a:r>
            <a:endParaRPr lang="pt-BR" sz="2400" dirty="0" smtClean="0">
              <a:solidFill>
                <a:schemeClr val="bg1"/>
              </a:solidFill>
              <a:latin typeface="Century Gothic" charset="0"/>
            </a:endParaRPr>
          </a:p>
        </p:txBody>
      </p:sp>
      <p:pic>
        <p:nvPicPr>
          <p:cNvPr id="12" name="Picture 1028" descr="osseo"/>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flipV="1">
            <a:off x="8569027" y="0"/>
            <a:ext cx="2464153" cy="504031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p:nvPr/>
        </p:nvPicPr>
        <p:blipFill>
          <a:blip r:embed="rId4" cstate="print"/>
          <a:stretch>
            <a:fillRect/>
          </a:stretch>
        </p:blipFill>
        <p:spPr bwMode="auto">
          <a:xfrm>
            <a:off x="6674902" y="0"/>
            <a:ext cx="3553429" cy="647948"/>
          </a:xfrm>
          <a:prstGeom prst="rect">
            <a:avLst/>
          </a:prstGeom>
          <a:noFill/>
          <a:ln w="9525">
            <a:noFill/>
            <a:miter lim="800000"/>
            <a:headEnd/>
            <a:tailEnd/>
          </a:ln>
        </p:spPr>
      </p:pic>
    </p:spTree>
    <p:extLst>
      <p:ext uri="{BB962C8B-B14F-4D97-AF65-F5344CB8AC3E}">
        <p14:creationId xmlns:p14="http://schemas.microsoft.com/office/powerpoint/2010/main" xmlns="" val="152016278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0" y="863972"/>
            <a:ext cx="10801349" cy="954107"/>
          </a:xfrm>
          <a:prstGeom prst="rect">
            <a:avLst/>
          </a:prstGeom>
          <a:noFill/>
        </p:spPr>
        <p:txBody>
          <a:bodyPr wrap="square" rtlCol="0">
            <a:spAutoFit/>
          </a:bodyPr>
          <a:lstStyle/>
          <a:p>
            <a:pPr algn="just"/>
            <a:r>
              <a:rPr lang="en-US" sz="1400" dirty="0"/>
              <a:t>Bone augmentation procedures for dental implant site preparation is a common surgical technique and widely performed to stimulate, or at least facilitate, bone growth in a certain site which is designated to receive a dental implant in its optimal tridimensional position in the jaw, and to attain predictable long-term functioning of the prosthetic </a:t>
            </a:r>
            <a:r>
              <a:rPr lang="en-US" sz="1400" dirty="0" smtClean="0"/>
              <a:t>rehabilitation. </a:t>
            </a:r>
            <a:r>
              <a:rPr lang="en-US" sz="1400" dirty="0"/>
              <a:t>This outcome can be achieved with </a:t>
            </a:r>
            <a:r>
              <a:rPr lang="en-US" sz="1400" dirty="0" err="1"/>
              <a:t>autogenous</a:t>
            </a:r>
            <a:r>
              <a:rPr lang="en-US" sz="1400" dirty="0"/>
              <a:t>, allogeneic and xenogeneic bone grafts, biomaterials or association of </a:t>
            </a:r>
            <a:r>
              <a:rPr lang="en-US" sz="1400" dirty="0" smtClean="0"/>
              <a:t>them. </a:t>
            </a:r>
            <a:endParaRPr lang="en-US" sz="1400" dirty="0">
              <a:effectLst/>
            </a:endParaRPr>
          </a:p>
        </p:txBody>
      </p:sp>
      <p:pic>
        <p:nvPicPr>
          <p:cNvPr id="8" name="Picture 3" descr="C:\Users\vaio\Documents\FOTOS CASOS CLINICOS\MESTRADO\Laurimar da Silva Santos - Levantamento de seio bilateral\Levantamento de seio direito - banco de osso (18).jpg"/>
          <p:cNvPicPr>
            <a:picLocks noChangeAspect="1" noChangeArrowheads="1"/>
          </p:cNvPicPr>
          <p:nvPr/>
        </p:nvPicPr>
        <p:blipFill>
          <a:blip r:embed="rId3" cstate="email">
            <a:clrChange>
              <a:clrFrom>
                <a:srgbClr val="0C0D12"/>
              </a:clrFrom>
              <a:clrTo>
                <a:srgbClr val="0C0D12">
                  <a:alpha val="0"/>
                </a:srgbClr>
              </a:clrTo>
            </a:clrChange>
            <a:extLst>
              <a:ext uri="{28A0092B-C50C-407E-A947-70E740481C1C}">
                <a14:useLocalDpi xmlns:a14="http://schemas.microsoft.com/office/drawing/2010/main" xmlns="" val="0"/>
              </a:ext>
            </a:extLst>
          </a:blip>
          <a:srcRect l="34299" t="5325" r="30222" b="18343"/>
          <a:stretch>
            <a:fillRect/>
          </a:stretch>
        </p:blipFill>
        <p:spPr bwMode="auto">
          <a:xfrm rot="1440000">
            <a:off x="8745904" y="1565354"/>
            <a:ext cx="1966325" cy="3078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osso cadaver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752603" y="1944092"/>
            <a:ext cx="1867468" cy="2750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descr="modelo livro 115-127"/>
          <p:cNvPicPr>
            <a:picLocks noChangeAspect="1" noChangeArrowheads="1"/>
          </p:cNvPicPr>
          <p:nvPr/>
        </p:nvPicPr>
        <p:blipFill>
          <a:blip r:embed="rId5" cstate="print">
            <a:extLst>
              <a:ext uri="{28A0092B-C50C-407E-A947-70E740481C1C}">
                <a14:useLocalDpi xmlns:a14="http://schemas.microsoft.com/office/drawing/2010/main" xmlns="" val="0"/>
              </a:ext>
            </a:extLst>
          </a:blip>
          <a:srcRect l="8836" t="50307" r="63852" b="5943"/>
          <a:stretch>
            <a:fillRect/>
          </a:stretch>
        </p:blipFill>
        <p:spPr bwMode="auto">
          <a:xfrm>
            <a:off x="0" y="1872084"/>
            <a:ext cx="2588031"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792163" y="4608388"/>
            <a:ext cx="2160240" cy="276999"/>
          </a:xfrm>
          <a:prstGeom prst="rect">
            <a:avLst/>
          </a:prstGeom>
          <a:noFill/>
        </p:spPr>
        <p:txBody>
          <a:bodyPr wrap="square" rtlCol="0">
            <a:spAutoFit/>
          </a:bodyPr>
          <a:lstStyle/>
          <a:p>
            <a:r>
              <a:rPr lang="en-US" sz="1200" dirty="0" err="1" smtClean="0">
                <a:latin typeface="Arial Black"/>
                <a:cs typeface="Arial Black"/>
              </a:rPr>
              <a:t>Autogenous</a:t>
            </a:r>
            <a:r>
              <a:rPr lang="en-US" sz="1200" dirty="0" smtClean="0">
                <a:latin typeface="Arial Black"/>
                <a:cs typeface="Arial Black"/>
              </a:rPr>
              <a:t> bone</a:t>
            </a:r>
            <a:endParaRPr lang="en-US" sz="1200" dirty="0">
              <a:latin typeface="Arial Black"/>
              <a:cs typeface="Arial Black"/>
            </a:endParaRPr>
          </a:p>
        </p:txBody>
      </p:sp>
      <p:sp>
        <p:nvSpPr>
          <p:cNvPr id="13" name="TextBox 12"/>
          <p:cNvSpPr txBox="1"/>
          <p:nvPr/>
        </p:nvSpPr>
        <p:spPr>
          <a:xfrm>
            <a:off x="8785051" y="4735749"/>
            <a:ext cx="2160240" cy="276999"/>
          </a:xfrm>
          <a:prstGeom prst="rect">
            <a:avLst/>
          </a:prstGeom>
          <a:noFill/>
        </p:spPr>
        <p:txBody>
          <a:bodyPr wrap="square" rtlCol="0">
            <a:spAutoFit/>
          </a:bodyPr>
          <a:lstStyle/>
          <a:p>
            <a:r>
              <a:rPr lang="en-US" sz="1200" dirty="0" err="1" smtClean="0">
                <a:latin typeface="Arial Black"/>
                <a:cs typeface="Arial Black"/>
              </a:rPr>
              <a:t>Xenogenous</a:t>
            </a:r>
            <a:r>
              <a:rPr lang="en-US" sz="1200" dirty="0" smtClean="0">
                <a:latin typeface="Arial Black"/>
                <a:cs typeface="Arial Black"/>
              </a:rPr>
              <a:t> bone</a:t>
            </a:r>
            <a:endParaRPr lang="en-US" sz="1200" dirty="0">
              <a:latin typeface="Arial Black"/>
              <a:cs typeface="Arial Black"/>
            </a:endParaRPr>
          </a:p>
        </p:txBody>
      </p:sp>
      <p:sp>
        <p:nvSpPr>
          <p:cNvPr id="15" name="TextBox 14"/>
          <p:cNvSpPr txBox="1"/>
          <p:nvPr/>
        </p:nvSpPr>
        <p:spPr>
          <a:xfrm>
            <a:off x="5040635" y="4763314"/>
            <a:ext cx="2160240" cy="276999"/>
          </a:xfrm>
          <a:prstGeom prst="rect">
            <a:avLst/>
          </a:prstGeom>
          <a:noFill/>
        </p:spPr>
        <p:txBody>
          <a:bodyPr wrap="square" rtlCol="0">
            <a:spAutoFit/>
          </a:bodyPr>
          <a:lstStyle/>
          <a:p>
            <a:r>
              <a:rPr lang="en-US" sz="1200" dirty="0" err="1" smtClean="0">
                <a:latin typeface="Arial Black"/>
                <a:cs typeface="Arial Black"/>
              </a:rPr>
              <a:t>Allogenic</a:t>
            </a:r>
            <a:r>
              <a:rPr lang="en-US" sz="1200" dirty="0" smtClean="0">
                <a:latin typeface="Arial Black"/>
                <a:cs typeface="Arial Black"/>
              </a:rPr>
              <a:t> bone</a:t>
            </a:r>
            <a:endParaRPr lang="en-US" sz="1200" dirty="0">
              <a:latin typeface="Arial Black"/>
              <a:cs typeface="Arial Black"/>
            </a:endParaRPr>
          </a:p>
        </p:txBody>
      </p:sp>
      <p:pic>
        <p:nvPicPr>
          <p:cNvPr id="12" name="Picture 11"/>
          <p:cNvPicPr/>
          <p:nvPr/>
        </p:nvPicPr>
        <p:blipFill>
          <a:blip r:embed="rId6" cstate="print"/>
          <a:stretch>
            <a:fillRect/>
          </a:stretch>
        </p:blipFill>
        <p:spPr bwMode="auto">
          <a:xfrm>
            <a:off x="47414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809103998"/>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16099" y="1152004"/>
            <a:ext cx="7848947" cy="2554545"/>
          </a:xfrm>
          <a:prstGeom prst="rect">
            <a:avLst/>
          </a:prstGeom>
          <a:noFill/>
        </p:spPr>
        <p:txBody>
          <a:bodyPr wrap="square" rtlCol="0">
            <a:spAutoFit/>
          </a:bodyPr>
          <a:lstStyle/>
          <a:p>
            <a:pPr algn="just"/>
            <a:r>
              <a:rPr lang="en-US" sz="1600" dirty="0" err="1"/>
              <a:t>Anorganic</a:t>
            </a:r>
            <a:r>
              <a:rPr lang="en-US" sz="1600" dirty="0"/>
              <a:t> bovine bone matrix (ABBM) has been a bone graft option for more than two decades and many studies proved it to be a biocompatible and </a:t>
            </a:r>
            <a:r>
              <a:rPr lang="en-US" sz="1600" dirty="0" err="1"/>
              <a:t>osteoconductive</a:t>
            </a:r>
            <a:r>
              <a:rPr lang="en-US" sz="1600" dirty="0"/>
              <a:t> </a:t>
            </a:r>
            <a:r>
              <a:rPr lang="en-US" sz="1600" dirty="0" smtClean="0"/>
              <a:t>material. </a:t>
            </a:r>
            <a:r>
              <a:rPr lang="en-US" sz="1600" dirty="0"/>
              <a:t>Although its use as block grafts have been recently </a:t>
            </a:r>
            <a:r>
              <a:rPr lang="en-US" sz="1600" dirty="0" smtClean="0"/>
              <a:t>reported, </a:t>
            </a:r>
            <a:r>
              <a:rPr lang="en-US" sz="1600" dirty="0"/>
              <a:t>its mainly employed in dentistry as particulate </a:t>
            </a:r>
            <a:r>
              <a:rPr lang="en-US" sz="1600" dirty="0" smtClean="0"/>
              <a:t>grafts. </a:t>
            </a:r>
            <a:r>
              <a:rPr lang="en-US" sz="1600" dirty="0"/>
              <a:t>Its porous nature greatly increases the surface area of the material thus providing a substratum for increased angiogenesis and a scaffold for new bone formation and histological findings provide proof-of-principle that ABBM particles can undergo incorporation with bone formation and </a:t>
            </a:r>
            <a:r>
              <a:rPr lang="en-US" sz="1600" dirty="0" smtClean="0"/>
              <a:t>remodeling. </a:t>
            </a:r>
            <a:r>
              <a:rPr lang="en-US" sz="1600" dirty="0" err="1" smtClean="0"/>
              <a:t>Inumerous</a:t>
            </a:r>
            <a:r>
              <a:rPr lang="en-US" sz="1600" dirty="0" smtClean="0"/>
              <a:t> of these biomaterials are nowadays </a:t>
            </a:r>
            <a:r>
              <a:rPr lang="en-US" sz="1600" dirty="0"/>
              <a:t>available for use in clinical practice and it has been reported in literature that </a:t>
            </a:r>
            <a:r>
              <a:rPr lang="en-US" sz="1600" dirty="0" smtClean="0"/>
              <a:t>such grafted </a:t>
            </a:r>
            <a:r>
              <a:rPr lang="en-US" sz="1600" dirty="0"/>
              <a:t>particles may play a role in </a:t>
            </a:r>
            <a:r>
              <a:rPr lang="en-US" sz="1600" dirty="0" err="1"/>
              <a:t>osteogenesis</a:t>
            </a:r>
            <a:r>
              <a:rPr lang="en-US" sz="1600" dirty="0"/>
              <a:t> and bone </a:t>
            </a:r>
            <a:r>
              <a:rPr lang="en-US" sz="1600" dirty="0" smtClean="0"/>
              <a:t>repair.</a:t>
            </a:r>
            <a:endParaRPr lang="en-US" sz="1600" dirty="0">
              <a:effectLst/>
            </a:endParaRPr>
          </a:p>
        </p:txBody>
      </p:sp>
      <p:pic>
        <p:nvPicPr>
          <p:cNvPr id="8" name="Picture 3" descr="C:\Users\vaio\Documents\FOTOS CASOS CLINICOS\MESTRADO\Laurimar da Silva Santos - Levantamento de seio bilateral\Levantamento de seio direito - banco de osso (18).jpg"/>
          <p:cNvPicPr>
            <a:picLocks noChangeAspect="1" noChangeArrowheads="1"/>
          </p:cNvPicPr>
          <p:nvPr/>
        </p:nvPicPr>
        <p:blipFill>
          <a:blip r:embed="rId3" cstate="email">
            <a:clrChange>
              <a:clrFrom>
                <a:srgbClr val="0C0D12"/>
              </a:clrFrom>
              <a:clrTo>
                <a:srgbClr val="0C0D12">
                  <a:alpha val="0"/>
                </a:srgbClr>
              </a:clrTo>
            </a:clrChange>
            <a:extLst>
              <a:ext uri="{28A0092B-C50C-407E-A947-70E740481C1C}">
                <a14:useLocalDpi xmlns:a14="http://schemas.microsoft.com/office/drawing/2010/main" xmlns="" val="0"/>
              </a:ext>
            </a:extLst>
          </a:blip>
          <a:srcRect l="34299" t="5325" r="30222" b="18343"/>
          <a:stretch>
            <a:fillRect/>
          </a:stretch>
        </p:blipFill>
        <p:spPr bwMode="auto">
          <a:xfrm rot="1440000">
            <a:off x="8745904" y="1565354"/>
            <a:ext cx="1966325" cy="3078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8785051" y="4735749"/>
            <a:ext cx="2160240" cy="276999"/>
          </a:xfrm>
          <a:prstGeom prst="rect">
            <a:avLst/>
          </a:prstGeom>
          <a:noFill/>
        </p:spPr>
        <p:txBody>
          <a:bodyPr wrap="square" rtlCol="0">
            <a:spAutoFit/>
          </a:bodyPr>
          <a:lstStyle/>
          <a:p>
            <a:r>
              <a:rPr lang="en-US" sz="1200" dirty="0" smtClean="0">
                <a:latin typeface="Arial Black"/>
                <a:cs typeface="Arial Black"/>
              </a:rPr>
              <a:t>Biomaterials</a:t>
            </a:r>
            <a:endParaRPr lang="en-US" sz="1200" dirty="0">
              <a:latin typeface="Arial Black"/>
              <a:cs typeface="Arial Black"/>
            </a:endParaRPr>
          </a:p>
        </p:txBody>
      </p:sp>
      <p:pic>
        <p:nvPicPr>
          <p:cNvPr id="7" name="Picture 6"/>
          <p:cNvPicPr/>
          <p:nvPr/>
        </p:nvPicPr>
        <p:blipFill>
          <a:blip r:embed="rId4" cstate="print"/>
          <a:stretch>
            <a:fillRect/>
          </a:stretch>
        </p:blipFill>
        <p:spPr bwMode="auto">
          <a:xfrm>
            <a:off x="276693" y="0"/>
            <a:ext cx="4343231" cy="791964"/>
          </a:xfrm>
          <a:prstGeom prst="rect">
            <a:avLst/>
          </a:prstGeom>
          <a:noFill/>
          <a:ln w="9525">
            <a:noFill/>
            <a:miter lim="800000"/>
            <a:headEnd/>
            <a:tailEnd/>
          </a:ln>
        </p:spPr>
      </p:pic>
    </p:spTree>
    <p:extLst>
      <p:ext uri="{BB962C8B-B14F-4D97-AF65-F5344CB8AC3E}">
        <p14:creationId xmlns:p14="http://schemas.microsoft.com/office/powerpoint/2010/main" xmlns="" val="310059780"/>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16099" y="719956"/>
            <a:ext cx="10225136" cy="830997"/>
          </a:xfrm>
          <a:prstGeom prst="rect">
            <a:avLst/>
          </a:prstGeom>
          <a:noFill/>
        </p:spPr>
        <p:txBody>
          <a:bodyPr wrap="square" rtlCol="0">
            <a:spAutoFit/>
          </a:bodyPr>
          <a:lstStyle/>
          <a:p>
            <a:pPr algn="just"/>
            <a:r>
              <a:rPr lang="en-US" sz="1600" dirty="0" err="1" smtClean="0"/>
              <a:t>Diiferent</a:t>
            </a:r>
            <a:r>
              <a:rPr lang="en-US" sz="1600" dirty="0" smtClean="0"/>
              <a:t> properties of these biomaterials may play a role in remodeling rate and hence in bone formation, such as nature of the material, structure and topography, </a:t>
            </a:r>
            <a:r>
              <a:rPr lang="en-US" sz="1600" dirty="0" err="1" smtClean="0"/>
              <a:t>lyophilization</a:t>
            </a:r>
            <a:r>
              <a:rPr lang="en-US" sz="1600" dirty="0" smtClean="0"/>
              <a:t> process, porosity, </a:t>
            </a:r>
            <a:r>
              <a:rPr lang="en-US" sz="1600" dirty="0" err="1" smtClean="0"/>
              <a:t>hydrophilicity</a:t>
            </a:r>
            <a:r>
              <a:rPr lang="en-US" sz="1600" dirty="0" smtClean="0"/>
              <a:t>, particle size among others. </a:t>
            </a:r>
            <a:endParaRPr lang="en-US" sz="1600" dirty="0">
              <a:effectLst/>
            </a:endParaRPr>
          </a:p>
        </p:txBody>
      </p:sp>
      <p:pic>
        <p:nvPicPr>
          <p:cNvPr id="5" name="Picture 4" descr="Screen Shot 2014-07-30 at 3.04.55 PM.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0" y="1720510"/>
            <a:ext cx="3960515" cy="1992021"/>
          </a:xfrm>
          <a:prstGeom prst="rect">
            <a:avLst/>
          </a:prstGeom>
        </p:spPr>
      </p:pic>
      <p:pic>
        <p:nvPicPr>
          <p:cNvPr id="6" name="Picture 5" descr="Screen Shot 2014-07-30 at 3.04.24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04531" y="1728068"/>
            <a:ext cx="3225800" cy="1955800"/>
          </a:xfrm>
          <a:prstGeom prst="rect">
            <a:avLst/>
          </a:prstGeom>
        </p:spPr>
      </p:pic>
      <p:pic>
        <p:nvPicPr>
          <p:cNvPr id="7" name="Picture 6" descr="Screen Shot 2014-07-30 at 3.04.16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88907" y="1728068"/>
            <a:ext cx="3213100" cy="1955800"/>
          </a:xfrm>
          <a:prstGeom prst="rect">
            <a:avLst/>
          </a:prstGeom>
        </p:spPr>
      </p:pic>
      <p:pic>
        <p:nvPicPr>
          <p:cNvPr id="8" name="Picture 7"/>
          <p:cNvPicPr/>
          <p:nvPr/>
        </p:nvPicPr>
        <p:blipFill>
          <a:blip r:embed="rId6" cstate="print"/>
          <a:stretch>
            <a:fillRect/>
          </a:stretch>
        </p:blipFill>
        <p:spPr bwMode="auto">
          <a:xfrm>
            <a:off x="47414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245731959"/>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216099" y="143892"/>
            <a:ext cx="6264696" cy="3170099"/>
          </a:xfrm>
          <a:prstGeom prst="rect">
            <a:avLst/>
          </a:prstGeom>
          <a:noFill/>
        </p:spPr>
        <p:txBody>
          <a:bodyPr wrap="square" rtlCol="0">
            <a:spAutoFit/>
          </a:bodyPr>
          <a:lstStyle/>
          <a:p>
            <a:r>
              <a:rPr lang="en-US" sz="2000" b="1" dirty="0" smtClean="0">
                <a:latin typeface="Century Gothic"/>
                <a:cs typeface="Century Gothic"/>
              </a:rPr>
              <a:t>Dr. Antonini fields of practice are based on:</a:t>
            </a:r>
          </a:p>
          <a:p>
            <a:endParaRPr lang="en-US" dirty="0">
              <a:latin typeface="Century Gothic"/>
              <a:cs typeface="Century Gothic"/>
            </a:endParaRPr>
          </a:p>
          <a:p>
            <a:r>
              <a:rPr lang="en-US" dirty="0" smtClean="0">
                <a:latin typeface="Century Gothic"/>
                <a:cs typeface="Century Gothic"/>
              </a:rPr>
              <a:t>Minor oral surgeries</a:t>
            </a:r>
          </a:p>
          <a:p>
            <a:r>
              <a:rPr lang="en-US" dirty="0" smtClean="0">
                <a:latin typeface="Century Gothic"/>
                <a:cs typeface="Century Gothic"/>
              </a:rPr>
              <a:t>Dental implants</a:t>
            </a:r>
          </a:p>
          <a:p>
            <a:r>
              <a:rPr lang="en-US" dirty="0" smtClean="0">
                <a:latin typeface="Century Gothic"/>
                <a:cs typeface="Century Gothic"/>
              </a:rPr>
              <a:t>Alveolar and jaws reconstruction</a:t>
            </a:r>
          </a:p>
          <a:p>
            <a:r>
              <a:rPr lang="en-US" dirty="0" smtClean="0">
                <a:latin typeface="Century Gothic"/>
                <a:cs typeface="Century Gothic"/>
              </a:rPr>
              <a:t>Oral and maxillofacial Pathology</a:t>
            </a:r>
          </a:p>
          <a:p>
            <a:r>
              <a:rPr lang="en-US" dirty="0" smtClean="0">
                <a:latin typeface="Century Gothic"/>
                <a:cs typeface="Century Gothic"/>
              </a:rPr>
              <a:t>Oral and maxillofacial Trauma</a:t>
            </a:r>
          </a:p>
          <a:p>
            <a:r>
              <a:rPr lang="en-US" dirty="0" err="1" smtClean="0">
                <a:latin typeface="Century Gothic"/>
                <a:cs typeface="Century Gothic"/>
              </a:rPr>
              <a:t>Orthognathic</a:t>
            </a:r>
            <a:r>
              <a:rPr lang="en-US" dirty="0" smtClean="0">
                <a:latin typeface="Century Gothic"/>
                <a:cs typeface="Century Gothic"/>
              </a:rPr>
              <a:t> Surgeries</a:t>
            </a:r>
          </a:p>
          <a:p>
            <a:r>
              <a:rPr lang="en-US" dirty="0" smtClean="0">
                <a:latin typeface="Century Gothic"/>
                <a:cs typeface="Century Gothic"/>
              </a:rPr>
              <a:t>TMJ Surgeries</a:t>
            </a:r>
          </a:p>
          <a:p>
            <a:endParaRPr lang="en-US" dirty="0" smtClean="0">
              <a:latin typeface="Century Gothic"/>
              <a:cs typeface="Century Gothic"/>
            </a:endParaRPr>
          </a:p>
          <a:p>
            <a:endParaRPr lang="en-US" dirty="0"/>
          </a:p>
        </p:txBody>
      </p:sp>
      <p:cxnSp>
        <p:nvCxnSpPr>
          <p:cNvPr id="13" name="Conector reto 12"/>
          <p:cNvCxnSpPr/>
          <p:nvPr/>
        </p:nvCxnSpPr>
        <p:spPr>
          <a:xfrm>
            <a:off x="0" y="575940"/>
            <a:ext cx="590473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stretch>
            <a:fillRect/>
          </a:stretch>
        </p:blipFill>
        <p:spPr>
          <a:xfrm flipH="1">
            <a:off x="9146158" y="14435"/>
            <a:ext cx="1655192" cy="2067651"/>
          </a:xfrm>
          <a:prstGeom prst="rect">
            <a:avLst/>
          </a:prstGeom>
        </p:spPr>
      </p:pic>
      <p:pic>
        <p:nvPicPr>
          <p:cNvPr id="3" name="Picture 2" descr="Screen Shot 2014-08-03 at 11.52.22 PM.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5616699" y="575940"/>
            <a:ext cx="2553827" cy="1728192"/>
          </a:xfrm>
          <a:prstGeom prst="rect">
            <a:avLst/>
          </a:prstGeom>
        </p:spPr>
      </p:pic>
      <p:pic>
        <p:nvPicPr>
          <p:cNvPr id="4" name="Picture 3"/>
          <p:cNvPicPr>
            <a:picLocks noChangeAspect="1"/>
          </p:cNvPicPr>
          <p:nvPr/>
        </p:nvPicPr>
        <p:blipFill>
          <a:blip r:embed="rId5" cstate="print"/>
          <a:stretch>
            <a:fillRect/>
          </a:stretch>
        </p:blipFill>
        <p:spPr>
          <a:xfrm>
            <a:off x="8794171" y="2676996"/>
            <a:ext cx="2005459" cy="2356414"/>
          </a:xfrm>
          <a:prstGeom prst="rect">
            <a:avLst/>
          </a:prstGeom>
        </p:spPr>
      </p:pic>
      <p:pic>
        <p:nvPicPr>
          <p:cNvPr id="5" name="Picture 4"/>
          <p:cNvPicPr>
            <a:picLocks noChangeAspect="1"/>
          </p:cNvPicPr>
          <p:nvPr/>
        </p:nvPicPr>
        <p:blipFill>
          <a:blip r:embed="rId6" cstate="print"/>
          <a:stretch>
            <a:fillRect/>
          </a:stretch>
        </p:blipFill>
        <p:spPr>
          <a:xfrm>
            <a:off x="0" y="3743369"/>
            <a:ext cx="2567335" cy="1369075"/>
          </a:xfrm>
          <a:prstGeom prst="rect">
            <a:avLst/>
          </a:prstGeom>
        </p:spPr>
      </p:pic>
      <p:pic>
        <p:nvPicPr>
          <p:cNvPr id="11" name="Picture 10"/>
          <p:cNvPicPr>
            <a:picLocks noChangeAspect="1"/>
          </p:cNvPicPr>
          <p:nvPr/>
        </p:nvPicPr>
        <p:blipFill>
          <a:blip r:embed="rId7" cstate="print"/>
          <a:stretch>
            <a:fillRect/>
          </a:stretch>
        </p:blipFill>
        <p:spPr>
          <a:xfrm>
            <a:off x="6768827" y="2377772"/>
            <a:ext cx="1770319" cy="2664173"/>
          </a:xfrm>
          <a:prstGeom prst="rect">
            <a:avLst/>
          </a:prstGeom>
        </p:spPr>
      </p:pic>
      <p:pic>
        <p:nvPicPr>
          <p:cNvPr id="14" name="Picture 13"/>
          <p:cNvPicPr>
            <a:picLocks noChangeAspect="1"/>
          </p:cNvPicPr>
          <p:nvPr/>
        </p:nvPicPr>
        <p:blipFill>
          <a:blip r:embed="rId8" cstate="print"/>
          <a:stretch>
            <a:fillRect/>
          </a:stretch>
        </p:blipFill>
        <p:spPr>
          <a:xfrm>
            <a:off x="5112643" y="2592140"/>
            <a:ext cx="1569467" cy="2424200"/>
          </a:xfrm>
          <a:prstGeom prst="rect">
            <a:avLst/>
          </a:prstGeom>
        </p:spPr>
      </p:pic>
      <p:pic>
        <p:nvPicPr>
          <p:cNvPr id="15" name="Picture 1"/>
          <p:cNvPicPr>
            <a:picLocks noChangeAspect="1" noChangeArrowheads="1"/>
          </p:cNvPicPr>
          <p:nvPr/>
        </p:nvPicPr>
        <p:blipFill>
          <a:blip r:embed="rId9" cstate="print"/>
          <a:srcRect l="54000" t="-3915"/>
          <a:stretch>
            <a:fillRect/>
          </a:stretch>
        </p:blipFill>
        <p:spPr bwMode="auto">
          <a:xfrm>
            <a:off x="2736379" y="3168228"/>
            <a:ext cx="2370709" cy="1872085"/>
          </a:xfrm>
          <a:prstGeom prst="rect">
            <a:avLst/>
          </a:prstGeom>
          <a:ln>
            <a:noFill/>
          </a:ln>
          <a:effectLst>
            <a:softEdge rad="112500"/>
          </a:effectLst>
        </p:spPr>
      </p:pic>
      <p:pic>
        <p:nvPicPr>
          <p:cNvPr id="12" name="Picture 11"/>
          <p:cNvPicPr/>
          <p:nvPr/>
        </p:nvPicPr>
        <p:blipFill>
          <a:blip r:embed="rId10" cstate="print"/>
          <a:stretch>
            <a:fillRect/>
          </a:stretch>
        </p:blipFill>
        <p:spPr bwMode="auto">
          <a:xfrm>
            <a:off x="815270" y="2664172"/>
            <a:ext cx="3554109" cy="648072"/>
          </a:xfrm>
          <a:prstGeom prst="rect">
            <a:avLst/>
          </a:prstGeom>
          <a:noFill/>
          <a:ln w="9525">
            <a:noFill/>
            <a:miter lim="800000"/>
            <a:headEnd/>
            <a:tailEnd/>
          </a:ln>
        </p:spPr>
      </p:pic>
    </p:spTree>
    <p:extLst>
      <p:ext uri="{BB962C8B-B14F-4D97-AF65-F5344CB8AC3E}">
        <p14:creationId xmlns:p14="http://schemas.microsoft.com/office/powerpoint/2010/main" xmlns="" val="177699122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16099" y="575940"/>
            <a:ext cx="10225136" cy="738664"/>
          </a:xfrm>
          <a:prstGeom prst="rect">
            <a:avLst/>
          </a:prstGeom>
          <a:noFill/>
        </p:spPr>
        <p:txBody>
          <a:bodyPr wrap="square" rtlCol="0">
            <a:spAutoFit/>
          </a:bodyPr>
          <a:lstStyle/>
          <a:p>
            <a:pPr algn="just"/>
            <a:r>
              <a:rPr lang="en-US" sz="1400" dirty="0" smtClean="0"/>
              <a:t>Once </a:t>
            </a:r>
            <a:r>
              <a:rPr lang="en-US" sz="1400" dirty="0"/>
              <a:t>there are different particle sizes available for use in clinical practice and it has been reported in literature that the size of the grafted particles may play a role in </a:t>
            </a:r>
            <a:r>
              <a:rPr lang="en-US" sz="1400" dirty="0" err="1"/>
              <a:t>osteogenesis</a:t>
            </a:r>
            <a:r>
              <a:rPr lang="en-US" sz="1400" dirty="0"/>
              <a:t> and bone </a:t>
            </a:r>
            <a:r>
              <a:rPr lang="en-US" sz="1400" dirty="0" smtClean="0"/>
              <a:t>repair, researches aiming to evaluate </a:t>
            </a:r>
            <a:r>
              <a:rPr lang="en-US" sz="1400" dirty="0"/>
              <a:t>the influence of ABBM particle sizes on bone repair </a:t>
            </a:r>
            <a:r>
              <a:rPr lang="en-US" sz="1400" dirty="0" smtClean="0"/>
              <a:t>process </a:t>
            </a:r>
            <a:r>
              <a:rPr lang="en-US" sz="1400" dirty="0" err="1" smtClean="0"/>
              <a:t>shold</a:t>
            </a:r>
            <a:r>
              <a:rPr lang="en-US" sz="1400" dirty="0" smtClean="0"/>
              <a:t> be </a:t>
            </a:r>
            <a:r>
              <a:rPr lang="en-US" sz="1400" dirty="0" err="1" smtClean="0"/>
              <a:t>perfomed</a:t>
            </a:r>
            <a:r>
              <a:rPr lang="en-US" sz="1400" dirty="0" smtClean="0"/>
              <a:t>.</a:t>
            </a:r>
            <a:endParaRPr lang="en-US" sz="1400" dirty="0">
              <a:effectLst/>
            </a:endParaRPr>
          </a:p>
        </p:txBody>
      </p:sp>
      <p:sp>
        <p:nvSpPr>
          <p:cNvPr id="13" name="TextBox 12"/>
          <p:cNvSpPr txBox="1"/>
          <p:nvPr/>
        </p:nvSpPr>
        <p:spPr>
          <a:xfrm>
            <a:off x="792163" y="4464372"/>
            <a:ext cx="3744416" cy="553998"/>
          </a:xfrm>
          <a:prstGeom prst="rect">
            <a:avLst/>
          </a:prstGeom>
          <a:noFill/>
        </p:spPr>
        <p:txBody>
          <a:bodyPr wrap="square" rtlCol="0">
            <a:spAutoFit/>
          </a:bodyPr>
          <a:lstStyle/>
          <a:p>
            <a:r>
              <a:rPr lang="en-US" sz="1000" dirty="0" err="1" smtClean="0">
                <a:latin typeface="Arial Black"/>
                <a:cs typeface="Arial Black"/>
              </a:rPr>
              <a:t>Rabbiy</a:t>
            </a:r>
            <a:r>
              <a:rPr lang="en-US" sz="1000" dirty="0" smtClean="0">
                <a:latin typeface="Arial Black"/>
                <a:cs typeface="Arial Black"/>
              </a:rPr>
              <a:t> </a:t>
            </a:r>
            <a:r>
              <a:rPr lang="en-US" sz="1000" dirty="0" err="1" smtClean="0">
                <a:latin typeface="Arial Black"/>
                <a:cs typeface="Arial Black"/>
              </a:rPr>
              <a:t>calvaria</a:t>
            </a:r>
            <a:r>
              <a:rPr lang="en-US" sz="1000" dirty="0" smtClean="0">
                <a:latin typeface="Arial Black"/>
                <a:cs typeface="Arial Black"/>
              </a:rPr>
              <a:t> defects filled with particulate </a:t>
            </a:r>
            <a:r>
              <a:rPr lang="en-US" sz="1000" dirty="0" err="1" smtClean="0">
                <a:latin typeface="Arial Black"/>
                <a:cs typeface="Arial Black"/>
              </a:rPr>
              <a:t>autogenous</a:t>
            </a:r>
            <a:r>
              <a:rPr lang="en-US" sz="1000" dirty="0" smtClean="0">
                <a:latin typeface="Arial Black"/>
                <a:cs typeface="Arial Black"/>
              </a:rPr>
              <a:t> bone, small, medium and large ABBM particles.</a:t>
            </a:r>
            <a:endParaRPr lang="en-US" sz="1000" dirty="0">
              <a:effectLst/>
              <a:latin typeface="Arial Black"/>
              <a:cs typeface="Arial Black"/>
            </a:endParaRPr>
          </a:p>
        </p:txBody>
      </p:sp>
      <p:pic>
        <p:nvPicPr>
          <p:cNvPr id="3" name="Picture 2" descr="Fig. 6 – 60 days radiographic image of defects filled with particulate autogenous bone, small, medium and large ABBM particles.TIF"/>
          <p:cNvPicPr>
            <a:picLocks noChangeAspect="1"/>
          </p:cNvPicPr>
          <p:nvPr/>
        </p:nvPicPr>
        <p:blipFill rotWithShape="1">
          <a:blip r:embed="rId3" cstate="email">
            <a:extLst>
              <a:ext uri="{28A0092B-C50C-407E-A947-70E740481C1C}">
                <a14:useLocalDpi xmlns:a14="http://schemas.microsoft.com/office/drawing/2010/main" xmlns="" val="0"/>
              </a:ext>
            </a:extLst>
          </a:blip>
          <a:srcRect r="31354" b="12663"/>
          <a:stretch/>
        </p:blipFill>
        <p:spPr>
          <a:xfrm>
            <a:off x="6552803" y="1584052"/>
            <a:ext cx="3622224" cy="2880320"/>
          </a:xfrm>
          <a:prstGeom prst="rect">
            <a:avLst/>
          </a:prstGeom>
        </p:spPr>
      </p:pic>
      <p:pic>
        <p:nvPicPr>
          <p:cNvPr id="4" name="Picture 3" descr="Fig. 1 – Defects filled with particulate autogenous bone, small, medium and large ABBM particles..TIF"/>
          <p:cNvPicPr>
            <a:picLocks noChangeAspect="1"/>
          </p:cNvPicPr>
          <p:nvPr/>
        </p:nvPicPr>
        <p:blipFill rotWithShape="1">
          <a:blip r:embed="rId4" cstate="email">
            <a:extLst>
              <a:ext uri="{28A0092B-C50C-407E-A947-70E740481C1C}">
                <a14:useLocalDpi xmlns:a14="http://schemas.microsoft.com/office/drawing/2010/main" xmlns="" val="0"/>
              </a:ext>
            </a:extLst>
          </a:blip>
          <a:srcRect r="38298" b="24280"/>
          <a:stretch/>
        </p:blipFill>
        <p:spPr>
          <a:xfrm>
            <a:off x="792163" y="1584052"/>
            <a:ext cx="3611302" cy="2769858"/>
          </a:xfrm>
          <a:prstGeom prst="rect">
            <a:avLst/>
          </a:prstGeom>
        </p:spPr>
      </p:pic>
      <p:sp>
        <p:nvSpPr>
          <p:cNvPr id="9" name="TextBox 8"/>
          <p:cNvSpPr txBox="1"/>
          <p:nvPr/>
        </p:nvSpPr>
        <p:spPr>
          <a:xfrm>
            <a:off x="6624811" y="4522223"/>
            <a:ext cx="3744416" cy="553998"/>
          </a:xfrm>
          <a:prstGeom prst="rect">
            <a:avLst/>
          </a:prstGeom>
          <a:noFill/>
        </p:spPr>
        <p:txBody>
          <a:bodyPr wrap="square" rtlCol="0">
            <a:spAutoFit/>
          </a:bodyPr>
          <a:lstStyle/>
          <a:p>
            <a:r>
              <a:rPr lang="en-US" sz="1000" dirty="0" smtClean="0">
                <a:latin typeface="Arial Black"/>
                <a:cs typeface="Arial Black"/>
              </a:rPr>
              <a:t>60 </a:t>
            </a:r>
            <a:r>
              <a:rPr lang="en-US" sz="1000" dirty="0">
                <a:latin typeface="Arial Black"/>
                <a:cs typeface="Arial Black"/>
              </a:rPr>
              <a:t>days radiographic image of defects filled with particulate </a:t>
            </a:r>
            <a:r>
              <a:rPr lang="en-US" sz="1000" dirty="0" err="1">
                <a:latin typeface="Arial Black"/>
                <a:cs typeface="Arial Black"/>
              </a:rPr>
              <a:t>autogenous</a:t>
            </a:r>
            <a:r>
              <a:rPr lang="en-US" sz="1000" dirty="0">
                <a:latin typeface="Arial Black"/>
                <a:cs typeface="Arial Black"/>
              </a:rPr>
              <a:t> bone, small, medium and large ABBM particles.</a:t>
            </a:r>
            <a:endParaRPr lang="en-US" sz="1000" dirty="0">
              <a:effectLst/>
              <a:latin typeface="Arial Black"/>
              <a:cs typeface="Arial Black"/>
            </a:endParaRPr>
          </a:p>
        </p:txBody>
      </p:sp>
      <p:pic>
        <p:nvPicPr>
          <p:cNvPr id="10" name="Picture 9"/>
          <p:cNvPicPr/>
          <p:nvPr/>
        </p:nvPicPr>
        <p:blipFill>
          <a:blip r:embed="rId5" cstate="print"/>
          <a:stretch>
            <a:fillRect/>
          </a:stretch>
        </p:blipFill>
        <p:spPr bwMode="auto">
          <a:xfrm>
            <a:off x="635590" y="0"/>
            <a:ext cx="3553429" cy="647948"/>
          </a:xfrm>
          <a:prstGeom prst="rect">
            <a:avLst/>
          </a:prstGeom>
          <a:noFill/>
          <a:ln w="9525">
            <a:noFill/>
            <a:miter lim="800000"/>
            <a:headEnd/>
            <a:tailEnd/>
          </a:ln>
        </p:spPr>
      </p:pic>
    </p:spTree>
    <p:extLst>
      <p:ext uri="{BB962C8B-B14F-4D97-AF65-F5344CB8AC3E}">
        <p14:creationId xmlns:p14="http://schemas.microsoft.com/office/powerpoint/2010/main" xmlns="" val="4043122413"/>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13" name="TextBox 12"/>
          <p:cNvSpPr txBox="1"/>
          <p:nvPr/>
        </p:nvSpPr>
        <p:spPr>
          <a:xfrm>
            <a:off x="18662" y="3600276"/>
            <a:ext cx="2573701" cy="646331"/>
          </a:xfrm>
          <a:prstGeom prst="rect">
            <a:avLst/>
          </a:prstGeom>
          <a:noFill/>
        </p:spPr>
        <p:txBody>
          <a:bodyPr wrap="square" rtlCol="0">
            <a:spAutoFit/>
          </a:bodyPr>
          <a:lstStyle/>
          <a:p>
            <a:pPr algn="ctr"/>
            <a:r>
              <a:rPr lang="en-US" sz="900" dirty="0" smtClean="0">
                <a:latin typeface="Arial Black"/>
                <a:cs typeface="Arial Black"/>
              </a:rPr>
              <a:t> </a:t>
            </a:r>
            <a:r>
              <a:rPr lang="en-US" sz="900" dirty="0">
                <a:latin typeface="Arial Black"/>
                <a:cs typeface="Arial Black"/>
              </a:rPr>
              <a:t>Histological analysis showing bone repair after 60 days of small size particles (&lt;450µm)</a:t>
            </a:r>
            <a:r>
              <a:rPr lang="en-US" sz="900" b="1" dirty="0">
                <a:latin typeface="Arial Black"/>
                <a:cs typeface="Arial Black"/>
              </a:rPr>
              <a:t> </a:t>
            </a:r>
            <a:r>
              <a:rPr lang="en-US" sz="900" dirty="0">
                <a:latin typeface="Arial Black"/>
                <a:cs typeface="Arial Black"/>
              </a:rPr>
              <a:t>ABBM implantation.</a:t>
            </a:r>
            <a:endParaRPr lang="en-US" sz="900" dirty="0">
              <a:effectLst/>
              <a:latin typeface="Arial Black"/>
              <a:cs typeface="Arial Black"/>
            </a:endParaRPr>
          </a:p>
        </p:txBody>
      </p:sp>
      <p:sp>
        <p:nvSpPr>
          <p:cNvPr id="9" name="TextBox 8"/>
          <p:cNvSpPr txBox="1"/>
          <p:nvPr/>
        </p:nvSpPr>
        <p:spPr>
          <a:xfrm>
            <a:off x="2736379" y="3600276"/>
            <a:ext cx="2664296" cy="646331"/>
          </a:xfrm>
          <a:prstGeom prst="rect">
            <a:avLst/>
          </a:prstGeom>
          <a:noFill/>
        </p:spPr>
        <p:txBody>
          <a:bodyPr wrap="square" rtlCol="0">
            <a:spAutoFit/>
          </a:bodyPr>
          <a:lstStyle/>
          <a:p>
            <a:pPr algn="ctr"/>
            <a:r>
              <a:rPr lang="en-US" sz="900" dirty="0" smtClean="0">
                <a:latin typeface="Arial Black"/>
                <a:cs typeface="Arial Black"/>
              </a:rPr>
              <a:t> Histological analysis showing bone repair after 60 days of medium size  particles (450 to 749 </a:t>
            </a:r>
            <a:r>
              <a:rPr lang="pt-BR" sz="900" dirty="0" smtClean="0">
                <a:latin typeface="Arial Black"/>
                <a:cs typeface="Arial Black"/>
                <a:sym typeface="Symbol"/>
              </a:rPr>
              <a:t></a:t>
            </a:r>
            <a:r>
              <a:rPr lang="en-US" sz="900" dirty="0" smtClean="0">
                <a:latin typeface="Arial Black"/>
                <a:cs typeface="Arial Black"/>
              </a:rPr>
              <a:t>m)</a:t>
            </a:r>
            <a:r>
              <a:rPr lang="en-US" sz="900" b="1" dirty="0" smtClean="0">
                <a:latin typeface="Arial Black"/>
                <a:cs typeface="Arial Black"/>
              </a:rPr>
              <a:t> </a:t>
            </a:r>
            <a:r>
              <a:rPr lang="en-US" sz="900" dirty="0" smtClean="0">
                <a:latin typeface="Arial Black"/>
                <a:cs typeface="Arial Black"/>
              </a:rPr>
              <a:t>ABBM implantation.</a:t>
            </a:r>
            <a:endParaRPr lang="en-US" sz="900" dirty="0">
              <a:effectLst/>
              <a:latin typeface="Arial Black"/>
              <a:cs typeface="Arial Black"/>
            </a:endParaRPr>
          </a:p>
        </p:txBody>
      </p:sp>
      <p:pic>
        <p:nvPicPr>
          <p:cNvPr id="5" name="Picture 4" descr="Fig. 2 – Histological analysis showing bone repair after 60 days of small size particles 450 ABBM implantation..TIF"/>
          <p:cNvPicPr>
            <a:picLocks noChangeAspect="1"/>
          </p:cNvPicPr>
          <p:nvPr/>
        </p:nvPicPr>
        <p:blipFill rotWithShape="1">
          <a:blip r:embed="rId3" cstate="email">
            <a:extLst>
              <a:ext uri="{28A0092B-C50C-407E-A947-70E740481C1C}">
                <a14:useLocalDpi xmlns:a14="http://schemas.microsoft.com/office/drawing/2010/main" xmlns="" val="0"/>
              </a:ext>
            </a:extLst>
          </a:blip>
          <a:srcRect r="43056" b="22441"/>
          <a:stretch/>
        </p:blipFill>
        <p:spPr>
          <a:xfrm>
            <a:off x="144091" y="1368028"/>
            <a:ext cx="2503016" cy="2130696"/>
          </a:xfrm>
          <a:prstGeom prst="rect">
            <a:avLst/>
          </a:prstGeom>
        </p:spPr>
      </p:pic>
      <p:pic>
        <p:nvPicPr>
          <p:cNvPr id="6" name="Picture 5" descr="Fig. 3 – Histological analysis showing bone repair after 60 days of medium size  particles (450 to 749 mm) ABBM implantation..TIF"/>
          <p:cNvPicPr>
            <a:picLocks noChangeAspect="1"/>
          </p:cNvPicPr>
          <p:nvPr/>
        </p:nvPicPr>
        <p:blipFill rotWithShape="1">
          <a:blip r:embed="rId4" cstate="email">
            <a:extLst>
              <a:ext uri="{28A0092B-C50C-407E-A947-70E740481C1C}">
                <a14:useLocalDpi xmlns:a14="http://schemas.microsoft.com/office/drawing/2010/main" xmlns="" val="0"/>
              </a:ext>
            </a:extLst>
          </a:blip>
          <a:srcRect r="34132" b="14213"/>
          <a:stretch/>
        </p:blipFill>
        <p:spPr>
          <a:xfrm>
            <a:off x="2808388" y="1368028"/>
            <a:ext cx="2629872" cy="2140721"/>
          </a:xfrm>
          <a:prstGeom prst="rect">
            <a:avLst/>
          </a:prstGeom>
        </p:spPr>
      </p:pic>
      <p:pic>
        <p:nvPicPr>
          <p:cNvPr id="7" name="Picture 6" descr="Fig. 4 – Histological analysis showing bone repair after 60 days of large particles (750 to 1000m) ABBM implantation..TIF"/>
          <p:cNvPicPr>
            <a:picLocks noChangeAspect="1"/>
          </p:cNvPicPr>
          <p:nvPr/>
        </p:nvPicPr>
        <p:blipFill rotWithShape="1">
          <a:blip r:embed="rId5" cstate="email">
            <a:extLst>
              <a:ext uri="{28A0092B-C50C-407E-A947-70E740481C1C}">
                <a14:useLocalDpi xmlns:a14="http://schemas.microsoft.com/office/drawing/2010/main" xmlns="" val="0"/>
              </a:ext>
            </a:extLst>
          </a:blip>
          <a:srcRect r="36375" b="13661"/>
          <a:stretch/>
        </p:blipFill>
        <p:spPr>
          <a:xfrm>
            <a:off x="5594993" y="1368028"/>
            <a:ext cx="2541986" cy="2155905"/>
          </a:xfrm>
          <a:prstGeom prst="rect">
            <a:avLst/>
          </a:prstGeom>
        </p:spPr>
      </p:pic>
      <p:pic>
        <p:nvPicPr>
          <p:cNvPr id="8" name="Picture 7" descr="Fig. 5 – Histological analysis showing bone repair after 60 days of autogenous bone particles implantation (control group)..TIF"/>
          <p:cNvPicPr>
            <a:picLocks noChangeAspect="1"/>
          </p:cNvPicPr>
          <p:nvPr/>
        </p:nvPicPr>
        <p:blipFill rotWithShape="1">
          <a:blip r:embed="rId6" cstate="email">
            <a:extLst>
              <a:ext uri="{28A0092B-C50C-407E-A947-70E740481C1C}">
                <a14:useLocalDpi xmlns:a14="http://schemas.microsoft.com/office/drawing/2010/main" xmlns="" val="0"/>
              </a:ext>
            </a:extLst>
          </a:blip>
          <a:srcRect r="39387" b="16107"/>
          <a:stretch/>
        </p:blipFill>
        <p:spPr>
          <a:xfrm>
            <a:off x="8280995" y="1348064"/>
            <a:ext cx="2520355" cy="2180204"/>
          </a:xfrm>
          <a:prstGeom prst="rect">
            <a:avLst/>
          </a:prstGeom>
        </p:spPr>
      </p:pic>
      <p:sp>
        <p:nvSpPr>
          <p:cNvPr id="15" name="TextBox 14"/>
          <p:cNvSpPr txBox="1"/>
          <p:nvPr/>
        </p:nvSpPr>
        <p:spPr>
          <a:xfrm>
            <a:off x="5544691" y="3600276"/>
            <a:ext cx="2664296" cy="507831"/>
          </a:xfrm>
          <a:prstGeom prst="rect">
            <a:avLst/>
          </a:prstGeom>
          <a:noFill/>
        </p:spPr>
        <p:txBody>
          <a:bodyPr wrap="square" rtlCol="0">
            <a:spAutoFit/>
          </a:bodyPr>
          <a:lstStyle/>
          <a:p>
            <a:pPr algn="ctr"/>
            <a:r>
              <a:rPr lang="en-US" sz="900" dirty="0" smtClean="0">
                <a:latin typeface="Arial Black"/>
                <a:cs typeface="Arial Black"/>
              </a:rPr>
              <a:t>Histological </a:t>
            </a:r>
            <a:r>
              <a:rPr lang="en-US" sz="900" dirty="0">
                <a:latin typeface="Arial Black"/>
                <a:cs typeface="Arial Black"/>
              </a:rPr>
              <a:t>analysis showing bone repair after 60 days of large particles (750 to 1000</a:t>
            </a:r>
            <a:r>
              <a:rPr lang="pt-BR" sz="900" dirty="0">
                <a:latin typeface="Arial Black"/>
                <a:cs typeface="Arial Black"/>
                <a:sym typeface="Symbol"/>
              </a:rPr>
              <a:t></a:t>
            </a:r>
            <a:r>
              <a:rPr lang="en-US" sz="900" dirty="0">
                <a:latin typeface="Arial Black"/>
                <a:cs typeface="Arial Black"/>
              </a:rPr>
              <a:t>m) ABBM implantation.</a:t>
            </a:r>
          </a:p>
        </p:txBody>
      </p:sp>
      <p:sp>
        <p:nvSpPr>
          <p:cNvPr id="16" name="TextBox 15"/>
          <p:cNvSpPr txBox="1"/>
          <p:nvPr/>
        </p:nvSpPr>
        <p:spPr>
          <a:xfrm>
            <a:off x="8137054" y="3602017"/>
            <a:ext cx="2664296" cy="646331"/>
          </a:xfrm>
          <a:prstGeom prst="rect">
            <a:avLst/>
          </a:prstGeom>
          <a:noFill/>
        </p:spPr>
        <p:txBody>
          <a:bodyPr wrap="square" rtlCol="0">
            <a:spAutoFit/>
          </a:bodyPr>
          <a:lstStyle/>
          <a:p>
            <a:pPr algn="ctr"/>
            <a:r>
              <a:rPr lang="en-US" sz="900" dirty="0" smtClean="0">
                <a:latin typeface="Arial Black"/>
                <a:cs typeface="Arial Black"/>
              </a:rPr>
              <a:t>Histological </a:t>
            </a:r>
            <a:r>
              <a:rPr lang="en-US" sz="900" dirty="0">
                <a:latin typeface="Arial Black"/>
                <a:cs typeface="Arial Black"/>
              </a:rPr>
              <a:t>analysis showing bone repair after 60 days of </a:t>
            </a:r>
            <a:r>
              <a:rPr lang="en-US" sz="900" dirty="0" err="1">
                <a:latin typeface="Arial Black"/>
                <a:cs typeface="Arial Black"/>
              </a:rPr>
              <a:t>autogenous</a:t>
            </a:r>
            <a:r>
              <a:rPr lang="en-US" sz="900" dirty="0">
                <a:latin typeface="Arial Black"/>
                <a:cs typeface="Arial Black"/>
              </a:rPr>
              <a:t> bone particles implantation (control group).</a:t>
            </a:r>
          </a:p>
        </p:txBody>
      </p:sp>
      <p:sp>
        <p:nvSpPr>
          <p:cNvPr id="10" name="TextBox 9"/>
          <p:cNvSpPr txBox="1"/>
          <p:nvPr/>
        </p:nvSpPr>
        <p:spPr>
          <a:xfrm>
            <a:off x="-35752" y="647948"/>
            <a:ext cx="8064896" cy="369332"/>
          </a:xfrm>
          <a:prstGeom prst="rect">
            <a:avLst/>
          </a:prstGeom>
          <a:noFill/>
        </p:spPr>
        <p:txBody>
          <a:bodyPr wrap="square" rtlCol="0">
            <a:spAutoFit/>
          </a:bodyPr>
          <a:lstStyle/>
          <a:p>
            <a:r>
              <a:rPr lang="en-US" dirty="0" smtClean="0">
                <a:latin typeface="Futurist Fixed-width"/>
                <a:cs typeface="Futurist Fixed-width"/>
              </a:rPr>
              <a:t>Research in New Zealand rabbits</a:t>
            </a:r>
            <a:endParaRPr lang="en-US" dirty="0">
              <a:latin typeface="Futurist Fixed-width"/>
              <a:cs typeface="Futurist Fixed-width"/>
            </a:endParaRPr>
          </a:p>
        </p:txBody>
      </p:sp>
      <p:pic>
        <p:nvPicPr>
          <p:cNvPr id="17" name="Picture 16"/>
          <p:cNvPicPr/>
          <p:nvPr/>
        </p:nvPicPr>
        <p:blipFill>
          <a:blip r:embed="rId7" cstate="print"/>
          <a:stretch>
            <a:fillRect/>
          </a:stretch>
        </p:blipFill>
        <p:spPr bwMode="auto">
          <a:xfrm>
            <a:off x="47414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69051644"/>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1728068"/>
            <a:ext cx="10225136" cy="1938992"/>
          </a:xfrm>
          <a:prstGeom prst="rect">
            <a:avLst/>
          </a:prstGeom>
          <a:noFill/>
        </p:spPr>
        <p:txBody>
          <a:bodyPr wrap="square" rtlCol="0">
            <a:spAutoFit/>
          </a:bodyPr>
          <a:lstStyle/>
          <a:p>
            <a:pPr marL="342900" indent="-342900">
              <a:buFont typeface="Wingdings" charset="2"/>
              <a:buChar char="Ø"/>
            </a:pPr>
            <a:r>
              <a:rPr lang="en-US" sz="2000" dirty="0"/>
              <a:t>Particle size of </a:t>
            </a:r>
            <a:r>
              <a:rPr lang="en-US" sz="2000" dirty="0" err="1"/>
              <a:t>anorganic</a:t>
            </a:r>
            <a:r>
              <a:rPr lang="en-US" sz="2000" dirty="0"/>
              <a:t> bovine bone matrix influences bone repair process: smaller particles tend to resorb faster and promote more bone </a:t>
            </a:r>
            <a:r>
              <a:rPr lang="en-US" sz="2000" dirty="0" err="1"/>
              <a:t>neoformation</a:t>
            </a:r>
            <a:r>
              <a:rPr lang="en-US" sz="2000" dirty="0"/>
              <a:t> than larger particles.</a:t>
            </a:r>
          </a:p>
          <a:p>
            <a:pPr marL="342900" indent="-342900">
              <a:buFont typeface="Wingdings" charset="2"/>
              <a:buChar char="Ø"/>
            </a:pPr>
            <a:endParaRPr lang="en-US" sz="2000" dirty="0" smtClean="0"/>
          </a:p>
          <a:p>
            <a:pPr marL="342900" indent="-342900">
              <a:buFont typeface="Wingdings" charset="2"/>
              <a:buChar char="Ø"/>
            </a:pPr>
            <a:r>
              <a:rPr lang="en-US" sz="2000" dirty="0" smtClean="0"/>
              <a:t>It </a:t>
            </a:r>
            <a:r>
              <a:rPr lang="en-US" sz="2000" dirty="0"/>
              <a:t>is not possible to use radiographs to evaluate qualitative or quantitative patterns of bone repair when </a:t>
            </a:r>
            <a:r>
              <a:rPr lang="en-US" sz="2000" dirty="0" err="1"/>
              <a:t>anorganic</a:t>
            </a:r>
            <a:r>
              <a:rPr lang="en-US" sz="2000" dirty="0"/>
              <a:t> bovine bone matrix is used as an </a:t>
            </a:r>
            <a:r>
              <a:rPr lang="en-US" sz="2000" dirty="0" err="1"/>
              <a:t>osteoconductor</a:t>
            </a:r>
            <a:r>
              <a:rPr lang="en-US" sz="2000" dirty="0"/>
              <a:t>.</a:t>
            </a:r>
            <a:endParaRPr lang="en-US" sz="2000" dirty="0">
              <a:effectLst/>
            </a:endParaRPr>
          </a:p>
        </p:txBody>
      </p:sp>
      <p:pic>
        <p:nvPicPr>
          <p:cNvPr id="5" name="Picture 4"/>
          <p:cNvPicPr/>
          <p:nvPr/>
        </p:nvPicPr>
        <p:blipFill>
          <a:blip r:embed="rId3" cstate="print"/>
          <a:stretch>
            <a:fillRect/>
          </a:stretch>
        </p:blipFill>
        <p:spPr bwMode="auto">
          <a:xfrm>
            <a:off x="43238" y="0"/>
            <a:ext cx="4738132" cy="863972"/>
          </a:xfrm>
          <a:prstGeom prst="rect">
            <a:avLst/>
          </a:prstGeom>
          <a:noFill/>
          <a:ln w="9525">
            <a:noFill/>
            <a:miter lim="800000"/>
            <a:headEnd/>
            <a:tailEnd/>
          </a:ln>
        </p:spPr>
      </p:pic>
    </p:spTree>
    <p:extLst>
      <p:ext uri="{BB962C8B-B14F-4D97-AF65-F5344CB8AC3E}">
        <p14:creationId xmlns:p14="http://schemas.microsoft.com/office/powerpoint/2010/main" xmlns="" val="2570185473"/>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719956"/>
            <a:ext cx="10225136" cy="1477328"/>
          </a:xfrm>
          <a:prstGeom prst="rect">
            <a:avLst/>
          </a:prstGeom>
          <a:noFill/>
        </p:spPr>
        <p:txBody>
          <a:bodyPr wrap="square" rtlCol="0">
            <a:spAutoFit/>
          </a:bodyPr>
          <a:lstStyle/>
          <a:p>
            <a:pPr algn="just"/>
            <a:r>
              <a:rPr lang="en-US" sz="1400" dirty="0"/>
              <a:t>Surgical procedures for reconstruction of alveolar ridges have become particularly common in the 90's due to the large use of dental implants to replaced missed teeth. By restoring the natural form and volume of alveolar ridge, the surgeon is able to place dental implants in an ideal esthetic and functional tridimensional </a:t>
            </a:r>
            <a:r>
              <a:rPr lang="en-US" sz="1400" dirty="0" smtClean="0"/>
              <a:t>position. </a:t>
            </a:r>
            <a:r>
              <a:rPr lang="en-US" sz="1400" dirty="0"/>
              <a:t>Other advantages of this procedure include the installation of a larger number of implants, implant placement with larger diameter and height and better distribution of implants in the </a:t>
            </a:r>
            <a:r>
              <a:rPr lang="en-US" sz="1400" dirty="0" smtClean="0"/>
              <a:t>arches.</a:t>
            </a:r>
            <a:endParaRPr lang="en-US" sz="1400" dirty="0"/>
          </a:p>
          <a:p>
            <a:pPr marL="342900" indent="-342900">
              <a:buFont typeface="Wingdings" charset="2"/>
              <a:buChar char="Ø"/>
            </a:pPr>
            <a:endParaRPr lang="en-US" sz="2000" dirty="0" smtClean="0"/>
          </a:p>
        </p:txBody>
      </p:sp>
      <p:pic>
        <p:nvPicPr>
          <p:cNvPr id="6" name="Picture 5" descr="DSC_0202.JPG"/>
          <p:cNvPicPr>
            <a:picLocks noChangeAspect="1"/>
          </p:cNvPicPr>
          <p:nvPr/>
        </p:nvPicPr>
        <p:blipFill rotWithShape="1">
          <a:blip r:embed="rId3" cstate="email">
            <a:extLst>
              <a:ext uri="{28A0092B-C50C-407E-A947-70E740481C1C}">
                <a14:useLocalDpi xmlns:a14="http://schemas.microsoft.com/office/drawing/2010/main" xmlns="" val="0"/>
              </a:ext>
            </a:extLst>
          </a:blip>
          <a:srcRect l="10996" t="7843" r="8947" b="8210"/>
          <a:stretch/>
        </p:blipFill>
        <p:spPr>
          <a:xfrm>
            <a:off x="37018" y="2016100"/>
            <a:ext cx="4115273" cy="2866048"/>
          </a:xfrm>
          <a:prstGeom prst="rect">
            <a:avLst/>
          </a:prstGeom>
          <a:ln>
            <a:noFill/>
          </a:ln>
          <a:effectLst>
            <a:softEdge rad="112500"/>
          </a:effectLst>
        </p:spPr>
      </p:pic>
      <p:pic>
        <p:nvPicPr>
          <p:cNvPr id="7" name="Picture 1"/>
          <p:cNvPicPr>
            <a:picLocks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176539" y="1944092"/>
            <a:ext cx="2592288" cy="307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1"/>
          <p:cNvPicPr>
            <a:picLocks noChangeArrowheads="1"/>
          </p:cNvPicPr>
          <p:nvPr/>
        </p:nvPicPr>
        <p:blipFill>
          <a:blip r:embed="rId5" cstate="print"/>
          <a:srcRect/>
          <a:stretch>
            <a:fillRect/>
          </a:stretch>
        </p:blipFill>
        <p:spPr bwMode="auto">
          <a:xfrm>
            <a:off x="6768827" y="1955858"/>
            <a:ext cx="3744416" cy="3056079"/>
          </a:xfrm>
          <a:prstGeom prst="rect">
            <a:avLst/>
          </a:prstGeom>
          <a:noFill/>
          <a:ln w="12700" cap="flat">
            <a:noFill/>
            <a:miter lim="800000"/>
            <a:headEnd/>
            <a:tailEnd/>
          </a:ln>
          <a:effectLst>
            <a:outerShdw blurRad="101600" algn="ctr" rotWithShape="0">
              <a:schemeClr val="bg2">
                <a:alpha val="50000"/>
              </a:schemeClr>
            </a:outerShdw>
          </a:effectLst>
        </p:spPr>
      </p:pic>
      <p:pic>
        <p:nvPicPr>
          <p:cNvPr id="8" name="Picture 7"/>
          <p:cNvPicPr/>
          <p:nvPr/>
        </p:nvPicPr>
        <p:blipFill>
          <a:blip r:embed="rId6" cstate="print"/>
          <a:stretch>
            <a:fillRect/>
          </a:stretch>
        </p:blipFill>
        <p:spPr bwMode="auto">
          <a:xfrm>
            <a:off x="47414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251035727"/>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719956"/>
            <a:ext cx="10225136" cy="4185761"/>
          </a:xfrm>
          <a:prstGeom prst="rect">
            <a:avLst/>
          </a:prstGeom>
          <a:noFill/>
        </p:spPr>
        <p:txBody>
          <a:bodyPr wrap="square" rtlCol="0">
            <a:spAutoFit/>
          </a:bodyPr>
          <a:lstStyle/>
          <a:p>
            <a:pPr algn="just"/>
            <a:r>
              <a:rPr lang="en-US" sz="1400" dirty="0"/>
              <a:t>Once </a:t>
            </a:r>
            <a:r>
              <a:rPr lang="en-US" sz="1400" dirty="0" err="1"/>
              <a:t>onlay</a:t>
            </a:r>
            <a:r>
              <a:rPr lang="en-US" sz="1400" dirty="0"/>
              <a:t> grafting has been chosen as the modality for ridge augmentation, it is imperative that they are properly adapted to the recipient site and remain firmly attached until its </a:t>
            </a:r>
            <a:r>
              <a:rPr lang="en-US" sz="1400" dirty="0" smtClean="0"/>
              <a:t>incorporation.</a:t>
            </a:r>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r>
              <a:rPr lang="en-US" sz="1400" dirty="0"/>
              <a:t>Traditionally, metallic screws have been used to achieve rigid fixation for </a:t>
            </a:r>
            <a:r>
              <a:rPr lang="en-US" sz="1400" dirty="0" err="1"/>
              <a:t>onlay</a:t>
            </a:r>
            <a:r>
              <a:rPr lang="en-US" sz="1400" dirty="0"/>
              <a:t> grafting. Titanium is widely accepted as the metal with the best biocompatibility and excellent mechanical properties and therefore has been successfully used to provide rigid </a:t>
            </a:r>
            <a:r>
              <a:rPr lang="en-US" sz="1400" dirty="0" smtClean="0"/>
              <a:t>fixation, </a:t>
            </a:r>
            <a:r>
              <a:rPr lang="en-US" sz="1400" dirty="0"/>
              <a:t>although it does have some </a:t>
            </a:r>
            <a:r>
              <a:rPr lang="en-US" sz="1400" dirty="0" smtClean="0"/>
              <a:t>limitations.</a:t>
            </a:r>
          </a:p>
        </p:txBody>
      </p:sp>
      <p:pic>
        <p:nvPicPr>
          <p:cNvPr id="8" name="Picture 1"/>
          <p:cNvPicPr>
            <a:picLocks noChangeArrowheads="1"/>
          </p:cNvPicPr>
          <p:nvPr/>
        </p:nvPicPr>
        <p:blipFill>
          <a:blip r:embed="rId3" cstate="email">
            <a:extLst>
              <a:ext uri="{28A0092B-C50C-407E-A947-70E740481C1C}">
                <a14:useLocalDpi xmlns:a14="http://schemas.microsoft.com/office/drawing/2010/main" xmlns="" val="0"/>
              </a:ext>
            </a:extLst>
          </a:blip>
          <a:srcRect l="4681" r="9163"/>
          <a:stretch>
            <a:fillRect/>
          </a:stretch>
        </p:blipFill>
        <p:spPr bwMode="auto">
          <a:xfrm>
            <a:off x="3878" y="1512044"/>
            <a:ext cx="2876852" cy="2644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p:cNvPicPr>
            <a:picLocks noChangeArrowheads="1"/>
          </p:cNvPicPr>
          <p:nvPr/>
        </p:nvPicPr>
        <p:blipFill>
          <a:blip r:embed="rId4" cstate="email">
            <a:extLst>
              <a:ext uri="{28A0092B-C50C-407E-A947-70E740481C1C}">
                <a14:useLocalDpi xmlns:a14="http://schemas.microsoft.com/office/drawing/2010/main" xmlns="" val="0"/>
              </a:ext>
            </a:extLst>
          </a:blip>
          <a:srcRect l="6197" r="9241"/>
          <a:stretch>
            <a:fillRect/>
          </a:stretch>
        </p:blipFill>
        <p:spPr bwMode="auto">
          <a:xfrm>
            <a:off x="2668249" y="1512044"/>
            <a:ext cx="2763574" cy="2630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p:cNvPicPr>
            <a:picLocks noChangeArrowheads="1"/>
          </p:cNvPicPr>
          <p:nvPr/>
        </p:nvPicPr>
        <p:blipFill>
          <a:blip r:embed="rId5" cstate="email">
            <a:extLst>
              <a:ext uri="{28A0092B-C50C-407E-A947-70E740481C1C}">
                <a14:useLocalDpi xmlns:a14="http://schemas.microsoft.com/office/drawing/2010/main" xmlns="" val="0"/>
              </a:ext>
            </a:extLst>
          </a:blip>
          <a:srcRect l="4681" r="6085"/>
          <a:stretch>
            <a:fillRect/>
          </a:stretch>
        </p:blipFill>
        <p:spPr bwMode="auto">
          <a:xfrm>
            <a:off x="5260537" y="1512044"/>
            <a:ext cx="3197153" cy="2644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p:cNvPicPr>
            <a:picLocks noChangeArrowheads="1"/>
          </p:cNvPicPr>
          <p:nvPr/>
        </p:nvPicPr>
        <p:blipFill>
          <a:blip r:embed="rId6" cstate="email">
            <a:lum contrast="4000"/>
            <a:extLst>
              <a:ext uri="{28A0092B-C50C-407E-A947-70E740481C1C}">
                <a14:useLocalDpi xmlns:a14="http://schemas.microsoft.com/office/drawing/2010/main" xmlns="" val="0"/>
              </a:ext>
            </a:extLst>
          </a:blip>
          <a:srcRect l="7712" r="7727"/>
          <a:stretch>
            <a:fillRect/>
          </a:stretch>
        </p:blipFill>
        <p:spPr bwMode="auto">
          <a:xfrm>
            <a:off x="8068849" y="1512044"/>
            <a:ext cx="2900287" cy="2630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p:nvPr/>
        </p:nvPicPr>
        <p:blipFill>
          <a:blip r:embed="rId7" cstate="print"/>
          <a:stretch>
            <a:fillRect/>
          </a:stretch>
        </p:blipFill>
        <p:spPr bwMode="auto">
          <a:xfrm>
            <a:off x="671594" y="0"/>
            <a:ext cx="3553429" cy="647948"/>
          </a:xfrm>
          <a:prstGeom prst="rect">
            <a:avLst/>
          </a:prstGeom>
          <a:noFill/>
          <a:ln w="9525">
            <a:noFill/>
            <a:miter lim="800000"/>
            <a:headEnd/>
            <a:tailEnd/>
          </a:ln>
        </p:spPr>
      </p:pic>
    </p:spTree>
    <p:extLst>
      <p:ext uri="{BB962C8B-B14F-4D97-AF65-F5344CB8AC3E}">
        <p14:creationId xmlns:p14="http://schemas.microsoft.com/office/powerpoint/2010/main" xmlns="" val="1332904334"/>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719956"/>
            <a:ext cx="10225136" cy="3447098"/>
          </a:xfrm>
          <a:prstGeom prst="rect">
            <a:avLst/>
          </a:prstGeom>
          <a:noFill/>
        </p:spPr>
        <p:txBody>
          <a:bodyPr wrap="square" rtlCol="0">
            <a:spAutoFit/>
          </a:bodyPr>
          <a:lstStyle/>
          <a:p>
            <a:pPr algn="just"/>
            <a:r>
              <a:rPr lang="en-US" dirty="0" smtClean="0"/>
              <a:t>The </a:t>
            </a:r>
            <a:r>
              <a:rPr lang="en-US" dirty="0"/>
              <a:t>use of </a:t>
            </a:r>
            <a:r>
              <a:rPr lang="en-US" dirty="0" err="1"/>
              <a:t>resorbable</a:t>
            </a:r>
            <a:r>
              <a:rPr lang="en-US" dirty="0"/>
              <a:t> fixation devices in oral and maxillofacial surgery has been studied. Various investigators have demonstrated favorable results using </a:t>
            </a:r>
            <a:r>
              <a:rPr lang="en-US" dirty="0" err="1"/>
              <a:t>resorbable</a:t>
            </a:r>
            <a:r>
              <a:rPr lang="en-US" dirty="0"/>
              <a:t> fixation </a:t>
            </a:r>
            <a:endParaRPr lang="en-US"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p:txBody>
      </p:sp>
      <p:pic>
        <p:nvPicPr>
          <p:cNvPr id="5" name="Picture 3" descr="C:\My Documents\EUA\Fotos Pesquisa UAB\Mvc-0211.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00" b="90000" l="8175" r="73575"/>
                    </a14:imgEffect>
                  </a14:imgLayer>
                </a14:imgProps>
              </a:ext>
            </a:extLst>
          </a:blip>
          <a:srcRect r="18250"/>
          <a:stretch>
            <a:fillRect/>
          </a:stretch>
        </p:blipFill>
        <p:spPr bwMode="auto">
          <a:xfrm>
            <a:off x="-792013" y="1957189"/>
            <a:ext cx="3752850" cy="3443287"/>
          </a:xfrm>
          <a:prstGeom prst="rect">
            <a:avLst/>
          </a:prstGeom>
          <a:ln>
            <a:noFill/>
          </a:ln>
          <a:effectLst>
            <a:outerShdw blurRad="292100" dist="139700" dir="2700000" algn="tl" rotWithShape="0">
              <a:srgbClr val="333333">
                <a:alpha val="65000"/>
              </a:srgbClr>
            </a:outerShdw>
          </a:effectLst>
        </p:spPr>
      </p:pic>
      <p:pic>
        <p:nvPicPr>
          <p:cNvPr id="6" name="Picture 2" descr="DSCN4225"/>
          <p:cNvPicPr>
            <a:picLocks noChangeAspect="1" noChangeArrowheads="1"/>
          </p:cNvPicPr>
          <p:nvPr/>
        </p:nvPicPr>
        <p:blipFill>
          <a:blip r:embed="rId5" cstate="print"/>
          <a:srcRect/>
          <a:stretch>
            <a:fillRect/>
          </a:stretch>
        </p:blipFill>
        <p:spPr bwMode="auto">
          <a:xfrm>
            <a:off x="3096419" y="2592164"/>
            <a:ext cx="2908650" cy="2180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DSCN4228"/>
          <p:cNvPicPr>
            <a:picLocks noChangeAspect="1" noChangeArrowheads="1"/>
          </p:cNvPicPr>
          <p:nvPr/>
        </p:nvPicPr>
        <p:blipFill>
          <a:blip r:embed="rId6" cstate="print"/>
          <a:srcRect/>
          <a:stretch>
            <a:fillRect/>
          </a:stretch>
        </p:blipFill>
        <p:spPr bwMode="auto">
          <a:xfrm>
            <a:off x="6408787" y="2592164"/>
            <a:ext cx="2865408" cy="2148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3" descr="content_cmf_16_597x94"/>
          <p:cNvPicPr>
            <a:picLocks noChangeAspect="1" noChangeArrowheads="1"/>
          </p:cNvPicPr>
          <p:nvPr/>
        </p:nvPicPr>
        <p:blipFill rotWithShape="1">
          <a:blip r:embed="rId7" cstate="print"/>
          <a:srcRect l="36542" t="-7464" r="5649" b="1"/>
          <a:stretch/>
        </p:blipFill>
        <p:spPr bwMode="auto">
          <a:xfrm rot="5400000">
            <a:off x="8822925" y="3202362"/>
            <a:ext cx="2540269" cy="743810"/>
          </a:xfrm>
          <a:prstGeom prst="rect">
            <a:avLst/>
          </a:prstGeom>
          <a:noFill/>
          <a:ln w="9525">
            <a:noFill/>
            <a:miter lim="800000"/>
            <a:headEnd/>
            <a:tailEnd/>
          </a:ln>
        </p:spPr>
      </p:pic>
      <p:pic>
        <p:nvPicPr>
          <p:cNvPr id="9" name="Picture 8"/>
          <p:cNvPicPr/>
          <p:nvPr/>
        </p:nvPicPr>
        <p:blipFill>
          <a:blip r:embed="rId8" cstate="print"/>
          <a:stretch>
            <a:fillRect/>
          </a:stretch>
        </p:blipFill>
        <p:spPr bwMode="auto">
          <a:xfrm>
            <a:off x="438139"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656479507"/>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Rectangle 1"/>
          <p:cNvSpPr/>
          <p:nvPr/>
        </p:nvSpPr>
        <p:spPr>
          <a:xfrm>
            <a:off x="648147" y="791964"/>
            <a:ext cx="9361040" cy="1077218"/>
          </a:xfrm>
          <a:prstGeom prst="rect">
            <a:avLst/>
          </a:prstGeom>
        </p:spPr>
        <p:txBody>
          <a:bodyPr wrap="square">
            <a:spAutoFit/>
          </a:bodyPr>
          <a:lstStyle/>
          <a:p>
            <a:r>
              <a:rPr lang="en-US" sz="1600" dirty="0"/>
              <a:t>The fixation devices consist of a combination of different </a:t>
            </a:r>
            <a:r>
              <a:rPr lang="en-US" sz="1600" dirty="0" err="1"/>
              <a:t>bioresorbable</a:t>
            </a:r>
            <a:r>
              <a:rPr lang="en-US" sz="1600" dirty="0"/>
              <a:t> polymers including </a:t>
            </a:r>
            <a:r>
              <a:rPr lang="en-US" sz="1600" dirty="0" err="1"/>
              <a:t>polylactide</a:t>
            </a:r>
            <a:r>
              <a:rPr lang="en-US" sz="1600" dirty="0"/>
              <a:t>, </a:t>
            </a:r>
            <a:r>
              <a:rPr lang="en-US" sz="1600" dirty="0" err="1"/>
              <a:t>polyglycolide</a:t>
            </a:r>
            <a:r>
              <a:rPr lang="en-US" sz="1600" dirty="0"/>
              <a:t> and their co-polymers, so as to achieve a balance between mechanical strength, flexibility, inflammatory response and </a:t>
            </a:r>
            <a:r>
              <a:rPr lang="en-US" sz="1600" dirty="0" err="1"/>
              <a:t>resorption</a:t>
            </a:r>
            <a:r>
              <a:rPr lang="en-US" sz="1600" dirty="0"/>
              <a:t> </a:t>
            </a:r>
            <a:r>
              <a:rPr lang="en-US" sz="1600" dirty="0" smtClean="0"/>
              <a:t>time. </a:t>
            </a:r>
            <a:r>
              <a:rPr lang="en-US" sz="1600" dirty="0"/>
              <a:t>Currently, most devices are manufactured by combining two polymers, mainly poly-D-</a:t>
            </a:r>
            <a:r>
              <a:rPr lang="en-US" sz="1600" dirty="0" err="1"/>
              <a:t>lactide</a:t>
            </a:r>
            <a:r>
              <a:rPr lang="en-US" sz="1600" dirty="0"/>
              <a:t> or </a:t>
            </a:r>
            <a:r>
              <a:rPr lang="en-US" sz="1600" dirty="0" err="1"/>
              <a:t>polyglycolide</a:t>
            </a:r>
            <a:r>
              <a:rPr lang="en-US" sz="1600" dirty="0"/>
              <a:t> with poly-L-</a:t>
            </a:r>
            <a:r>
              <a:rPr lang="en-US" sz="1600" dirty="0" err="1"/>
              <a:t>lactide</a:t>
            </a:r>
            <a:r>
              <a:rPr lang="en-US" sz="1600" dirty="0"/>
              <a:t>. </a:t>
            </a:r>
          </a:p>
        </p:txBody>
      </p:sp>
      <p:pic>
        <p:nvPicPr>
          <p:cNvPr id="5" name="Picture 10" descr="Hydrolyysi"/>
          <p:cNvPicPr>
            <a:picLocks noChangeAspect="1" noChangeArrowheads="1"/>
          </p:cNvPicPr>
          <p:nvPr/>
        </p:nvPicPr>
        <p:blipFill>
          <a:blip r:embed="rId3" cstate="print"/>
          <a:srcRect/>
          <a:stretch>
            <a:fillRect/>
          </a:stretch>
        </p:blipFill>
        <p:spPr bwMode="auto">
          <a:xfrm>
            <a:off x="3024411" y="2736180"/>
            <a:ext cx="4929222" cy="1638609"/>
          </a:xfrm>
          <a:prstGeom prst="rect">
            <a:avLst/>
          </a:prstGeom>
          <a:noFill/>
          <a:ln w="9525">
            <a:noFill/>
            <a:miter lim="800000"/>
            <a:headEnd/>
            <a:tailEnd/>
          </a:ln>
          <a:effectLst>
            <a:softEdge rad="127000"/>
          </a:effectLst>
        </p:spPr>
      </p:pic>
      <p:pic>
        <p:nvPicPr>
          <p:cNvPr id="6" name="Picture 7" descr="Polymer"/>
          <p:cNvPicPr>
            <a:picLocks noChangeAspect="1" noChangeArrowheads="1"/>
          </p:cNvPicPr>
          <p:nvPr/>
        </p:nvPicPr>
        <p:blipFill>
          <a:blip r:embed="rId4" cstate="print"/>
          <a:srcRect/>
          <a:stretch>
            <a:fillRect/>
          </a:stretch>
        </p:blipFill>
        <p:spPr bwMode="auto">
          <a:xfrm>
            <a:off x="8280995" y="2376140"/>
            <a:ext cx="2133600" cy="2130425"/>
          </a:xfrm>
          <a:prstGeom prst="rect">
            <a:avLst/>
          </a:prstGeom>
          <a:noFill/>
          <a:ln w="9525">
            <a:noFill/>
            <a:miter lim="800000"/>
            <a:headEnd/>
            <a:tailEnd/>
          </a:ln>
        </p:spPr>
      </p:pic>
      <p:pic>
        <p:nvPicPr>
          <p:cNvPr id="7" name="Picture 3" descr="C:\My Documents\EUA\Fotos Pesquisa UAB\Mvc-0211.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8175" r="73575"/>
                    </a14:imgEffect>
                  </a14:imgLayer>
                </a14:imgProps>
              </a:ext>
            </a:extLst>
          </a:blip>
          <a:srcRect r="18250"/>
          <a:stretch>
            <a:fillRect/>
          </a:stretch>
        </p:blipFill>
        <p:spPr bwMode="auto">
          <a:xfrm>
            <a:off x="-792013" y="1944092"/>
            <a:ext cx="3752850" cy="3443287"/>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7" cstate="print"/>
          <a:stretch>
            <a:fillRect/>
          </a:stretch>
        </p:blipFill>
        <p:spPr bwMode="auto">
          <a:xfrm>
            <a:off x="47414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103675730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pic>
        <p:nvPicPr>
          <p:cNvPr id="7" name="Picture 6" descr="tibia.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508269"/>
            <a:ext cx="4907889" cy="2952328"/>
          </a:xfrm>
          <a:prstGeom prst="rect">
            <a:avLst/>
          </a:prstGeom>
        </p:spPr>
      </p:pic>
      <p:pic>
        <p:nvPicPr>
          <p:cNvPr id="12" name="Picture 11" descr="bone grafts.jp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rot="5400000">
            <a:off x="8553512" y="2219878"/>
            <a:ext cx="2935385" cy="1512168"/>
          </a:xfrm>
          <a:prstGeom prst="rect">
            <a:avLst/>
          </a:prstGeom>
        </p:spPr>
      </p:pic>
      <p:pic>
        <p:nvPicPr>
          <p:cNvPr id="13" name="Picture 12" descr="donor site.jp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112643" y="1508269"/>
            <a:ext cx="3943045" cy="2943224"/>
          </a:xfrm>
          <a:prstGeom prst="rect">
            <a:avLst/>
          </a:prstGeom>
        </p:spPr>
      </p:pic>
      <p:sp>
        <p:nvSpPr>
          <p:cNvPr id="15" name="TextBox 14"/>
          <p:cNvSpPr txBox="1"/>
          <p:nvPr/>
        </p:nvSpPr>
        <p:spPr>
          <a:xfrm>
            <a:off x="1080195" y="4532605"/>
            <a:ext cx="2573701" cy="230832"/>
          </a:xfrm>
          <a:prstGeom prst="rect">
            <a:avLst/>
          </a:prstGeom>
          <a:noFill/>
        </p:spPr>
        <p:txBody>
          <a:bodyPr wrap="square" rtlCol="0">
            <a:spAutoFit/>
          </a:bodyPr>
          <a:lstStyle/>
          <a:p>
            <a:pPr algn="ctr"/>
            <a:r>
              <a:rPr lang="en-US" sz="900" dirty="0" smtClean="0">
                <a:latin typeface="Arial Black"/>
                <a:cs typeface="Arial Black"/>
              </a:rPr>
              <a:t>Rabbit’s tibia plateau (recipient site)</a:t>
            </a:r>
            <a:endParaRPr lang="en-US" sz="900" dirty="0">
              <a:effectLst/>
              <a:latin typeface="Arial Black"/>
              <a:cs typeface="Arial Black"/>
            </a:endParaRPr>
          </a:p>
        </p:txBody>
      </p:sp>
      <p:sp>
        <p:nvSpPr>
          <p:cNvPr id="16" name="TextBox 15"/>
          <p:cNvSpPr txBox="1"/>
          <p:nvPr/>
        </p:nvSpPr>
        <p:spPr>
          <a:xfrm>
            <a:off x="5976739" y="4532605"/>
            <a:ext cx="2573701" cy="230832"/>
          </a:xfrm>
          <a:prstGeom prst="rect">
            <a:avLst/>
          </a:prstGeom>
          <a:noFill/>
        </p:spPr>
        <p:txBody>
          <a:bodyPr wrap="square" rtlCol="0">
            <a:spAutoFit/>
          </a:bodyPr>
          <a:lstStyle/>
          <a:p>
            <a:pPr algn="ctr"/>
            <a:r>
              <a:rPr lang="en-US" sz="900" dirty="0" smtClean="0">
                <a:latin typeface="Arial Black"/>
                <a:cs typeface="Arial Black"/>
              </a:rPr>
              <a:t>Rabbit’s </a:t>
            </a:r>
            <a:r>
              <a:rPr lang="en-US" sz="900" dirty="0" err="1" smtClean="0">
                <a:latin typeface="Arial Black"/>
                <a:cs typeface="Arial Black"/>
              </a:rPr>
              <a:t>calvaria</a:t>
            </a:r>
            <a:r>
              <a:rPr lang="en-US" sz="900" dirty="0" smtClean="0">
                <a:latin typeface="Arial Black"/>
                <a:cs typeface="Arial Black"/>
              </a:rPr>
              <a:t> (donor site)</a:t>
            </a:r>
            <a:endParaRPr lang="en-US" sz="900" dirty="0">
              <a:effectLst/>
              <a:latin typeface="Arial Black"/>
              <a:cs typeface="Arial Black"/>
            </a:endParaRPr>
          </a:p>
        </p:txBody>
      </p:sp>
      <p:sp>
        <p:nvSpPr>
          <p:cNvPr id="17" name="TextBox 16"/>
          <p:cNvSpPr txBox="1"/>
          <p:nvPr/>
        </p:nvSpPr>
        <p:spPr>
          <a:xfrm>
            <a:off x="9361115" y="4532605"/>
            <a:ext cx="1440235" cy="507831"/>
          </a:xfrm>
          <a:prstGeom prst="rect">
            <a:avLst/>
          </a:prstGeom>
          <a:noFill/>
        </p:spPr>
        <p:txBody>
          <a:bodyPr wrap="square" rtlCol="0">
            <a:spAutoFit/>
          </a:bodyPr>
          <a:lstStyle/>
          <a:p>
            <a:pPr algn="ctr"/>
            <a:r>
              <a:rPr lang="en-US" sz="900" dirty="0" smtClean="0">
                <a:latin typeface="Arial Black"/>
                <a:cs typeface="Arial Black"/>
              </a:rPr>
              <a:t>Cylindrical block grafts harvested from </a:t>
            </a:r>
            <a:r>
              <a:rPr lang="en-US" sz="900" dirty="0" err="1" smtClean="0">
                <a:latin typeface="Arial Black"/>
                <a:cs typeface="Arial Black"/>
              </a:rPr>
              <a:t>calvaria</a:t>
            </a:r>
            <a:endParaRPr lang="en-US" sz="900" dirty="0">
              <a:effectLst/>
              <a:latin typeface="Arial Black"/>
              <a:cs typeface="Arial Black"/>
            </a:endParaRPr>
          </a:p>
        </p:txBody>
      </p:sp>
      <p:sp>
        <p:nvSpPr>
          <p:cNvPr id="2" name="Rectangle 1"/>
          <p:cNvSpPr/>
          <p:nvPr/>
        </p:nvSpPr>
        <p:spPr>
          <a:xfrm>
            <a:off x="72008" y="503932"/>
            <a:ext cx="10585251" cy="954107"/>
          </a:xfrm>
          <a:prstGeom prst="rect">
            <a:avLst/>
          </a:prstGeom>
        </p:spPr>
        <p:txBody>
          <a:bodyPr wrap="square">
            <a:spAutoFit/>
          </a:bodyPr>
          <a:lstStyle/>
          <a:p>
            <a:pPr algn="just"/>
            <a:r>
              <a:rPr lang="en-US" sz="1400" dirty="0"/>
              <a:t>In order to overcome </a:t>
            </a:r>
            <a:r>
              <a:rPr lang="en-US" sz="1400" dirty="0" smtClean="0"/>
              <a:t>some drawbacks </a:t>
            </a:r>
            <a:r>
              <a:rPr lang="en-US" sz="1400" dirty="0"/>
              <a:t>of the metallic devices, alternatives to this material were completely investigated and therefore the number of </a:t>
            </a:r>
            <a:r>
              <a:rPr lang="en-US" sz="1400" dirty="0" err="1"/>
              <a:t>resorbable</a:t>
            </a:r>
            <a:r>
              <a:rPr lang="en-US" sz="1400" dirty="0"/>
              <a:t> fixation systems increased surprisingly. Despite the increasing number of publications referring to the use of the </a:t>
            </a:r>
            <a:r>
              <a:rPr lang="en-US" sz="1400" dirty="0" err="1"/>
              <a:t>resorbable</a:t>
            </a:r>
            <a:r>
              <a:rPr lang="en-US" sz="1400" dirty="0"/>
              <a:t> polymers as fixation device, the lack of studies using them in bone reconstruction surgery for the placement of </a:t>
            </a:r>
            <a:r>
              <a:rPr lang="en-US" sz="1400" dirty="0" err="1"/>
              <a:t>endosseous</a:t>
            </a:r>
            <a:r>
              <a:rPr lang="en-US" sz="1400" dirty="0"/>
              <a:t> implants is evident.</a:t>
            </a:r>
            <a:endParaRPr lang="en-US" sz="1400" dirty="0">
              <a:effectLst/>
            </a:endParaRPr>
          </a:p>
        </p:txBody>
      </p:sp>
      <p:pic>
        <p:nvPicPr>
          <p:cNvPr id="18" name="Picture 17"/>
          <p:cNvPicPr/>
          <p:nvPr/>
        </p:nvPicPr>
        <p:blipFill>
          <a:blip r:embed="rId6" cstate="print"/>
          <a:stretch>
            <a:fillRect/>
          </a:stretch>
        </p:blipFill>
        <p:spPr bwMode="auto">
          <a:xfrm>
            <a:off x="933456" y="0"/>
            <a:ext cx="3029705" cy="552450"/>
          </a:xfrm>
          <a:prstGeom prst="rect">
            <a:avLst/>
          </a:prstGeom>
          <a:noFill/>
          <a:ln w="9525">
            <a:noFill/>
            <a:miter lim="800000"/>
            <a:headEnd/>
            <a:tailEnd/>
          </a:ln>
        </p:spPr>
      </p:pic>
    </p:spTree>
    <p:extLst>
      <p:ext uri="{BB962C8B-B14F-4D97-AF65-F5344CB8AC3E}">
        <p14:creationId xmlns:p14="http://schemas.microsoft.com/office/powerpoint/2010/main" xmlns="" val="3682242773"/>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pic>
        <p:nvPicPr>
          <p:cNvPr id="5" name="Picture 4" descr="titanium and resorbable screws.bmp"/>
          <p:cNvPicPr>
            <a:picLocks noChangeAspect="1"/>
          </p:cNvPicPr>
          <p:nvPr/>
        </p:nvPicPr>
        <p:blipFill rotWithShape="1">
          <a:blip r:embed="rId3" cstate="email">
            <a:extLst>
              <a:ext uri="{28A0092B-C50C-407E-A947-70E740481C1C}">
                <a14:useLocalDpi xmlns:a14="http://schemas.microsoft.com/office/drawing/2010/main" xmlns="" val="0"/>
              </a:ext>
            </a:extLst>
          </a:blip>
          <a:srcRect r="3848"/>
          <a:stretch/>
        </p:blipFill>
        <p:spPr>
          <a:xfrm>
            <a:off x="792163" y="1872084"/>
            <a:ext cx="4354972" cy="2880320"/>
          </a:xfrm>
          <a:prstGeom prst="rect">
            <a:avLst/>
          </a:prstGeom>
        </p:spPr>
      </p:pic>
      <p:pic>
        <p:nvPicPr>
          <p:cNvPr id="6" name="Picture 5" descr="fixation of block grafts.jpg"/>
          <p:cNvPicPr>
            <a:picLocks noChangeAspect="1"/>
          </p:cNvPicPr>
          <p:nvPr/>
        </p:nvPicPr>
        <p:blipFill rotWithShape="1">
          <a:blip r:embed="rId4" cstate="email">
            <a:extLst>
              <a:ext uri="{28A0092B-C50C-407E-A947-70E740481C1C}">
                <a14:useLocalDpi xmlns:a14="http://schemas.microsoft.com/office/drawing/2010/main" xmlns="" val="0"/>
              </a:ext>
            </a:extLst>
          </a:blip>
          <a:srcRect l="3468" t="4365" r="6371" b="11427"/>
          <a:stretch/>
        </p:blipFill>
        <p:spPr>
          <a:xfrm>
            <a:off x="5688707" y="1872084"/>
            <a:ext cx="4104456" cy="2889852"/>
          </a:xfrm>
          <a:prstGeom prst="rect">
            <a:avLst/>
          </a:prstGeom>
        </p:spPr>
      </p:pic>
      <p:sp>
        <p:nvSpPr>
          <p:cNvPr id="7" name="Rectangle 6"/>
          <p:cNvSpPr/>
          <p:nvPr/>
        </p:nvSpPr>
        <p:spPr>
          <a:xfrm>
            <a:off x="648147" y="791964"/>
            <a:ext cx="9361040" cy="830997"/>
          </a:xfrm>
          <a:prstGeom prst="rect">
            <a:avLst/>
          </a:prstGeom>
        </p:spPr>
        <p:txBody>
          <a:bodyPr wrap="square">
            <a:spAutoFit/>
          </a:bodyPr>
          <a:lstStyle/>
          <a:p>
            <a:r>
              <a:rPr lang="en-US" sz="2400" dirty="0" smtClean="0"/>
              <a:t>Differences between titanium and </a:t>
            </a:r>
            <a:r>
              <a:rPr lang="en-US" sz="2400" dirty="0" err="1" smtClean="0"/>
              <a:t>resorbable</a:t>
            </a:r>
            <a:r>
              <a:rPr lang="en-US" sz="2400" dirty="0" smtClean="0"/>
              <a:t> screw fixation in graft incorporation have been research by our group</a:t>
            </a:r>
            <a:endParaRPr lang="en-US" sz="2400" dirty="0"/>
          </a:p>
        </p:txBody>
      </p:sp>
      <p:pic>
        <p:nvPicPr>
          <p:cNvPr id="8" name="Picture 7"/>
          <p:cNvPicPr/>
          <p:nvPr/>
        </p:nvPicPr>
        <p:blipFill>
          <a:blip r:embed="rId5" cstate="print"/>
          <a:stretch>
            <a:fillRect/>
          </a:stretch>
        </p:blipFill>
        <p:spPr bwMode="auto">
          <a:xfrm>
            <a:off x="671594" y="0"/>
            <a:ext cx="3553429" cy="647948"/>
          </a:xfrm>
          <a:prstGeom prst="rect">
            <a:avLst/>
          </a:prstGeom>
          <a:noFill/>
          <a:ln w="9525">
            <a:noFill/>
            <a:miter lim="800000"/>
            <a:headEnd/>
            <a:tailEnd/>
          </a:ln>
        </p:spPr>
      </p:pic>
    </p:spTree>
    <p:extLst>
      <p:ext uri="{BB962C8B-B14F-4D97-AF65-F5344CB8AC3E}">
        <p14:creationId xmlns:p14="http://schemas.microsoft.com/office/powerpoint/2010/main" xmlns="" val="3978495678"/>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pic>
        <p:nvPicPr>
          <p:cNvPr id="2" name="Picture 1" descr="Figure 3A and 3B.JPG"/>
          <p:cNvPicPr>
            <a:picLocks noChangeAspect="1"/>
          </p:cNvPicPr>
          <p:nvPr/>
        </p:nvPicPr>
        <p:blipFill rotWithShape="1">
          <a:blip r:embed="rId3" cstate="email">
            <a:extLst>
              <a:ext uri="{28A0092B-C50C-407E-A947-70E740481C1C}">
                <a14:useLocalDpi xmlns:a14="http://schemas.microsoft.com/office/drawing/2010/main" xmlns="" val="0"/>
              </a:ext>
            </a:extLst>
          </a:blip>
          <a:srcRect l="1" r="555" b="32281"/>
          <a:stretch/>
        </p:blipFill>
        <p:spPr>
          <a:xfrm>
            <a:off x="360115" y="1296020"/>
            <a:ext cx="5222789" cy="2222856"/>
          </a:xfrm>
          <a:prstGeom prst="rect">
            <a:avLst/>
          </a:prstGeom>
        </p:spPr>
      </p:pic>
      <p:pic>
        <p:nvPicPr>
          <p:cNvPr id="3" name="Picture 2" descr="Figure 4A and 4B.JPG"/>
          <p:cNvPicPr>
            <a:picLocks noChangeAspect="1"/>
          </p:cNvPicPr>
          <p:nvPr/>
        </p:nvPicPr>
        <p:blipFill rotWithShape="1">
          <a:blip r:embed="rId4" cstate="email">
            <a:extLst>
              <a:ext uri="{28A0092B-C50C-407E-A947-70E740481C1C}">
                <a14:useLocalDpi xmlns:a14="http://schemas.microsoft.com/office/drawing/2010/main" xmlns="" val="0"/>
              </a:ext>
            </a:extLst>
          </a:blip>
          <a:srcRect r="3056" b="12279"/>
          <a:stretch/>
        </p:blipFill>
        <p:spPr>
          <a:xfrm>
            <a:off x="6048747" y="1296020"/>
            <a:ext cx="4464496" cy="2240338"/>
          </a:xfrm>
          <a:prstGeom prst="rect">
            <a:avLst/>
          </a:prstGeom>
        </p:spPr>
      </p:pic>
      <p:sp>
        <p:nvSpPr>
          <p:cNvPr id="9" name="TextBox 8"/>
          <p:cNvSpPr txBox="1"/>
          <p:nvPr/>
        </p:nvSpPr>
        <p:spPr>
          <a:xfrm>
            <a:off x="1584251" y="863972"/>
            <a:ext cx="2573701" cy="230832"/>
          </a:xfrm>
          <a:prstGeom prst="rect">
            <a:avLst/>
          </a:prstGeom>
          <a:noFill/>
        </p:spPr>
        <p:txBody>
          <a:bodyPr wrap="square" rtlCol="0">
            <a:spAutoFit/>
          </a:bodyPr>
          <a:lstStyle/>
          <a:p>
            <a:pPr algn="ctr"/>
            <a:r>
              <a:rPr lang="en-US" sz="900" dirty="0" smtClean="0">
                <a:latin typeface="Arial Black"/>
                <a:cs typeface="Arial Black"/>
              </a:rPr>
              <a:t>3 weeks titanium screws</a:t>
            </a:r>
            <a:endParaRPr lang="en-US" sz="900" dirty="0">
              <a:effectLst/>
              <a:latin typeface="Arial Black"/>
              <a:cs typeface="Arial Black"/>
            </a:endParaRPr>
          </a:p>
        </p:txBody>
      </p:sp>
      <p:sp>
        <p:nvSpPr>
          <p:cNvPr id="10" name="TextBox 9"/>
          <p:cNvSpPr txBox="1"/>
          <p:nvPr/>
        </p:nvSpPr>
        <p:spPr>
          <a:xfrm>
            <a:off x="7200875" y="863972"/>
            <a:ext cx="2573701" cy="230832"/>
          </a:xfrm>
          <a:prstGeom prst="rect">
            <a:avLst/>
          </a:prstGeom>
          <a:noFill/>
        </p:spPr>
        <p:txBody>
          <a:bodyPr wrap="square" rtlCol="0">
            <a:spAutoFit/>
          </a:bodyPr>
          <a:lstStyle/>
          <a:p>
            <a:pPr algn="ctr"/>
            <a:r>
              <a:rPr lang="en-US" sz="900" dirty="0" smtClean="0">
                <a:latin typeface="Arial Black"/>
                <a:cs typeface="Arial Black"/>
              </a:rPr>
              <a:t>3 weeks </a:t>
            </a:r>
            <a:r>
              <a:rPr lang="en-US" sz="900" dirty="0" err="1" smtClean="0">
                <a:latin typeface="Arial Black"/>
                <a:cs typeface="Arial Black"/>
              </a:rPr>
              <a:t>resorbablescrews</a:t>
            </a:r>
            <a:endParaRPr lang="en-US" sz="900" dirty="0">
              <a:effectLst/>
              <a:latin typeface="Arial Black"/>
              <a:cs typeface="Arial Black"/>
            </a:endParaRPr>
          </a:p>
        </p:txBody>
      </p:sp>
      <p:sp>
        <p:nvSpPr>
          <p:cNvPr id="12" name="TextBox 11"/>
          <p:cNvSpPr txBox="1"/>
          <p:nvPr/>
        </p:nvSpPr>
        <p:spPr>
          <a:xfrm>
            <a:off x="288107" y="3672284"/>
            <a:ext cx="2573701" cy="646331"/>
          </a:xfrm>
          <a:prstGeom prst="rect">
            <a:avLst/>
          </a:prstGeom>
          <a:noFill/>
        </p:spPr>
        <p:txBody>
          <a:bodyPr wrap="square" rtlCol="0">
            <a:spAutoFit/>
          </a:bodyPr>
          <a:lstStyle/>
          <a:p>
            <a:pPr algn="just"/>
            <a:r>
              <a:rPr lang="en-US" sz="900" dirty="0" smtClean="0"/>
              <a:t>Fibrous </a:t>
            </a:r>
            <a:r>
              <a:rPr lang="en-US" sz="900" dirty="0"/>
              <a:t>connective tissue at the interface between the bone graft and the recipient bone, although immature bone could be seen forming towards the recipient site </a:t>
            </a:r>
            <a:endParaRPr lang="en-US" sz="900" dirty="0">
              <a:effectLst/>
              <a:latin typeface="Arial Black"/>
              <a:cs typeface="Arial Black"/>
            </a:endParaRPr>
          </a:p>
        </p:txBody>
      </p:sp>
      <p:sp>
        <p:nvSpPr>
          <p:cNvPr id="4" name="Rectangle 3"/>
          <p:cNvSpPr/>
          <p:nvPr/>
        </p:nvSpPr>
        <p:spPr>
          <a:xfrm>
            <a:off x="-34760" y="4778703"/>
            <a:ext cx="10836110" cy="261610"/>
          </a:xfrm>
          <a:prstGeom prst="rect">
            <a:avLst/>
          </a:prstGeom>
        </p:spPr>
        <p:txBody>
          <a:bodyPr wrap="square">
            <a:spAutoFit/>
          </a:bodyPr>
          <a:lstStyle/>
          <a:p>
            <a:r>
              <a:rPr lang="en-US" sz="1100" dirty="0" smtClean="0"/>
              <a:t>G= graft; FCT=fibrous connective tissue; RS=recipient bone; NB=new bone; BV= blood vessel; IB=immature bone; OC=osteocyte</a:t>
            </a:r>
            <a:endParaRPr lang="en-US" sz="1100" dirty="0"/>
          </a:p>
        </p:txBody>
      </p:sp>
      <p:sp>
        <p:nvSpPr>
          <p:cNvPr id="13" name="TextBox 12"/>
          <p:cNvSpPr txBox="1"/>
          <p:nvPr/>
        </p:nvSpPr>
        <p:spPr>
          <a:xfrm>
            <a:off x="2952403" y="3672284"/>
            <a:ext cx="2573701" cy="507831"/>
          </a:xfrm>
          <a:prstGeom prst="rect">
            <a:avLst/>
          </a:prstGeom>
          <a:noFill/>
        </p:spPr>
        <p:txBody>
          <a:bodyPr wrap="square" rtlCol="0">
            <a:spAutoFit/>
          </a:bodyPr>
          <a:lstStyle/>
          <a:p>
            <a:pPr algn="just"/>
            <a:r>
              <a:rPr lang="en-US" sz="900" dirty="0"/>
              <a:t>C</a:t>
            </a:r>
            <a:r>
              <a:rPr lang="en-US" sz="900" dirty="0" smtClean="0"/>
              <a:t>hambers </a:t>
            </a:r>
            <a:r>
              <a:rPr lang="en-US" sz="900" dirty="0"/>
              <a:t>of the screws predominantly filled with very immature newly formed bone with large vascular channels </a:t>
            </a:r>
            <a:endParaRPr lang="en-US" sz="900" dirty="0">
              <a:effectLst/>
              <a:latin typeface="Arial Black"/>
              <a:cs typeface="Arial Black"/>
            </a:endParaRPr>
          </a:p>
        </p:txBody>
      </p:sp>
      <p:sp>
        <p:nvSpPr>
          <p:cNvPr id="15" name="TextBox 14"/>
          <p:cNvSpPr txBox="1"/>
          <p:nvPr/>
        </p:nvSpPr>
        <p:spPr>
          <a:xfrm>
            <a:off x="6048747" y="3672284"/>
            <a:ext cx="2016224" cy="784830"/>
          </a:xfrm>
          <a:prstGeom prst="rect">
            <a:avLst/>
          </a:prstGeom>
          <a:noFill/>
        </p:spPr>
        <p:txBody>
          <a:bodyPr wrap="square" rtlCol="0">
            <a:spAutoFit/>
          </a:bodyPr>
          <a:lstStyle/>
          <a:p>
            <a:pPr algn="just"/>
            <a:r>
              <a:rPr lang="en-US" sz="900" dirty="0"/>
              <a:t>F</a:t>
            </a:r>
            <a:r>
              <a:rPr lang="en-US" sz="900" dirty="0" smtClean="0"/>
              <a:t>ibrous </a:t>
            </a:r>
            <a:r>
              <a:rPr lang="en-US" sz="900" dirty="0"/>
              <a:t>tissue between the bone </a:t>
            </a:r>
            <a:r>
              <a:rPr lang="en-US" sz="900" dirty="0" smtClean="0"/>
              <a:t>fragments. </a:t>
            </a:r>
            <a:r>
              <a:rPr lang="en-US" sz="900" dirty="0"/>
              <a:t>Moreover, in all animals there is necrosis and more intense neutrophil infiltration when compared to the control group </a:t>
            </a:r>
            <a:r>
              <a:rPr lang="en-US" sz="900" dirty="0" smtClean="0"/>
              <a:t> </a:t>
            </a:r>
            <a:endParaRPr lang="en-US" sz="900" dirty="0">
              <a:effectLst/>
              <a:latin typeface="Arial Black"/>
              <a:cs typeface="Arial Black"/>
            </a:endParaRPr>
          </a:p>
        </p:txBody>
      </p:sp>
      <p:sp>
        <p:nvSpPr>
          <p:cNvPr id="8" name="Rectangle 7"/>
          <p:cNvSpPr/>
          <p:nvPr/>
        </p:nvSpPr>
        <p:spPr>
          <a:xfrm>
            <a:off x="8208987" y="3672284"/>
            <a:ext cx="2196281" cy="923330"/>
          </a:xfrm>
          <a:prstGeom prst="rect">
            <a:avLst/>
          </a:prstGeom>
        </p:spPr>
        <p:txBody>
          <a:bodyPr wrap="square">
            <a:spAutoFit/>
          </a:bodyPr>
          <a:lstStyle/>
          <a:p>
            <a:r>
              <a:rPr lang="en-US" sz="900" dirty="0"/>
              <a:t>In the screws chambers and the recipient bone there is also an amount of immature bone formation, but at this time frame this woven bone is not in contact with the screws threads as observed in the control group </a:t>
            </a:r>
          </a:p>
        </p:txBody>
      </p:sp>
      <p:pic>
        <p:nvPicPr>
          <p:cNvPr id="16" name="Picture 15"/>
          <p:cNvPicPr/>
          <p:nvPr/>
        </p:nvPicPr>
        <p:blipFill>
          <a:blip r:embed="rId5" cstate="print"/>
          <a:stretch>
            <a:fillRect/>
          </a:stretch>
        </p:blipFill>
        <p:spPr bwMode="auto">
          <a:xfrm>
            <a:off x="276693" y="0"/>
            <a:ext cx="4343231" cy="791964"/>
          </a:xfrm>
          <a:prstGeom prst="rect">
            <a:avLst/>
          </a:prstGeom>
          <a:noFill/>
          <a:ln w="9525">
            <a:noFill/>
            <a:miter lim="800000"/>
            <a:headEnd/>
            <a:tailEnd/>
          </a:ln>
        </p:spPr>
      </p:pic>
    </p:spTree>
    <p:extLst>
      <p:ext uri="{BB962C8B-B14F-4D97-AF65-F5344CB8AC3E}">
        <p14:creationId xmlns:p14="http://schemas.microsoft.com/office/powerpoint/2010/main" xmlns="" val="1304762168"/>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6099" y="143892"/>
            <a:ext cx="8928992" cy="2339102"/>
          </a:xfrm>
          <a:prstGeom prst="rect">
            <a:avLst/>
          </a:prstGeom>
          <a:noFill/>
        </p:spPr>
        <p:txBody>
          <a:bodyPr wrap="square" rtlCol="0">
            <a:spAutoFit/>
          </a:bodyPr>
          <a:lstStyle/>
          <a:p>
            <a:r>
              <a:rPr lang="en-US" sz="2000" b="1" dirty="0" smtClean="0">
                <a:latin typeface="Century Gothic"/>
                <a:cs typeface="Century Gothic"/>
              </a:rPr>
              <a:t>Dr. </a:t>
            </a:r>
            <a:r>
              <a:rPr lang="en-US" sz="2000" b="1" dirty="0" err="1" smtClean="0">
                <a:latin typeface="Century Gothic"/>
                <a:cs typeface="Century Gothic"/>
              </a:rPr>
              <a:t>Antonini</a:t>
            </a:r>
            <a:r>
              <a:rPr lang="en-US" sz="2000" b="1" smtClean="0">
                <a:latin typeface="Century Gothic"/>
                <a:cs typeface="Century Gothic"/>
              </a:rPr>
              <a:t> main </a:t>
            </a:r>
            <a:r>
              <a:rPr lang="en-US" sz="2000" b="1" dirty="0" smtClean="0">
                <a:latin typeface="Century Gothic"/>
                <a:cs typeface="Century Gothic"/>
              </a:rPr>
              <a:t>research interests involve:</a:t>
            </a:r>
          </a:p>
          <a:p>
            <a:endParaRPr lang="en-US" dirty="0">
              <a:latin typeface="Century Gothic"/>
              <a:cs typeface="Century Gothic"/>
            </a:endParaRPr>
          </a:p>
          <a:p>
            <a:r>
              <a:rPr lang="en-US" dirty="0" err="1" smtClean="0">
                <a:latin typeface="Century Gothic"/>
                <a:cs typeface="Century Gothic"/>
              </a:rPr>
              <a:t>Osseointegration</a:t>
            </a:r>
            <a:r>
              <a:rPr lang="en-US" dirty="0" smtClean="0">
                <a:latin typeface="Century Gothic"/>
                <a:cs typeface="Century Gothic"/>
              </a:rPr>
              <a:t> of dental implants</a:t>
            </a:r>
          </a:p>
          <a:p>
            <a:endParaRPr lang="en-US" dirty="0">
              <a:latin typeface="Century Gothic"/>
              <a:cs typeface="Century Gothic"/>
            </a:endParaRPr>
          </a:p>
          <a:p>
            <a:r>
              <a:rPr lang="en-US" dirty="0" smtClean="0">
                <a:latin typeface="Century Gothic"/>
                <a:cs typeface="Century Gothic"/>
              </a:rPr>
              <a:t>Biomaterials for alveolar reconstruction </a:t>
            </a:r>
          </a:p>
          <a:p>
            <a:endParaRPr lang="en-US" dirty="0">
              <a:latin typeface="Century Gothic"/>
              <a:cs typeface="Century Gothic"/>
            </a:endParaRPr>
          </a:p>
          <a:p>
            <a:r>
              <a:rPr lang="en-US" dirty="0" smtClean="0">
                <a:latin typeface="Century Gothic"/>
                <a:cs typeface="Century Gothic"/>
              </a:rPr>
              <a:t>Fixation devices in alveolar reconstruction and </a:t>
            </a:r>
            <a:r>
              <a:rPr lang="en-US" dirty="0" err="1" smtClean="0">
                <a:latin typeface="Century Gothic"/>
                <a:cs typeface="Century Gothic"/>
              </a:rPr>
              <a:t>orthognathic</a:t>
            </a:r>
            <a:r>
              <a:rPr lang="en-US" dirty="0" smtClean="0">
                <a:latin typeface="Century Gothic"/>
                <a:cs typeface="Century Gothic"/>
              </a:rPr>
              <a:t> surgery</a:t>
            </a:r>
          </a:p>
          <a:p>
            <a:endParaRPr lang="en-US" dirty="0"/>
          </a:p>
        </p:txBody>
      </p:sp>
      <p:pic>
        <p:nvPicPr>
          <p:cNvPr id="3" name="Picture 2" descr="Fig. 1 – Defects filled with particulate autogenous bone, small, medium and large ABBM particles..TIF"/>
          <p:cNvPicPr>
            <a:picLocks noChangeAspect="1"/>
          </p:cNvPicPr>
          <p:nvPr/>
        </p:nvPicPr>
        <p:blipFill rotWithShape="1">
          <a:blip r:embed="rId3" cstate="email">
            <a:extLst>
              <a:ext uri="{28A0092B-C50C-407E-A947-70E740481C1C}">
                <a14:useLocalDpi xmlns:a14="http://schemas.microsoft.com/office/drawing/2010/main" xmlns="" val="0"/>
              </a:ext>
            </a:extLst>
          </a:blip>
          <a:srcRect r="38693" b="25169"/>
          <a:stretch/>
        </p:blipFill>
        <p:spPr>
          <a:xfrm>
            <a:off x="4680595" y="2520156"/>
            <a:ext cx="2801609" cy="2137270"/>
          </a:xfrm>
          <a:prstGeom prst="rect">
            <a:avLst/>
          </a:prstGeom>
        </p:spPr>
      </p:pic>
      <p:pic>
        <p:nvPicPr>
          <p:cNvPr id="4" name="Picture 3"/>
          <p:cNvPicPr>
            <a:picLocks noChangeAspect="1"/>
          </p:cNvPicPr>
          <p:nvPr/>
        </p:nvPicPr>
        <p:blipFill>
          <a:blip r:embed="rId4" cstate="print"/>
          <a:stretch>
            <a:fillRect/>
          </a:stretch>
        </p:blipFill>
        <p:spPr>
          <a:xfrm>
            <a:off x="432123" y="2664172"/>
            <a:ext cx="3840769" cy="1944093"/>
          </a:xfrm>
          <a:prstGeom prst="rect">
            <a:avLst/>
          </a:prstGeom>
        </p:spPr>
      </p:pic>
      <p:pic>
        <p:nvPicPr>
          <p:cNvPr id="5" name="Picture 4" descr="Screen Shot 2014-07-19 at 6.45.41 PM.pn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8569027" y="1728068"/>
            <a:ext cx="1872207" cy="3168229"/>
          </a:xfrm>
          <a:prstGeom prst="rect">
            <a:avLst/>
          </a:prstGeom>
        </p:spPr>
      </p:pic>
      <p:pic>
        <p:nvPicPr>
          <p:cNvPr id="7" name="Picture 6"/>
          <p:cNvPicPr/>
          <p:nvPr/>
        </p:nvPicPr>
        <p:blipFill>
          <a:blip r:embed="rId6" cstate="print"/>
          <a:stretch>
            <a:fillRect/>
          </a:stretch>
        </p:blipFill>
        <p:spPr bwMode="auto">
          <a:xfrm>
            <a:off x="6120755" y="5246"/>
            <a:ext cx="4680595" cy="853480"/>
          </a:xfrm>
          <a:prstGeom prst="rect">
            <a:avLst/>
          </a:prstGeom>
          <a:noFill/>
          <a:ln w="9525">
            <a:noFill/>
            <a:miter lim="800000"/>
            <a:headEnd/>
            <a:tailEnd/>
          </a:ln>
        </p:spPr>
      </p:pic>
    </p:spTree>
    <p:extLst>
      <p:ext uri="{BB962C8B-B14F-4D97-AF65-F5344CB8AC3E}">
        <p14:creationId xmlns:p14="http://schemas.microsoft.com/office/powerpoint/2010/main" xmlns="" val="937813308"/>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9" name="TextBox 8"/>
          <p:cNvSpPr txBox="1"/>
          <p:nvPr/>
        </p:nvSpPr>
        <p:spPr>
          <a:xfrm>
            <a:off x="1584251" y="863972"/>
            <a:ext cx="2573701" cy="230832"/>
          </a:xfrm>
          <a:prstGeom prst="rect">
            <a:avLst/>
          </a:prstGeom>
          <a:noFill/>
        </p:spPr>
        <p:txBody>
          <a:bodyPr wrap="square" rtlCol="0">
            <a:spAutoFit/>
          </a:bodyPr>
          <a:lstStyle/>
          <a:p>
            <a:pPr algn="ctr"/>
            <a:r>
              <a:rPr lang="en-US" sz="900" dirty="0">
                <a:latin typeface="Arial Black"/>
                <a:cs typeface="Arial Black"/>
              </a:rPr>
              <a:t>8</a:t>
            </a:r>
            <a:r>
              <a:rPr lang="en-US" sz="900" dirty="0" smtClean="0">
                <a:latin typeface="Arial Black"/>
                <a:cs typeface="Arial Black"/>
              </a:rPr>
              <a:t> weeks titanium screws</a:t>
            </a:r>
            <a:endParaRPr lang="en-US" sz="900" dirty="0">
              <a:effectLst/>
              <a:latin typeface="Arial Black"/>
              <a:cs typeface="Arial Black"/>
            </a:endParaRPr>
          </a:p>
        </p:txBody>
      </p:sp>
      <p:sp>
        <p:nvSpPr>
          <p:cNvPr id="10" name="TextBox 9"/>
          <p:cNvSpPr txBox="1"/>
          <p:nvPr/>
        </p:nvSpPr>
        <p:spPr>
          <a:xfrm>
            <a:off x="7200875" y="863972"/>
            <a:ext cx="2573701" cy="230832"/>
          </a:xfrm>
          <a:prstGeom prst="rect">
            <a:avLst/>
          </a:prstGeom>
          <a:noFill/>
        </p:spPr>
        <p:txBody>
          <a:bodyPr wrap="square" rtlCol="0">
            <a:spAutoFit/>
          </a:bodyPr>
          <a:lstStyle/>
          <a:p>
            <a:pPr algn="ctr"/>
            <a:r>
              <a:rPr lang="en-US" sz="900" dirty="0">
                <a:latin typeface="Arial Black"/>
                <a:cs typeface="Arial Black"/>
              </a:rPr>
              <a:t>8</a:t>
            </a:r>
            <a:r>
              <a:rPr lang="en-US" sz="900" dirty="0" smtClean="0">
                <a:latin typeface="Arial Black"/>
                <a:cs typeface="Arial Black"/>
              </a:rPr>
              <a:t> weeks </a:t>
            </a:r>
            <a:r>
              <a:rPr lang="en-US" sz="900" dirty="0" err="1" smtClean="0">
                <a:latin typeface="Arial Black"/>
                <a:cs typeface="Arial Black"/>
              </a:rPr>
              <a:t>resorbablescrews</a:t>
            </a:r>
            <a:endParaRPr lang="en-US" sz="900" dirty="0">
              <a:effectLst/>
              <a:latin typeface="Arial Black"/>
              <a:cs typeface="Arial Black"/>
            </a:endParaRPr>
          </a:p>
        </p:txBody>
      </p:sp>
      <p:sp>
        <p:nvSpPr>
          <p:cNvPr id="12" name="TextBox 11"/>
          <p:cNvSpPr txBox="1"/>
          <p:nvPr/>
        </p:nvSpPr>
        <p:spPr>
          <a:xfrm>
            <a:off x="288108" y="3672284"/>
            <a:ext cx="2376264" cy="784830"/>
          </a:xfrm>
          <a:prstGeom prst="rect">
            <a:avLst/>
          </a:prstGeom>
          <a:noFill/>
        </p:spPr>
        <p:txBody>
          <a:bodyPr wrap="square" rtlCol="0">
            <a:spAutoFit/>
          </a:bodyPr>
          <a:lstStyle/>
          <a:p>
            <a:pPr algn="just"/>
            <a:r>
              <a:rPr lang="en-US" sz="900" dirty="0" err="1"/>
              <a:t>M</a:t>
            </a:r>
            <a:r>
              <a:rPr lang="en-US" sz="900" dirty="0" err="1" smtClean="0"/>
              <a:t>aturebone</a:t>
            </a:r>
            <a:r>
              <a:rPr lang="en-US" sz="900" dirty="0" smtClean="0"/>
              <a:t> </a:t>
            </a:r>
            <a:r>
              <a:rPr lang="en-US" sz="900" dirty="0"/>
              <a:t>bridging the graft and recipient site, demonstrating the incorporation process of the graft. This newly formed bone is already characterized with the presence of large channels and osteocytes </a:t>
            </a:r>
            <a:endParaRPr lang="en-US" sz="900" dirty="0">
              <a:effectLst/>
              <a:latin typeface="Arial Black"/>
              <a:cs typeface="Arial Black"/>
            </a:endParaRPr>
          </a:p>
        </p:txBody>
      </p:sp>
      <p:sp>
        <p:nvSpPr>
          <p:cNvPr id="4" name="Rectangle 3"/>
          <p:cNvSpPr/>
          <p:nvPr/>
        </p:nvSpPr>
        <p:spPr>
          <a:xfrm>
            <a:off x="-34760" y="4778703"/>
            <a:ext cx="10836110" cy="261610"/>
          </a:xfrm>
          <a:prstGeom prst="rect">
            <a:avLst/>
          </a:prstGeom>
        </p:spPr>
        <p:txBody>
          <a:bodyPr wrap="square">
            <a:spAutoFit/>
          </a:bodyPr>
          <a:lstStyle/>
          <a:p>
            <a:r>
              <a:rPr lang="en-US" sz="1100" dirty="0" smtClean="0"/>
              <a:t>G= graft; FCT=fibrous connective tissue; RS=recipient bone; NB=new bone; BV= blood vessel; IB=immature bone; MB=mature bone; OC=osteocyte</a:t>
            </a:r>
            <a:endParaRPr lang="en-US" sz="1100" dirty="0"/>
          </a:p>
        </p:txBody>
      </p:sp>
      <p:sp>
        <p:nvSpPr>
          <p:cNvPr id="13" name="TextBox 12"/>
          <p:cNvSpPr txBox="1"/>
          <p:nvPr/>
        </p:nvSpPr>
        <p:spPr>
          <a:xfrm>
            <a:off x="2736380" y="3672284"/>
            <a:ext cx="2448272" cy="646331"/>
          </a:xfrm>
          <a:prstGeom prst="rect">
            <a:avLst/>
          </a:prstGeom>
          <a:noFill/>
        </p:spPr>
        <p:txBody>
          <a:bodyPr wrap="square" rtlCol="0">
            <a:spAutoFit/>
          </a:bodyPr>
          <a:lstStyle/>
          <a:p>
            <a:pPr algn="just"/>
            <a:r>
              <a:rPr lang="en-US" sz="900" dirty="0"/>
              <a:t>The chambers between the threads of the metallic screws are filled with fibrous connective tissue and, in turn, newly formed mature bone </a:t>
            </a:r>
            <a:endParaRPr lang="en-US" sz="900" dirty="0">
              <a:effectLst/>
              <a:latin typeface="Arial Black"/>
              <a:cs typeface="Arial Black"/>
            </a:endParaRPr>
          </a:p>
        </p:txBody>
      </p:sp>
      <p:sp>
        <p:nvSpPr>
          <p:cNvPr id="15" name="TextBox 14"/>
          <p:cNvSpPr txBox="1"/>
          <p:nvPr/>
        </p:nvSpPr>
        <p:spPr>
          <a:xfrm>
            <a:off x="5544691" y="3528268"/>
            <a:ext cx="2592288" cy="923330"/>
          </a:xfrm>
          <a:prstGeom prst="rect">
            <a:avLst/>
          </a:prstGeom>
          <a:noFill/>
        </p:spPr>
        <p:txBody>
          <a:bodyPr wrap="square" rtlCol="0">
            <a:spAutoFit/>
          </a:bodyPr>
          <a:lstStyle/>
          <a:p>
            <a:pPr algn="just"/>
            <a:r>
              <a:rPr lang="en-US" sz="900" dirty="0" err="1" smtClean="0"/>
              <a:t>Siimilar</a:t>
            </a:r>
            <a:r>
              <a:rPr lang="en-US" sz="900" dirty="0" smtClean="0"/>
              <a:t> </a:t>
            </a:r>
            <a:r>
              <a:rPr lang="en-US" sz="900" dirty="0"/>
              <a:t>pattern of graft </a:t>
            </a:r>
            <a:r>
              <a:rPr lang="en-US" sz="900" dirty="0" smtClean="0"/>
              <a:t>integration as metallic screws - graft </a:t>
            </a:r>
            <a:r>
              <a:rPr lang="en-US" sz="900" dirty="0"/>
              <a:t>shows good incorporation process into the recipient site. Both tissues are bridged together by newly formed mature bone and very small amount of fibrous connective tissue </a:t>
            </a:r>
            <a:endParaRPr lang="en-US" sz="900" dirty="0">
              <a:effectLst/>
              <a:latin typeface="Arial Black"/>
              <a:cs typeface="Arial Black"/>
            </a:endParaRPr>
          </a:p>
        </p:txBody>
      </p:sp>
      <p:sp>
        <p:nvSpPr>
          <p:cNvPr id="8" name="Rectangle 7"/>
          <p:cNvSpPr/>
          <p:nvPr/>
        </p:nvSpPr>
        <p:spPr>
          <a:xfrm>
            <a:off x="8353003" y="3528268"/>
            <a:ext cx="2196281" cy="507831"/>
          </a:xfrm>
          <a:prstGeom prst="rect">
            <a:avLst/>
          </a:prstGeom>
        </p:spPr>
        <p:txBody>
          <a:bodyPr wrap="square">
            <a:spAutoFit/>
          </a:bodyPr>
          <a:lstStyle/>
          <a:p>
            <a:r>
              <a:rPr lang="en-US" sz="900" dirty="0"/>
              <a:t>N</a:t>
            </a:r>
            <a:r>
              <a:rPr lang="en-US" sz="900" dirty="0" smtClean="0"/>
              <a:t>arrow </a:t>
            </a:r>
            <a:r>
              <a:rPr lang="en-US" sz="900" dirty="0"/>
              <a:t>band of newly formed bone in the perimeter of the screws including the chambers between the threads </a:t>
            </a:r>
          </a:p>
        </p:txBody>
      </p:sp>
      <p:pic>
        <p:nvPicPr>
          <p:cNvPr id="5" name="Picture 4" descr="Figure 5A and 5B.JPG"/>
          <p:cNvPicPr>
            <a:picLocks noChangeAspect="1"/>
          </p:cNvPicPr>
          <p:nvPr/>
        </p:nvPicPr>
        <p:blipFill rotWithShape="1">
          <a:blip r:embed="rId3" cstate="email">
            <a:extLst>
              <a:ext uri="{28A0092B-C50C-407E-A947-70E740481C1C}">
                <a14:useLocalDpi xmlns:a14="http://schemas.microsoft.com/office/drawing/2010/main" xmlns="" val="0"/>
              </a:ext>
            </a:extLst>
          </a:blip>
          <a:srcRect r="2222" b="28664"/>
          <a:stretch/>
        </p:blipFill>
        <p:spPr>
          <a:xfrm>
            <a:off x="432123" y="1224012"/>
            <a:ext cx="4824536" cy="2199894"/>
          </a:xfrm>
          <a:prstGeom prst="rect">
            <a:avLst/>
          </a:prstGeom>
        </p:spPr>
      </p:pic>
      <p:pic>
        <p:nvPicPr>
          <p:cNvPr id="6" name="Picture 5" descr="Figure 6A and 6B.JPG"/>
          <p:cNvPicPr>
            <a:picLocks noChangeAspect="1"/>
          </p:cNvPicPr>
          <p:nvPr/>
        </p:nvPicPr>
        <p:blipFill rotWithShape="1">
          <a:blip r:embed="rId4" cstate="email">
            <a:extLst>
              <a:ext uri="{28A0092B-C50C-407E-A947-70E740481C1C}">
                <a14:useLocalDpi xmlns:a14="http://schemas.microsoft.com/office/drawing/2010/main" xmlns="" val="0"/>
              </a:ext>
            </a:extLst>
          </a:blip>
          <a:srcRect r="11389" b="38888"/>
          <a:stretch/>
        </p:blipFill>
        <p:spPr>
          <a:xfrm>
            <a:off x="5544691" y="1224012"/>
            <a:ext cx="5067622" cy="2184361"/>
          </a:xfrm>
          <a:prstGeom prst="rect">
            <a:avLst/>
          </a:prstGeom>
        </p:spPr>
      </p:pic>
      <p:pic>
        <p:nvPicPr>
          <p:cNvPr id="16" name="Picture 15"/>
          <p:cNvPicPr/>
          <p:nvPr/>
        </p:nvPicPr>
        <p:blipFill>
          <a:blip r:embed="rId5" cstate="print"/>
          <a:stretch>
            <a:fillRect/>
          </a:stretch>
        </p:blipFill>
        <p:spPr bwMode="auto">
          <a:xfrm>
            <a:off x="240689" y="0"/>
            <a:ext cx="4343231" cy="791964"/>
          </a:xfrm>
          <a:prstGeom prst="rect">
            <a:avLst/>
          </a:prstGeom>
          <a:noFill/>
          <a:ln w="9525">
            <a:noFill/>
            <a:miter lim="800000"/>
            <a:headEnd/>
            <a:tailEnd/>
          </a:ln>
        </p:spPr>
      </p:pic>
    </p:spTree>
    <p:extLst>
      <p:ext uri="{BB962C8B-B14F-4D97-AF65-F5344CB8AC3E}">
        <p14:creationId xmlns:p14="http://schemas.microsoft.com/office/powerpoint/2010/main" xmlns="" val="354631373"/>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80995" y="0"/>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Fixation devices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9" name="TextBox 8"/>
          <p:cNvSpPr txBox="1"/>
          <p:nvPr/>
        </p:nvSpPr>
        <p:spPr>
          <a:xfrm>
            <a:off x="1584251" y="863972"/>
            <a:ext cx="2573701" cy="230832"/>
          </a:xfrm>
          <a:prstGeom prst="rect">
            <a:avLst/>
          </a:prstGeom>
          <a:noFill/>
        </p:spPr>
        <p:txBody>
          <a:bodyPr wrap="square" rtlCol="0">
            <a:spAutoFit/>
          </a:bodyPr>
          <a:lstStyle/>
          <a:p>
            <a:pPr algn="ctr"/>
            <a:r>
              <a:rPr lang="en-US" sz="900" dirty="0" smtClean="0">
                <a:latin typeface="Arial Black"/>
                <a:cs typeface="Arial Black"/>
              </a:rPr>
              <a:t>16 weeks titanium screws</a:t>
            </a:r>
            <a:endParaRPr lang="en-US" sz="900" dirty="0">
              <a:effectLst/>
              <a:latin typeface="Arial Black"/>
              <a:cs typeface="Arial Black"/>
            </a:endParaRPr>
          </a:p>
        </p:txBody>
      </p:sp>
      <p:sp>
        <p:nvSpPr>
          <p:cNvPr id="10" name="TextBox 9"/>
          <p:cNvSpPr txBox="1"/>
          <p:nvPr/>
        </p:nvSpPr>
        <p:spPr>
          <a:xfrm>
            <a:off x="7200875" y="863972"/>
            <a:ext cx="2573701" cy="230832"/>
          </a:xfrm>
          <a:prstGeom prst="rect">
            <a:avLst/>
          </a:prstGeom>
          <a:noFill/>
        </p:spPr>
        <p:txBody>
          <a:bodyPr wrap="square" rtlCol="0">
            <a:spAutoFit/>
          </a:bodyPr>
          <a:lstStyle/>
          <a:p>
            <a:pPr algn="ctr"/>
            <a:r>
              <a:rPr lang="en-US" sz="900" dirty="0" smtClean="0">
                <a:latin typeface="Arial Black"/>
                <a:cs typeface="Arial Black"/>
              </a:rPr>
              <a:t>16 weeks </a:t>
            </a:r>
            <a:r>
              <a:rPr lang="en-US" sz="900" dirty="0" err="1" smtClean="0">
                <a:latin typeface="Arial Black"/>
                <a:cs typeface="Arial Black"/>
              </a:rPr>
              <a:t>resorbablescrews</a:t>
            </a:r>
            <a:endParaRPr lang="en-US" sz="900" dirty="0">
              <a:effectLst/>
              <a:latin typeface="Arial Black"/>
              <a:cs typeface="Arial Black"/>
            </a:endParaRPr>
          </a:p>
        </p:txBody>
      </p:sp>
      <p:sp>
        <p:nvSpPr>
          <p:cNvPr id="12" name="TextBox 11"/>
          <p:cNvSpPr txBox="1"/>
          <p:nvPr/>
        </p:nvSpPr>
        <p:spPr>
          <a:xfrm>
            <a:off x="432122" y="3672284"/>
            <a:ext cx="2232249" cy="923330"/>
          </a:xfrm>
          <a:prstGeom prst="rect">
            <a:avLst/>
          </a:prstGeom>
          <a:noFill/>
        </p:spPr>
        <p:txBody>
          <a:bodyPr wrap="square" rtlCol="0">
            <a:spAutoFit/>
          </a:bodyPr>
          <a:lstStyle/>
          <a:p>
            <a:pPr algn="just"/>
            <a:r>
              <a:rPr lang="en-US" sz="900" dirty="0"/>
              <a:t>T</a:t>
            </a:r>
            <a:r>
              <a:rPr lang="en-US" sz="900" dirty="0" smtClean="0"/>
              <a:t>hick </a:t>
            </a:r>
            <a:r>
              <a:rPr lang="en-US" sz="900" dirty="0"/>
              <a:t>band of lamellar bone between the grafted bone and the recipient site. This bone is characterized by well organized bone features as medullary spaces filled with blood vessels, osteocytes and </a:t>
            </a:r>
            <a:r>
              <a:rPr lang="en-US" sz="900" dirty="0" err="1"/>
              <a:t>Haversian</a:t>
            </a:r>
            <a:r>
              <a:rPr lang="en-US" sz="900" dirty="0"/>
              <a:t> system </a:t>
            </a:r>
            <a:endParaRPr lang="en-US" sz="900" dirty="0">
              <a:effectLst/>
              <a:latin typeface="Arial Black"/>
              <a:cs typeface="Arial Black"/>
            </a:endParaRPr>
          </a:p>
        </p:txBody>
      </p:sp>
      <p:sp>
        <p:nvSpPr>
          <p:cNvPr id="4" name="Rectangle 3"/>
          <p:cNvSpPr/>
          <p:nvPr/>
        </p:nvSpPr>
        <p:spPr>
          <a:xfrm>
            <a:off x="-34760" y="4778703"/>
            <a:ext cx="10836110" cy="261610"/>
          </a:xfrm>
          <a:prstGeom prst="rect">
            <a:avLst/>
          </a:prstGeom>
        </p:spPr>
        <p:txBody>
          <a:bodyPr wrap="square">
            <a:spAutoFit/>
          </a:bodyPr>
          <a:lstStyle/>
          <a:p>
            <a:r>
              <a:rPr lang="en-US" sz="1100" dirty="0" smtClean="0"/>
              <a:t>G= graft; FCT=fibrous connective tissue; RS=recipient bone; NB=new bone; BV= blood vessel; IB=immature bone; MB=mature bone; OC=osteocyte</a:t>
            </a:r>
            <a:endParaRPr lang="en-US" sz="1100" dirty="0"/>
          </a:p>
        </p:txBody>
      </p:sp>
      <p:sp>
        <p:nvSpPr>
          <p:cNvPr id="13" name="TextBox 12"/>
          <p:cNvSpPr txBox="1"/>
          <p:nvPr/>
        </p:nvSpPr>
        <p:spPr>
          <a:xfrm>
            <a:off x="2736380" y="3672284"/>
            <a:ext cx="2448272" cy="507831"/>
          </a:xfrm>
          <a:prstGeom prst="rect">
            <a:avLst/>
          </a:prstGeom>
          <a:noFill/>
        </p:spPr>
        <p:txBody>
          <a:bodyPr wrap="square" rtlCol="0">
            <a:spAutoFit/>
          </a:bodyPr>
          <a:lstStyle/>
          <a:p>
            <a:pPr algn="just"/>
            <a:r>
              <a:rPr lang="en-US" sz="900" dirty="0"/>
              <a:t>Newly formed bone can also be appreciated in the chambers between the threads of the titanium screws </a:t>
            </a:r>
            <a:endParaRPr lang="en-US" sz="900" dirty="0">
              <a:effectLst/>
              <a:latin typeface="Arial Black"/>
              <a:cs typeface="Arial Black"/>
            </a:endParaRPr>
          </a:p>
        </p:txBody>
      </p:sp>
      <p:sp>
        <p:nvSpPr>
          <p:cNvPr id="15" name="TextBox 14"/>
          <p:cNvSpPr txBox="1"/>
          <p:nvPr/>
        </p:nvSpPr>
        <p:spPr>
          <a:xfrm>
            <a:off x="5760715" y="3528268"/>
            <a:ext cx="2520280" cy="646331"/>
          </a:xfrm>
          <a:prstGeom prst="rect">
            <a:avLst/>
          </a:prstGeom>
          <a:noFill/>
        </p:spPr>
        <p:txBody>
          <a:bodyPr wrap="square" rtlCol="0">
            <a:spAutoFit/>
          </a:bodyPr>
          <a:lstStyle/>
          <a:p>
            <a:pPr algn="just"/>
            <a:r>
              <a:rPr lang="en-US" sz="900" dirty="0"/>
              <a:t>S</a:t>
            </a:r>
            <a:r>
              <a:rPr lang="en-US" sz="900" dirty="0" smtClean="0"/>
              <a:t>mall </a:t>
            </a:r>
            <a:r>
              <a:rPr lang="en-US" sz="900" dirty="0"/>
              <a:t>rupture line between the native and formed bone at the interface graft-recipient site. Some </a:t>
            </a:r>
            <a:r>
              <a:rPr lang="en-US" sz="900" dirty="0" err="1"/>
              <a:t>refractile</a:t>
            </a:r>
            <a:r>
              <a:rPr lang="en-US" sz="900" dirty="0"/>
              <a:t> fragments were still involved by adipocytes in bone marrow </a:t>
            </a:r>
            <a:endParaRPr lang="en-US" sz="900" dirty="0">
              <a:effectLst/>
              <a:latin typeface="Arial Black"/>
              <a:cs typeface="Arial Black"/>
            </a:endParaRPr>
          </a:p>
        </p:txBody>
      </p:sp>
      <p:sp>
        <p:nvSpPr>
          <p:cNvPr id="8" name="Rectangle 7"/>
          <p:cNvSpPr/>
          <p:nvPr/>
        </p:nvSpPr>
        <p:spPr>
          <a:xfrm>
            <a:off x="8280995" y="3528268"/>
            <a:ext cx="2376264" cy="923330"/>
          </a:xfrm>
          <a:prstGeom prst="rect">
            <a:avLst/>
          </a:prstGeom>
        </p:spPr>
        <p:txBody>
          <a:bodyPr wrap="square">
            <a:spAutoFit/>
          </a:bodyPr>
          <a:lstStyle/>
          <a:p>
            <a:r>
              <a:rPr lang="en-US" sz="900" dirty="0" smtClean="0"/>
              <a:t>Disordered </a:t>
            </a:r>
            <a:r>
              <a:rPr lang="en-US" sz="900" dirty="0"/>
              <a:t>arrangement of bone tissue in the valleys regions. In general there is a thin band of bone oriented parallel to the medullary canal at the perimeter of the screw, sometimes occurring </a:t>
            </a:r>
            <a:r>
              <a:rPr lang="en-US" sz="900" dirty="0" err="1"/>
              <a:t>Haversian</a:t>
            </a:r>
            <a:r>
              <a:rPr lang="en-US" sz="900" dirty="0"/>
              <a:t> systems </a:t>
            </a:r>
          </a:p>
        </p:txBody>
      </p:sp>
      <p:pic>
        <p:nvPicPr>
          <p:cNvPr id="2" name="Picture 1" descr="Figure 7A and 7B.JPG"/>
          <p:cNvPicPr>
            <a:picLocks noChangeAspect="1"/>
          </p:cNvPicPr>
          <p:nvPr/>
        </p:nvPicPr>
        <p:blipFill rotWithShape="1">
          <a:blip r:embed="rId3" cstate="email">
            <a:extLst>
              <a:ext uri="{28A0092B-C50C-407E-A947-70E740481C1C}">
                <a14:useLocalDpi xmlns:a14="http://schemas.microsoft.com/office/drawing/2010/main" xmlns="" val="0"/>
              </a:ext>
            </a:extLst>
          </a:blip>
          <a:srcRect r="4167" b="28437"/>
          <a:stretch/>
        </p:blipFill>
        <p:spPr>
          <a:xfrm>
            <a:off x="504131" y="1368028"/>
            <a:ext cx="4752528" cy="2218079"/>
          </a:xfrm>
          <a:prstGeom prst="rect">
            <a:avLst/>
          </a:prstGeom>
        </p:spPr>
      </p:pic>
      <p:pic>
        <p:nvPicPr>
          <p:cNvPr id="3" name="Picture 2" descr="Figure 8A and 8B.JPG"/>
          <p:cNvPicPr>
            <a:picLocks noChangeAspect="1"/>
          </p:cNvPicPr>
          <p:nvPr/>
        </p:nvPicPr>
        <p:blipFill rotWithShape="1">
          <a:blip r:embed="rId4" cstate="email">
            <a:extLst>
              <a:ext uri="{28A0092B-C50C-407E-A947-70E740481C1C}">
                <a14:useLocalDpi xmlns:a14="http://schemas.microsoft.com/office/drawing/2010/main" xmlns="" val="0"/>
              </a:ext>
            </a:extLst>
          </a:blip>
          <a:srcRect l="313" t="1" r="11076" b="36882"/>
          <a:stretch/>
        </p:blipFill>
        <p:spPr>
          <a:xfrm>
            <a:off x="5760715" y="1296020"/>
            <a:ext cx="4859999" cy="2163613"/>
          </a:xfrm>
          <a:prstGeom prst="rect">
            <a:avLst/>
          </a:prstGeom>
        </p:spPr>
      </p:pic>
      <p:pic>
        <p:nvPicPr>
          <p:cNvPr id="16" name="Picture 15"/>
          <p:cNvPicPr/>
          <p:nvPr/>
        </p:nvPicPr>
        <p:blipFill>
          <a:blip r:embed="rId5" cstate="print"/>
          <a:stretch>
            <a:fillRect/>
          </a:stretch>
        </p:blipFill>
        <p:spPr bwMode="auto">
          <a:xfrm>
            <a:off x="47414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548109960"/>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863972"/>
            <a:ext cx="10225136" cy="3416320"/>
          </a:xfrm>
          <a:prstGeom prst="rect">
            <a:avLst/>
          </a:prstGeom>
          <a:noFill/>
        </p:spPr>
        <p:txBody>
          <a:bodyPr wrap="square" rtlCol="0">
            <a:spAutoFit/>
          </a:bodyPr>
          <a:lstStyle/>
          <a:p>
            <a:pPr algn="just"/>
            <a:r>
              <a:rPr lang="en-US" dirty="0"/>
              <a:t>T</a:t>
            </a:r>
            <a:r>
              <a:rPr lang="en-US" dirty="0" smtClean="0"/>
              <a:t>he </a:t>
            </a:r>
            <a:r>
              <a:rPr lang="en-US" dirty="0"/>
              <a:t>use of metallic devices for this purpose offers some disadvantages and potential drawbacks. The titanium fixation screws require secondary removal from the bone graft before placement of the dental implants. The procedure for removal of </a:t>
            </a:r>
            <a:r>
              <a:rPr lang="en-US" dirty="0" err="1"/>
              <a:t>osteosynthesis</a:t>
            </a:r>
            <a:r>
              <a:rPr lang="en-US" dirty="0"/>
              <a:t> material is made usually at the time of installation of dental implants. In the case of smaller grafts, this removal is relatively </a:t>
            </a:r>
            <a:r>
              <a:rPr lang="en-US" dirty="0" smtClean="0"/>
              <a:t>easy through </a:t>
            </a:r>
            <a:r>
              <a:rPr lang="en-US" dirty="0"/>
              <a:t>a small incision. On the other hand, when the most extensive bone reconstruction is performed, the removal of the screws requires more extensive surgical approaches with larger incisions and additional extensive soft tissue stripping, which increases both the duration and morbidity of surgery. Moreover, other complications are related to the use of metallic devices, such as risk of screw fracture during removal, radiographic artifacts during imaging exams, patient discomfort due to palpability through the oral mucosa if </a:t>
            </a:r>
            <a:r>
              <a:rPr lang="en-US" dirty="0" err="1"/>
              <a:t>resorption</a:t>
            </a:r>
            <a:r>
              <a:rPr lang="en-US" dirty="0"/>
              <a:t> occurs, bone atrophy or osteopenia caused by stress shielding and corrosion, allergic reactions; and the possibility of causing growth restriction of the craniofacial skeleton in pediatric </a:t>
            </a:r>
            <a:r>
              <a:rPr lang="en-US" dirty="0" smtClean="0"/>
              <a:t>patients.</a:t>
            </a:r>
            <a:endParaRPr lang="en-US" dirty="0">
              <a:effectLst/>
            </a:endParaRPr>
          </a:p>
        </p:txBody>
      </p:sp>
      <p:pic>
        <p:nvPicPr>
          <p:cNvPr id="5" name="Picture 4"/>
          <p:cNvPicPr/>
          <p:nvPr/>
        </p:nvPicPr>
        <p:blipFill>
          <a:blip r:embed="rId3" cstate="print"/>
          <a:stretch>
            <a:fillRect/>
          </a:stretch>
        </p:blipFill>
        <p:spPr bwMode="auto">
          <a:xfrm>
            <a:off x="438139" y="-124"/>
            <a:ext cx="3948330" cy="719956"/>
          </a:xfrm>
          <a:prstGeom prst="rect">
            <a:avLst/>
          </a:prstGeom>
          <a:noFill/>
          <a:ln w="9525">
            <a:noFill/>
            <a:miter lim="800000"/>
            <a:headEnd/>
            <a:tailEnd/>
          </a:ln>
        </p:spPr>
      </p:pic>
    </p:spTree>
    <p:extLst>
      <p:ext uri="{BB962C8B-B14F-4D97-AF65-F5344CB8AC3E}">
        <p14:creationId xmlns:p14="http://schemas.microsoft.com/office/powerpoint/2010/main" xmlns="" val="1069957287"/>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863972"/>
            <a:ext cx="10225136" cy="2246769"/>
          </a:xfrm>
          <a:prstGeom prst="rect">
            <a:avLst/>
          </a:prstGeom>
          <a:noFill/>
        </p:spPr>
        <p:txBody>
          <a:bodyPr wrap="square" rtlCol="0">
            <a:spAutoFit/>
          </a:bodyPr>
          <a:lstStyle/>
          <a:p>
            <a:r>
              <a:rPr lang="en-US" sz="2000" dirty="0" smtClean="0"/>
              <a:t>It </a:t>
            </a:r>
            <a:r>
              <a:rPr lang="en-US" sz="2000" dirty="0"/>
              <a:t>is well documented in the literature that </a:t>
            </a:r>
            <a:r>
              <a:rPr lang="en-US" sz="2000" dirty="0" err="1"/>
              <a:t>resorbable</a:t>
            </a:r>
            <a:r>
              <a:rPr lang="en-US" sz="2000" dirty="0"/>
              <a:t> fixation materials offer many advantages for </a:t>
            </a:r>
            <a:r>
              <a:rPr lang="en-US" sz="2000" dirty="0" err="1"/>
              <a:t>osteosynthesis</a:t>
            </a:r>
            <a:r>
              <a:rPr lang="en-US" sz="2000" dirty="0"/>
              <a:t> over their metallic counterparts. No removal of the material is needed, thus problems that can arise from the need to remove screws, such as the risk of damage to the underlying bone, are avoided. The elasticity of these materials is close to that of bone, thus enhancing the stress </a:t>
            </a:r>
            <a:r>
              <a:rPr lang="en-US" sz="2000" dirty="0" smtClean="0"/>
              <a:t>protection. </a:t>
            </a:r>
            <a:r>
              <a:rPr lang="en-US" sz="2000" dirty="0"/>
              <a:t>During bone healing, the </a:t>
            </a:r>
            <a:r>
              <a:rPr lang="en-US" sz="2000" dirty="0" err="1"/>
              <a:t>resorbable</a:t>
            </a:r>
            <a:r>
              <a:rPr lang="en-US" sz="2000" dirty="0"/>
              <a:t> material will gradually degrade, allowing physiologic stress to be transferred back to the healing bone. As a result, stress shielding is </a:t>
            </a:r>
            <a:r>
              <a:rPr lang="en-US" sz="2000" dirty="0" smtClean="0"/>
              <a:t>avoided.</a:t>
            </a:r>
            <a:endParaRPr lang="en-US" sz="2000" dirty="0">
              <a:effectLst/>
            </a:endParaRPr>
          </a:p>
        </p:txBody>
      </p:sp>
      <p:pic>
        <p:nvPicPr>
          <p:cNvPr id="5" name="Picture 4"/>
          <p:cNvPicPr/>
          <p:nvPr/>
        </p:nvPicPr>
        <p:blipFill>
          <a:blip r:embed="rId3" cstate="print"/>
          <a:stretch>
            <a:fillRect/>
          </a:stretch>
        </p:blipFill>
        <p:spPr bwMode="auto">
          <a:xfrm>
            <a:off x="671594" y="0"/>
            <a:ext cx="3553429" cy="647948"/>
          </a:xfrm>
          <a:prstGeom prst="rect">
            <a:avLst/>
          </a:prstGeom>
          <a:noFill/>
          <a:ln w="9525">
            <a:noFill/>
            <a:miter lim="800000"/>
            <a:headEnd/>
            <a:tailEnd/>
          </a:ln>
        </p:spPr>
      </p:pic>
    </p:spTree>
    <p:extLst>
      <p:ext uri="{BB962C8B-B14F-4D97-AF65-F5344CB8AC3E}">
        <p14:creationId xmlns:p14="http://schemas.microsoft.com/office/powerpoint/2010/main" xmlns="" val="472357361"/>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863972"/>
            <a:ext cx="10225136" cy="2554545"/>
          </a:xfrm>
          <a:prstGeom prst="rect">
            <a:avLst/>
          </a:prstGeom>
          <a:noFill/>
        </p:spPr>
        <p:txBody>
          <a:bodyPr wrap="square" rtlCol="0">
            <a:spAutoFit/>
          </a:bodyPr>
          <a:lstStyle/>
          <a:p>
            <a:r>
              <a:rPr lang="en-US" sz="2000" dirty="0" err="1"/>
              <a:t>Resorbable</a:t>
            </a:r>
            <a:r>
              <a:rPr lang="en-US" sz="2000" dirty="0"/>
              <a:t> screws induced a stronger inflammatory response compared to titanium screws. This was most evident in histological analysis of 3 and 8 weeks. Most likely this inflammatory reaction explains the slight delay in the process of incorporation of bone grafts fixed with absorbable screws. Nevertheless, the results after 16 weeks was similar for both groups. This difference in inflammatory reaction did not compromise the incorporation of bone grafts and the low inflammatory response associated with both groups and its reduction throughout the study indicated that the biologic response to the procedure was favorable for graft consolidation. </a:t>
            </a:r>
            <a:endParaRPr lang="en-US" sz="2000" dirty="0">
              <a:effectLst/>
            </a:endParaRPr>
          </a:p>
        </p:txBody>
      </p:sp>
      <p:pic>
        <p:nvPicPr>
          <p:cNvPr id="5" name="Picture 4"/>
          <p:cNvPicPr/>
          <p:nvPr/>
        </p:nvPicPr>
        <p:blipFill>
          <a:blip r:embed="rId3" cstate="print"/>
          <a:stretch>
            <a:fillRect/>
          </a:stretch>
        </p:blipFill>
        <p:spPr bwMode="auto">
          <a:xfrm>
            <a:off x="510147"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768689770"/>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863972"/>
            <a:ext cx="10225136" cy="2554545"/>
          </a:xfrm>
          <a:prstGeom prst="rect">
            <a:avLst/>
          </a:prstGeom>
          <a:noFill/>
        </p:spPr>
        <p:txBody>
          <a:bodyPr wrap="square" rtlCol="0">
            <a:spAutoFit/>
          </a:bodyPr>
          <a:lstStyle/>
          <a:p>
            <a:r>
              <a:rPr lang="en-US" sz="2000" dirty="0" smtClean="0"/>
              <a:t>The </a:t>
            </a:r>
            <a:r>
              <a:rPr lang="en-US" sz="2000" dirty="0"/>
              <a:t>present study demonstrated that the </a:t>
            </a:r>
            <a:r>
              <a:rPr lang="en-US" sz="2000" dirty="0" err="1"/>
              <a:t>resorbable</a:t>
            </a:r>
            <a:r>
              <a:rPr lang="en-US" sz="2000" dirty="0"/>
              <a:t> screw is able to provide enough mechanical stability to provide incorporation of bone grafts. In addition, besides satisfactory mechanical strength, the absorbable device used showed the desirable properties for a </a:t>
            </a:r>
            <a:r>
              <a:rPr lang="en-US" sz="2000" dirty="0" err="1"/>
              <a:t>resorbable</a:t>
            </a:r>
            <a:r>
              <a:rPr lang="en-US" sz="2000" dirty="0"/>
              <a:t> fixation systems such as degradation in a predictable fashion while promoting smooth and gradual transfer of mechanical loads to the bone following the repair process, did not promote tissue response so that its removal was required, did not cause toxic reactions and was simple to use. </a:t>
            </a:r>
          </a:p>
          <a:p>
            <a:pPr marL="342900" indent="-342900">
              <a:buFont typeface="Wingdings" charset="2"/>
              <a:buChar char="Ø"/>
            </a:pPr>
            <a:endParaRPr lang="en-US" sz="2000" dirty="0">
              <a:effectLst/>
            </a:endParaRPr>
          </a:p>
        </p:txBody>
      </p:sp>
      <p:pic>
        <p:nvPicPr>
          <p:cNvPr id="5" name="Picture 4"/>
          <p:cNvPicPr/>
          <p:nvPr/>
        </p:nvPicPr>
        <p:blipFill>
          <a:blip r:embed="rId3" cstate="print"/>
          <a:stretch>
            <a:fillRect/>
          </a:stretch>
        </p:blipFill>
        <p:spPr bwMode="auto">
          <a:xfrm>
            <a:off x="438139"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3266546747"/>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Biomaterials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88107" y="1254661"/>
            <a:ext cx="10225136" cy="3785652"/>
          </a:xfrm>
          <a:prstGeom prst="rect">
            <a:avLst/>
          </a:prstGeom>
          <a:noFill/>
        </p:spPr>
        <p:txBody>
          <a:bodyPr wrap="square" rtlCol="0">
            <a:spAutoFit/>
          </a:bodyPr>
          <a:lstStyle/>
          <a:p>
            <a:pPr marL="342900" indent="-342900">
              <a:buFont typeface="Wingdings" charset="2"/>
              <a:buChar char="Ø"/>
            </a:pPr>
            <a:r>
              <a:rPr lang="en-US" sz="2000" dirty="0" smtClean="0"/>
              <a:t>The </a:t>
            </a:r>
            <a:r>
              <a:rPr lang="en-US" sz="2000" dirty="0" err="1" smtClean="0"/>
              <a:t>resorbable</a:t>
            </a:r>
            <a:r>
              <a:rPr lang="en-US" sz="2000" dirty="0" smtClean="0"/>
              <a:t> </a:t>
            </a:r>
            <a:r>
              <a:rPr lang="en-US" sz="2000" dirty="0"/>
              <a:t>fixation system tested was effective in promoting the incorporation of bone </a:t>
            </a:r>
            <a:r>
              <a:rPr lang="en-US" sz="2000" dirty="0" smtClean="0"/>
              <a:t>grafts;</a:t>
            </a:r>
          </a:p>
          <a:p>
            <a:pPr marL="342900" indent="-342900">
              <a:buFont typeface="Wingdings" charset="2"/>
              <a:buChar char="Ø"/>
            </a:pPr>
            <a:endParaRPr lang="en-US" sz="2000" dirty="0" smtClean="0"/>
          </a:p>
          <a:p>
            <a:pPr marL="342900" indent="-342900">
              <a:buFont typeface="Wingdings" charset="2"/>
              <a:buChar char="Ø"/>
            </a:pPr>
            <a:r>
              <a:rPr lang="en-US" sz="2000" dirty="0" smtClean="0"/>
              <a:t>The </a:t>
            </a:r>
            <a:r>
              <a:rPr lang="en-US" sz="2000" dirty="0" err="1"/>
              <a:t>resorbable</a:t>
            </a:r>
            <a:r>
              <a:rPr lang="en-US" sz="2000" dirty="0"/>
              <a:t> polymer induce a more intense inflammatory response when compared to titanium </a:t>
            </a:r>
            <a:r>
              <a:rPr lang="en-US" sz="2000" dirty="0" smtClean="0"/>
              <a:t>system;</a:t>
            </a:r>
          </a:p>
          <a:p>
            <a:pPr marL="342900" indent="-342900">
              <a:buFont typeface="Wingdings" charset="2"/>
              <a:buChar char="Ø"/>
            </a:pPr>
            <a:endParaRPr lang="en-US" sz="2000" dirty="0" smtClean="0"/>
          </a:p>
          <a:p>
            <a:pPr marL="342900" indent="-342900">
              <a:buFont typeface="Wingdings" charset="2"/>
              <a:buChar char="Ø"/>
            </a:pPr>
            <a:r>
              <a:rPr lang="en-US" sz="2000" dirty="0" smtClean="0"/>
              <a:t>There </a:t>
            </a:r>
            <a:r>
              <a:rPr lang="en-US" sz="2000" dirty="0"/>
              <a:t>was a slight delay in the incorporation of bone grafts fixed with </a:t>
            </a:r>
            <a:r>
              <a:rPr lang="en-US" sz="2000" dirty="0" err="1"/>
              <a:t>resorbable</a:t>
            </a:r>
            <a:r>
              <a:rPr lang="en-US" sz="2000" dirty="0"/>
              <a:t> </a:t>
            </a:r>
            <a:r>
              <a:rPr lang="en-US" sz="2000" dirty="0" smtClean="0"/>
              <a:t>screws;</a:t>
            </a:r>
          </a:p>
          <a:p>
            <a:pPr marL="342900" indent="-342900">
              <a:buFont typeface="Wingdings" charset="2"/>
              <a:buChar char="Ø"/>
            </a:pPr>
            <a:endParaRPr lang="en-US" sz="2000" dirty="0" smtClean="0"/>
          </a:p>
          <a:p>
            <a:pPr marL="342900" indent="-342900">
              <a:buFont typeface="Wingdings" charset="2"/>
              <a:buChar char="Ø"/>
            </a:pPr>
            <a:r>
              <a:rPr lang="en-US" sz="2000" dirty="0"/>
              <a:t>B</a:t>
            </a:r>
            <a:r>
              <a:rPr lang="en-US" sz="2000" dirty="0" smtClean="0"/>
              <a:t>oth </a:t>
            </a:r>
            <a:r>
              <a:rPr lang="en-US" sz="2000" dirty="0"/>
              <a:t>materials proved to be biocompatible and lacked histological evidence of foreign body reaction. </a:t>
            </a:r>
          </a:p>
          <a:p>
            <a:pPr marL="342900" indent="-342900">
              <a:buFont typeface="Wingdings" charset="2"/>
              <a:buChar char="Ø"/>
            </a:pPr>
            <a:endParaRPr lang="en-US" sz="2000" dirty="0">
              <a:effectLst/>
            </a:endParaRPr>
          </a:p>
        </p:txBody>
      </p:sp>
      <p:sp>
        <p:nvSpPr>
          <p:cNvPr id="3" name="TextBox 2"/>
          <p:cNvSpPr txBox="1"/>
          <p:nvPr/>
        </p:nvSpPr>
        <p:spPr>
          <a:xfrm>
            <a:off x="504131" y="431924"/>
            <a:ext cx="3960440" cy="707886"/>
          </a:xfrm>
          <a:prstGeom prst="rect">
            <a:avLst/>
          </a:prstGeom>
          <a:noFill/>
        </p:spPr>
        <p:txBody>
          <a:bodyPr wrap="square" rtlCol="0">
            <a:spAutoFit/>
          </a:bodyPr>
          <a:lstStyle/>
          <a:p>
            <a:r>
              <a:rPr lang="en-US" sz="4000" dirty="0" smtClean="0">
                <a:solidFill>
                  <a:srgbClr val="FFFF00"/>
                </a:solidFill>
              </a:rPr>
              <a:t>Conclusions</a:t>
            </a:r>
            <a:endParaRPr lang="en-US" sz="4000" dirty="0">
              <a:solidFill>
                <a:srgbClr val="FFFF00"/>
              </a:solidFill>
            </a:endParaRPr>
          </a:p>
        </p:txBody>
      </p:sp>
      <p:pic>
        <p:nvPicPr>
          <p:cNvPr id="6" name="Picture 5"/>
          <p:cNvPicPr/>
          <p:nvPr/>
        </p:nvPicPr>
        <p:blipFill>
          <a:blip r:embed="rId3" cstate="print"/>
          <a:stretch>
            <a:fillRect/>
          </a:stretch>
        </p:blipFill>
        <p:spPr bwMode="auto">
          <a:xfrm>
            <a:off x="933456" y="0"/>
            <a:ext cx="3029705" cy="552450"/>
          </a:xfrm>
          <a:prstGeom prst="rect">
            <a:avLst/>
          </a:prstGeom>
          <a:noFill/>
          <a:ln w="9525">
            <a:noFill/>
            <a:miter lim="800000"/>
            <a:headEnd/>
            <a:tailEnd/>
          </a:ln>
        </p:spPr>
      </p:pic>
    </p:spTree>
    <p:extLst>
      <p:ext uri="{BB962C8B-B14F-4D97-AF65-F5344CB8AC3E}">
        <p14:creationId xmlns:p14="http://schemas.microsoft.com/office/powerpoint/2010/main" xmlns="" val="221987340"/>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4-04-14 at 12.28.49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386307" cy="5040313"/>
          </a:xfrm>
          <a:prstGeom prst="rect">
            <a:avLst/>
          </a:prstGeom>
        </p:spPr>
      </p:pic>
      <p:sp>
        <p:nvSpPr>
          <p:cNvPr id="2" name="TextBox 1"/>
          <p:cNvSpPr txBox="1"/>
          <p:nvPr/>
        </p:nvSpPr>
        <p:spPr>
          <a:xfrm>
            <a:off x="3456458" y="2200180"/>
            <a:ext cx="7344891" cy="3139321"/>
          </a:xfrm>
          <a:prstGeom prst="rect">
            <a:avLst/>
          </a:prstGeom>
          <a:noFill/>
        </p:spPr>
        <p:txBody>
          <a:bodyPr wrap="square" rtlCol="0">
            <a:spAutoFit/>
          </a:bodyPr>
          <a:lstStyle/>
          <a:p>
            <a:r>
              <a:rPr lang="en-US" dirty="0" smtClean="0">
                <a:solidFill>
                  <a:srgbClr val="FFFF00"/>
                </a:solidFill>
                <a:latin typeface="Century Gothic"/>
                <a:cs typeface="Century Gothic"/>
              </a:rPr>
              <a:t>Dr. Fernando Antonini, DDS MSc</a:t>
            </a:r>
          </a:p>
          <a:p>
            <a:r>
              <a:rPr lang="en-US" dirty="0" smtClean="0">
                <a:latin typeface="Century Gothic"/>
                <a:cs typeface="Century Gothic"/>
              </a:rPr>
              <a:t>Oral and maxillofacial Surgery and Implant Dentistry</a:t>
            </a:r>
          </a:p>
          <a:p>
            <a:endParaRPr lang="en-US" dirty="0">
              <a:latin typeface="Century Gothic"/>
              <a:cs typeface="Century Gothic"/>
            </a:endParaRPr>
          </a:p>
          <a:p>
            <a:endParaRPr lang="en-US" dirty="0" smtClean="0">
              <a:latin typeface="Century Gothic"/>
              <a:cs typeface="Century Gothic"/>
            </a:endParaRPr>
          </a:p>
          <a:p>
            <a:r>
              <a:rPr lang="en-US" dirty="0" smtClean="0">
                <a:latin typeface="Century Gothic"/>
                <a:cs typeface="Century Gothic"/>
              </a:rPr>
              <a:t>Member of International Association of Oral and Maxillofacial Surgeons</a:t>
            </a:r>
          </a:p>
          <a:p>
            <a:endParaRPr lang="en-US" dirty="0">
              <a:latin typeface="Century Gothic"/>
              <a:cs typeface="Century Gothic"/>
            </a:endParaRPr>
          </a:p>
          <a:p>
            <a:r>
              <a:rPr lang="en-US" dirty="0" smtClean="0">
                <a:latin typeface="Century Gothic"/>
                <a:cs typeface="Century Gothic"/>
              </a:rPr>
              <a:t>Member of AO (Academy of </a:t>
            </a:r>
            <a:r>
              <a:rPr lang="en-US" dirty="0" err="1" smtClean="0">
                <a:latin typeface="Century Gothic"/>
                <a:cs typeface="Century Gothic"/>
              </a:rPr>
              <a:t>Osseointegration</a:t>
            </a:r>
            <a:r>
              <a:rPr lang="en-US" dirty="0" smtClean="0">
                <a:latin typeface="Century Gothic"/>
                <a:cs typeface="Century Gothic"/>
              </a:rPr>
              <a:t>)</a:t>
            </a:r>
          </a:p>
          <a:p>
            <a:endParaRPr lang="en-US" dirty="0">
              <a:latin typeface="Century Gothic"/>
              <a:cs typeface="Century Gothic"/>
            </a:endParaRPr>
          </a:p>
          <a:p>
            <a:r>
              <a:rPr lang="en-US" dirty="0" smtClean="0">
                <a:latin typeface="Century Gothic"/>
                <a:cs typeface="Century Gothic"/>
              </a:rPr>
              <a:t>Member of Brazilian Association of Oral and Maxillofacial Surgery</a:t>
            </a:r>
          </a:p>
          <a:p>
            <a:endParaRPr lang="en-US" dirty="0"/>
          </a:p>
        </p:txBody>
      </p:sp>
      <p:cxnSp>
        <p:nvCxnSpPr>
          <p:cNvPr id="4"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01075" y="71884"/>
            <a:ext cx="10441160" cy="2031325"/>
          </a:xfrm>
          <a:prstGeom prst="rect">
            <a:avLst/>
          </a:prstGeom>
          <a:noFill/>
        </p:spPr>
        <p:txBody>
          <a:bodyPr wrap="square" rtlCol="0">
            <a:spAutoFit/>
          </a:bodyPr>
          <a:lstStyle/>
          <a:p>
            <a:r>
              <a:rPr lang="en-US" sz="2000" b="1" dirty="0" smtClean="0">
                <a:solidFill>
                  <a:srgbClr val="FFFFFF"/>
                </a:solidFill>
                <a:latin typeface="Century Gothic"/>
                <a:cs typeface="Century Gothic"/>
              </a:rPr>
              <a:t>Affiliations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pic>
        <p:nvPicPr>
          <p:cNvPr id="6" name="Picture 5"/>
          <p:cNvPicPr/>
          <p:nvPr/>
        </p:nvPicPr>
        <p:blipFill>
          <a:blip r:embed="rId4" cstate="print"/>
          <a:stretch>
            <a:fillRect/>
          </a:stretch>
        </p:blipFill>
        <p:spPr bwMode="auto">
          <a:xfrm>
            <a:off x="933456" y="0"/>
            <a:ext cx="3029705" cy="552450"/>
          </a:xfrm>
          <a:prstGeom prst="rect">
            <a:avLst/>
          </a:prstGeom>
          <a:noFill/>
          <a:ln w="9525">
            <a:noFill/>
            <a:miter lim="800000"/>
            <a:headEnd/>
            <a:tailEnd/>
          </a:ln>
        </p:spPr>
      </p:pic>
    </p:spTree>
    <p:extLst>
      <p:ext uri="{BB962C8B-B14F-4D97-AF65-F5344CB8AC3E}">
        <p14:creationId xmlns:p14="http://schemas.microsoft.com/office/powerpoint/2010/main" xmlns="" val="4256163700"/>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6099" y="143892"/>
            <a:ext cx="10441160" cy="6140142"/>
          </a:xfrm>
          <a:prstGeom prst="rect">
            <a:avLst/>
          </a:prstGeom>
          <a:noFill/>
        </p:spPr>
        <p:txBody>
          <a:bodyPr wrap="square" rtlCol="0">
            <a:spAutoFit/>
          </a:bodyPr>
          <a:lstStyle/>
          <a:p>
            <a:r>
              <a:rPr lang="en-US" sz="2000" b="1" dirty="0" smtClean="0">
                <a:latin typeface="Century Gothic"/>
                <a:cs typeface="Century Gothic"/>
              </a:rPr>
              <a:t>Dr. Antonini has published a couple articles in </a:t>
            </a:r>
          </a:p>
          <a:p>
            <a:endParaRPr lang="en-US" dirty="0">
              <a:latin typeface="Century Gothic"/>
              <a:cs typeface="Century Gothic"/>
            </a:endParaRPr>
          </a:p>
          <a:p>
            <a:pPr lvl="0" algn="just"/>
            <a:r>
              <a:rPr lang="en-US" sz="1300" dirty="0">
                <a:latin typeface="Century Gothic"/>
                <a:cs typeface="Century Gothic"/>
              </a:rPr>
              <a:t>ABREU, M.E. ; VALIATI, R. ; HUBLER, R. ; MORAES, A.N. ; </a:t>
            </a:r>
            <a:r>
              <a:rPr lang="en-US" sz="1300" b="1" dirty="0">
                <a:latin typeface="Century Gothic"/>
                <a:cs typeface="Century Gothic"/>
              </a:rPr>
              <a:t>ANTONINI, F.</a:t>
            </a:r>
            <a:r>
              <a:rPr lang="en-US" sz="1300" dirty="0">
                <a:latin typeface="Century Gothic"/>
                <a:cs typeface="Century Gothic"/>
              </a:rPr>
              <a:t> ; OLIVEIRA, H.C. ; PAGNONCELLI, R.M. . Effect of recombinant human Growth Hormone (</a:t>
            </a:r>
            <a:r>
              <a:rPr lang="en-US" sz="1300" dirty="0" err="1">
                <a:latin typeface="Century Gothic"/>
                <a:cs typeface="Century Gothic"/>
              </a:rPr>
              <a:t>rhGH</a:t>
            </a:r>
            <a:r>
              <a:rPr lang="en-US" sz="1300" dirty="0">
                <a:latin typeface="Century Gothic"/>
                <a:cs typeface="Century Gothic"/>
              </a:rPr>
              <a:t>) on </a:t>
            </a:r>
            <a:r>
              <a:rPr lang="en-US" sz="1300" dirty="0" err="1">
                <a:latin typeface="Century Gothic"/>
                <a:cs typeface="Century Gothic"/>
              </a:rPr>
              <a:t>osseointegration</a:t>
            </a:r>
            <a:r>
              <a:rPr lang="en-US" sz="1300" dirty="0">
                <a:latin typeface="Century Gothic"/>
                <a:cs typeface="Century Gothic"/>
              </a:rPr>
              <a:t> of titanium implants: a histological and biomechanical study in rabbits. </a:t>
            </a:r>
            <a:r>
              <a:rPr lang="en-US" sz="1300" dirty="0" smtClean="0">
                <a:latin typeface="Century Gothic"/>
                <a:cs typeface="Century Gothic"/>
              </a:rPr>
              <a:t>Journal </a:t>
            </a:r>
            <a:r>
              <a:rPr lang="en-US" sz="1300" dirty="0">
                <a:latin typeface="Century Gothic"/>
                <a:cs typeface="Century Gothic"/>
              </a:rPr>
              <a:t>of Oral </a:t>
            </a:r>
            <a:r>
              <a:rPr lang="en-US" sz="1300" dirty="0" err="1">
                <a:latin typeface="Century Gothic"/>
                <a:cs typeface="Century Gothic"/>
              </a:rPr>
              <a:t>Implantology</a:t>
            </a:r>
            <a:r>
              <a:rPr lang="en-US" sz="1300" dirty="0">
                <a:latin typeface="Century Gothic"/>
                <a:cs typeface="Century Gothic"/>
              </a:rPr>
              <a:t> , </a:t>
            </a:r>
            <a:r>
              <a:rPr lang="en-US" sz="1300" dirty="0" smtClean="0">
                <a:latin typeface="Century Gothic"/>
                <a:cs typeface="Century Gothic"/>
              </a:rPr>
              <a:t>2014, Jun 19 (</a:t>
            </a:r>
            <a:r>
              <a:rPr lang="en-US" sz="1300" dirty="0" err="1" smtClean="0">
                <a:latin typeface="Century Gothic"/>
                <a:cs typeface="Century Gothic"/>
              </a:rPr>
              <a:t>Epub</a:t>
            </a:r>
            <a:r>
              <a:rPr lang="en-US" sz="1300" dirty="0" smtClean="0">
                <a:latin typeface="Century Gothic"/>
                <a:cs typeface="Century Gothic"/>
              </a:rPr>
              <a:t> ahead of print)</a:t>
            </a:r>
            <a:endParaRPr lang="en-US" sz="1300" dirty="0">
              <a:latin typeface="Century Gothic"/>
              <a:cs typeface="Century Gothic"/>
            </a:endParaRPr>
          </a:p>
          <a:p>
            <a:pPr lvl="0"/>
            <a:endParaRPr lang="en-US" sz="1300" dirty="0">
              <a:latin typeface="Century Gothic"/>
              <a:cs typeface="Century Gothic"/>
            </a:endParaRPr>
          </a:p>
          <a:p>
            <a:pPr lvl="0" algn="just"/>
            <a:r>
              <a:rPr lang="en-US" sz="1300" dirty="0">
                <a:latin typeface="Century Gothic"/>
                <a:cs typeface="Century Gothic"/>
              </a:rPr>
              <a:t>KLÜPPEL, L.E. ; </a:t>
            </a:r>
            <a:r>
              <a:rPr lang="en-US" sz="1300" b="1" dirty="0">
                <a:latin typeface="Century Gothic"/>
                <a:cs typeface="Century Gothic"/>
              </a:rPr>
              <a:t>ANTONINI, F.</a:t>
            </a:r>
            <a:r>
              <a:rPr lang="en-US" sz="1300" dirty="0">
                <a:latin typeface="Century Gothic"/>
                <a:cs typeface="Century Gothic"/>
              </a:rPr>
              <a:t> ; SILVA, A.C. ; MORAES, M. . </a:t>
            </a:r>
            <a:r>
              <a:rPr lang="en-US" sz="1300" dirty="0" smtClean="0">
                <a:latin typeface="Century Gothic"/>
                <a:cs typeface="Century Gothic"/>
              </a:rPr>
              <a:t>Emphysematous complications following third molars removal: incidence among 10779 surgeries and report of two cases. </a:t>
            </a:r>
            <a:r>
              <a:rPr lang="en-US" sz="1300" dirty="0">
                <a:latin typeface="Century Gothic"/>
                <a:cs typeface="Century Gothic"/>
              </a:rPr>
              <a:t>Open Journal of Stomatology, </a:t>
            </a:r>
            <a:r>
              <a:rPr lang="en-US" sz="1300" dirty="0" smtClean="0">
                <a:latin typeface="Century Gothic"/>
                <a:cs typeface="Century Gothic"/>
              </a:rPr>
              <a:t>2014, July 5 (</a:t>
            </a:r>
            <a:r>
              <a:rPr lang="en-US" sz="1300" dirty="0" err="1" smtClean="0">
                <a:latin typeface="Century Gothic"/>
                <a:cs typeface="Century Gothic"/>
              </a:rPr>
              <a:t>Epub</a:t>
            </a:r>
            <a:r>
              <a:rPr lang="en-US" sz="1300" dirty="0" smtClean="0">
                <a:latin typeface="Century Gothic"/>
                <a:cs typeface="Century Gothic"/>
              </a:rPr>
              <a:t> ahead of print)</a:t>
            </a:r>
          </a:p>
          <a:p>
            <a:pPr lvl="0" algn="just"/>
            <a:endParaRPr lang="en-US" sz="1300" dirty="0">
              <a:latin typeface="Century Gothic"/>
              <a:cs typeface="Century Gothic"/>
            </a:endParaRPr>
          </a:p>
          <a:p>
            <a:pPr algn="just"/>
            <a:r>
              <a:rPr lang="en-US" sz="1200" b="1" dirty="0"/>
              <a:t>ANTONINI, F.</a:t>
            </a:r>
            <a:r>
              <a:rPr lang="en-US" sz="1200" dirty="0"/>
              <a:t> ; COELHO, FA ; KLÜPPEL, L.E. ; REBELLATO, N. L. B. . Tetanus: an unusual finding in dental office. Journal of Oral and Maxillofacial Surgery, Medicine and Pathology</a:t>
            </a:r>
            <a:r>
              <a:rPr lang="en-US" sz="1200" dirty="0" smtClean="0"/>
              <a:t>, 2014; v. 26, (1): 68-72.</a:t>
            </a:r>
          </a:p>
          <a:p>
            <a:pPr lvl="0"/>
            <a:endParaRPr lang="en-US" sz="1300" dirty="0" smtClean="0">
              <a:latin typeface="Century Gothic"/>
              <a:cs typeface="Century Gothic"/>
            </a:endParaRPr>
          </a:p>
          <a:p>
            <a:pPr algn="just"/>
            <a:r>
              <a:rPr lang="en-US" sz="1300" dirty="0" smtClean="0">
                <a:latin typeface="Century Gothic"/>
                <a:cs typeface="Century Gothic"/>
              </a:rPr>
              <a:t>KLÜPPEL</a:t>
            </a:r>
            <a:r>
              <a:rPr lang="en-US" sz="1300" dirty="0">
                <a:latin typeface="Century Gothic"/>
                <a:cs typeface="Century Gothic"/>
              </a:rPr>
              <a:t>, L.E. ; </a:t>
            </a:r>
            <a:r>
              <a:rPr lang="en-US" sz="1300" b="1" dirty="0">
                <a:latin typeface="Century Gothic"/>
                <a:cs typeface="Century Gothic"/>
              </a:rPr>
              <a:t>ANTONINI, F.</a:t>
            </a:r>
            <a:r>
              <a:rPr lang="en-US" sz="1300" dirty="0">
                <a:latin typeface="Century Gothic"/>
                <a:cs typeface="Century Gothic"/>
              </a:rPr>
              <a:t> ; OLATE, S. ; NASCIMENTO, F. F. ; ALBERGARIA-BARBOSA, J. R. ; MAZZONETTO, R. </a:t>
            </a:r>
            <a:r>
              <a:rPr lang="en-US" sz="1300" dirty="0" smtClean="0">
                <a:latin typeface="Century Gothic"/>
                <a:cs typeface="Century Gothic"/>
              </a:rPr>
              <a:t>.Bone repair is influenced by different particles sizes of </a:t>
            </a:r>
            <a:r>
              <a:rPr lang="en-US" sz="1300" dirty="0" err="1" smtClean="0">
                <a:latin typeface="Century Gothic"/>
                <a:cs typeface="Century Gothic"/>
              </a:rPr>
              <a:t>anorganic</a:t>
            </a:r>
            <a:r>
              <a:rPr lang="en-US" sz="1300" dirty="0" smtClean="0">
                <a:latin typeface="Century Gothic"/>
                <a:cs typeface="Century Gothic"/>
              </a:rPr>
              <a:t> bovine bone matrix: a </a:t>
            </a:r>
            <a:r>
              <a:rPr lang="en-US" sz="1300" dirty="0">
                <a:latin typeface="Century Gothic"/>
                <a:cs typeface="Century Gothic"/>
              </a:rPr>
              <a:t>h</a:t>
            </a:r>
            <a:r>
              <a:rPr lang="en-US" sz="1300" dirty="0" smtClean="0">
                <a:latin typeface="Century Gothic"/>
                <a:cs typeface="Century Gothic"/>
              </a:rPr>
              <a:t>istologic and radiographic study in vivo. </a:t>
            </a:r>
            <a:r>
              <a:rPr lang="en-US" sz="1300" dirty="0">
                <a:latin typeface="Century Gothic"/>
                <a:cs typeface="Century Gothic"/>
              </a:rPr>
              <a:t>The Journal of Craniofacial </a:t>
            </a:r>
            <a:r>
              <a:rPr lang="en-US" sz="1300" dirty="0" smtClean="0">
                <a:latin typeface="Century Gothic"/>
                <a:cs typeface="Century Gothic"/>
              </a:rPr>
              <a:t>Surgery, 2013; </a:t>
            </a:r>
            <a:r>
              <a:rPr lang="en-US" sz="1300" dirty="0">
                <a:latin typeface="Century Gothic"/>
                <a:cs typeface="Century Gothic"/>
              </a:rPr>
              <a:t>v. </a:t>
            </a:r>
            <a:r>
              <a:rPr lang="en-US" sz="1300" dirty="0" smtClean="0">
                <a:latin typeface="Century Gothic"/>
                <a:cs typeface="Century Gothic"/>
              </a:rPr>
              <a:t>24 (4):1074-7.</a:t>
            </a:r>
          </a:p>
          <a:p>
            <a:pPr algn="just"/>
            <a:endParaRPr lang="en-US" sz="1300" dirty="0">
              <a:latin typeface="Century Gothic"/>
              <a:cs typeface="Century Gothic"/>
            </a:endParaRPr>
          </a:p>
          <a:p>
            <a:pPr lvl="0" algn="just"/>
            <a:r>
              <a:rPr lang="en-US" sz="1300" dirty="0">
                <a:latin typeface="Century Gothic"/>
                <a:cs typeface="Century Gothic"/>
              </a:rPr>
              <a:t>KLÜPPEL, L.E. ; STABILE, G. A. V. ; </a:t>
            </a:r>
            <a:r>
              <a:rPr lang="en-US" sz="1300" b="1" dirty="0">
                <a:latin typeface="Century Gothic"/>
                <a:cs typeface="Century Gothic"/>
              </a:rPr>
              <a:t>ANTONINI, F.</a:t>
            </a:r>
            <a:r>
              <a:rPr lang="en-US" sz="1300" dirty="0">
                <a:latin typeface="Century Gothic"/>
                <a:cs typeface="Century Gothic"/>
              </a:rPr>
              <a:t> ; NASCIMENTO, F. F. ; MORAES, M. ; MAZZONETTO, R. . Use of </a:t>
            </a:r>
            <a:r>
              <a:rPr lang="en-US" sz="1300" dirty="0" err="1">
                <a:latin typeface="Century Gothic"/>
                <a:cs typeface="Century Gothic"/>
              </a:rPr>
              <a:t>Resorbable</a:t>
            </a:r>
            <a:r>
              <a:rPr lang="en-US" sz="1300" dirty="0">
                <a:latin typeface="Century Gothic"/>
                <a:cs typeface="Century Gothic"/>
              </a:rPr>
              <a:t> Screws for </a:t>
            </a:r>
            <a:r>
              <a:rPr lang="en-US" sz="1300" dirty="0" err="1">
                <a:latin typeface="Century Gothic"/>
                <a:cs typeface="Century Gothic"/>
              </a:rPr>
              <a:t>Autogenous</a:t>
            </a:r>
            <a:r>
              <a:rPr lang="en-US" sz="1300" dirty="0">
                <a:latin typeface="Century Gothic"/>
                <a:cs typeface="Century Gothic"/>
              </a:rPr>
              <a:t> </a:t>
            </a:r>
            <a:r>
              <a:rPr lang="en-US" sz="1300" dirty="0" err="1">
                <a:latin typeface="Century Gothic"/>
                <a:cs typeface="Century Gothic"/>
              </a:rPr>
              <a:t>Onlay</a:t>
            </a:r>
            <a:r>
              <a:rPr lang="en-US" sz="1300" dirty="0">
                <a:latin typeface="Century Gothic"/>
                <a:cs typeface="Century Gothic"/>
              </a:rPr>
              <a:t> Block Graft Fixation: A Histological Analysis in Rabbits. The Journal of Oral </a:t>
            </a:r>
            <a:r>
              <a:rPr lang="en-US" sz="1300" dirty="0" err="1" smtClean="0">
                <a:latin typeface="Century Gothic"/>
                <a:cs typeface="Century Gothic"/>
              </a:rPr>
              <a:t>Implantology</a:t>
            </a:r>
            <a:r>
              <a:rPr lang="en-US" sz="1300" dirty="0" smtClean="0">
                <a:latin typeface="Century Gothic"/>
                <a:cs typeface="Century Gothic"/>
              </a:rPr>
              <a:t>, 2013; </a:t>
            </a:r>
            <a:r>
              <a:rPr lang="en-US" sz="1300" dirty="0">
                <a:latin typeface="Century Gothic"/>
                <a:cs typeface="Century Gothic"/>
              </a:rPr>
              <a:t>v. </a:t>
            </a:r>
            <a:r>
              <a:rPr lang="en-US" sz="1300" dirty="0" smtClean="0">
                <a:latin typeface="Century Gothic"/>
                <a:cs typeface="Century Gothic"/>
              </a:rPr>
              <a:t>39,(1):29-33.</a:t>
            </a:r>
            <a:endParaRPr lang="en-US" sz="1300" dirty="0">
              <a:latin typeface="Century Gothic"/>
              <a:cs typeface="Century Gothic"/>
            </a:endParaRPr>
          </a:p>
          <a:p>
            <a:pPr algn="just"/>
            <a:endParaRPr lang="en-US" sz="1300" dirty="0" smtClean="0">
              <a:latin typeface="Century Gothic"/>
              <a:cs typeface="Century Gothic"/>
            </a:endParaRPr>
          </a:p>
          <a:p>
            <a:pPr lvl="0" algn="just"/>
            <a:r>
              <a:rPr lang="en-US" sz="1300" dirty="0">
                <a:latin typeface="Century Gothic"/>
                <a:cs typeface="Century Gothic"/>
              </a:rPr>
              <a:t>CORSO, P. F. C. L.; NASCIMENTO, L. C.; KLÜPPEL, L.E.; COSTA, D. J.; </a:t>
            </a:r>
            <a:r>
              <a:rPr lang="en-US" sz="1300" b="1" dirty="0">
                <a:latin typeface="Century Gothic"/>
                <a:cs typeface="Century Gothic"/>
              </a:rPr>
              <a:t>ANTONINI, F</a:t>
            </a:r>
            <a:r>
              <a:rPr lang="en-US" sz="1300" dirty="0">
                <a:latin typeface="Century Gothic"/>
                <a:cs typeface="Century Gothic"/>
              </a:rPr>
              <a:t>.; SCARIOT, R . </a:t>
            </a:r>
            <a:r>
              <a:rPr lang="en-US" sz="1300" dirty="0" err="1" smtClean="0">
                <a:latin typeface="Century Gothic"/>
                <a:cs typeface="Century Gothic"/>
              </a:rPr>
              <a:t>Sagital</a:t>
            </a:r>
            <a:r>
              <a:rPr lang="en-US" sz="1300" dirty="0" smtClean="0">
                <a:latin typeface="Century Gothic"/>
                <a:cs typeface="Century Gothic"/>
              </a:rPr>
              <a:t> split osteotomy and impacted third molars: a paradigm shift. Brazilian Journal of Oral and Maxillofacial Surgery, 2013; </a:t>
            </a:r>
            <a:r>
              <a:rPr lang="en-US" sz="1300" dirty="0">
                <a:latin typeface="Century Gothic"/>
                <a:cs typeface="Century Gothic"/>
              </a:rPr>
              <a:t>v. </a:t>
            </a:r>
            <a:r>
              <a:rPr lang="en-US" sz="1300" dirty="0" smtClean="0">
                <a:latin typeface="Century Gothic"/>
                <a:cs typeface="Century Gothic"/>
              </a:rPr>
              <a:t>13, (4):33</a:t>
            </a:r>
            <a:r>
              <a:rPr lang="en-US" sz="1300" dirty="0">
                <a:latin typeface="Century Gothic"/>
                <a:cs typeface="Century Gothic"/>
              </a:rPr>
              <a:t>-</a:t>
            </a:r>
            <a:r>
              <a:rPr lang="en-US" sz="1300" dirty="0" smtClean="0">
                <a:latin typeface="Century Gothic"/>
                <a:cs typeface="Century Gothic"/>
              </a:rPr>
              <a:t>38</a:t>
            </a:r>
            <a:r>
              <a:rPr lang="en-US" sz="1300" dirty="0">
                <a:latin typeface="Century Gothic"/>
                <a:cs typeface="Century Gothic"/>
              </a:rPr>
              <a:t>.</a:t>
            </a:r>
            <a:endParaRPr lang="en-US" sz="1300" dirty="0" smtClean="0">
              <a:latin typeface="Century Gothic"/>
              <a:cs typeface="Century Gothic"/>
            </a:endParaRPr>
          </a:p>
          <a:p>
            <a:pPr lvl="0" algn="just"/>
            <a:endParaRPr lang="en-US" sz="1300" dirty="0" smtClean="0">
              <a:latin typeface="Century Gothic"/>
              <a:cs typeface="Century Gothic"/>
            </a:endParaRPr>
          </a:p>
          <a:p>
            <a:pPr lvl="0" algn="just"/>
            <a:endParaRPr lang="en-US" sz="1200" dirty="0">
              <a:latin typeface="Century Gothic"/>
              <a:cs typeface="Century Gothic"/>
            </a:endParaRPr>
          </a:p>
          <a:p>
            <a:pPr lvl="0" algn="just"/>
            <a:endParaRPr lang="en-US" sz="1200" dirty="0">
              <a:latin typeface="Century Gothic"/>
              <a:cs typeface="Century Gothic"/>
            </a:endParaRPr>
          </a:p>
          <a:p>
            <a:pPr algn="just"/>
            <a:endParaRPr lang="en-US" sz="1400" dirty="0" smtClean="0">
              <a:latin typeface="Century Gothic"/>
              <a:cs typeface="Century Gothic"/>
            </a:endParaRPr>
          </a:p>
          <a:p>
            <a:pPr algn="just"/>
            <a:endParaRPr lang="en-US" sz="1400" dirty="0">
              <a:latin typeface="Century Gothic"/>
              <a:cs typeface="Century Gothic"/>
            </a:endParaRPr>
          </a:p>
          <a:p>
            <a:pPr algn="just"/>
            <a:endParaRPr lang="en-US" sz="1400" dirty="0">
              <a:latin typeface="Century Gothic"/>
              <a:cs typeface="Century Gothic"/>
            </a:endParaRPr>
          </a:p>
          <a:p>
            <a:pPr lvl="0"/>
            <a:endParaRPr lang="en-US" dirty="0">
              <a:latin typeface="Century Gothic"/>
              <a:cs typeface="Century Gothic"/>
            </a:endParaRPr>
          </a:p>
        </p:txBody>
      </p:sp>
      <p:pic>
        <p:nvPicPr>
          <p:cNvPr id="4" name="Picture 3"/>
          <p:cNvPicPr/>
          <p:nvPr/>
        </p:nvPicPr>
        <p:blipFill>
          <a:blip r:embed="rId3" cstate="print"/>
          <a:stretch>
            <a:fillRect/>
          </a:stretch>
        </p:blipFill>
        <p:spPr bwMode="auto">
          <a:xfrm>
            <a:off x="6486887"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2288869001"/>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6099" y="143892"/>
            <a:ext cx="10441160" cy="2031325"/>
          </a:xfrm>
          <a:prstGeom prst="rect">
            <a:avLst/>
          </a:prstGeom>
          <a:noFill/>
        </p:spPr>
        <p:txBody>
          <a:bodyPr wrap="square" rtlCol="0">
            <a:spAutoFit/>
          </a:bodyPr>
          <a:lstStyle/>
          <a:p>
            <a:r>
              <a:rPr lang="en-US" sz="2000" b="1" dirty="0" smtClean="0">
                <a:latin typeface="Century Gothic"/>
                <a:cs typeface="Century Gothic"/>
              </a:rPr>
              <a:t>Presentations in meetings: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144091" y="719956"/>
            <a:ext cx="10945216" cy="4154983"/>
          </a:xfrm>
          <a:prstGeom prst="rect">
            <a:avLst/>
          </a:prstGeom>
          <a:noFill/>
        </p:spPr>
        <p:txBody>
          <a:bodyPr wrap="square" rtlCol="0">
            <a:spAutoFit/>
          </a:bodyPr>
          <a:lstStyle/>
          <a:p>
            <a:pPr lvl="0"/>
            <a:r>
              <a:rPr lang="pt-BR" sz="1200" b="1" dirty="0">
                <a:latin typeface="Century Gothic"/>
                <a:cs typeface="Century Gothic"/>
              </a:rPr>
              <a:t>“</a:t>
            </a:r>
            <a:r>
              <a:rPr lang="pt-BR" sz="1200" dirty="0" err="1">
                <a:latin typeface="Century Gothic"/>
                <a:cs typeface="Century Gothic"/>
              </a:rPr>
              <a:t>Orthognathic</a:t>
            </a:r>
            <a:r>
              <a:rPr lang="pt-BR" sz="1200" dirty="0">
                <a:latin typeface="Century Gothic"/>
                <a:cs typeface="Century Gothic"/>
              </a:rPr>
              <a:t> </a:t>
            </a:r>
            <a:r>
              <a:rPr lang="pt-BR" sz="1200" dirty="0" err="1">
                <a:latin typeface="Century Gothic"/>
                <a:cs typeface="Century Gothic"/>
              </a:rPr>
              <a:t>Surgery</a:t>
            </a:r>
            <a:r>
              <a:rPr lang="pt-BR" sz="1200" dirty="0">
                <a:latin typeface="Century Gothic"/>
                <a:cs typeface="Century Gothic"/>
              </a:rPr>
              <a:t>: </a:t>
            </a:r>
            <a:r>
              <a:rPr lang="pt-BR" sz="1200" dirty="0" err="1">
                <a:latin typeface="Century Gothic"/>
                <a:cs typeface="Century Gothic"/>
              </a:rPr>
              <a:t>Diagnosing</a:t>
            </a:r>
            <a:r>
              <a:rPr lang="pt-BR" sz="1200" dirty="0">
                <a:latin typeface="Century Gothic"/>
                <a:cs typeface="Century Gothic"/>
              </a:rPr>
              <a:t>, Planning </a:t>
            </a:r>
            <a:r>
              <a:rPr lang="pt-BR" sz="1200" dirty="0" err="1">
                <a:latin typeface="Century Gothic"/>
                <a:cs typeface="Century Gothic"/>
              </a:rPr>
              <a:t>and</a:t>
            </a:r>
            <a:r>
              <a:rPr lang="pt-BR" sz="1200" dirty="0">
                <a:latin typeface="Century Gothic"/>
                <a:cs typeface="Century Gothic"/>
              </a:rPr>
              <a:t> </a:t>
            </a:r>
            <a:r>
              <a:rPr lang="pt-BR" sz="1200" dirty="0" err="1">
                <a:latin typeface="Century Gothic"/>
                <a:cs typeface="Century Gothic"/>
              </a:rPr>
              <a:t>Treating</a:t>
            </a:r>
            <a:r>
              <a:rPr lang="pt-BR" sz="1200" dirty="0">
                <a:latin typeface="Century Gothic"/>
                <a:cs typeface="Century Gothic"/>
              </a:rPr>
              <a:t> </a:t>
            </a:r>
            <a:r>
              <a:rPr lang="pt-BR" sz="1200" dirty="0" err="1">
                <a:latin typeface="Century Gothic"/>
                <a:cs typeface="Century Gothic"/>
              </a:rPr>
              <a:t>Dentofacial</a:t>
            </a:r>
            <a:r>
              <a:rPr lang="pt-BR" sz="1200" dirty="0">
                <a:latin typeface="Century Gothic"/>
                <a:cs typeface="Century Gothic"/>
              </a:rPr>
              <a:t> </a:t>
            </a:r>
            <a:r>
              <a:rPr lang="pt-BR" sz="1200" dirty="0" err="1">
                <a:latin typeface="Century Gothic"/>
                <a:cs typeface="Century Gothic"/>
              </a:rPr>
              <a:t>Deformities</a:t>
            </a:r>
            <a:r>
              <a:rPr lang="pt-BR" sz="1200" dirty="0">
                <a:latin typeface="Century Gothic"/>
                <a:cs typeface="Century Gothic"/>
              </a:rPr>
              <a:t> “</a:t>
            </a:r>
            <a:endParaRPr lang="en-US" sz="1200" dirty="0">
              <a:latin typeface="Century Gothic"/>
              <a:cs typeface="Century Gothic"/>
            </a:endParaRPr>
          </a:p>
          <a:p>
            <a:r>
              <a:rPr lang="pt-BR" sz="1200" dirty="0" err="1">
                <a:latin typeface="Century Gothic"/>
                <a:cs typeface="Century Gothic"/>
              </a:rPr>
              <a:t>Presented</a:t>
            </a:r>
            <a:r>
              <a:rPr lang="pt-BR" sz="1200" dirty="0">
                <a:latin typeface="Century Gothic"/>
                <a:cs typeface="Century Gothic"/>
              </a:rPr>
              <a:t> as a </a:t>
            </a:r>
            <a:r>
              <a:rPr lang="pt-BR" sz="1200" dirty="0" err="1">
                <a:latin typeface="Century Gothic"/>
                <a:cs typeface="Century Gothic"/>
              </a:rPr>
              <a:t>Conference</a:t>
            </a:r>
            <a:r>
              <a:rPr lang="pt-BR" sz="1200" dirty="0">
                <a:latin typeface="Century Gothic"/>
                <a:cs typeface="Century Gothic"/>
              </a:rPr>
              <a:t> </a:t>
            </a:r>
            <a:r>
              <a:rPr lang="pt-BR" sz="1200" dirty="0" err="1">
                <a:latin typeface="Century Gothic"/>
                <a:cs typeface="Century Gothic"/>
              </a:rPr>
              <a:t>Course</a:t>
            </a:r>
            <a:r>
              <a:rPr lang="pt-BR" sz="1200" dirty="0">
                <a:latin typeface="Century Gothic"/>
                <a:cs typeface="Century Gothic"/>
              </a:rPr>
              <a:t> in II Jornada Odontológica UNESC – Criciúma, </a:t>
            </a:r>
            <a:r>
              <a:rPr lang="pt-BR" sz="1200" dirty="0" err="1">
                <a:latin typeface="Century Gothic"/>
                <a:cs typeface="Century Gothic"/>
              </a:rPr>
              <a:t>Brazil</a:t>
            </a:r>
            <a:r>
              <a:rPr lang="pt-BR" sz="1200" dirty="0">
                <a:latin typeface="Century Gothic"/>
                <a:cs typeface="Century Gothic"/>
              </a:rPr>
              <a:t>, 2013</a:t>
            </a:r>
            <a:endParaRPr lang="en-US" sz="1200" dirty="0">
              <a:latin typeface="Century Gothic"/>
              <a:cs typeface="Century Gothic"/>
            </a:endParaRPr>
          </a:p>
          <a:p>
            <a:r>
              <a:rPr lang="pt-BR" sz="1200" dirty="0">
                <a:latin typeface="Century Gothic"/>
                <a:cs typeface="Century Gothic"/>
              </a:rPr>
              <a:t> </a:t>
            </a:r>
            <a:endParaRPr lang="en-US" sz="1200" dirty="0">
              <a:latin typeface="Century Gothic"/>
              <a:cs typeface="Century Gothic"/>
            </a:endParaRPr>
          </a:p>
          <a:p>
            <a:pPr lvl="0"/>
            <a:r>
              <a:rPr lang="en-US" sz="1200" dirty="0">
                <a:latin typeface="Century Gothic"/>
                <a:cs typeface="Century Gothic"/>
              </a:rPr>
              <a:t>“Use of </a:t>
            </a:r>
            <a:r>
              <a:rPr lang="en-US" sz="1200" dirty="0" err="1">
                <a:latin typeface="Century Gothic"/>
                <a:cs typeface="Century Gothic"/>
              </a:rPr>
              <a:t>resorbable</a:t>
            </a:r>
            <a:r>
              <a:rPr lang="en-US" sz="1200" dirty="0">
                <a:latin typeface="Century Gothic"/>
                <a:cs typeface="Century Gothic"/>
              </a:rPr>
              <a:t> screws for </a:t>
            </a:r>
            <a:r>
              <a:rPr lang="en-US" sz="1200" dirty="0" err="1">
                <a:latin typeface="Century Gothic"/>
                <a:cs typeface="Century Gothic"/>
              </a:rPr>
              <a:t>autogenous</a:t>
            </a:r>
            <a:r>
              <a:rPr lang="en-US" sz="1200" dirty="0">
                <a:latin typeface="Century Gothic"/>
                <a:cs typeface="Century Gothic"/>
              </a:rPr>
              <a:t> </a:t>
            </a:r>
            <a:r>
              <a:rPr lang="en-US" sz="1200" dirty="0" err="1">
                <a:latin typeface="Century Gothic"/>
                <a:cs typeface="Century Gothic"/>
              </a:rPr>
              <a:t>onlay</a:t>
            </a:r>
            <a:r>
              <a:rPr lang="en-US" sz="1200" dirty="0">
                <a:latin typeface="Century Gothic"/>
                <a:cs typeface="Century Gothic"/>
              </a:rPr>
              <a:t> block grafts </a:t>
            </a:r>
            <a:r>
              <a:rPr lang="en-US" sz="1200" dirty="0" err="1">
                <a:latin typeface="Century Gothic"/>
                <a:cs typeface="Century Gothic"/>
              </a:rPr>
              <a:t>fixaion</a:t>
            </a:r>
            <a:r>
              <a:rPr lang="en-US" sz="1200" dirty="0">
                <a:latin typeface="Century Gothic"/>
                <a:cs typeface="Century Gothic"/>
              </a:rPr>
              <a:t>: a histological analysis in rabbits”.</a:t>
            </a:r>
          </a:p>
          <a:p>
            <a:r>
              <a:rPr lang="en-US" sz="1200" dirty="0">
                <a:latin typeface="Century Gothic"/>
                <a:cs typeface="Century Gothic"/>
              </a:rPr>
              <a:t>Presented at: 20</a:t>
            </a:r>
            <a:r>
              <a:rPr lang="en-US" sz="1200" baseline="30000" dirty="0">
                <a:latin typeface="Century Gothic"/>
                <a:cs typeface="Century Gothic"/>
              </a:rPr>
              <a:t>th</a:t>
            </a:r>
            <a:r>
              <a:rPr lang="en-US" sz="1200" dirty="0">
                <a:latin typeface="Century Gothic"/>
                <a:cs typeface="Century Gothic"/>
              </a:rPr>
              <a:t> ICOMS – Santiago, Chile – 2011</a:t>
            </a:r>
          </a:p>
          <a:p>
            <a:r>
              <a:rPr lang="en-US" sz="1200" dirty="0">
                <a:latin typeface="Century Gothic"/>
                <a:cs typeface="Century Gothic"/>
              </a:rPr>
              <a:t> </a:t>
            </a:r>
          </a:p>
          <a:p>
            <a:pPr lvl="0"/>
            <a:r>
              <a:rPr lang="en-US" sz="1200" dirty="0">
                <a:latin typeface="Century Gothic"/>
                <a:cs typeface="Century Gothic"/>
              </a:rPr>
              <a:t>“Influence of different particles sizes of </a:t>
            </a:r>
            <a:r>
              <a:rPr lang="en-US" sz="1200" dirty="0" err="1">
                <a:latin typeface="Century Gothic"/>
                <a:cs typeface="Century Gothic"/>
              </a:rPr>
              <a:t>anorganic</a:t>
            </a:r>
            <a:r>
              <a:rPr lang="en-US" sz="1200" dirty="0">
                <a:latin typeface="Century Gothic"/>
                <a:cs typeface="Century Gothic"/>
              </a:rPr>
              <a:t> bovine bone matrix on bone repair: histologic and radiographic analysis in surgically created defects in rabbit </a:t>
            </a:r>
            <a:r>
              <a:rPr lang="en-US" sz="1200" dirty="0" err="1">
                <a:latin typeface="Century Gothic"/>
                <a:cs typeface="Century Gothic"/>
              </a:rPr>
              <a:t>calvaria</a:t>
            </a:r>
            <a:r>
              <a:rPr lang="en-US" sz="1200" dirty="0">
                <a:latin typeface="Century Gothic"/>
                <a:cs typeface="Century Gothic"/>
              </a:rPr>
              <a:t>”.</a:t>
            </a:r>
          </a:p>
          <a:p>
            <a:r>
              <a:rPr lang="en-US" sz="1200" dirty="0">
                <a:latin typeface="Century Gothic"/>
                <a:cs typeface="Century Gothic"/>
              </a:rPr>
              <a:t>Presented at: 20</a:t>
            </a:r>
            <a:r>
              <a:rPr lang="en-US" sz="1200" baseline="30000" dirty="0">
                <a:latin typeface="Century Gothic"/>
                <a:cs typeface="Century Gothic"/>
              </a:rPr>
              <a:t>th</a:t>
            </a:r>
            <a:r>
              <a:rPr lang="en-US" sz="1200" dirty="0">
                <a:latin typeface="Century Gothic"/>
                <a:cs typeface="Century Gothic"/>
              </a:rPr>
              <a:t> ICOMS – Santiago, Chile – 2011</a:t>
            </a:r>
          </a:p>
          <a:p>
            <a:r>
              <a:rPr lang="en-US" sz="1200" dirty="0">
                <a:latin typeface="Century Gothic"/>
                <a:cs typeface="Century Gothic"/>
              </a:rPr>
              <a:t> </a:t>
            </a:r>
          </a:p>
          <a:p>
            <a:pPr lvl="0"/>
            <a:r>
              <a:rPr lang="en-US" sz="1200" dirty="0">
                <a:latin typeface="Century Gothic"/>
                <a:cs typeface="Century Gothic"/>
              </a:rPr>
              <a:t>“Maxillofacial Trauma and Reconstruction”.</a:t>
            </a:r>
          </a:p>
          <a:p>
            <a:r>
              <a:rPr lang="en-US" sz="1200" dirty="0">
                <a:latin typeface="Century Gothic"/>
                <a:cs typeface="Century Gothic"/>
              </a:rPr>
              <a:t>Presented as a pre-conference course (2 hours course). Paraná Federal University – Curitiba, Brazil - 2011</a:t>
            </a:r>
          </a:p>
          <a:p>
            <a:r>
              <a:rPr lang="en-US" sz="1200" dirty="0">
                <a:latin typeface="Century Gothic"/>
                <a:cs typeface="Century Gothic"/>
              </a:rPr>
              <a:t> </a:t>
            </a:r>
          </a:p>
          <a:p>
            <a:pPr lvl="0"/>
            <a:r>
              <a:rPr lang="en-US" sz="1200" dirty="0">
                <a:latin typeface="Century Gothic"/>
                <a:cs typeface="Century Gothic"/>
              </a:rPr>
              <a:t>“</a:t>
            </a:r>
            <a:r>
              <a:rPr lang="en-US" sz="1200" dirty="0" err="1">
                <a:latin typeface="Century Gothic"/>
                <a:cs typeface="Century Gothic"/>
              </a:rPr>
              <a:t>Occlusal</a:t>
            </a:r>
            <a:r>
              <a:rPr lang="en-US" sz="1200" dirty="0">
                <a:latin typeface="Century Gothic"/>
                <a:cs typeface="Century Gothic"/>
              </a:rPr>
              <a:t> plane manipulation for facial esthetics improvement in </a:t>
            </a:r>
            <a:r>
              <a:rPr lang="en-US" sz="1200" dirty="0" err="1">
                <a:latin typeface="Century Gothic"/>
                <a:cs typeface="Century Gothic"/>
              </a:rPr>
              <a:t>bimaxillary</a:t>
            </a:r>
            <a:r>
              <a:rPr lang="en-US" sz="1200" dirty="0">
                <a:latin typeface="Century Gothic"/>
                <a:cs typeface="Century Gothic"/>
              </a:rPr>
              <a:t> </a:t>
            </a:r>
            <a:r>
              <a:rPr lang="en-US" sz="1200" dirty="0" err="1">
                <a:latin typeface="Century Gothic"/>
                <a:cs typeface="Century Gothic"/>
              </a:rPr>
              <a:t>orthognathic</a:t>
            </a:r>
            <a:r>
              <a:rPr lang="en-US" sz="1200" dirty="0">
                <a:latin typeface="Century Gothic"/>
                <a:cs typeface="Century Gothic"/>
              </a:rPr>
              <a:t> surgeries”.</a:t>
            </a:r>
          </a:p>
          <a:p>
            <a:r>
              <a:rPr lang="en-US" sz="1200" dirty="0">
                <a:latin typeface="Century Gothic"/>
                <a:cs typeface="Century Gothic"/>
              </a:rPr>
              <a:t>Presented at: XXXI SAOJEM – Curitiba, Brazil - 2011</a:t>
            </a:r>
          </a:p>
          <a:p>
            <a:r>
              <a:rPr lang="en-US" sz="1200" dirty="0">
                <a:latin typeface="Century Gothic"/>
                <a:cs typeface="Century Gothic"/>
              </a:rPr>
              <a:t> </a:t>
            </a:r>
          </a:p>
          <a:p>
            <a:pPr lvl="0"/>
            <a:r>
              <a:rPr lang="en-US" sz="1200" dirty="0">
                <a:latin typeface="Century Gothic"/>
                <a:cs typeface="Century Gothic"/>
              </a:rPr>
              <a:t>“Virtual planning in </a:t>
            </a:r>
            <a:r>
              <a:rPr lang="en-US" sz="1200" dirty="0" err="1">
                <a:latin typeface="Century Gothic"/>
                <a:cs typeface="Century Gothic"/>
              </a:rPr>
              <a:t>orthognathic</a:t>
            </a:r>
            <a:r>
              <a:rPr lang="en-US" sz="1200" dirty="0">
                <a:latin typeface="Century Gothic"/>
                <a:cs typeface="Century Gothic"/>
              </a:rPr>
              <a:t> surgery: tridimensional diagnosis and planning”.</a:t>
            </a:r>
          </a:p>
          <a:p>
            <a:r>
              <a:rPr lang="en-US" sz="1200" dirty="0">
                <a:latin typeface="Century Gothic"/>
                <a:cs typeface="Century Gothic"/>
              </a:rPr>
              <a:t>Presented at: XXXI SAOJEM – Curitiba, Brazil - 2011</a:t>
            </a:r>
          </a:p>
          <a:p>
            <a:r>
              <a:rPr lang="en-US" sz="1200" dirty="0">
                <a:latin typeface="Century Gothic"/>
                <a:cs typeface="Century Gothic"/>
              </a:rPr>
              <a:t> </a:t>
            </a:r>
          </a:p>
          <a:p>
            <a:pPr lvl="0"/>
            <a:r>
              <a:rPr lang="en-US" sz="1200" dirty="0">
                <a:latin typeface="Century Gothic"/>
                <a:cs typeface="Century Gothic"/>
              </a:rPr>
              <a:t>“Coronal Approach for </a:t>
            </a:r>
            <a:r>
              <a:rPr lang="en-US" sz="1200" dirty="0" err="1">
                <a:latin typeface="Century Gothic"/>
                <a:cs typeface="Century Gothic"/>
              </a:rPr>
              <a:t>Panfacial</a:t>
            </a:r>
            <a:r>
              <a:rPr lang="en-US" sz="1200" dirty="0">
                <a:latin typeface="Century Gothic"/>
                <a:cs typeface="Century Gothic"/>
              </a:rPr>
              <a:t> Fractures”</a:t>
            </a:r>
          </a:p>
          <a:p>
            <a:r>
              <a:rPr lang="en-US" sz="1200" dirty="0">
                <a:latin typeface="Century Gothic"/>
                <a:cs typeface="Century Gothic"/>
              </a:rPr>
              <a:t>Presented at: XXXI SAOJEM – Curitiba, Brazil - 2011</a:t>
            </a:r>
          </a:p>
          <a:p>
            <a:r>
              <a:rPr lang="en-US" sz="1200" dirty="0">
                <a:latin typeface="Century Gothic"/>
                <a:cs typeface="Century Gothic"/>
              </a:rPr>
              <a:t> </a:t>
            </a:r>
          </a:p>
        </p:txBody>
      </p:sp>
      <p:pic>
        <p:nvPicPr>
          <p:cNvPr id="5" name="Picture 4"/>
          <p:cNvPicPr/>
          <p:nvPr/>
        </p:nvPicPr>
        <p:blipFill>
          <a:blip r:embed="rId3" cstate="print"/>
          <a:stretch>
            <a:fillRect/>
          </a:stretch>
        </p:blipFill>
        <p:spPr bwMode="auto">
          <a:xfrm>
            <a:off x="645088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3667398858"/>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6099" y="143892"/>
            <a:ext cx="10441160" cy="2031325"/>
          </a:xfrm>
          <a:prstGeom prst="rect">
            <a:avLst/>
          </a:prstGeom>
          <a:noFill/>
        </p:spPr>
        <p:txBody>
          <a:bodyPr wrap="square" rtlCol="0">
            <a:spAutoFit/>
          </a:bodyPr>
          <a:lstStyle/>
          <a:p>
            <a:r>
              <a:rPr lang="en-US" sz="2000" b="1" dirty="0" smtClean="0">
                <a:latin typeface="Century Gothic"/>
                <a:cs typeface="Century Gothic"/>
              </a:rPr>
              <a:t>Honors and Awards: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144091" y="863972"/>
            <a:ext cx="10657259" cy="3662541"/>
          </a:xfrm>
          <a:prstGeom prst="rect">
            <a:avLst/>
          </a:prstGeom>
          <a:noFill/>
        </p:spPr>
        <p:txBody>
          <a:bodyPr wrap="square" rtlCol="0">
            <a:spAutoFit/>
          </a:bodyPr>
          <a:lstStyle/>
          <a:p>
            <a:r>
              <a:rPr lang="en-US" sz="1400" dirty="0">
                <a:latin typeface="Century Gothic"/>
                <a:cs typeface="Century Gothic"/>
              </a:rPr>
              <a:t>2013 – Best poster presented in XXII Brazilian OMFS Meeting – Rio de </a:t>
            </a:r>
            <a:r>
              <a:rPr lang="en-US" sz="1400" dirty="0" err="1">
                <a:latin typeface="Century Gothic"/>
                <a:cs typeface="Century Gothic"/>
              </a:rPr>
              <a:t>janeiro</a:t>
            </a:r>
            <a:r>
              <a:rPr lang="en-US" sz="1400" dirty="0">
                <a:latin typeface="Century Gothic"/>
                <a:cs typeface="Century Gothic"/>
              </a:rPr>
              <a:t>, Brazil</a:t>
            </a:r>
          </a:p>
          <a:p>
            <a:r>
              <a:rPr lang="en-US" sz="1400" dirty="0">
                <a:latin typeface="Century Gothic"/>
                <a:cs typeface="Century Gothic"/>
              </a:rPr>
              <a:t>		Title: Cartilaginous graft in lower eye lid for </a:t>
            </a:r>
            <a:r>
              <a:rPr lang="en-US" sz="1400" dirty="0" err="1">
                <a:latin typeface="Century Gothic"/>
                <a:cs typeface="Century Gothic"/>
              </a:rPr>
              <a:t>ectropion</a:t>
            </a:r>
            <a:r>
              <a:rPr lang="en-US" sz="1400" dirty="0">
                <a:latin typeface="Century Gothic"/>
                <a:cs typeface="Century Gothic"/>
              </a:rPr>
              <a:t> correction</a:t>
            </a:r>
            <a:r>
              <a:rPr lang="en-US" sz="1400" dirty="0" smtClean="0">
                <a:latin typeface="Century Gothic"/>
                <a:cs typeface="Century Gothic"/>
              </a:rPr>
              <a:t>.</a:t>
            </a:r>
          </a:p>
          <a:p>
            <a:endParaRPr lang="en-US" sz="1400" dirty="0">
              <a:latin typeface="Century Gothic"/>
              <a:cs typeface="Century Gothic"/>
            </a:endParaRPr>
          </a:p>
          <a:p>
            <a:endParaRPr lang="en-US" sz="1400" dirty="0">
              <a:latin typeface="Century Gothic"/>
              <a:cs typeface="Century Gothic"/>
            </a:endParaRPr>
          </a:p>
          <a:p>
            <a:r>
              <a:rPr lang="en-US" sz="1400" dirty="0">
                <a:latin typeface="Century Gothic"/>
                <a:cs typeface="Century Gothic"/>
              </a:rPr>
              <a:t> </a:t>
            </a:r>
          </a:p>
          <a:p>
            <a:r>
              <a:rPr lang="en-US" sz="1400" dirty="0">
                <a:latin typeface="Century Gothic"/>
                <a:cs typeface="Century Gothic"/>
              </a:rPr>
              <a:t>2012 – Second Best Oral Presentation in XXXII SAOJEM – Curitiba, Brazil</a:t>
            </a:r>
          </a:p>
          <a:p>
            <a:r>
              <a:rPr lang="en-US" sz="1400" dirty="0">
                <a:latin typeface="Century Gothic"/>
                <a:cs typeface="Century Gothic"/>
              </a:rPr>
              <a:t>		Title: Bone Pathology associated to impacted tooth in mandible: diagnostic hypothesis and report of a case</a:t>
            </a:r>
            <a:r>
              <a:rPr lang="en-US" sz="1400" dirty="0" smtClean="0">
                <a:latin typeface="Century Gothic"/>
                <a:cs typeface="Century Gothic"/>
              </a:rPr>
              <a:t>.</a:t>
            </a:r>
          </a:p>
          <a:p>
            <a:endParaRPr lang="en-US" sz="1400" dirty="0">
              <a:latin typeface="Century Gothic"/>
              <a:cs typeface="Century Gothic"/>
            </a:endParaRPr>
          </a:p>
          <a:p>
            <a:r>
              <a:rPr lang="pt-BR" sz="1400" dirty="0">
                <a:latin typeface="Century Gothic"/>
                <a:cs typeface="Century Gothic"/>
              </a:rPr>
              <a:t> </a:t>
            </a:r>
            <a:endParaRPr lang="pt-BR" sz="1400" dirty="0" smtClean="0">
              <a:latin typeface="Century Gothic"/>
              <a:cs typeface="Century Gothic"/>
            </a:endParaRPr>
          </a:p>
          <a:p>
            <a:endParaRPr lang="en-US" sz="1400" dirty="0">
              <a:latin typeface="Century Gothic"/>
              <a:cs typeface="Century Gothic"/>
            </a:endParaRPr>
          </a:p>
          <a:p>
            <a:r>
              <a:rPr lang="en-US" sz="1400" dirty="0">
                <a:latin typeface="Century Gothic"/>
                <a:cs typeface="Century Gothic"/>
              </a:rPr>
              <a:t>2007 - Best Oral and Maxillofacial Surgery Student of Santa </a:t>
            </a:r>
            <a:r>
              <a:rPr lang="en-US" sz="1400" dirty="0" err="1">
                <a:latin typeface="Century Gothic"/>
                <a:cs typeface="Century Gothic"/>
              </a:rPr>
              <a:t>Catarina</a:t>
            </a:r>
            <a:r>
              <a:rPr lang="en-US" sz="1400" dirty="0">
                <a:latin typeface="Century Gothic"/>
                <a:cs typeface="Century Gothic"/>
              </a:rPr>
              <a:t> Federal University </a:t>
            </a:r>
          </a:p>
          <a:p>
            <a:r>
              <a:rPr lang="en-US" sz="1400" dirty="0">
                <a:latin typeface="Century Gothic"/>
                <a:cs typeface="Century Gothic"/>
              </a:rPr>
              <a:t>Awarded by: Brazilian Association of Oral and Maxillofacial Surgeons</a:t>
            </a:r>
          </a:p>
          <a:p>
            <a:r>
              <a:rPr lang="en-US" sz="1400" dirty="0">
                <a:latin typeface="Century Gothic"/>
                <a:cs typeface="Century Gothic"/>
              </a:rPr>
              <a:t> </a:t>
            </a:r>
          </a:p>
          <a:p>
            <a:r>
              <a:rPr lang="pt-BR" sz="1200" dirty="0">
                <a:latin typeface="Century Gothic"/>
                <a:cs typeface="Century Gothic"/>
              </a:rPr>
              <a:t> </a:t>
            </a:r>
            <a:endParaRPr lang="en-US" sz="1200" dirty="0">
              <a:latin typeface="Century Gothic"/>
              <a:cs typeface="Century Gothic"/>
            </a:endParaRPr>
          </a:p>
          <a:p>
            <a:endParaRPr lang="en-US" sz="1200" dirty="0"/>
          </a:p>
          <a:p>
            <a:r>
              <a:rPr lang="en-US" sz="1200" dirty="0" smtClean="0">
                <a:latin typeface="Century Gothic"/>
                <a:cs typeface="Century Gothic"/>
              </a:rPr>
              <a:t> </a:t>
            </a:r>
            <a:endParaRPr lang="en-US" sz="1200" dirty="0">
              <a:latin typeface="Century Gothic"/>
              <a:cs typeface="Century Gothic"/>
            </a:endParaRPr>
          </a:p>
        </p:txBody>
      </p:sp>
      <p:pic>
        <p:nvPicPr>
          <p:cNvPr id="5" name="Picture 4"/>
          <p:cNvPicPr/>
          <p:nvPr/>
        </p:nvPicPr>
        <p:blipFill>
          <a:blip r:embed="rId3" cstate="print"/>
          <a:stretch>
            <a:fillRect/>
          </a:stretch>
        </p:blipFill>
        <p:spPr bwMode="auto">
          <a:xfrm>
            <a:off x="6055982" y="0"/>
            <a:ext cx="4738132" cy="863972"/>
          </a:xfrm>
          <a:prstGeom prst="rect">
            <a:avLst/>
          </a:prstGeom>
          <a:noFill/>
          <a:ln w="9525">
            <a:noFill/>
            <a:miter lim="800000"/>
            <a:headEnd/>
            <a:tailEnd/>
          </a:ln>
        </p:spPr>
      </p:pic>
    </p:spTree>
    <p:extLst>
      <p:ext uri="{BB962C8B-B14F-4D97-AF65-F5344CB8AC3E}">
        <p14:creationId xmlns:p14="http://schemas.microsoft.com/office/powerpoint/2010/main" xmlns="" val="3046876957"/>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4896619" y="503932"/>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64771" y="33870"/>
            <a:ext cx="10441160" cy="2031325"/>
          </a:xfrm>
          <a:prstGeom prst="rect">
            <a:avLst/>
          </a:prstGeom>
          <a:noFill/>
        </p:spPr>
        <p:txBody>
          <a:bodyPr wrap="square" rtlCol="0">
            <a:spAutoFit/>
          </a:bodyPr>
          <a:lstStyle/>
          <a:p>
            <a:r>
              <a:rPr lang="en-US" sz="2000" b="1" dirty="0" err="1" smtClean="0">
                <a:solidFill>
                  <a:srgbClr val="FFFFFF"/>
                </a:solidFill>
                <a:latin typeface="Century Gothic"/>
                <a:cs typeface="Century Gothic"/>
              </a:rPr>
              <a:t>Osseointegration</a:t>
            </a:r>
            <a:r>
              <a:rPr lang="en-US" sz="2000" b="1" dirty="0" smtClean="0">
                <a:solidFill>
                  <a:srgbClr val="FFFFFF"/>
                </a:solidFill>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2520355" y="1368028"/>
            <a:ext cx="6552728" cy="2308324"/>
          </a:xfrm>
          <a:prstGeom prst="rect">
            <a:avLst/>
          </a:prstGeom>
          <a:noFill/>
        </p:spPr>
        <p:txBody>
          <a:bodyPr wrap="square" rtlCol="0">
            <a:spAutoFit/>
          </a:bodyPr>
          <a:lstStyle/>
          <a:p>
            <a:r>
              <a:rPr lang="en-US" dirty="0">
                <a:solidFill>
                  <a:srgbClr val="FFFFFF"/>
                </a:solidFill>
              </a:rPr>
              <a:t>A major goal of biomedical engineering is to produce </a:t>
            </a:r>
            <a:r>
              <a:rPr lang="en-US" dirty="0" smtClean="0">
                <a:solidFill>
                  <a:srgbClr val="FFFFFF"/>
                </a:solidFill>
              </a:rPr>
              <a:t>replacement </a:t>
            </a:r>
            <a:r>
              <a:rPr lang="en-US" dirty="0">
                <a:solidFill>
                  <a:srgbClr val="FFFFFF"/>
                </a:solidFill>
              </a:rPr>
              <a:t>parts for diseased or damaged tissues, and bone implants are considered to be one of the most successful prosthetic </a:t>
            </a:r>
            <a:r>
              <a:rPr lang="en-US" dirty="0" smtClean="0">
                <a:solidFill>
                  <a:srgbClr val="FFFFFF"/>
                </a:solidFill>
              </a:rPr>
              <a:t>devices. </a:t>
            </a:r>
            <a:r>
              <a:rPr lang="en-US" dirty="0">
                <a:solidFill>
                  <a:srgbClr val="FFFFFF"/>
                </a:solidFill>
              </a:rPr>
              <a:t>Most orthopedic and dental implants are now engineered in such a way as to have sufficient strength and </a:t>
            </a:r>
            <a:r>
              <a:rPr lang="en-US" dirty="0" smtClean="0">
                <a:solidFill>
                  <a:srgbClr val="FFFFFF"/>
                </a:solidFill>
              </a:rPr>
              <a:t>biocompatibility, </a:t>
            </a:r>
            <a:r>
              <a:rPr lang="en-US" dirty="0">
                <a:solidFill>
                  <a:srgbClr val="FFFFFF"/>
                </a:solidFill>
              </a:rPr>
              <a:t>so the key challenge has become to devise ways to accelerate the integration of an implant into </a:t>
            </a:r>
            <a:r>
              <a:rPr lang="en-US" dirty="0" smtClean="0">
                <a:solidFill>
                  <a:srgbClr val="FFFFFF"/>
                </a:solidFill>
              </a:rPr>
              <a:t>bone.</a:t>
            </a:r>
            <a:endParaRPr lang="en-US" dirty="0">
              <a:solidFill>
                <a:srgbClr val="FFFFFF"/>
              </a:solidFill>
              <a:latin typeface="Century Gothic"/>
              <a:cs typeface="Century Gothic"/>
            </a:endParaRPr>
          </a:p>
        </p:txBody>
      </p:sp>
      <p:pic>
        <p:nvPicPr>
          <p:cNvPr id="3" name="Picture 2"/>
          <p:cNvPicPr>
            <a:picLocks noChangeAspect="1"/>
          </p:cNvPicPr>
          <p:nvPr/>
        </p:nvPicPr>
        <p:blipFill>
          <a:blip r:embed="rId3" cstate="print"/>
          <a:stretch>
            <a:fillRect/>
          </a:stretch>
        </p:blipFill>
        <p:spPr>
          <a:xfrm rot="2046807">
            <a:off x="8100370" y="598287"/>
            <a:ext cx="3354741" cy="3980201"/>
          </a:xfrm>
          <a:prstGeom prst="rect">
            <a:avLst/>
          </a:prstGeom>
        </p:spPr>
      </p:pic>
      <p:pic>
        <p:nvPicPr>
          <p:cNvPr id="7" name="Picture 1028" descr="osseo"/>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flipH="1">
            <a:off x="0" y="-144140"/>
            <a:ext cx="2464153" cy="504031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p:nvPr/>
        </p:nvPicPr>
        <p:blipFill>
          <a:blip r:embed="rId5" cstate="print"/>
          <a:stretch>
            <a:fillRect/>
          </a:stretch>
        </p:blipFill>
        <p:spPr bwMode="auto">
          <a:xfrm>
            <a:off x="0" y="13108"/>
            <a:ext cx="6173967" cy="1125788"/>
          </a:xfrm>
          <a:prstGeom prst="rect">
            <a:avLst/>
          </a:prstGeom>
          <a:noFill/>
          <a:ln w="9525">
            <a:noFill/>
            <a:miter lim="800000"/>
            <a:headEnd/>
            <a:tailEnd/>
          </a:ln>
        </p:spPr>
      </p:pic>
    </p:spTree>
    <p:extLst>
      <p:ext uri="{BB962C8B-B14F-4D97-AF65-F5344CB8AC3E}">
        <p14:creationId xmlns:p14="http://schemas.microsoft.com/office/powerpoint/2010/main" xmlns="" val="76866348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latin typeface="Century Gothic"/>
                <a:cs typeface="Century Gothic"/>
              </a:rPr>
              <a:t>Osseointegration</a:t>
            </a:r>
            <a:r>
              <a:rPr lang="en-US" sz="2000" b="1" dirty="0" smtClean="0">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144091" y="719956"/>
            <a:ext cx="10441160" cy="1754327"/>
          </a:xfrm>
          <a:prstGeom prst="rect">
            <a:avLst/>
          </a:prstGeom>
          <a:noFill/>
        </p:spPr>
        <p:txBody>
          <a:bodyPr wrap="square" rtlCol="0">
            <a:spAutoFit/>
          </a:bodyPr>
          <a:lstStyle/>
          <a:p>
            <a:r>
              <a:rPr lang="en-US" dirty="0" smtClean="0"/>
              <a:t>Several factors including surface treatment, implant macro and </a:t>
            </a:r>
            <a:r>
              <a:rPr lang="en-US" dirty="0" err="1" smtClean="0"/>
              <a:t>microdesign</a:t>
            </a:r>
            <a:r>
              <a:rPr lang="en-US" dirty="0" smtClean="0"/>
              <a:t>, surgical technique among others  play a role on implant </a:t>
            </a:r>
            <a:r>
              <a:rPr lang="en-US" dirty="0" err="1" smtClean="0"/>
              <a:t>osseointegration</a:t>
            </a:r>
            <a:r>
              <a:rPr lang="en-US" dirty="0" smtClean="0"/>
              <a:t> and many researches are performed every day aiming to accelerate this healing process.</a:t>
            </a:r>
          </a:p>
          <a:p>
            <a:endParaRPr lang="en-US" dirty="0">
              <a:solidFill>
                <a:schemeClr val="bg1"/>
              </a:solidFill>
              <a:latin typeface="Century Gothic"/>
              <a:cs typeface="Century Gothic"/>
            </a:endParaRPr>
          </a:p>
          <a:p>
            <a:endParaRPr lang="en-US" dirty="0" smtClean="0">
              <a:solidFill>
                <a:schemeClr val="bg1"/>
              </a:solidFill>
              <a:latin typeface="Century Gothic"/>
              <a:cs typeface="Century Gothic"/>
            </a:endParaRPr>
          </a:p>
          <a:p>
            <a:endParaRPr lang="en-US" dirty="0">
              <a:solidFill>
                <a:schemeClr val="bg1"/>
              </a:solidFill>
              <a:latin typeface="Century Gothic"/>
              <a:cs typeface="Century Gothic"/>
            </a:endParaRPr>
          </a:p>
        </p:txBody>
      </p:sp>
      <p:sp>
        <p:nvSpPr>
          <p:cNvPr id="4" name="TextBox 3"/>
          <p:cNvSpPr txBox="1"/>
          <p:nvPr/>
        </p:nvSpPr>
        <p:spPr>
          <a:xfrm>
            <a:off x="144090" y="2088108"/>
            <a:ext cx="10657259" cy="2308324"/>
          </a:xfrm>
          <a:prstGeom prst="rect">
            <a:avLst/>
          </a:prstGeom>
          <a:noFill/>
        </p:spPr>
        <p:txBody>
          <a:bodyPr wrap="square" rtlCol="0">
            <a:spAutoFit/>
          </a:bodyPr>
          <a:lstStyle/>
          <a:p>
            <a:r>
              <a:rPr lang="en-US" dirty="0"/>
              <a:t>Some studies have sought to act in bone physiology through the use of growth factors (GFs), which are endogenous proteins capable of activating receptors on cell surfaces directly involved in the bone tissue regeneration. GFs include growth hormone (GH), insulin-like growth factor (IGF-1 and -2), fibroblast growth factor (FGF-2), melatonin, parathyroid hormone (PTH), calcitonin, and morphogenetic and </a:t>
            </a:r>
            <a:r>
              <a:rPr lang="en-US" dirty="0" err="1"/>
              <a:t>osteogenic</a:t>
            </a:r>
            <a:r>
              <a:rPr lang="en-US" dirty="0"/>
              <a:t> </a:t>
            </a:r>
            <a:r>
              <a:rPr lang="en-US" dirty="0" smtClean="0"/>
              <a:t>proteins. </a:t>
            </a:r>
            <a:r>
              <a:rPr lang="en-US" dirty="0"/>
              <a:t>In oral </a:t>
            </a:r>
            <a:r>
              <a:rPr lang="en-US" dirty="0" err="1"/>
              <a:t>implantology</a:t>
            </a:r>
            <a:r>
              <a:rPr lang="en-US" dirty="0"/>
              <a:t>, GFs seem to be particularly suitable to accelerate bone repair and to enhance bone implant </a:t>
            </a:r>
            <a:r>
              <a:rPr lang="en-US" dirty="0" err="1"/>
              <a:t>osseointegration</a:t>
            </a:r>
            <a:r>
              <a:rPr lang="en-US" dirty="0"/>
              <a:t> and/or bone graft incorporation in poor bone quality </a:t>
            </a:r>
            <a:r>
              <a:rPr lang="en-US" dirty="0" smtClean="0"/>
              <a:t>situations. </a:t>
            </a:r>
            <a:endParaRPr lang="en-US" dirty="0"/>
          </a:p>
          <a:p>
            <a:endParaRPr lang="en-US" dirty="0"/>
          </a:p>
        </p:txBody>
      </p:sp>
      <p:pic>
        <p:nvPicPr>
          <p:cNvPr id="6" name="Picture 5"/>
          <p:cNvPicPr/>
          <p:nvPr/>
        </p:nvPicPr>
        <p:blipFill>
          <a:blip r:embed="rId3" cstate="print"/>
          <a:stretch>
            <a:fillRect/>
          </a:stretch>
        </p:blipFill>
        <p:spPr bwMode="auto">
          <a:xfrm>
            <a:off x="6414879"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1826162053"/>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Conector reto 12"/>
          <p:cNvCxnSpPr/>
          <p:nvPr/>
        </p:nvCxnSpPr>
        <p:spPr>
          <a:xfrm>
            <a:off x="0" y="575940"/>
            <a:ext cx="5904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8107" y="56783"/>
            <a:ext cx="10178776" cy="2031325"/>
          </a:xfrm>
          <a:prstGeom prst="rect">
            <a:avLst/>
          </a:prstGeom>
          <a:noFill/>
        </p:spPr>
        <p:txBody>
          <a:bodyPr wrap="square" rtlCol="0">
            <a:spAutoFit/>
          </a:bodyPr>
          <a:lstStyle/>
          <a:p>
            <a:r>
              <a:rPr lang="en-US" sz="2000" b="1" dirty="0" err="1" smtClean="0">
                <a:latin typeface="Century Gothic"/>
                <a:cs typeface="Century Gothic"/>
              </a:rPr>
              <a:t>Osseointegration</a:t>
            </a:r>
            <a:r>
              <a:rPr lang="en-US" sz="2000" b="1" dirty="0" smtClean="0">
                <a:latin typeface="Century Gothic"/>
                <a:cs typeface="Century Gothic"/>
              </a:rPr>
              <a:t> of dental implants</a:t>
            </a:r>
          </a:p>
          <a:p>
            <a:endParaRPr lang="en-US" dirty="0">
              <a:latin typeface="Century Gothic"/>
              <a:cs typeface="Century Gothic"/>
            </a:endParaRPr>
          </a:p>
          <a:p>
            <a:pPr algn="just"/>
            <a:endParaRPr lang="en-US" sz="1400" dirty="0"/>
          </a:p>
          <a:p>
            <a:pPr lvl="0" algn="just"/>
            <a:endParaRPr lang="en-US" sz="1400" dirty="0" smtClean="0"/>
          </a:p>
          <a:p>
            <a:pPr lvl="0" algn="just"/>
            <a:endParaRPr lang="en-US" sz="1400" dirty="0"/>
          </a:p>
          <a:p>
            <a:pPr lvl="0" algn="just"/>
            <a:endParaRPr lang="en-US" sz="1400" dirty="0"/>
          </a:p>
          <a:p>
            <a:pPr algn="just"/>
            <a:endParaRPr lang="en-US" sz="1400" dirty="0">
              <a:latin typeface="Century Gothic"/>
              <a:cs typeface="Century Gothic"/>
            </a:endParaRPr>
          </a:p>
          <a:p>
            <a:pPr lvl="0"/>
            <a:endParaRPr lang="en-US" dirty="0">
              <a:latin typeface="Century Gothic"/>
              <a:cs typeface="Century Gothic"/>
            </a:endParaRPr>
          </a:p>
        </p:txBody>
      </p:sp>
      <p:sp>
        <p:nvSpPr>
          <p:cNvPr id="2" name="TextBox 1"/>
          <p:cNvSpPr txBox="1"/>
          <p:nvPr/>
        </p:nvSpPr>
        <p:spPr>
          <a:xfrm>
            <a:off x="144091" y="719956"/>
            <a:ext cx="10441160" cy="3139321"/>
          </a:xfrm>
          <a:prstGeom prst="rect">
            <a:avLst/>
          </a:prstGeom>
          <a:noFill/>
        </p:spPr>
        <p:txBody>
          <a:bodyPr wrap="square" rtlCol="0">
            <a:spAutoFit/>
          </a:bodyPr>
          <a:lstStyle/>
          <a:p>
            <a:r>
              <a:rPr lang="en-US" dirty="0"/>
              <a:t>GH affects the function of most body cells, directly increasing intracellular metabolism and thus promoting whole-body growth. GH acts on protein synthesis, cell multiplication and differentiation of certain specific cell types, such as bone-forming cells and immature muscle </a:t>
            </a:r>
            <a:r>
              <a:rPr lang="en-US" dirty="0" smtClean="0"/>
              <a:t>cells. </a:t>
            </a:r>
            <a:r>
              <a:rPr lang="en-US" dirty="0"/>
              <a:t>In bone tissue, GH promotes increased protein deposition by chondrocytes and osteoblasts, increased rate of mitosis and conversion of chondrocytes into </a:t>
            </a:r>
            <a:r>
              <a:rPr lang="en-US" dirty="0" smtClean="0"/>
              <a:t>osteoblasts.  </a:t>
            </a:r>
            <a:r>
              <a:rPr lang="en-US" dirty="0"/>
              <a:t>In this context, GH has been used experimentally to stimulate bone healing, either by topical application in bone defects, aiming to obtain </a:t>
            </a:r>
            <a:r>
              <a:rPr lang="en-US" dirty="0" err="1"/>
              <a:t>osteoinductive</a:t>
            </a:r>
            <a:r>
              <a:rPr lang="en-US" dirty="0"/>
              <a:t> paracrine and/or </a:t>
            </a:r>
            <a:r>
              <a:rPr lang="en-US" dirty="0" err="1"/>
              <a:t>autocrine</a:t>
            </a:r>
            <a:r>
              <a:rPr lang="en-US" dirty="0"/>
              <a:t> effects, or by parenteral administration, aiming at endocrine actions. However, few studies have investigated the effects of GH on the healing of bone </a:t>
            </a:r>
            <a:r>
              <a:rPr lang="en-US" dirty="0" smtClean="0"/>
              <a:t>fractures</a:t>
            </a:r>
            <a:r>
              <a:rPr lang="en-US" baseline="30000" dirty="0"/>
              <a:t> </a:t>
            </a:r>
            <a:r>
              <a:rPr lang="en-US" dirty="0" smtClean="0"/>
              <a:t>and </a:t>
            </a:r>
            <a:r>
              <a:rPr lang="en-US" dirty="0"/>
              <a:t>on the </a:t>
            </a:r>
            <a:r>
              <a:rPr lang="en-US" dirty="0" err="1"/>
              <a:t>osseointegration</a:t>
            </a:r>
            <a:r>
              <a:rPr lang="en-US" dirty="0"/>
              <a:t> process of titanium </a:t>
            </a:r>
            <a:r>
              <a:rPr lang="en-US" dirty="0" smtClean="0"/>
              <a:t>implants</a:t>
            </a:r>
            <a:r>
              <a:rPr lang="en-US" baseline="30000" dirty="0"/>
              <a:t>.</a:t>
            </a:r>
            <a:r>
              <a:rPr lang="en-US" dirty="0" smtClean="0"/>
              <a:t> </a:t>
            </a:r>
            <a:endParaRPr lang="en-US" dirty="0">
              <a:solidFill>
                <a:schemeClr val="bg1"/>
              </a:solidFill>
              <a:latin typeface="Century Gothic"/>
              <a:cs typeface="Century Gothic"/>
            </a:endParaRPr>
          </a:p>
          <a:p>
            <a:endParaRPr lang="en-US" dirty="0" smtClean="0">
              <a:solidFill>
                <a:schemeClr val="bg1"/>
              </a:solidFill>
              <a:latin typeface="Century Gothic"/>
              <a:cs typeface="Century Gothic"/>
            </a:endParaRPr>
          </a:p>
          <a:p>
            <a:endParaRPr lang="en-US" dirty="0">
              <a:solidFill>
                <a:schemeClr val="bg1"/>
              </a:solidFill>
              <a:latin typeface="Century Gothic"/>
              <a:cs typeface="Century Gothic"/>
            </a:endParaRPr>
          </a:p>
        </p:txBody>
      </p:sp>
      <p:pic>
        <p:nvPicPr>
          <p:cNvPr id="5" name="Picture 4"/>
          <p:cNvPicPr/>
          <p:nvPr/>
        </p:nvPicPr>
        <p:blipFill>
          <a:blip r:embed="rId3" cstate="print"/>
          <a:stretch>
            <a:fillRect/>
          </a:stretch>
        </p:blipFill>
        <p:spPr bwMode="auto">
          <a:xfrm>
            <a:off x="6450883" y="0"/>
            <a:ext cx="3948330" cy="719956"/>
          </a:xfrm>
          <a:prstGeom prst="rect">
            <a:avLst/>
          </a:prstGeom>
          <a:noFill/>
          <a:ln w="9525">
            <a:noFill/>
            <a:miter lim="800000"/>
            <a:headEnd/>
            <a:tailEnd/>
          </a:ln>
        </p:spPr>
      </p:pic>
    </p:spTree>
    <p:extLst>
      <p:ext uri="{BB962C8B-B14F-4D97-AF65-F5344CB8AC3E}">
        <p14:creationId xmlns:p14="http://schemas.microsoft.com/office/powerpoint/2010/main" xmlns="" val="1365136321"/>
      </p:ext>
    </p:extLst>
  </p:cSld>
  <p:clrMapOvr>
    <a:masterClrMapping/>
  </p:clrMapOvr>
  <p:transition spd="med">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pice">
  <a:themeElements>
    <a:clrScheme name="Áp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28062</TotalTime>
  <Words>3225</Words>
  <Application>Microsoft Office PowerPoint</Application>
  <PresentationFormat>Custom</PresentationFormat>
  <Paragraphs>446</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Ápice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Diego</dc:creator>
  <cp:lastModifiedBy>uzwal-p</cp:lastModifiedBy>
  <cp:revision>402</cp:revision>
  <dcterms:created xsi:type="dcterms:W3CDTF">2011-02-17T21:29:45Z</dcterms:created>
  <dcterms:modified xsi:type="dcterms:W3CDTF">2015-10-13T14:00:49Z</dcterms:modified>
</cp:coreProperties>
</file>