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5" r:id="rId2"/>
    <p:sldId id="256" r:id="rId3"/>
    <p:sldId id="277" r:id="rId4"/>
    <p:sldId id="278" r:id="rId5"/>
    <p:sldId id="279" r:id="rId6"/>
    <p:sldId id="280" r:id="rId7"/>
    <p:sldId id="285" r:id="rId8"/>
    <p:sldId id="286" r:id="rId9"/>
    <p:sldId id="289" r:id="rId10"/>
    <p:sldId id="290" r:id="rId11"/>
    <p:sldId id="287" r:id="rId12"/>
    <p:sldId id="292" r:id="rId13"/>
    <p:sldId id="288" r:id="rId14"/>
    <p:sldId id="293" r:id="rId15"/>
    <p:sldId id="296" r:id="rId16"/>
    <p:sldId id="297" r:id="rId17"/>
    <p:sldId id="29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D4540E1E-352C-4BD5-B7AA-EC99868F9A12}" type="datetimeFigureOut">
              <a:rPr lang="en-US" smtClean="0"/>
              <a:pPr/>
              <a:t>10/19/2015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65DE315D-11EA-485F-9442-899E0D95A6A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4540E1E-352C-4BD5-B7AA-EC99868F9A12}" type="datetimeFigureOut">
              <a:rPr lang="en-US" smtClean="0"/>
              <a:pPr/>
              <a:t>10/19/2015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5DE315D-11EA-485F-9442-899E0D95A6A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4540E1E-352C-4BD5-B7AA-EC99868F9A12}" type="datetimeFigureOut">
              <a:rPr lang="en-US" smtClean="0"/>
              <a:pPr/>
              <a:t>10/19/2015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5DE315D-11EA-485F-9442-899E0D95A6A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4540E1E-352C-4BD5-B7AA-EC99868F9A12}" type="datetimeFigureOut">
              <a:rPr lang="en-US" smtClean="0"/>
              <a:pPr/>
              <a:t>10/19/2015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5DE315D-11EA-485F-9442-899E0D95A6A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4540E1E-352C-4BD5-B7AA-EC99868F9A12}" type="datetimeFigureOut">
              <a:rPr lang="en-US" smtClean="0"/>
              <a:pPr/>
              <a:t>10/19/2015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5DE315D-11EA-485F-9442-899E0D95A6A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4540E1E-352C-4BD5-B7AA-EC99868F9A12}" type="datetimeFigureOut">
              <a:rPr lang="en-US" smtClean="0"/>
              <a:pPr/>
              <a:t>10/19/2015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5DE315D-11EA-485F-9442-899E0D95A6A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4540E1E-352C-4BD5-B7AA-EC99868F9A12}" type="datetimeFigureOut">
              <a:rPr lang="en-US" smtClean="0"/>
              <a:pPr/>
              <a:t>10/19/2015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5DE315D-11EA-485F-9442-899E0D95A6A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4540E1E-352C-4BD5-B7AA-EC99868F9A12}" type="datetimeFigureOut">
              <a:rPr lang="en-US" smtClean="0"/>
              <a:pPr/>
              <a:t>10/19/2015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5DE315D-11EA-485F-9442-899E0D95A6A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D4540E1E-352C-4BD5-B7AA-EC99868F9A12}" type="datetimeFigureOut">
              <a:rPr lang="en-US" smtClean="0"/>
              <a:pPr/>
              <a:t>10/19/2015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5DE315D-11EA-485F-9442-899E0D95A6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4540E1E-352C-4BD5-B7AA-EC99868F9A12}" type="datetimeFigureOut">
              <a:rPr lang="en-US" smtClean="0"/>
              <a:pPr/>
              <a:t>10/19/2015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5DE315D-11EA-485F-9442-899E0D95A6A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4540E1E-352C-4BD5-B7AA-EC99868F9A12}" type="datetimeFigureOut">
              <a:rPr lang="en-US" smtClean="0"/>
              <a:pPr/>
              <a:t>10/19/2015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5DE315D-11EA-485F-9442-899E0D95A6AA}"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4540E1E-352C-4BD5-B7AA-EC99868F9A12}" type="datetimeFigureOut">
              <a:rPr lang="en-US" smtClean="0"/>
              <a:pPr/>
              <a:t>10/19/2015</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5DE315D-11EA-485F-9442-899E0D95A6A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micsonline.org/submitmanuscript-proteomics-bioinformatics-open-access.php"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omicsonline.org/pharmacogenomics-pharmacoproteomics.php" TargetMode="External"/><Relationship Id="rId2" Type="http://schemas.openxmlformats.org/officeDocument/2006/relationships/hyperlink" Target="http://esciencecentral.org/journals/transcriptomics.php"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omicsonline.org/data-mining-in-genomics-proteomics.php"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www.conferenceseries.com/biochemistry-meeting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omicsonline.org/membership.ph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a:t>
            </a:r>
            <a:r>
              <a:rPr lang="en-IN" sz="2000" dirty="0" smtClean="0">
                <a:solidFill>
                  <a:schemeClr val="bg2">
                    <a:lumMod val="10000"/>
                  </a:schemeClr>
                </a:solidFill>
                <a:latin typeface="Centaur" panose="02030504050205020304" pitchFamily="18" charset="0"/>
              </a:rPr>
              <a:t>International welcomes </a:t>
            </a:r>
            <a:r>
              <a:rPr lang="en-IN" sz="2000" dirty="0">
                <a:solidFill>
                  <a:schemeClr val="bg2">
                    <a:lumMod val="10000"/>
                  </a:schemeClr>
                </a:solidFill>
                <a:latin typeface="Centaur" panose="02030504050205020304" pitchFamily="18" charset="0"/>
              </a:rPr>
              <a:t>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a:t>
            </a:r>
            <a:r>
              <a:rPr lang="en-IN" sz="2000" dirty="0" smtClean="0">
                <a:solidFill>
                  <a:schemeClr val="bg2">
                    <a:lumMod val="10000"/>
                  </a:schemeClr>
                </a:solidFill>
                <a:latin typeface="Centaur" panose="02030504050205020304" pitchFamily="18" charset="0"/>
              </a:rPr>
              <a:t>International </a:t>
            </a:r>
            <a:r>
              <a:rPr lang="en-IN" sz="2000" dirty="0">
                <a:solidFill>
                  <a:schemeClr val="bg2">
                    <a:lumMod val="10000"/>
                  </a:schemeClr>
                </a:solidFill>
                <a:latin typeface="Centaur" panose="02030504050205020304" pitchFamily="18" charset="0"/>
              </a:rPr>
              <a:t>follows 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142875" y="5918200"/>
            <a:ext cx="8716963" cy="769441"/>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200"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sz="2200" b="1" dirty="0" smtClean="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extLst>
      <p:ext uri="{BB962C8B-B14F-4D97-AF65-F5344CB8AC3E}">
        <p14:creationId xmlns:p14="http://schemas.microsoft.com/office/powerpoint/2010/main" val="2905960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atyavarali-m\Desktop\gel.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530225"/>
            <a:ext cx="7086600" cy="518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187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83880" cy="1051560"/>
          </a:xfrm>
        </p:spPr>
        <p:txBody>
          <a:bodyPr>
            <a:normAutofit/>
          </a:bodyPr>
          <a:lstStyle/>
          <a:p>
            <a:r>
              <a:rPr lang="en-US" dirty="0"/>
              <a:t>Mass Spectrometry</a:t>
            </a:r>
          </a:p>
        </p:txBody>
      </p:sp>
      <p:sp>
        <p:nvSpPr>
          <p:cNvPr id="3" name="Content Placeholder 2"/>
          <p:cNvSpPr>
            <a:spLocks noGrp="1"/>
          </p:cNvSpPr>
          <p:nvPr>
            <p:ph idx="1"/>
          </p:nvPr>
        </p:nvSpPr>
        <p:spPr>
          <a:xfrm>
            <a:off x="457200" y="1600200"/>
            <a:ext cx="8183880" cy="4187952"/>
          </a:xfrm>
        </p:spPr>
        <p:txBody>
          <a:bodyPr>
            <a:noAutofit/>
          </a:bodyPr>
          <a:lstStyle/>
          <a:p>
            <a:r>
              <a:rPr lang="en-US" sz="2400" dirty="0"/>
              <a:t>Mass Spectrometry (MS) is an analytical technique used for determining the elemental composition of samples, quantifying the mass of particles and molecules, and elucidating the chemical structure of molecules</a:t>
            </a:r>
            <a:r>
              <a:rPr lang="en-US" sz="2400" dirty="0" smtClean="0"/>
              <a:t>.</a:t>
            </a:r>
          </a:p>
          <a:p>
            <a:r>
              <a:rPr lang="en-US" sz="2400" dirty="0"/>
              <a:t>Various types of mass spectrometry with high specificity, such as Liquid Chromatography (LC-MS), Gas Chromatography (GC-MS), and Matrix-Assisted Laser Desorption/Ionization/Time-Of-Flight (MALDI-TOF MS), are being increasingly valued and utilized as tools in clinical laboratories</a:t>
            </a:r>
          </a:p>
        </p:txBody>
      </p:sp>
    </p:spTree>
    <p:extLst>
      <p:ext uri="{BB962C8B-B14F-4D97-AF65-F5344CB8AC3E}">
        <p14:creationId xmlns:p14="http://schemas.microsoft.com/office/powerpoint/2010/main" val="177509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00" y="530225"/>
            <a:ext cx="6781800" cy="5337175"/>
          </a:xfrm>
        </p:spPr>
      </p:pic>
    </p:spTree>
    <p:extLst>
      <p:ext uri="{BB962C8B-B14F-4D97-AF65-F5344CB8AC3E}">
        <p14:creationId xmlns:p14="http://schemas.microsoft.com/office/powerpoint/2010/main" val="1183663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83880" cy="1051560"/>
          </a:xfrm>
        </p:spPr>
        <p:txBody>
          <a:bodyPr>
            <a:normAutofit fontScale="90000"/>
          </a:bodyPr>
          <a:lstStyle/>
          <a:p>
            <a:r>
              <a:rPr lang="en-US" dirty="0" smtClean="0"/>
              <a:t>Microarray</a:t>
            </a:r>
            <a:r>
              <a:rPr lang="en-US" dirty="0"/>
              <a:t/>
            </a:r>
            <a:br>
              <a:rPr lang="en-US" dirty="0"/>
            </a:br>
            <a:endParaRPr lang="en-US" dirty="0"/>
          </a:p>
        </p:txBody>
      </p:sp>
      <p:sp>
        <p:nvSpPr>
          <p:cNvPr id="3" name="Content Placeholder 2"/>
          <p:cNvSpPr>
            <a:spLocks noGrp="1"/>
          </p:cNvSpPr>
          <p:nvPr>
            <p:ph idx="1"/>
          </p:nvPr>
        </p:nvSpPr>
        <p:spPr>
          <a:xfrm>
            <a:off x="457200" y="1600200"/>
            <a:ext cx="8183880" cy="4187952"/>
          </a:xfrm>
        </p:spPr>
        <p:txBody>
          <a:bodyPr>
            <a:normAutofit fontScale="92500" lnSpcReduction="20000"/>
          </a:bodyPr>
          <a:lstStyle/>
          <a:p>
            <a:r>
              <a:rPr lang="en-US" dirty="0" smtClean="0"/>
              <a:t>Is </a:t>
            </a:r>
            <a:r>
              <a:rPr lang="en-US" dirty="0"/>
              <a:t>a technique in which the entire DNA sequences of an organism or particular sequence of a gene are arranged in a grid pattern and attached to a solid support, </a:t>
            </a:r>
            <a:endParaRPr lang="en-US" dirty="0" smtClean="0"/>
          </a:p>
          <a:p>
            <a:r>
              <a:rPr lang="en-US" dirty="0"/>
              <a:t>T</a:t>
            </a:r>
            <a:r>
              <a:rPr lang="en-US" dirty="0" smtClean="0"/>
              <a:t>o </a:t>
            </a:r>
            <a:r>
              <a:rPr lang="en-US" dirty="0"/>
              <a:t>determine the sequence of the entire genome or the specific gene to detect variations in the gene sequence or to map a gene. </a:t>
            </a:r>
            <a:endParaRPr lang="en-US" dirty="0" smtClean="0"/>
          </a:p>
          <a:p>
            <a:r>
              <a:rPr lang="en-US" dirty="0" smtClean="0"/>
              <a:t>Major </a:t>
            </a:r>
            <a:r>
              <a:rPr lang="en-US" dirty="0"/>
              <a:t>application of this technique is gene expression analysis and genetic variation analysis, thus helping scientist to analyze the defective gene in a genetic disorder. </a:t>
            </a:r>
          </a:p>
        </p:txBody>
      </p:sp>
    </p:spTree>
    <p:extLst>
      <p:ext uri="{BB962C8B-B14F-4D97-AF65-F5344CB8AC3E}">
        <p14:creationId xmlns:p14="http://schemas.microsoft.com/office/powerpoint/2010/main" val="177509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530225"/>
            <a:ext cx="5029199" cy="5337175"/>
          </a:xfrm>
        </p:spPr>
      </p:pic>
    </p:spTree>
    <p:extLst>
      <p:ext uri="{BB962C8B-B14F-4D97-AF65-F5344CB8AC3E}">
        <p14:creationId xmlns:p14="http://schemas.microsoft.com/office/powerpoint/2010/main" val="1088460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0855" y="841858"/>
            <a:ext cx="8382000" cy="1015663"/>
          </a:xfrm>
          <a:prstGeom prst="rect">
            <a:avLst/>
          </a:prstGeom>
        </p:spPr>
        <p:txBody>
          <a:bodyPr wrap="square">
            <a:spAutoFit/>
          </a:bodyPr>
          <a:lstStyle/>
          <a:p>
            <a:pPr algn="ctr"/>
            <a:r>
              <a:rPr lang="en-US" sz="3000" dirty="0"/>
              <a:t>Journal of Proteomics &amp; Bioinformatics</a:t>
            </a:r>
            <a:br>
              <a:rPr lang="en-US" sz="3000" dirty="0"/>
            </a:br>
            <a:r>
              <a:rPr lang="en-US" sz="3000" dirty="0"/>
              <a:t>Related Journals</a:t>
            </a:r>
          </a:p>
        </p:txBody>
      </p:sp>
      <p:sp>
        <p:nvSpPr>
          <p:cNvPr id="5" name="Rectangle 4"/>
          <p:cNvSpPr/>
          <p:nvPr/>
        </p:nvSpPr>
        <p:spPr>
          <a:xfrm>
            <a:off x="228600" y="1951672"/>
            <a:ext cx="8915400" cy="1631216"/>
          </a:xfrm>
          <a:prstGeom prst="rect">
            <a:avLst/>
          </a:prstGeom>
        </p:spPr>
        <p:txBody>
          <a:bodyPr wrap="square">
            <a:spAutoFit/>
          </a:bodyPr>
          <a:lstStyle/>
          <a:p>
            <a:pPr marL="342900" indent="-342900">
              <a:buFont typeface="Wingdings" pitchFamily="2" charset="2"/>
              <a:buChar char="Ø"/>
            </a:pPr>
            <a:r>
              <a:rPr lang="en-US" sz="2500" dirty="0" err="1">
                <a:hlinkClick r:id="rId2"/>
              </a:rPr>
              <a:t>Transcriptomics</a:t>
            </a:r>
            <a:r>
              <a:rPr lang="en-US" sz="2500" dirty="0">
                <a:hlinkClick r:id="rId2"/>
              </a:rPr>
              <a:t>: Open Access</a:t>
            </a:r>
            <a:endParaRPr lang="en-US" sz="2500" dirty="0"/>
          </a:p>
          <a:p>
            <a:pPr marL="342900" indent="-342900">
              <a:buFont typeface="Wingdings" pitchFamily="2" charset="2"/>
              <a:buChar char="Ø"/>
            </a:pPr>
            <a:r>
              <a:rPr lang="en-US" sz="2500" dirty="0">
                <a:hlinkClick r:id="rId3" tooltip="Journal of Pharmacogenomics &amp; Pharmacoproteomics "/>
              </a:rPr>
              <a:t>Journal of Pharmacogenomics &amp; </a:t>
            </a:r>
            <a:r>
              <a:rPr lang="en-US" sz="2500" dirty="0" err="1">
                <a:hlinkClick r:id="rId3" tooltip="Journal of Pharmacogenomics &amp; Pharmacoproteomics "/>
              </a:rPr>
              <a:t>Pharmacoproteomics</a:t>
            </a:r>
            <a:r>
              <a:rPr lang="en-US" sz="2500" dirty="0">
                <a:hlinkClick r:id="rId3" tooltip="Journal of Pharmacogenomics &amp; Pharmacoproteomics "/>
              </a:rPr>
              <a:t> </a:t>
            </a:r>
            <a:endParaRPr lang="en-US" sz="2500" dirty="0"/>
          </a:p>
          <a:p>
            <a:pPr marL="342900" indent="-342900">
              <a:buFont typeface="Wingdings" pitchFamily="2" charset="2"/>
              <a:buChar char="Ø"/>
            </a:pPr>
            <a:r>
              <a:rPr lang="en-US" sz="2500" dirty="0">
                <a:hlinkClick r:id="rId4"/>
              </a:rPr>
              <a:t>Journal of Data Mining in Genomics &amp; Proteomics</a:t>
            </a:r>
            <a:endParaRPr lang="en-US" sz="2500" dirty="0"/>
          </a:p>
        </p:txBody>
      </p:sp>
      <p:pic>
        <p:nvPicPr>
          <p:cNvPr id="7" name="Picture 1" descr="C:\Users\satyavarali-m\Desktop\ag_abi_projectarea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199" y="4251512"/>
            <a:ext cx="3505201" cy="1996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011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371600"/>
            <a:ext cx="8420100" cy="2462213"/>
          </a:xfrm>
          <a:prstGeom prst="rect">
            <a:avLst/>
          </a:prstGeom>
        </p:spPr>
        <p:txBody>
          <a:bodyPr>
            <a:spAutoFit/>
          </a:bodyPr>
          <a:lstStyle/>
          <a:p>
            <a:pPr>
              <a:defRPr/>
            </a:pPr>
            <a:r>
              <a:rPr lang="en-US" sz="2800" dirty="0" smtClean="0">
                <a:latin typeface="+mn-lt"/>
              </a:rPr>
              <a:t>For more details on </a:t>
            </a:r>
            <a:r>
              <a:rPr lang="en-US" sz="2800" dirty="0">
                <a:latin typeface="+mn-lt"/>
              </a:rPr>
              <a:t>Conferences Related</a:t>
            </a:r>
          </a:p>
          <a:p>
            <a:pPr>
              <a:defRPr/>
            </a:pPr>
            <a:r>
              <a:rPr lang="en-US" sz="2800" dirty="0" smtClean="0">
                <a:latin typeface="+mn-lt"/>
              </a:rPr>
              <a:t>Journal </a:t>
            </a:r>
            <a:r>
              <a:rPr lang="en-US" sz="2800" dirty="0">
                <a:latin typeface="+mn-lt"/>
              </a:rPr>
              <a:t>of Proteomics &amp; </a:t>
            </a:r>
            <a:r>
              <a:rPr lang="en-US" sz="2800" dirty="0" smtClean="0">
                <a:latin typeface="+mn-lt"/>
              </a:rPr>
              <a:t>Bioinformatics please visit: </a:t>
            </a:r>
          </a:p>
          <a:p>
            <a:pPr>
              <a:defRPr/>
            </a:pPr>
            <a:r>
              <a:rPr lang="en-US" sz="3500" b="1" dirty="0" smtClean="0">
                <a:latin typeface="+mn-lt"/>
                <a:hlinkClick r:id="rId2"/>
              </a:rPr>
              <a:t>http</a:t>
            </a:r>
            <a:r>
              <a:rPr lang="en-US" sz="3500" b="1" dirty="0">
                <a:latin typeface="+mn-lt"/>
                <a:hlinkClick r:id="rId2"/>
              </a:rPr>
              <a:t>://</a:t>
            </a:r>
            <a:r>
              <a:rPr lang="en-US" sz="3500" b="1" dirty="0" smtClean="0">
                <a:latin typeface="+mn-lt"/>
                <a:hlinkClick r:id="rId2"/>
              </a:rPr>
              <a:t>www.conferenceseries.com/biochemistry-meetings</a:t>
            </a:r>
            <a:endParaRPr lang="en-US" sz="3500" b="1" dirty="0">
              <a:latin typeface="+mn-lt"/>
            </a:endParaRPr>
          </a:p>
        </p:txBody>
      </p:sp>
    </p:spTree>
    <p:extLst>
      <p:ext uri="{BB962C8B-B14F-4D97-AF65-F5344CB8AC3E}">
        <p14:creationId xmlns:p14="http://schemas.microsoft.com/office/powerpoint/2010/main" val="32599572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609600"/>
            <a:ext cx="8001000" cy="4031873"/>
          </a:xfrm>
          <a:prstGeom prst="rect">
            <a:avLst/>
          </a:prstGeom>
        </p:spPr>
        <p:txBody>
          <a:bodyPr>
            <a:spAutoFit/>
          </a:bodyPr>
          <a:lstStyle/>
          <a:p>
            <a:pPr algn="just">
              <a:defRPr/>
            </a:pPr>
            <a:r>
              <a:rPr lang="en-US" sz="2400" dirty="0" smtClean="0">
                <a:latin typeface="+mn-lt"/>
              </a:rPr>
              <a:t>Open </a:t>
            </a:r>
            <a:r>
              <a:rPr lang="en-US" sz="2400" dirty="0">
                <a:latin typeface="+mn-lt"/>
              </a:rPr>
              <a:t>Access Membership </a:t>
            </a:r>
            <a:r>
              <a:rPr lang="en-US" sz="2400" dirty="0" smtClean="0">
                <a:latin typeface="+mn-lt"/>
              </a:rPr>
              <a:t>with OMICS International enables academicians,</a:t>
            </a:r>
            <a:r>
              <a:rPr lang="en-US" sz="2400" dirty="0">
                <a:latin typeface="+mn-lt"/>
              </a:rPr>
              <a:t> research institutions, funders and corporations to actively encourage open access in scholarly communication and the dissemination of research published by their authors.</a:t>
            </a:r>
          </a:p>
          <a:p>
            <a:pPr algn="just">
              <a:defRPr/>
            </a:pPr>
            <a:r>
              <a:rPr lang="en-US" sz="2400" dirty="0">
                <a:latin typeface="+mn-lt"/>
              </a:rPr>
              <a:t>For more details and benefits, click on the link below:</a:t>
            </a:r>
          </a:p>
          <a:p>
            <a:pPr algn="just">
              <a:defRPr/>
            </a:pPr>
            <a:r>
              <a:rPr lang="en-US" sz="3200" dirty="0">
                <a:latin typeface="+mn-lt"/>
                <a:hlinkClick r:id="rId2"/>
              </a:rPr>
              <a:t>http://omicsonline.org/membership.php</a:t>
            </a:r>
            <a:endParaRPr lang="en-US" sz="3000" dirty="0">
              <a:latin typeface="+mn-lt"/>
            </a:endParaRPr>
          </a:p>
        </p:txBody>
      </p:sp>
    </p:spTree>
    <p:extLst>
      <p:ext uri="{BB962C8B-B14F-4D97-AF65-F5344CB8AC3E}">
        <p14:creationId xmlns:p14="http://schemas.microsoft.com/office/powerpoint/2010/main" val="310978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447800" y="3886200"/>
            <a:ext cx="6477000" cy="2209800"/>
          </a:xfrm>
        </p:spPr>
        <p:txBody>
          <a:bodyPr>
            <a:normAutofit/>
          </a:bodyPr>
          <a:lstStyle/>
          <a:p>
            <a:pPr algn="just"/>
            <a:r>
              <a:rPr lang="en-US" dirty="0" smtClean="0">
                <a:solidFill>
                  <a:schemeClr val="tx1"/>
                </a:solidFill>
              </a:rPr>
              <a:t>                  Dr</a:t>
            </a:r>
            <a:r>
              <a:rPr lang="en-US" dirty="0">
                <a:solidFill>
                  <a:schemeClr val="tx1"/>
                </a:solidFill>
              </a:rPr>
              <a:t>. </a:t>
            </a:r>
            <a:r>
              <a:rPr lang="en-US" dirty="0" smtClean="0">
                <a:solidFill>
                  <a:schemeClr val="tx1"/>
                </a:solidFill>
              </a:rPr>
              <a:t>Fuchu </a:t>
            </a:r>
            <a:r>
              <a:rPr lang="en-US" dirty="0">
                <a:solidFill>
                  <a:schemeClr val="tx1"/>
                </a:solidFill>
              </a:rPr>
              <a:t>He </a:t>
            </a:r>
            <a:endParaRPr lang="en-US" dirty="0" smtClean="0">
              <a:solidFill>
                <a:schemeClr val="tx1"/>
              </a:solidFill>
            </a:endParaRPr>
          </a:p>
          <a:p>
            <a:pPr algn="just">
              <a:buFont typeface="Arial" pitchFamily="34" charset="0"/>
              <a:buChar char="•"/>
            </a:pPr>
            <a:r>
              <a:rPr lang="en-US" dirty="0" smtClean="0">
                <a:solidFill>
                  <a:schemeClr val="tx1"/>
                </a:solidFill>
              </a:rPr>
              <a:t>   China </a:t>
            </a:r>
            <a:r>
              <a:rPr lang="en-US" altLang="zh-CN" dirty="0" smtClean="0">
                <a:solidFill>
                  <a:schemeClr val="tx1"/>
                </a:solidFill>
              </a:rPr>
              <a:t>State Key Laboratory of Proteomics</a:t>
            </a:r>
          </a:p>
          <a:p>
            <a:pPr algn="just">
              <a:buFont typeface="Arial" pitchFamily="34" charset="0"/>
              <a:buChar char="•"/>
            </a:pPr>
            <a:r>
              <a:rPr lang="en-US" dirty="0" smtClean="0">
                <a:solidFill>
                  <a:schemeClr val="tx1"/>
                </a:solidFill>
              </a:rPr>
              <a:t>   Beijing </a:t>
            </a:r>
            <a:r>
              <a:rPr lang="en-US" dirty="0">
                <a:solidFill>
                  <a:schemeClr val="tx1"/>
                </a:solidFill>
              </a:rPr>
              <a:t>Proteome Research </a:t>
            </a:r>
            <a:r>
              <a:rPr lang="en-US" dirty="0" smtClean="0">
                <a:solidFill>
                  <a:schemeClr val="tx1"/>
                </a:solidFill>
              </a:rPr>
              <a:t>Center</a:t>
            </a:r>
          </a:p>
          <a:p>
            <a:pPr algn="ctr">
              <a:buFont typeface="Arial" pitchFamily="34" charset="0"/>
              <a:buChar char="•"/>
            </a:pPr>
            <a:endParaRPr lang="en-US" dirty="0" smtClean="0">
              <a:solidFill>
                <a:schemeClr val="tx1"/>
              </a:solidFill>
            </a:endParaRPr>
          </a:p>
          <a:p>
            <a:pPr algn="ctr">
              <a:buFont typeface="Arial" pitchFamily="34" charset="0"/>
              <a:buChar char="•"/>
            </a:pPr>
            <a:endParaRPr lang="en-US" dirty="0" smtClean="0">
              <a:solidFill>
                <a:schemeClr val="tx1"/>
              </a:solidFill>
            </a:endParaRPr>
          </a:p>
          <a:p>
            <a:pPr algn="ctr">
              <a:buFont typeface="Arial" pitchFamily="34" charset="0"/>
              <a:buChar char="•"/>
            </a:pPr>
            <a:endParaRPr lang="en-US" dirty="0" smtClean="0">
              <a:solidFill>
                <a:schemeClr val="tx1"/>
              </a:solidFill>
            </a:endParaRPr>
          </a:p>
          <a:p>
            <a:pPr algn="ctr">
              <a:buFont typeface="Arial" pitchFamily="34" charset="0"/>
              <a:buChar char="•"/>
            </a:pPr>
            <a:endParaRPr lang="en-US" dirty="0" smtClean="0">
              <a:solidFill>
                <a:schemeClr val="tx1"/>
              </a:solidFill>
            </a:endParaRPr>
          </a:p>
          <a:p>
            <a:pPr algn="ctr">
              <a:buFont typeface="Arial" pitchFamily="34" charset="0"/>
              <a:buChar char="•"/>
            </a:pPr>
            <a:endParaRPr lang="en-US" dirty="0" smtClean="0">
              <a:solidFill>
                <a:schemeClr val="tx1"/>
              </a:solidFill>
            </a:endParaRPr>
          </a:p>
          <a:p>
            <a:pPr algn="ctr"/>
            <a:endParaRPr lang="en-US" dirty="0">
              <a:solidFill>
                <a:schemeClr val="tx1"/>
              </a:solidFill>
            </a:endParaRPr>
          </a:p>
        </p:txBody>
      </p:sp>
    </p:spTree>
    <p:extLst>
      <p:ext uri="{BB962C8B-B14F-4D97-AF65-F5344CB8AC3E}">
        <p14:creationId xmlns:p14="http://schemas.microsoft.com/office/powerpoint/2010/main" val="3595950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Dr. Fuchu He Biography </a:t>
            </a:r>
            <a:endParaRPr lang="en-US" dirty="0"/>
          </a:p>
        </p:txBody>
      </p:sp>
      <p:sp>
        <p:nvSpPr>
          <p:cNvPr id="3" name="Content Placeholder 2"/>
          <p:cNvSpPr>
            <a:spLocks noGrp="1"/>
          </p:cNvSpPr>
          <p:nvPr>
            <p:ph idx="1"/>
          </p:nvPr>
        </p:nvSpPr>
        <p:spPr>
          <a:xfrm>
            <a:off x="502920" y="530352"/>
            <a:ext cx="8183880" cy="4803648"/>
          </a:xfrm>
        </p:spPr>
        <p:txBody>
          <a:bodyPr>
            <a:noAutofit/>
          </a:bodyPr>
          <a:lstStyle/>
          <a:p>
            <a:r>
              <a:rPr lang="en-US" sz="1500" dirty="0"/>
              <a:t>Fuchu He PhD, Member of the Chinese Academy of Sciences, Member of the Academy of Sciences for the Developing World, </a:t>
            </a:r>
            <a:r>
              <a:rPr lang="en-US" altLang="zh-CN" sz="1500" dirty="0" smtClean="0"/>
              <a:t>founded Beijing Proteome Research Center and China State Key Laboratory of Proteomics and is currently their president and director. He was among the first group of people who founded the Human Proteome Organization (HUPO) in 2001 and the first Chinese scientist who led an international consortium to undertake a large scale project to decipher the human liver proteome as the inaugural chair of Human Liver Proteome Project (HLPP), the first proteome project for human organs. He founded the Chinese arm of HUPO (CNHUPO) and is currently </a:t>
            </a:r>
            <a:r>
              <a:rPr lang="en-US" sz="1500" dirty="0" smtClean="0"/>
              <a:t>the president </a:t>
            </a:r>
            <a:r>
              <a:rPr lang="en-US" sz="1500" dirty="0"/>
              <a:t>of </a:t>
            </a:r>
            <a:r>
              <a:rPr lang="en-US" altLang="zh-CN" sz="1500" dirty="0" smtClean="0"/>
              <a:t>Asia Oceania HUPO (AOHUPO). </a:t>
            </a:r>
            <a:r>
              <a:rPr lang="en-US" altLang="zh-CN" sz="1600" dirty="0" smtClean="0"/>
              <a:t>Now he is propelling the campaign of the National Core Facility for Protein Sciences-PHOENIX</a:t>
            </a:r>
            <a:r>
              <a:rPr lang="x-none" altLang="zh-CN" sz="1600" dirty="0" smtClean="0"/>
              <a:t> (Pilot Hub Of ENcyclopediac proteomIX) in China. </a:t>
            </a:r>
            <a:endParaRPr lang="en-US" altLang="zh-CN" sz="1600" dirty="0" smtClean="0"/>
          </a:p>
          <a:p>
            <a:r>
              <a:rPr lang="en-US" altLang="zh-CN" sz="1600" dirty="0" smtClean="0"/>
              <a:t>He </a:t>
            </a:r>
            <a:r>
              <a:rPr lang="en-US" altLang="zh-CN" sz="1600" dirty="0"/>
              <a:t>received his B.S. degree in Genetics from </a:t>
            </a:r>
            <a:r>
              <a:rPr lang="en-US" altLang="zh-CN" sz="1600" dirty="0" err="1"/>
              <a:t>Fudan</a:t>
            </a:r>
            <a:r>
              <a:rPr lang="en-US" altLang="zh-CN" sz="1600" dirty="0"/>
              <a:t> University, Shanghai </a:t>
            </a:r>
            <a:r>
              <a:rPr lang="en-US" sz="1500" dirty="0"/>
              <a:t>in 1982. Then he earned his </a:t>
            </a:r>
            <a:r>
              <a:rPr lang="en-US" sz="1500" dirty="0" smtClean="0"/>
              <a:t>M.S. </a:t>
            </a:r>
            <a:r>
              <a:rPr lang="en-US" sz="1500" dirty="0"/>
              <a:t>degree in Biochemistry and Ph.D. in Cell Biology from Beijing Institute of Radiation Medicine. As corresponding author, he has published </a:t>
            </a:r>
            <a:r>
              <a:rPr lang="en-US" sz="1500" dirty="0" smtClean="0"/>
              <a:t>more </a:t>
            </a:r>
            <a:r>
              <a:rPr lang="en-US" sz="1500" dirty="0"/>
              <a:t>than </a:t>
            </a:r>
            <a:r>
              <a:rPr lang="en-US" sz="1500" dirty="0" smtClean="0"/>
              <a:t>240 </a:t>
            </a:r>
            <a:r>
              <a:rPr lang="en-US" sz="1500" dirty="0"/>
              <a:t>papers in international peer-reviewed journals, </a:t>
            </a:r>
            <a:r>
              <a:rPr lang="en-US" sz="1500" dirty="0" smtClean="0"/>
              <a:t>i</a:t>
            </a:r>
            <a:r>
              <a:rPr lang="en-US" altLang="zh-CN" sz="1500" dirty="0" smtClean="0"/>
              <a:t>ncluding Nature Genetics, Nature Cell Biology, Nature Biotechnology, Nature Methods, Nature Medicine, Nature Communications, and the Proceedings of the National Academy of Sciences etc.</a:t>
            </a:r>
          </a:p>
        </p:txBody>
      </p:sp>
    </p:spTree>
    <p:extLst>
      <p:ext uri="{BB962C8B-B14F-4D97-AF65-F5344CB8AC3E}">
        <p14:creationId xmlns:p14="http://schemas.microsoft.com/office/powerpoint/2010/main" val="3821596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Dr. Fuchu He</a:t>
            </a:r>
            <a:br>
              <a:rPr lang="en-US" dirty="0" smtClean="0">
                <a:solidFill>
                  <a:schemeClr val="tx1"/>
                </a:solidFill>
              </a:rPr>
            </a:br>
            <a:r>
              <a:rPr lang="en-US" dirty="0" smtClean="0">
                <a:solidFill>
                  <a:schemeClr val="tx1"/>
                </a:solidFill>
              </a:rPr>
              <a:t>Research Interests</a:t>
            </a:r>
            <a:endParaRPr lang="en-US" dirty="0"/>
          </a:p>
        </p:txBody>
      </p:sp>
      <p:sp>
        <p:nvSpPr>
          <p:cNvPr id="3" name="Content Placeholder 2"/>
          <p:cNvSpPr>
            <a:spLocks noGrp="1"/>
          </p:cNvSpPr>
          <p:nvPr>
            <p:ph idx="1"/>
          </p:nvPr>
        </p:nvSpPr>
        <p:spPr/>
        <p:txBody>
          <a:bodyPr/>
          <a:lstStyle/>
          <a:p>
            <a:r>
              <a:rPr lang="en-US" dirty="0"/>
              <a:t>Dr. </a:t>
            </a:r>
            <a:r>
              <a:rPr lang="en-US" dirty="0" smtClean="0"/>
              <a:t>Fuchu He’s major </a:t>
            </a:r>
            <a:r>
              <a:rPr lang="en-US" dirty="0"/>
              <a:t>fields of research are Proteomics, Genomics, Bioinformatics </a:t>
            </a:r>
            <a:r>
              <a:rPr lang="en-US" dirty="0" smtClean="0"/>
              <a:t>and Systems </a:t>
            </a:r>
            <a:r>
              <a:rPr lang="en-US" dirty="0"/>
              <a:t>biology, especially </a:t>
            </a:r>
            <a:r>
              <a:rPr lang="en-US" dirty="0" smtClean="0"/>
              <a:t>for human liver.</a:t>
            </a:r>
            <a:endParaRPr lang="en-US" dirty="0"/>
          </a:p>
          <a:p>
            <a:pPr marL="0" indent="0">
              <a:buNone/>
            </a:pPr>
            <a:endParaRPr lang="en-US" dirty="0"/>
          </a:p>
        </p:txBody>
      </p:sp>
    </p:spTree>
    <p:extLst>
      <p:ext uri="{BB962C8B-B14F-4D97-AF65-F5344CB8AC3E}">
        <p14:creationId xmlns:p14="http://schemas.microsoft.com/office/powerpoint/2010/main" val="1064690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Recent Publications </a:t>
            </a:r>
            <a:r>
              <a:rPr lang="en-US" dirty="0">
                <a:solidFill>
                  <a:schemeClr val="tx1"/>
                </a:solidFill>
              </a:rPr>
              <a:t>Authored By </a:t>
            </a:r>
            <a:r>
              <a:rPr lang="en-US" dirty="0" smtClean="0">
                <a:solidFill>
                  <a:schemeClr val="tx1"/>
                </a:solidFill>
              </a:rPr>
              <a:t>Dr. Fuchu He</a:t>
            </a:r>
            <a:endParaRPr lang="en-US" dirty="0"/>
          </a:p>
        </p:txBody>
      </p:sp>
      <p:sp>
        <p:nvSpPr>
          <p:cNvPr id="3" name="Content Placeholder 2"/>
          <p:cNvSpPr>
            <a:spLocks noGrp="1"/>
          </p:cNvSpPr>
          <p:nvPr>
            <p:ph idx="1"/>
          </p:nvPr>
        </p:nvSpPr>
        <p:spPr/>
        <p:txBody>
          <a:bodyPr>
            <a:normAutofit fontScale="55000" lnSpcReduction="20000"/>
          </a:bodyPr>
          <a:lstStyle/>
          <a:p>
            <a:r>
              <a:rPr lang="en-US" altLang="zh-CN" dirty="0" err="1" smtClean="0"/>
              <a:t>LSECtin</a:t>
            </a:r>
            <a:r>
              <a:rPr lang="en-US" altLang="zh-CN" dirty="0" smtClean="0"/>
              <a:t> expressed on melanoma cells promotes tumor progression by inhibiting antitumor T cell responses. </a:t>
            </a:r>
            <a:r>
              <a:rPr lang="en-US" altLang="zh-CN" b="1" i="1" dirty="0" smtClean="0"/>
              <a:t>Cancer Res</a:t>
            </a:r>
            <a:r>
              <a:rPr lang="en-US" altLang="zh-CN" dirty="0" smtClean="0"/>
              <a:t>. 2014, 74(13):3418-28.</a:t>
            </a:r>
          </a:p>
          <a:p>
            <a:endParaRPr lang="zh-CN" altLang="zh-CN" dirty="0" smtClean="0"/>
          </a:p>
          <a:p>
            <a:r>
              <a:rPr lang="en-US" altLang="zh-CN" dirty="0" smtClean="0"/>
              <a:t>Discovery of Novel Genes and Gene </a:t>
            </a:r>
            <a:r>
              <a:rPr lang="en-US" altLang="zh-CN" dirty="0" err="1" smtClean="0"/>
              <a:t>Isoforms</a:t>
            </a:r>
            <a:r>
              <a:rPr lang="en-US" altLang="zh-CN" dirty="0" smtClean="0"/>
              <a:t> by Integrating </a:t>
            </a:r>
            <a:r>
              <a:rPr lang="en-US" altLang="zh-CN" dirty="0" err="1" smtClean="0"/>
              <a:t>Transcriptomic</a:t>
            </a:r>
            <a:r>
              <a:rPr lang="en-US" altLang="zh-CN" dirty="0" smtClean="0"/>
              <a:t> and Proteomic Profiling from Mouse Liver. </a:t>
            </a:r>
            <a:r>
              <a:rPr lang="en-US" altLang="zh-CN" b="1" i="1" dirty="0" smtClean="0"/>
              <a:t>J Proteome Res</a:t>
            </a:r>
            <a:r>
              <a:rPr lang="en-US" altLang="zh-CN" dirty="0" smtClean="0"/>
              <a:t>. 2014, 13(5):2409-19.</a:t>
            </a:r>
          </a:p>
          <a:p>
            <a:endParaRPr lang="zh-CN" altLang="zh-CN" dirty="0" smtClean="0"/>
          </a:p>
          <a:p>
            <a:r>
              <a:rPr lang="en-US" altLang="zh-CN" dirty="0" smtClean="0"/>
              <a:t>CKIP-1 regulates macrophage proliferation by inhibiting TRAF6-mediated </a:t>
            </a:r>
            <a:r>
              <a:rPr lang="en-US" altLang="zh-CN" dirty="0" err="1" smtClean="0"/>
              <a:t>Akt</a:t>
            </a:r>
            <a:r>
              <a:rPr lang="en-US" altLang="zh-CN" dirty="0" smtClean="0"/>
              <a:t> activation. </a:t>
            </a:r>
            <a:r>
              <a:rPr lang="en-US" altLang="zh-CN" b="1" i="1" dirty="0" smtClean="0"/>
              <a:t>Cell Research</a:t>
            </a:r>
            <a:r>
              <a:rPr lang="en-US" altLang="zh-CN" dirty="0" smtClean="0"/>
              <a:t>. 2014, 24:742-61.</a:t>
            </a:r>
          </a:p>
          <a:p>
            <a:pPr lvl="0">
              <a:buNone/>
            </a:pPr>
            <a:endParaRPr lang="en-US" dirty="0"/>
          </a:p>
          <a:p>
            <a:pPr lvl="0"/>
            <a:r>
              <a:rPr lang="en-US" dirty="0"/>
              <a:t>CKIP-1 suppresses the </a:t>
            </a:r>
            <a:r>
              <a:rPr lang="en-US" dirty="0" err="1"/>
              <a:t>adipogenesis</a:t>
            </a:r>
            <a:r>
              <a:rPr lang="en-US" dirty="0"/>
              <a:t> of </a:t>
            </a:r>
            <a:r>
              <a:rPr lang="en-US" dirty="0" err="1"/>
              <a:t>mesenchymal</a:t>
            </a:r>
            <a:r>
              <a:rPr lang="en-US" dirty="0"/>
              <a:t> stem cells by enhancing HDAC1-associated repression of C/EBP</a:t>
            </a:r>
            <a:r>
              <a:rPr lang="el-GR" dirty="0"/>
              <a:t>α. </a:t>
            </a:r>
            <a:r>
              <a:rPr lang="en-US" b="1" i="1" dirty="0"/>
              <a:t>J Mol Cell </a:t>
            </a:r>
            <a:r>
              <a:rPr lang="en-US" b="1" i="1" dirty="0" smtClean="0"/>
              <a:t>Biol. </a:t>
            </a:r>
            <a:r>
              <a:rPr lang="en-US" dirty="0" err="1" smtClean="0"/>
              <a:t>Epub</a:t>
            </a:r>
            <a:r>
              <a:rPr lang="en-US" dirty="0" smtClean="0"/>
              <a:t> 2014 </a:t>
            </a:r>
            <a:r>
              <a:rPr lang="en-US" dirty="0"/>
              <a:t>Sep 19</a:t>
            </a:r>
            <a:r>
              <a:rPr lang="en-US" dirty="0" smtClean="0"/>
              <a:t>.</a:t>
            </a:r>
          </a:p>
          <a:p>
            <a:pPr lvl="0"/>
            <a:endParaRPr lang="en-US" dirty="0" smtClean="0"/>
          </a:p>
          <a:p>
            <a:pPr lvl="0"/>
            <a:r>
              <a:rPr lang="en-US" altLang="zh-CN" dirty="0" smtClean="0"/>
              <a:t>The covalent modifier Nedd8 is critical for the activation of Smurf1 </a:t>
            </a:r>
            <a:r>
              <a:rPr lang="en-US" altLang="zh-CN" dirty="0" err="1" smtClean="0"/>
              <a:t>ubiquitin</a:t>
            </a:r>
            <a:r>
              <a:rPr lang="en-US" altLang="zh-CN" dirty="0" smtClean="0"/>
              <a:t> </a:t>
            </a:r>
            <a:r>
              <a:rPr lang="en-US" altLang="zh-CN" dirty="0" err="1" smtClean="0"/>
              <a:t>ligase</a:t>
            </a:r>
            <a:r>
              <a:rPr lang="en-US" altLang="zh-CN" dirty="0" smtClean="0"/>
              <a:t> in </a:t>
            </a:r>
            <a:r>
              <a:rPr lang="en-US" altLang="zh-CN" dirty="0" err="1" smtClean="0"/>
              <a:t>tumorigenesis</a:t>
            </a:r>
            <a:r>
              <a:rPr lang="en-US" altLang="zh-CN" dirty="0" smtClean="0"/>
              <a:t>. </a:t>
            </a:r>
            <a:r>
              <a:rPr lang="en-US" altLang="zh-CN" b="1" i="1" dirty="0" smtClean="0"/>
              <a:t>Nature Communications</a:t>
            </a:r>
            <a:r>
              <a:rPr lang="en-US" altLang="zh-CN" dirty="0" smtClean="0"/>
              <a:t>. 2014, 5: 3733.</a:t>
            </a:r>
          </a:p>
          <a:p>
            <a:pPr lvl="0"/>
            <a:endParaRPr lang="en-US" dirty="0" smtClean="0"/>
          </a:p>
          <a:p>
            <a:pPr lvl="0"/>
            <a:r>
              <a:rPr lang="en-US" altLang="zh-CN" dirty="0" smtClean="0"/>
              <a:t>GIT2 protects against colitis by negatively regulating Toll-like receptor signaling. </a:t>
            </a:r>
            <a:r>
              <a:rPr lang="en-US" altLang="zh-CN" b="1" i="1" dirty="0" smtClean="0"/>
              <a:t>Proc </a:t>
            </a:r>
            <a:r>
              <a:rPr lang="en-US" altLang="zh-CN" b="1" i="1" dirty="0" err="1" smtClean="0"/>
              <a:t>Natl</a:t>
            </a:r>
            <a:r>
              <a:rPr lang="en-US" altLang="zh-CN" b="1" i="1" dirty="0" smtClean="0"/>
              <a:t> </a:t>
            </a:r>
            <a:r>
              <a:rPr lang="en-US" altLang="zh-CN" b="1" i="1" dirty="0" err="1" smtClean="0"/>
              <a:t>Acad</a:t>
            </a:r>
            <a:r>
              <a:rPr lang="en-US" altLang="zh-CN" b="1" i="1" dirty="0" smtClean="0"/>
              <a:t> </a:t>
            </a:r>
            <a:r>
              <a:rPr lang="en-US" altLang="zh-CN" b="1" i="1" dirty="0" err="1" smtClean="0"/>
              <a:t>Sci</a:t>
            </a:r>
            <a:r>
              <a:rPr lang="en-US" altLang="zh-CN" b="1" i="1" dirty="0" smtClean="0"/>
              <a:t> USA</a:t>
            </a:r>
            <a:r>
              <a:rPr lang="en-US" altLang="zh-CN" dirty="0" smtClean="0"/>
              <a:t>. 2014, 111(24):8883-8.</a:t>
            </a:r>
            <a:endParaRPr lang="en-US" dirty="0" smtClean="0"/>
          </a:p>
          <a:p>
            <a:pPr lvl="0"/>
            <a:endParaRPr lang="en-US" dirty="0" smtClean="0"/>
          </a:p>
          <a:p>
            <a:pPr lvl="0"/>
            <a:endParaRPr lang="en-US" dirty="0" smtClean="0"/>
          </a:p>
          <a:p>
            <a:pPr lvl="0"/>
            <a:endParaRPr lang="en-US" dirty="0" smtClean="0"/>
          </a:p>
          <a:p>
            <a:pPr lvl="0"/>
            <a:endParaRPr lang="en-US" dirty="0"/>
          </a:p>
          <a:p>
            <a:pPr lvl="0"/>
            <a:endParaRPr lang="en-US" dirty="0"/>
          </a:p>
          <a:p>
            <a:pPr lvl="0">
              <a:buNone/>
            </a:pPr>
            <a:endParaRPr lang="en-US" dirty="0"/>
          </a:p>
        </p:txBody>
      </p:sp>
    </p:spTree>
    <p:extLst>
      <p:ext uri="{BB962C8B-B14F-4D97-AF65-F5344CB8AC3E}">
        <p14:creationId xmlns:p14="http://schemas.microsoft.com/office/powerpoint/2010/main" val="1151442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183880" cy="4187952"/>
          </a:xfrm>
        </p:spPr>
        <p:txBody>
          <a:bodyPr/>
          <a:lstStyle/>
          <a:p>
            <a:endParaRPr lang="en-US" dirty="0" smtClean="0"/>
          </a:p>
          <a:p>
            <a:r>
              <a:rPr lang="en-US" dirty="0" smtClean="0"/>
              <a:t>What is Proteomics?</a:t>
            </a:r>
          </a:p>
          <a:p>
            <a:r>
              <a:rPr lang="en-US" dirty="0" smtClean="0"/>
              <a:t>Current Methods in Proteomics</a:t>
            </a:r>
          </a:p>
        </p:txBody>
      </p:sp>
    </p:spTree>
    <p:extLst>
      <p:ext uri="{BB962C8B-B14F-4D97-AF65-F5344CB8AC3E}">
        <p14:creationId xmlns:p14="http://schemas.microsoft.com/office/powerpoint/2010/main" val="1278737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83880" cy="1051560"/>
          </a:xfrm>
        </p:spPr>
        <p:txBody>
          <a:bodyPr>
            <a:normAutofit fontScale="90000"/>
          </a:bodyPr>
          <a:lstStyle/>
          <a:p>
            <a:r>
              <a:rPr lang="en-US" dirty="0"/>
              <a:t>What is Proteomics?</a:t>
            </a:r>
            <a:br>
              <a:rPr lang="en-US" dirty="0"/>
            </a:br>
            <a:endParaRPr lang="en-US" dirty="0"/>
          </a:p>
        </p:txBody>
      </p:sp>
      <p:sp>
        <p:nvSpPr>
          <p:cNvPr id="3" name="Content Placeholder 2"/>
          <p:cNvSpPr>
            <a:spLocks noGrp="1"/>
          </p:cNvSpPr>
          <p:nvPr>
            <p:ph idx="1"/>
          </p:nvPr>
        </p:nvSpPr>
        <p:spPr>
          <a:xfrm>
            <a:off x="457200" y="1600200"/>
            <a:ext cx="8183880" cy="4187952"/>
          </a:xfrm>
        </p:spPr>
        <p:txBody>
          <a:bodyPr/>
          <a:lstStyle/>
          <a:p>
            <a:r>
              <a:rPr lang="en-US" dirty="0"/>
              <a:t>The ever booming field of science now is proteomics, which deals with the identification of proteins, its structure, function and characterization</a:t>
            </a:r>
            <a:r>
              <a:rPr lang="en-US" dirty="0" smtClean="0"/>
              <a:t>.</a:t>
            </a:r>
          </a:p>
          <a:p>
            <a:r>
              <a:rPr lang="en-US" dirty="0"/>
              <a:t>with the study of proteins have added advantage in the field of biology to understand the disease, its way to treat and to understand the cellular </a:t>
            </a:r>
            <a:r>
              <a:rPr lang="en-US" dirty="0" smtClean="0"/>
              <a:t>processes</a:t>
            </a:r>
          </a:p>
          <a:p>
            <a:endParaRPr lang="en-US" dirty="0"/>
          </a:p>
        </p:txBody>
      </p:sp>
    </p:spTree>
    <p:extLst>
      <p:ext uri="{BB962C8B-B14F-4D97-AF65-F5344CB8AC3E}">
        <p14:creationId xmlns:p14="http://schemas.microsoft.com/office/powerpoint/2010/main" val="1668660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83880" cy="762000"/>
          </a:xfrm>
        </p:spPr>
        <p:txBody>
          <a:bodyPr>
            <a:normAutofit/>
          </a:bodyPr>
          <a:lstStyle/>
          <a:p>
            <a:r>
              <a:rPr lang="en-US" dirty="0"/>
              <a:t>Current Methods in Proteomics</a:t>
            </a:r>
          </a:p>
        </p:txBody>
      </p:sp>
      <p:sp>
        <p:nvSpPr>
          <p:cNvPr id="3" name="Content Placeholder 2"/>
          <p:cNvSpPr>
            <a:spLocks noGrp="1"/>
          </p:cNvSpPr>
          <p:nvPr>
            <p:ph idx="1"/>
          </p:nvPr>
        </p:nvSpPr>
        <p:spPr>
          <a:xfrm>
            <a:off x="457200" y="2667000"/>
            <a:ext cx="8183880" cy="3121152"/>
          </a:xfrm>
        </p:spPr>
        <p:txBody>
          <a:bodyPr/>
          <a:lstStyle/>
          <a:p>
            <a:r>
              <a:rPr lang="en-US" dirty="0" smtClean="0"/>
              <a:t>SDS-PAGE</a:t>
            </a:r>
          </a:p>
          <a:p>
            <a:r>
              <a:rPr lang="en-US" dirty="0"/>
              <a:t>Mass </a:t>
            </a:r>
            <a:r>
              <a:rPr lang="en-US" dirty="0" smtClean="0"/>
              <a:t>Spectrometry</a:t>
            </a:r>
          </a:p>
          <a:p>
            <a:r>
              <a:rPr lang="en-US" dirty="0" smtClean="0"/>
              <a:t>Microarray</a:t>
            </a:r>
          </a:p>
          <a:p>
            <a:r>
              <a:rPr lang="en-US" dirty="0" smtClean="0"/>
              <a:t>Protein Sequencing</a:t>
            </a:r>
          </a:p>
        </p:txBody>
      </p:sp>
    </p:spTree>
    <p:extLst>
      <p:ext uri="{BB962C8B-B14F-4D97-AF65-F5344CB8AC3E}">
        <p14:creationId xmlns:p14="http://schemas.microsoft.com/office/powerpoint/2010/main" val="177509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183880" cy="4419600"/>
          </a:xfrm>
        </p:spPr>
        <p:txBody>
          <a:bodyPr>
            <a:normAutofit fontScale="85000" lnSpcReduction="20000"/>
          </a:bodyPr>
          <a:lstStyle/>
          <a:p>
            <a:r>
              <a:rPr lang="en-US" dirty="0" smtClean="0"/>
              <a:t>Sodium </a:t>
            </a:r>
            <a:r>
              <a:rPr lang="en-US" dirty="0"/>
              <a:t>dodecyl sulfate polyacrylamide gel electrophoresis (</a:t>
            </a:r>
            <a:r>
              <a:rPr lang="en-US" b="1" dirty="0"/>
              <a:t>SDS-PAGE</a:t>
            </a:r>
            <a:r>
              <a:rPr lang="en-US" dirty="0"/>
              <a:t>) </a:t>
            </a:r>
            <a:r>
              <a:rPr lang="en-US" dirty="0" smtClean="0"/>
              <a:t>is used to separate </a:t>
            </a:r>
            <a:r>
              <a:rPr lang="en-US" dirty="0"/>
              <a:t>proteins based on their ability to move within an electrical current, </a:t>
            </a:r>
            <a:r>
              <a:rPr lang="en-US" dirty="0" smtClean="0"/>
              <a:t>based on their polypeptide </a:t>
            </a:r>
            <a:r>
              <a:rPr lang="en-US" dirty="0"/>
              <a:t>chains or of their molecular weight. </a:t>
            </a:r>
            <a:endParaRPr lang="en-US" dirty="0" smtClean="0"/>
          </a:p>
          <a:p>
            <a:r>
              <a:rPr lang="en-US" dirty="0"/>
              <a:t>SDS </a:t>
            </a:r>
            <a:r>
              <a:rPr lang="en-US" dirty="0" smtClean="0"/>
              <a:t>is a detergent used in this technique to </a:t>
            </a:r>
            <a:r>
              <a:rPr lang="en-US" dirty="0"/>
              <a:t>remove secondary and tertiary protein structures </a:t>
            </a:r>
            <a:r>
              <a:rPr lang="en-US" dirty="0" smtClean="0"/>
              <a:t>thus maintaining </a:t>
            </a:r>
            <a:r>
              <a:rPr lang="en-US" dirty="0"/>
              <a:t>the proteins as polypeptide </a:t>
            </a:r>
            <a:r>
              <a:rPr lang="en-US" dirty="0" smtClean="0"/>
              <a:t>chains</a:t>
            </a:r>
          </a:p>
          <a:p>
            <a:r>
              <a:rPr lang="en-US" dirty="0"/>
              <a:t>SDS </a:t>
            </a:r>
            <a:r>
              <a:rPr lang="en-US" dirty="0" smtClean="0"/>
              <a:t>forms a coats of </a:t>
            </a:r>
            <a:r>
              <a:rPr lang="en-US" dirty="0"/>
              <a:t>proteins, </a:t>
            </a:r>
            <a:r>
              <a:rPr lang="en-US" dirty="0" smtClean="0"/>
              <a:t>proportional </a:t>
            </a:r>
            <a:r>
              <a:rPr lang="en-US" dirty="0"/>
              <a:t>to </a:t>
            </a:r>
            <a:r>
              <a:rPr lang="en-US" dirty="0" smtClean="0"/>
              <a:t>the </a:t>
            </a:r>
            <a:r>
              <a:rPr lang="en-US" dirty="0"/>
              <a:t>molecular weight, and </a:t>
            </a:r>
            <a:r>
              <a:rPr lang="en-US" dirty="0" smtClean="0"/>
              <a:t>thus confers </a:t>
            </a:r>
            <a:r>
              <a:rPr lang="en-US" dirty="0"/>
              <a:t>the same negative electrical charge across all proteins in the </a:t>
            </a:r>
            <a:r>
              <a:rPr lang="en-US" dirty="0" smtClean="0"/>
              <a:t>sample</a:t>
            </a:r>
            <a:endParaRPr lang="en-US" dirty="0"/>
          </a:p>
        </p:txBody>
      </p:sp>
      <p:sp>
        <p:nvSpPr>
          <p:cNvPr id="5" name="Title 1"/>
          <p:cNvSpPr>
            <a:spLocks noGrp="1"/>
          </p:cNvSpPr>
          <p:nvPr>
            <p:ph type="title"/>
          </p:nvPr>
        </p:nvSpPr>
        <p:spPr>
          <a:xfrm>
            <a:off x="457200" y="533400"/>
            <a:ext cx="8183880" cy="685800"/>
          </a:xfrm>
        </p:spPr>
        <p:txBody>
          <a:bodyPr>
            <a:normAutofit/>
          </a:bodyPr>
          <a:lstStyle/>
          <a:p>
            <a:r>
              <a:rPr lang="en-US" dirty="0" smtClean="0"/>
              <a:t>SDS-PAGE</a:t>
            </a:r>
            <a:endParaRPr lang="en-US" dirty="0"/>
          </a:p>
        </p:txBody>
      </p:sp>
    </p:spTree>
    <p:extLst>
      <p:ext uri="{BB962C8B-B14F-4D97-AF65-F5344CB8AC3E}">
        <p14:creationId xmlns:p14="http://schemas.microsoft.com/office/powerpoint/2010/main" val="12921529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363</TotalTime>
  <Words>960</Words>
  <Application>Microsoft Office PowerPoint</Application>
  <PresentationFormat>On-screen Show (4:3)</PresentationFormat>
  <Paragraphs>66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Aspect</vt:lpstr>
      <vt:lpstr>PowerPoint Presentation</vt:lpstr>
      <vt:lpstr>PowerPoint Presentation</vt:lpstr>
      <vt:lpstr>Dr. Fuchu He Biography </vt:lpstr>
      <vt:lpstr>Dr. Fuchu He Research Interests</vt:lpstr>
      <vt:lpstr>Recent Publications Authored By Dr. Fuchu He</vt:lpstr>
      <vt:lpstr>PowerPoint Presentation</vt:lpstr>
      <vt:lpstr>What is Proteomics? </vt:lpstr>
      <vt:lpstr>Current Methods in Proteomics</vt:lpstr>
      <vt:lpstr>SDS-PAGE</vt:lpstr>
      <vt:lpstr>PowerPoint Presentation</vt:lpstr>
      <vt:lpstr>Mass Spectrometry</vt:lpstr>
      <vt:lpstr>PowerPoint Presentation</vt:lpstr>
      <vt:lpstr>Microarray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Editor PPT</dc:title>
  <dc:creator>rakesh-m</dc:creator>
  <cp:lastModifiedBy>OMICS-WS080</cp:lastModifiedBy>
  <cp:revision>27</cp:revision>
  <dcterms:created xsi:type="dcterms:W3CDTF">2014-10-01T07:09:36Z</dcterms:created>
  <dcterms:modified xsi:type="dcterms:W3CDTF">2015-10-19T10:26:27Z</dcterms:modified>
</cp:coreProperties>
</file>