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33"/>
  </p:notesMasterIdLst>
  <p:sldIdLst>
    <p:sldId id="256" r:id="rId2"/>
    <p:sldId id="263" r:id="rId3"/>
    <p:sldId id="284" r:id="rId4"/>
    <p:sldId id="264" r:id="rId5"/>
    <p:sldId id="265" r:id="rId6"/>
    <p:sldId id="292" r:id="rId7"/>
    <p:sldId id="266" r:id="rId8"/>
    <p:sldId id="258" r:id="rId9"/>
    <p:sldId id="286" r:id="rId10"/>
    <p:sldId id="288" r:id="rId11"/>
    <p:sldId id="287" r:id="rId12"/>
    <p:sldId id="285" r:id="rId13"/>
    <p:sldId id="290" r:id="rId14"/>
    <p:sldId id="276" r:id="rId15"/>
    <p:sldId id="257" r:id="rId16"/>
    <p:sldId id="259" r:id="rId17"/>
    <p:sldId id="260" r:id="rId18"/>
    <p:sldId id="261" r:id="rId19"/>
    <p:sldId id="262" r:id="rId20"/>
    <p:sldId id="289" r:id="rId21"/>
    <p:sldId id="291" r:id="rId22"/>
    <p:sldId id="283" r:id="rId23"/>
    <p:sldId id="267" r:id="rId24"/>
    <p:sldId id="268" r:id="rId25"/>
    <p:sldId id="269" r:id="rId26"/>
    <p:sldId id="271" r:id="rId27"/>
    <p:sldId id="273" r:id="rId28"/>
    <p:sldId id="278" r:id="rId29"/>
    <p:sldId id="282" r:id="rId30"/>
    <p:sldId id="280" r:id="rId31"/>
    <p:sldId id="279"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84311" autoAdjust="0"/>
  </p:normalViewPr>
  <p:slideViewPr>
    <p:cSldViewPr>
      <p:cViewPr varScale="1">
        <p:scale>
          <a:sx n="61" d="100"/>
          <a:sy n="61" d="100"/>
        </p:scale>
        <p:origin x="-160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00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en-US" alt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defRPr>
            </a:lvl1pPr>
          </a:lstStyle>
          <a:p>
            <a:pPr>
              <a:defRPr/>
            </a:pPr>
            <a:endParaRPr lang="en-US" altLang="en-US"/>
          </a:p>
        </p:txBody>
      </p:sp>
      <p:sp>
        <p:nvSpPr>
          <p:cNvPr id="92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en-US" alt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13ABACAA-0186-4825-86A8-709D0B18637C}" type="slidenum">
              <a:rPr lang="en-US" altLang="en-US"/>
              <a:pPr/>
              <a:t>‹#›</a:t>
            </a:fld>
            <a:endParaRPr lang="en-US" altLang="en-US"/>
          </a:p>
        </p:txBody>
      </p:sp>
    </p:spTree>
    <p:extLst>
      <p:ext uri="{BB962C8B-B14F-4D97-AF65-F5344CB8AC3E}">
        <p14:creationId xmlns:p14="http://schemas.microsoft.com/office/powerpoint/2010/main" val="37890757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BA6EA39D-90E3-49F6-A32E-E8A2FB18E0BB}" type="slidenum">
              <a:rPr lang="en-US" altLang="en-US"/>
              <a:pPr/>
              <a:t>1</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C8B34FCE-135D-44C9-A924-255BEFA21389}" type="slidenum">
              <a:rPr lang="en-US" altLang="en-US"/>
              <a:pPr/>
              <a:t>16</a:t>
            </a:fld>
            <a:endParaRPr lang="en-US" altLang="en-US"/>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smtClean="0"/>
              <a:t>According to interviews with offenders, they worry more about the risks of being apprehended than about the consequences if they are caught.  This makes sense from their point of view since there is very little they can do to avoid punishment if caught, but they can do a lot to reduce the risks of being captured by being careful. This is why situational crime prevention seeks to increase the risks of being caught and makes no attempt to manipulate punishment.</a:t>
            </a:r>
          </a:p>
          <a:p>
            <a:pPr eaLnBrk="1" hangingPunct="1">
              <a:lnSpc>
                <a:spcPct val="80000"/>
              </a:lnSpc>
            </a:pPr>
            <a:endParaRPr lang="en-US" altLang="en-US" sz="800" smtClean="0"/>
          </a:p>
          <a:p>
            <a:pPr eaLnBrk="1" hangingPunct="1">
              <a:lnSpc>
                <a:spcPct val="80000"/>
              </a:lnSpc>
            </a:pPr>
            <a:r>
              <a:rPr lang="en-US" altLang="en-US" sz="800" b="1" smtClean="0"/>
              <a:t>Extend guardianship</a:t>
            </a:r>
          </a:p>
          <a:p>
            <a:pPr eaLnBrk="1" hangingPunct="1">
              <a:lnSpc>
                <a:spcPct val="80000"/>
              </a:lnSpc>
              <a:buFontTx/>
              <a:buChar char="•"/>
            </a:pPr>
            <a:r>
              <a:rPr lang="en-US" altLang="en-US" sz="800" smtClean="0"/>
              <a:t>Take routine precautions:  going out in a group a night, leave signs of occupancy, carry phone</a:t>
            </a:r>
          </a:p>
          <a:p>
            <a:pPr eaLnBrk="1" hangingPunct="1">
              <a:lnSpc>
                <a:spcPct val="80000"/>
              </a:lnSpc>
              <a:buFontTx/>
              <a:buChar char="•"/>
            </a:pPr>
            <a:r>
              <a:rPr lang="en-US" altLang="en-US" sz="800" smtClean="0"/>
              <a:t>“Cocoon” neighborhood watch</a:t>
            </a:r>
          </a:p>
          <a:p>
            <a:pPr eaLnBrk="1" hangingPunct="1">
              <a:lnSpc>
                <a:spcPct val="80000"/>
              </a:lnSpc>
              <a:buFontTx/>
              <a:buChar char="•"/>
            </a:pPr>
            <a:endParaRPr lang="en-US" altLang="en-US" sz="800" smtClean="0"/>
          </a:p>
          <a:p>
            <a:pPr eaLnBrk="1" hangingPunct="1">
              <a:lnSpc>
                <a:spcPct val="80000"/>
              </a:lnSpc>
            </a:pPr>
            <a:r>
              <a:rPr lang="en-US" altLang="en-US" sz="800" b="1" smtClean="0"/>
              <a:t>Assist natural surveillance</a:t>
            </a:r>
          </a:p>
          <a:p>
            <a:pPr eaLnBrk="1" hangingPunct="1">
              <a:lnSpc>
                <a:spcPct val="80000"/>
              </a:lnSpc>
              <a:buFontTx/>
              <a:buChar char="•"/>
            </a:pPr>
            <a:r>
              <a:rPr lang="en-US" altLang="en-US" sz="800" smtClean="0"/>
              <a:t>Improved street lighting</a:t>
            </a:r>
          </a:p>
          <a:p>
            <a:pPr eaLnBrk="1" hangingPunct="1">
              <a:lnSpc>
                <a:spcPct val="80000"/>
              </a:lnSpc>
              <a:buFontTx/>
              <a:buChar char="•"/>
            </a:pPr>
            <a:r>
              <a:rPr lang="en-US" altLang="en-US" sz="800" smtClean="0"/>
              <a:t>Defensible space design</a:t>
            </a:r>
          </a:p>
          <a:p>
            <a:pPr eaLnBrk="1" hangingPunct="1">
              <a:lnSpc>
                <a:spcPct val="80000"/>
              </a:lnSpc>
              <a:buFontTx/>
              <a:buChar char="•"/>
            </a:pPr>
            <a:r>
              <a:rPr lang="en-US" altLang="en-US" sz="800" smtClean="0"/>
              <a:t>Support whistleblowers</a:t>
            </a:r>
          </a:p>
          <a:p>
            <a:pPr eaLnBrk="1" hangingPunct="1">
              <a:lnSpc>
                <a:spcPct val="80000"/>
              </a:lnSpc>
              <a:buFontTx/>
              <a:buChar char="•"/>
            </a:pPr>
            <a:endParaRPr lang="en-US" altLang="en-US" sz="800" smtClean="0"/>
          </a:p>
          <a:p>
            <a:pPr eaLnBrk="1" hangingPunct="1">
              <a:lnSpc>
                <a:spcPct val="80000"/>
              </a:lnSpc>
            </a:pPr>
            <a:r>
              <a:rPr lang="en-US" altLang="en-US" sz="800" b="1" smtClean="0"/>
              <a:t>Reduce anonymity</a:t>
            </a:r>
          </a:p>
          <a:p>
            <a:pPr eaLnBrk="1" hangingPunct="1">
              <a:lnSpc>
                <a:spcPct val="80000"/>
              </a:lnSpc>
              <a:buFontTx/>
              <a:buChar char="•"/>
            </a:pPr>
            <a:r>
              <a:rPr lang="en-US" altLang="en-US" sz="800" smtClean="0"/>
              <a:t>Taxi driver IDs</a:t>
            </a:r>
          </a:p>
          <a:p>
            <a:pPr eaLnBrk="1" hangingPunct="1">
              <a:lnSpc>
                <a:spcPct val="80000"/>
              </a:lnSpc>
              <a:buFontTx/>
              <a:buChar char="•"/>
            </a:pPr>
            <a:r>
              <a:rPr lang="en-US" altLang="en-US" sz="800" smtClean="0"/>
              <a:t>“How’s my driving?” decals</a:t>
            </a:r>
          </a:p>
          <a:p>
            <a:pPr eaLnBrk="1" hangingPunct="1">
              <a:lnSpc>
                <a:spcPct val="80000"/>
              </a:lnSpc>
              <a:buFontTx/>
              <a:buChar char="•"/>
            </a:pPr>
            <a:r>
              <a:rPr lang="en-US" altLang="en-US" sz="800" smtClean="0"/>
              <a:t>School uniforms</a:t>
            </a:r>
          </a:p>
          <a:p>
            <a:pPr eaLnBrk="1" hangingPunct="1">
              <a:lnSpc>
                <a:spcPct val="80000"/>
              </a:lnSpc>
              <a:buFontTx/>
              <a:buChar char="•"/>
            </a:pPr>
            <a:endParaRPr lang="en-US" altLang="en-US" sz="800" smtClean="0"/>
          </a:p>
          <a:p>
            <a:pPr eaLnBrk="1" hangingPunct="1">
              <a:lnSpc>
                <a:spcPct val="80000"/>
              </a:lnSpc>
            </a:pPr>
            <a:r>
              <a:rPr lang="en-US" altLang="en-US" sz="800" b="1" smtClean="0"/>
              <a:t>Utilize place managers</a:t>
            </a:r>
          </a:p>
          <a:p>
            <a:pPr eaLnBrk="1" hangingPunct="1">
              <a:lnSpc>
                <a:spcPct val="80000"/>
              </a:lnSpc>
              <a:buFontTx/>
              <a:buChar char="•"/>
            </a:pPr>
            <a:r>
              <a:rPr lang="en-US" altLang="en-US" sz="800" smtClean="0"/>
              <a:t>CCTV for double-deck buses</a:t>
            </a:r>
          </a:p>
          <a:p>
            <a:pPr eaLnBrk="1" hangingPunct="1">
              <a:lnSpc>
                <a:spcPct val="80000"/>
              </a:lnSpc>
              <a:buFontTx/>
              <a:buChar char="•"/>
            </a:pPr>
            <a:r>
              <a:rPr lang="en-US" altLang="en-US" sz="800" smtClean="0"/>
              <a:t>Two clerks for convenience stores</a:t>
            </a:r>
          </a:p>
          <a:p>
            <a:pPr eaLnBrk="1" hangingPunct="1">
              <a:lnSpc>
                <a:spcPct val="80000"/>
              </a:lnSpc>
              <a:buFontTx/>
              <a:buChar char="•"/>
            </a:pPr>
            <a:r>
              <a:rPr lang="en-US" altLang="en-US" sz="800" smtClean="0"/>
              <a:t>Reward vigilance</a:t>
            </a:r>
          </a:p>
          <a:p>
            <a:pPr eaLnBrk="1" hangingPunct="1">
              <a:lnSpc>
                <a:spcPct val="80000"/>
              </a:lnSpc>
              <a:buFontTx/>
              <a:buChar char="•"/>
            </a:pPr>
            <a:endParaRPr lang="en-US" altLang="en-US" sz="800" smtClean="0"/>
          </a:p>
          <a:p>
            <a:pPr eaLnBrk="1" hangingPunct="1">
              <a:lnSpc>
                <a:spcPct val="80000"/>
              </a:lnSpc>
            </a:pPr>
            <a:r>
              <a:rPr lang="en-US" altLang="en-US" sz="800" b="1" smtClean="0"/>
              <a:t>Strengthen formal surveillance</a:t>
            </a:r>
          </a:p>
          <a:p>
            <a:pPr eaLnBrk="1" hangingPunct="1">
              <a:lnSpc>
                <a:spcPct val="80000"/>
              </a:lnSpc>
              <a:buFontTx/>
              <a:buChar char="•"/>
            </a:pPr>
            <a:r>
              <a:rPr lang="en-US" altLang="en-US" sz="800" smtClean="0"/>
              <a:t>Red light cameras</a:t>
            </a:r>
          </a:p>
          <a:p>
            <a:pPr eaLnBrk="1" hangingPunct="1">
              <a:lnSpc>
                <a:spcPct val="80000"/>
              </a:lnSpc>
              <a:buFontTx/>
              <a:buChar char="•"/>
            </a:pPr>
            <a:r>
              <a:rPr lang="en-US" altLang="en-US" sz="800" smtClean="0"/>
              <a:t>Burglar alarms</a:t>
            </a:r>
          </a:p>
          <a:p>
            <a:pPr eaLnBrk="1" hangingPunct="1">
              <a:lnSpc>
                <a:spcPct val="80000"/>
              </a:lnSpc>
              <a:buFontTx/>
              <a:buChar char="•"/>
            </a:pPr>
            <a:r>
              <a:rPr lang="en-US" altLang="en-US" sz="800" smtClean="0"/>
              <a:t>Security guards</a:t>
            </a:r>
          </a:p>
          <a:p>
            <a:pPr eaLnBrk="1" hangingPunct="1">
              <a:lnSpc>
                <a:spcPct val="80000"/>
              </a:lnSpc>
              <a:buFontTx/>
              <a:buChar char="•"/>
            </a:pPr>
            <a:endParaRPr lang="en-US" altLang="en-US" sz="800" smtClean="0"/>
          </a:p>
          <a:p>
            <a:pPr eaLnBrk="1" hangingPunct="1">
              <a:lnSpc>
                <a:spcPct val="80000"/>
              </a:lnSpc>
            </a:pPr>
            <a:r>
              <a:rPr lang="en-US" altLang="en-US" sz="800" b="1" smtClean="0"/>
              <a:t>Source:  </a:t>
            </a:r>
            <a:r>
              <a:rPr lang="en-US" altLang="en-US" sz="800" smtClean="0"/>
              <a:t>Center for Problem-Oriented Policing, http://www.popcenter.org/25techniques.htm</a:t>
            </a:r>
          </a:p>
          <a:p>
            <a:pPr eaLnBrk="1" hangingPunct="1">
              <a:lnSpc>
                <a:spcPct val="80000"/>
              </a:lnSpc>
            </a:pPr>
            <a:endParaRPr lang="en-US" altLang="en-US" sz="800" smtClean="0"/>
          </a:p>
          <a:p>
            <a:pPr eaLnBrk="1" hangingPunct="1">
              <a:lnSpc>
                <a:spcPct val="80000"/>
              </a:lnSpc>
            </a:pPr>
            <a:endParaRPr lang="en-US" altLang="en-US" sz="8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C5C087D7-3537-4BCB-99B1-B6DDA1648F99}" type="slidenum">
              <a:rPr lang="en-US" altLang="en-US"/>
              <a:pPr/>
              <a:t>17</a:t>
            </a:fld>
            <a:endParaRPr lang="en-US" altLang="en-US"/>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smtClean="0"/>
              <a:t>Offenders are always seeking to benefit from their crimes.  The benefits may not simply be material as in theft because there are many other rewards of crime, including sexual release, intoxication, excitement, revenge, respect from peers and so forth.  An important strand of situational crime prevention is therefore to understand the rewards of any particular category of offending and to find ways of reducing or removing them. </a:t>
            </a:r>
          </a:p>
          <a:p>
            <a:pPr eaLnBrk="1" hangingPunct="1">
              <a:lnSpc>
                <a:spcPct val="80000"/>
              </a:lnSpc>
            </a:pPr>
            <a:endParaRPr lang="en-US" altLang="en-US" sz="800" smtClean="0"/>
          </a:p>
          <a:p>
            <a:pPr eaLnBrk="1" hangingPunct="1">
              <a:lnSpc>
                <a:spcPct val="80000"/>
              </a:lnSpc>
            </a:pPr>
            <a:r>
              <a:rPr lang="en-US" altLang="en-US" sz="800" b="1" smtClean="0"/>
              <a:t>Conceal targets</a:t>
            </a:r>
          </a:p>
          <a:p>
            <a:pPr eaLnBrk="1" hangingPunct="1">
              <a:lnSpc>
                <a:spcPct val="80000"/>
              </a:lnSpc>
              <a:buFontTx/>
              <a:buChar char="•"/>
            </a:pPr>
            <a:r>
              <a:rPr lang="en-US" altLang="en-US" sz="800" smtClean="0"/>
              <a:t>Off-street parking</a:t>
            </a:r>
          </a:p>
          <a:p>
            <a:pPr eaLnBrk="1" hangingPunct="1">
              <a:lnSpc>
                <a:spcPct val="80000"/>
              </a:lnSpc>
              <a:buFontTx/>
              <a:buChar char="•"/>
            </a:pPr>
            <a:r>
              <a:rPr lang="en-US" altLang="en-US" sz="800" smtClean="0"/>
              <a:t>Gender-neutral phone directories</a:t>
            </a:r>
          </a:p>
          <a:p>
            <a:pPr eaLnBrk="1" hangingPunct="1">
              <a:lnSpc>
                <a:spcPct val="80000"/>
              </a:lnSpc>
              <a:buFontTx/>
              <a:buChar char="•"/>
            </a:pPr>
            <a:r>
              <a:rPr lang="en-US" altLang="en-US" sz="800" smtClean="0"/>
              <a:t>Unmarked bullion trucks</a:t>
            </a:r>
          </a:p>
          <a:p>
            <a:pPr eaLnBrk="1" hangingPunct="1">
              <a:lnSpc>
                <a:spcPct val="80000"/>
              </a:lnSpc>
              <a:buFontTx/>
              <a:buChar char="•"/>
            </a:pPr>
            <a:endParaRPr lang="en-US" altLang="en-US" sz="800" smtClean="0"/>
          </a:p>
          <a:p>
            <a:pPr eaLnBrk="1" hangingPunct="1">
              <a:lnSpc>
                <a:spcPct val="80000"/>
              </a:lnSpc>
            </a:pPr>
            <a:r>
              <a:rPr lang="en-US" altLang="en-US" sz="800" b="1" smtClean="0"/>
              <a:t>Remove targets</a:t>
            </a:r>
          </a:p>
          <a:p>
            <a:pPr eaLnBrk="1" hangingPunct="1">
              <a:lnSpc>
                <a:spcPct val="80000"/>
              </a:lnSpc>
              <a:buFontTx/>
              <a:buChar char="•"/>
            </a:pPr>
            <a:r>
              <a:rPr lang="en-US" altLang="en-US" sz="800" smtClean="0"/>
              <a:t>Removable car radio</a:t>
            </a:r>
          </a:p>
          <a:p>
            <a:pPr eaLnBrk="1" hangingPunct="1">
              <a:lnSpc>
                <a:spcPct val="80000"/>
              </a:lnSpc>
              <a:buFontTx/>
              <a:buChar char="•"/>
            </a:pPr>
            <a:r>
              <a:rPr lang="en-US" altLang="en-US" sz="800" smtClean="0"/>
              <a:t>Women’s refuges</a:t>
            </a:r>
          </a:p>
          <a:p>
            <a:pPr eaLnBrk="1" hangingPunct="1">
              <a:lnSpc>
                <a:spcPct val="80000"/>
              </a:lnSpc>
              <a:buFontTx/>
              <a:buChar char="•"/>
            </a:pPr>
            <a:r>
              <a:rPr lang="en-US" altLang="en-US" sz="800" smtClean="0"/>
              <a:t>Pre-paid cards for pay phones</a:t>
            </a:r>
          </a:p>
          <a:p>
            <a:pPr eaLnBrk="1" hangingPunct="1">
              <a:lnSpc>
                <a:spcPct val="80000"/>
              </a:lnSpc>
              <a:buFontTx/>
              <a:buChar char="•"/>
            </a:pPr>
            <a:endParaRPr lang="en-US" altLang="en-US" sz="800" smtClean="0"/>
          </a:p>
          <a:p>
            <a:pPr eaLnBrk="1" hangingPunct="1">
              <a:lnSpc>
                <a:spcPct val="80000"/>
              </a:lnSpc>
            </a:pPr>
            <a:r>
              <a:rPr lang="en-US" altLang="en-US" sz="800" b="1" smtClean="0"/>
              <a:t>Identify property</a:t>
            </a:r>
          </a:p>
          <a:p>
            <a:pPr eaLnBrk="1" hangingPunct="1">
              <a:lnSpc>
                <a:spcPct val="80000"/>
              </a:lnSpc>
              <a:buFontTx/>
              <a:buChar char="•"/>
            </a:pPr>
            <a:r>
              <a:rPr lang="en-US" altLang="en-US" sz="800" smtClean="0"/>
              <a:t>Property marking</a:t>
            </a:r>
          </a:p>
          <a:p>
            <a:pPr eaLnBrk="1" hangingPunct="1">
              <a:lnSpc>
                <a:spcPct val="80000"/>
              </a:lnSpc>
              <a:buFontTx/>
              <a:buChar char="•"/>
            </a:pPr>
            <a:r>
              <a:rPr lang="en-US" altLang="en-US" sz="800" smtClean="0"/>
              <a:t>Vehicle license and parts marking</a:t>
            </a:r>
          </a:p>
          <a:p>
            <a:pPr eaLnBrk="1" hangingPunct="1">
              <a:lnSpc>
                <a:spcPct val="80000"/>
              </a:lnSpc>
              <a:buFontTx/>
              <a:buChar char="•"/>
            </a:pPr>
            <a:r>
              <a:rPr lang="en-US" altLang="en-US" sz="800" smtClean="0"/>
              <a:t>Cattle branding</a:t>
            </a:r>
          </a:p>
          <a:p>
            <a:pPr eaLnBrk="1" hangingPunct="1">
              <a:lnSpc>
                <a:spcPct val="80000"/>
              </a:lnSpc>
              <a:buFontTx/>
              <a:buChar char="•"/>
            </a:pPr>
            <a:endParaRPr lang="en-US" altLang="en-US" sz="800" smtClean="0"/>
          </a:p>
          <a:p>
            <a:pPr eaLnBrk="1" hangingPunct="1">
              <a:lnSpc>
                <a:spcPct val="80000"/>
              </a:lnSpc>
            </a:pPr>
            <a:r>
              <a:rPr lang="en-US" altLang="en-US" sz="800" b="1" smtClean="0"/>
              <a:t>Disrupt markets</a:t>
            </a:r>
          </a:p>
          <a:p>
            <a:pPr eaLnBrk="1" hangingPunct="1">
              <a:lnSpc>
                <a:spcPct val="80000"/>
              </a:lnSpc>
              <a:buFontTx/>
              <a:buChar char="•"/>
            </a:pPr>
            <a:r>
              <a:rPr lang="en-US" altLang="en-US" sz="800" smtClean="0"/>
              <a:t>Monitor pawn shops</a:t>
            </a:r>
          </a:p>
          <a:p>
            <a:pPr eaLnBrk="1" hangingPunct="1">
              <a:lnSpc>
                <a:spcPct val="80000"/>
              </a:lnSpc>
              <a:buFontTx/>
              <a:buChar char="•"/>
            </a:pPr>
            <a:r>
              <a:rPr lang="en-US" altLang="en-US" sz="800" smtClean="0"/>
              <a:t>Controls on classified ads</a:t>
            </a:r>
          </a:p>
          <a:p>
            <a:pPr eaLnBrk="1" hangingPunct="1">
              <a:lnSpc>
                <a:spcPct val="80000"/>
              </a:lnSpc>
              <a:buFontTx/>
              <a:buChar char="•"/>
            </a:pPr>
            <a:r>
              <a:rPr lang="en-US" altLang="en-US" sz="800" smtClean="0"/>
              <a:t>License street vendors</a:t>
            </a:r>
          </a:p>
          <a:p>
            <a:pPr eaLnBrk="1" hangingPunct="1">
              <a:lnSpc>
                <a:spcPct val="80000"/>
              </a:lnSpc>
              <a:buFontTx/>
              <a:buChar char="•"/>
            </a:pPr>
            <a:endParaRPr lang="en-US" altLang="en-US" sz="800" smtClean="0"/>
          </a:p>
          <a:p>
            <a:pPr eaLnBrk="1" hangingPunct="1">
              <a:lnSpc>
                <a:spcPct val="80000"/>
              </a:lnSpc>
            </a:pPr>
            <a:r>
              <a:rPr lang="en-US" altLang="en-US" sz="800" b="1" smtClean="0"/>
              <a:t>Deny benefits</a:t>
            </a:r>
          </a:p>
          <a:p>
            <a:pPr eaLnBrk="1" hangingPunct="1">
              <a:lnSpc>
                <a:spcPct val="80000"/>
              </a:lnSpc>
              <a:buFontTx/>
              <a:buChar char="•"/>
            </a:pPr>
            <a:r>
              <a:rPr lang="en-US" altLang="en-US" sz="800" smtClean="0"/>
              <a:t>Ink merchandise tags</a:t>
            </a:r>
          </a:p>
          <a:p>
            <a:pPr eaLnBrk="1" hangingPunct="1">
              <a:lnSpc>
                <a:spcPct val="80000"/>
              </a:lnSpc>
              <a:buFontTx/>
              <a:buChar char="•"/>
            </a:pPr>
            <a:r>
              <a:rPr lang="en-US" altLang="en-US" sz="800" smtClean="0"/>
              <a:t>Graffiti cleaning</a:t>
            </a:r>
          </a:p>
          <a:p>
            <a:pPr eaLnBrk="1" hangingPunct="1">
              <a:lnSpc>
                <a:spcPct val="80000"/>
              </a:lnSpc>
              <a:buFontTx/>
              <a:buChar char="•"/>
            </a:pPr>
            <a:r>
              <a:rPr lang="en-US" altLang="en-US" sz="800" smtClean="0"/>
              <a:t>Speed humps</a:t>
            </a:r>
          </a:p>
          <a:p>
            <a:pPr eaLnBrk="1" hangingPunct="1">
              <a:lnSpc>
                <a:spcPct val="80000"/>
              </a:lnSpc>
              <a:buFontTx/>
              <a:buChar char="•"/>
            </a:pPr>
            <a:endParaRPr lang="en-US" altLang="en-US" sz="800" smtClean="0"/>
          </a:p>
          <a:p>
            <a:pPr eaLnBrk="1" hangingPunct="1">
              <a:lnSpc>
                <a:spcPct val="80000"/>
              </a:lnSpc>
            </a:pPr>
            <a:r>
              <a:rPr lang="en-US" altLang="en-US" sz="800" b="1" smtClean="0"/>
              <a:t>Source:  </a:t>
            </a:r>
            <a:r>
              <a:rPr lang="en-US" altLang="en-US" sz="800" smtClean="0"/>
              <a:t>Center for Problem-Oriented Policing, http://www.popcenter.org/25techniques.htm</a:t>
            </a:r>
          </a:p>
          <a:p>
            <a:pPr eaLnBrk="1" hangingPunct="1">
              <a:lnSpc>
                <a:spcPct val="80000"/>
              </a:lnSpc>
            </a:pPr>
            <a:endParaRPr lang="en-US" altLang="en-US" sz="800" smtClean="0"/>
          </a:p>
          <a:p>
            <a:pPr eaLnBrk="1" hangingPunct="1">
              <a:lnSpc>
                <a:spcPct val="80000"/>
              </a:lnSpc>
            </a:pPr>
            <a:endParaRPr lang="en-US" altLang="en-US" sz="8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7E741F4C-0063-45D4-BFD8-23C66D3F2682}" type="slidenum">
              <a:rPr lang="en-US" altLang="en-US"/>
              <a:pPr/>
              <a:t>18</a:t>
            </a:fld>
            <a:endParaRPr lang="en-US" altLang="en-US"/>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smtClean="0"/>
              <a:t>Studies of prisons and pubs have found that crowding, discomfort and rude treatment provoked violence in both settings.  Therefore, an important category of situational prevention is to reduce provocations to crime. </a:t>
            </a:r>
          </a:p>
          <a:p>
            <a:pPr eaLnBrk="1" hangingPunct="1">
              <a:lnSpc>
                <a:spcPct val="80000"/>
              </a:lnSpc>
            </a:pPr>
            <a:endParaRPr lang="en-US" altLang="en-US" sz="800" smtClean="0"/>
          </a:p>
          <a:p>
            <a:pPr eaLnBrk="1" hangingPunct="1">
              <a:lnSpc>
                <a:spcPct val="80000"/>
              </a:lnSpc>
            </a:pPr>
            <a:r>
              <a:rPr lang="en-US" altLang="en-US" sz="800" b="1" smtClean="0"/>
              <a:t>Reduce frustrations and stress</a:t>
            </a:r>
          </a:p>
          <a:p>
            <a:pPr eaLnBrk="1" hangingPunct="1">
              <a:lnSpc>
                <a:spcPct val="80000"/>
              </a:lnSpc>
              <a:buFontTx/>
              <a:buChar char="•"/>
            </a:pPr>
            <a:r>
              <a:rPr lang="en-US" altLang="en-US" sz="800" smtClean="0"/>
              <a:t>Efficient queues and polite service</a:t>
            </a:r>
          </a:p>
          <a:p>
            <a:pPr eaLnBrk="1" hangingPunct="1">
              <a:lnSpc>
                <a:spcPct val="80000"/>
              </a:lnSpc>
              <a:buFontTx/>
              <a:buChar char="•"/>
            </a:pPr>
            <a:r>
              <a:rPr lang="en-US" altLang="en-US" sz="800" smtClean="0"/>
              <a:t>Expanding seating</a:t>
            </a:r>
          </a:p>
          <a:p>
            <a:pPr eaLnBrk="1" hangingPunct="1">
              <a:lnSpc>
                <a:spcPct val="80000"/>
              </a:lnSpc>
              <a:buFontTx/>
              <a:buChar char="•"/>
            </a:pPr>
            <a:r>
              <a:rPr lang="en-US" altLang="en-US" sz="800" smtClean="0"/>
              <a:t>Soothing music/muted lights</a:t>
            </a:r>
          </a:p>
          <a:p>
            <a:pPr eaLnBrk="1" hangingPunct="1">
              <a:lnSpc>
                <a:spcPct val="80000"/>
              </a:lnSpc>
              <a:buFontTx/>
              <a:buChar char="•"/>
            </a:pPr>
            <a:endParaRPr lang="en-US" altLang="en-US" sz="800" smtClean="0"/>
          </a:p>
          <a:p>
            <a:pPr eaLnBrk="1" hangingPunct="1">
              <a:lnSpc>
                <a:spcPct val="80000"/>
              </a:lnSpc>
            </a:pPr>
            <a:r>
              <a:rPr lang="en-US" altLang="en-US" sz="800" b="1" smtClean="0"/>
              <a:t>Avoid disputes</a:t>
            </a:r>
          </a:p>
          <a:p>
            <a:pPr eaLnBrk="1" hangingPunct="1">
              <a:lnSpc>
                <a:spcPct val="80000"/>
              </a:lnSpc>
              <a:buFontTx/>
              <a:buChar char="•"/>
            </a:pPr>
            <a:r>
              <a:rPr lang="en-US" altLang="en-US" sz="800" smtClean="0"/>
              <a:t>Separate enclosures for rival soccer fans</a:t>
            </a:r>
          </a:p>
          <a:p>
            <a:pPr eaLnBrk="1" hangingPunct="1">
              <a:lnSpc>
                <a:spcPct val="80000"/>
              </a:lnSpc>
              <a:buFontTx/>
              <a:buChar char="•"/>
            </a:pPr>
            <a:r>
              <a:rPr lang="en-US" altLang="en-US" sz="800" smtClean="0"/>
              <a:t>Reducing crowding in pubs</a:t>
            </a:r>
          </a:p>
          <a:p>
            <a:pPr eaLnBrk="1" hangingPunct="1">
              <a:lnSpc>
                <a:spcPct val="80000"/>
              </a:lnSpc>
              <a:buFontTx/>
              <a:buChar char="•"/>
            </a:pPr>
            <a:r>
              <a:rPr lang="en-US" altLang="en-US" sz="800" smtClean="0"/>
              <a:t>Fixed cab fares</a:t>
            </a:r>
          </a:p>
          <a:p>
            <a:pPr eaLnBrk="1" hangingPunct="1">
              <a:lnSpc>
                <a:spcPct val="80000"/>
              </a:lnSpc>
              <a:buFontTx/>
              <a:buChar char="•"/>
            </a:pPr>
            <a:endParaRPr lang="en-US" altLang="en-US" sz="800" smtClean="0"/>
          </a:p>
          <a:p>
            <a:pPr eaLnBrk="1" hangingPunct="1">
              <a:lnSpc>
                <a:spcPct val="80000"/>
              </a:lnSpc>
            </a:pPr>
            <a:r>
              <a:rPr lang="en-US" altLang="en-US" sz="800" b="1" smtClean="0"/>
              <a:t>Reduce emotional arousal</a:t>
            </a:r>
          </a:p>
          <a:p>
            <a:pPr eaLnBrk="1" hangingPunct="1">
              <a:lnSpc>
                <a:spcPct val="80000"/>
              </a:lnSpc>
              <a:buFontTx/>
              <a:buChar char="•"/>
            </a:pPr>
            <a:r>
              <a:rPr lang="en-US" altLang="en-US" sz="800" smtClean="0"/>
              <a:t>Controls on violent pornography</a:t>
            </a:r>
          </a:p>
          <a:p>
            <a:pPr eaLnBrk="1" hangingPunct="1">
              <a:lnSpc>
                <a:spcPct val="80000"/>
              </a:lnSpc>
              <a:buFontTx/>
              <a:buChar char="•"/>
            </a:pPr>
            <a:r>
              <a:rPr lang="en-US" altLang="en-US" sz="800" smtClean="0"/>
              <a:t>Enforce good behavior on soccer field</a:t>
            </a:r>
          </a:p>
          <a:p>
            <a:pPr eaLnBrk="1" hangingPunct="1">
              <a:lnSpc>
                <a:spcPct val="80000"/>
              </a:lnSpc>
              <a:buFontTx/>
              <a:buChar char="•"/>
            </a:pPr>
            <a:r>
              <a:rPr lang="en-US" altLang="en-US" sz="800" smtClean="0"/>
              <a:t>Prohibit racial slurs</a:t>
            </a:r>
          </a:p>
          <a:p>
            <a:pPr eaLnBrk="1" hangingPunct="1">
              <a:lnSpc>
                <a:spcPct val="80000"/>
              </a:lnSpc>
              <a:buFontTx/>
              <a:buChar char="•"/>
            </a:pPr>
            <a:endParaRPr lang="en-US" altLang="en-US" sz="800" smtClean="0"/>
          </a:p>
          <a:p>
            <a:pPr eaLnBrk="1" hangingPunct="1">
              <a:lnSpc>
                <a:spcPct val="80000"/>
              </a:lnSpc>
            </a:pPr>
            <a:r>
              <a:rPr lang="en-US" altLang="en-US" sz="800" b="1" smtClean="0"/>
              <a:t>Neutralize peer pressure</a:t>
            </a:r>
          </a:p>
          <a:p>
            <a:pPr eaLnBrk="1" hangingPunct="1">
              <a:lnSpc>
                <a:spcPct val="80000"/>
              </a:lnSpc>
              <a:buFontTx/>
              <a:buChar char="•"/>
            </a:pPr>
            <a:r>
              <a:rPr lang="en-US" altLang="en-US" sz="800" smtClean="0"/>
              <a:t>“Idiots drink and drive”</a:t>
            </a:r>
          </a:p>
          <a:p>
            <a:pPr eaLnBrk="1" hangingPunct="1">
              <a:lnSpc>
                <a:spcPct val="80000"/>
              </a:lnSpc>
              <a:buFontTx/>
              <a:buChar char="•"/>
            </a:pPr>
            <a:r>
              <a:rPr lang="en-US" altLang="en-US" sz="800" smtClean="0"/>
              <a:t>“It’s OK to say No”</a:t>
            </a:r>
          </a:p>
          <a:p>
            <a:pPr eaLnBrk="1" hangingPunct="1">
              <a:lnSpc>
                <a:spcPct val="80000"/>
              </a:lnSpc>
              <a:buFontTx/>
              <a:buChar char="•"/>
            </a:pPr>
            <a:r>
              <a:rPr lang="en-US" altLang="en-US" sz="800" smtClean="0"/>
              <a:t>Disperse troublemakers at school</a:t>
            </a:r>
          </a:p>
          <a:p>
            <a:pPr eaLnBrk="1" hangingPunct="1">
              <a:lnSpc>
                <a:spcPct val="80000"/>
              </a:lnSpc>
              <a:buFontTx/>
              <a:buChar char="•"/>
            </a:pPr>
            <a:endParaRPr lang="en-US" altLang="en-US" sz="800" smtClean="0"/>
          </a:p>
          <a:p>
            <a:pPr eaLnBrk="1" hangingPunct="1">
              <a:lnSpc>
                <a:spcPct val="80000"/>
              </a:lnSpc>
            </a:pPr>
            <a:r>
              <a:rPr lang="en-US" altLang="en-US" sz="800" b="1" smtClean="0"/>
              <a:t>Discourage imitation</a:t>
            </a:r>
          </a:p>
          <a:p>
            <a:pPr eaLnBrk="1" hangingPunct="1">
              <a:lnSpc>
                <a:spcPct val="80000"/>
              </a:lnSpc>
              <a:buFontTx/>
              <a:buChar char="•"/>
            </a:pPr>
            <a:r>
              <a:rPr lang="en-US" altLang="en-US" sz="800" smtClean="0"/>
              <a:t>Rapid repair of vandalism</a:t>
            </a:r>
          </a:p>
          <a:p>
            <a:pPr eaLnBrk="1" hangingPunct="1">
              <a:lnSpc>
                <a:spcPct val="80000"/>
              </a:lnSpc>
              <a:buFontTx/>
              <a:buChar char="•"/>
            </a:pPr>
            <a:r>
              <a:rPr lang="en-US" altLang="en-US" sz="800" smtClean="0"/>
              <a:t>V-chips in TVs</a:t>
            </a:r>
          </a:p>
          <a:p>
            <a:pPr eaLnBrk="1" hangingPunct="1">
              <a:lnSpc>
                <a:spcPct val="80000"/>
              </a:lnSpc>
              <a:buFontTx/>
              <a:buChar char="•"/>
            </a:pPr>
            <a:r>
              <a:rPr lang="en-US" altLang="en-US" sz="800" smtClean="0"/>
              <a:t>Censor details of modus operandi</a:t>
            </a:r>
          </a:p>
          <a:p>
            <a:pPr eaLnBrk="1" hangingPunct="1">
              <a:lnSpc>
                <a:spcPct val="80000"/>
              </a:lnSpc>
              <a:buFontTx/>
              <a:buChar char="•"/>
            </a:pPr>
            <a:endParaRPr lang="en-US" altLang="en-US" sz="800" smtClean="0"/>
          </a:p>
          <a:p>
            <a:pPr eaLnBrk="1" hangingPunct="1">
              <a:lnSpc>
                <a:spcPct val="80000"/>
              </a:lnSpc>
            </a:pPr>
            <a:r>
              <a:rPr lang="en-US" altLang="en-US" sz="800" b="1" smtClean="0"/>
              <a:t>Source:  </a:t>
            </a:r>
            <a:r>
              <a:rPr lang="en-US" altLang="en-US" sz="800" smtClean="0"/>
              <a:t>Center for Problem-Oriented Policing, http://www.popcenter.org/25techniques.htm</a:t>
            </a:r>
          </a:p>
          <a:p>
            <a:pPr eaLnBrk="1" hangingPunct="1">
              <a:lnSpc>
                <a:spcPct val="80000"/>
              </a:lnSpc>
            </a:pPr>
            <a:endParaRPr lang="en-US" altLang="en-US" sz="800" smtClean="0"/>
          </a:p>
          <a:p>
            <a:pPr eaLnBrk="1" hangingPunct="1">
              <a:lnSpc>
                <a:spcPct val="80000"/>
              </a:lnSpc>
            </a:pPr>
            <a:endParaRPr lang="en-US" altLang="en-US" sz="8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E3E1B0D7-6A02-4809-B493-F2BBA193C614}" type="slidenum">
              <a:rPr lang="en-US" altLang="en-US"/>
              <a:pPr/>
              <a:t>19</a:t>
            </a:fld>
            <a:endParaRPr lang="en-US" altLang="en-US"/>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smtClean="0"/>
              <a:t>The fifth category of situational techniques recognizes that offenders often rationalize their conduct to “neutralize” what would otherwise be incapacitating feelings of guilt or shame.  They make such excuses as:  “He deserved it,” “I was just borrowing it,” and “I only slapped her.”  These excuses may be especially important for ordinary people responding to everyday temptations to evade taxes, drive when drunk, sexually harass junior employees and steal employers’ property.  </a:t>
            </a:r>
          </a:p>
          <a:p>
            <a:pPr eaLnBrk="1" hangingPunct="1">
              <a:lnSpc>
                <a:spcPct val="80000"/>
              </a:lnSpc>
            </a:pPr>
            <a:endParaRPr lang="en-US" altLang="en-US" sz="800" smtClean="0"/>
          </a:p>
          <a:p>
            <a:pPr eaLnBrk="1" hangingPunct="1">
              <a:lnSpc>
                <a:spcPct val="80000"/>
              </a:lnSpc>
            </a:pPr>
            <a:r>
              <a:rPr lang="en-US" altLang="en-US" sz="800" b="1" smtClean="0"/>
              <a:t>Set rules</a:t>
            </a:r>
          </a:p>
          <a:p>
            <a:pPr eaLnBrk="1" hangingPunct="1">
              <a:lnSpc>
                <a:spcPct val="80000"/>
              </a:lnSpc>
              <a:buFontTx/>
              <a:buChar char="•"/>
            </a:pPr>
            <a:r>
              <a:rPr lang="en-US" altLang="en-US" sz="800" smtClean="0"/>
              <a:t>Rental agreements</a:t>
            </a:r>
          </a:p>
          <a:p>
            <a:pPr eaLnBrk="1" hangingPunct="1">
              <a:lnSpc>
                <a:spcPct val="80000"/>
              </a:lnSpc>
              <a:buFontTx/>
              <a:buChar char="•"/>
            </a:pPr>
            <a:r>
              <a:rPr lang="en-US" altLang="en-US" sz="800" smtClean="0"/>
              <a:t>Harassment codes</a:t>
            </a:r>
          </a:p>
          <a:p>
            <a:pPr eaLnBrk="1" hangingPunct="1">
              <a:lnSpc>
                <a:spcPct val="80000"/>
              </a:lnSpc>
              <a:buFontTx/>
              <a:buChar char="•"/>
            </a:pPr>
            <a:r>
              <a:rPr lang="en-US" altLang="en-US" sz="800" smtClean="0"/>
              <a:t>Hotel registration</a:t>
            </a:r>
          </a:p>
          <a:p>
            <a:pPr eaLnBrk="1" hangingPunct="1">
              <a:lnSpc>
                <a:spcPct val="80000"/>
              </a:lnSpc>
              <a:buFontTx/>
              <a:buChar char="•"/>
            </a:pPr>
            <a:endParaRPr lang="en-US" altLang="en-US" sz="800" smtClean="0"/>
          </a:p>
          <a:p>
            <a:pPr eaLnBrk="1" hangingPunct="1">
              <a:lnSpc>
                <a:spcPct val="80000"/>
              </a:lnSpc>
            </a:pPr>
            <a:r>
              <a:rPr lang="en-US" altLang="en-US" sz="800" b="1" smtClean="0"/>
              <a:t>Post instructions</a:t>
            </a:r>
          </a:p>
          <a:p>
            <a:pPr eaLnBrk="1" hangingPunct="1">
              <a:lnSpc>
                <a:spcPct val="80000"/>
              </a:lnSpc>
              <a:buFontTx/>
              <a:buChar char="•"/>
            </a:pPr>
            <a:r>
              <a:rPr lang="en-US" altLang="en-US" sz="800" smtClean="0"/>
              <a:t>“No Parking”</a:t>
            </a:r>
          </a:p>
          <a:p>
            <a:pPr eaLnBrk="1" hangingPunct="1">
              <a:lnSpc>
                <a:spcPct val="80000"/>
              </a:lnSpc>
              <a:buFontTx/>
              <a:buChar char="•"/>
            </a:pPr>
            <a:r>
              <a:rPr lang="en-US" altLang="en-US" sz="800" smtClean="0"/>
              <a:t>“Private Property”</a:t>
            </a:r>
          </a:p>
          <a:p>
            <a:pPr eaLnBrk="1" hangingPunct="1">
              <a:lnSpc>
                <a:spcPct val="80000"/>
              </a:lnSpc>
              <a:buFontTx/>
              <a:buChar char="•"/>
            </a:pPr>
            <a:r>
              <a:rPr lang="en-US" altLang="en-US" sz="800" smtClean="0"/>
              <a:t>“Extinguish camp fires”</a:t>
            </a:r>
          </a:p>
          <a:p>
            <a:pPr eaLnBrk="1" hangingPunct="1">
              <a:lnSpc>
                <a:spcPct val="80000"/>
              </a:lnSpc>
              <a:buFontTx/>
              <a:buChar char="•"/>
            </a:pPr>
            <a:endParaRPr lang="en-US" altLang="en-US" sz="800" smtClean="0"/>
          </a:p>
          <a:p>
            <a:pPr eaLnBrk="1" hangingPunct="1">
              <a:lnSpc>
                <a:spcPct val="80000"/>
              </a:lnSpc>
            </a:pPr>
            <a:r>
              <a:rPr lang="en-US" altLang="en-US" sz="800" b="1" smtClean="0"/>
              <a:t>Alert conscience</a:t>
            </a:r>
          </a:p>
          <a:p>
            <a:pPr eaLnBrk="1" hangingPunct="1">
              <a:lnSpc>
                <a:spcPct val="80000"/>
              </a:lnSpc>
              <a:buFontTx/>
              <a:buChar char="•"/>
            </a:pPr>
            <a:r>
              <a:rPr lang="en-US" altLang="en-US" sz="800" smtClean="0"/>
              <a:t>Roadside speed display boards</a:t>
            </a:r>
          </a:p>
          <a:p>
            <a:pPr eaLnBrk="1" hangingPunct="1">
              <a:lnSpc>
                <a:spcPct val="80000"/>
              </a:lnSpc>
              <a:buFontTx/>
              <a:buChar char="•"/>
            </a:pPr>
            <a:r>
              <a:rPr lang="en-US" altLang="en-US" sz="800" smtClean="0"/>
              <a:t>Signatures for customer declarations</a:t>
            </a:r>
          </a:p>
          <a:p>
            <a:pPr eaLnBrk="1" hangingPunct="1">
              <a:lnSpc>
                <a:spcPct val="80000"/>
              </a:lnSpc>
              <a:buFontTx/>
              <a:buChar char="•"/>
            </a:pPr>
            <a:r>
              <a:rPr lang="en-US" altLang="en-US" sz="800" smtClean="0"/>
              <a:t>“Shoplifting is stealing”</a:t>
            </a:r>
          </a:p>
          <a:p>
            <a:pPr eaLnBrk="1" hangingPunct="1">
              <a:lnSpc>
                <a:spcPct val="80000"/>
              </a:lnSpc>
            </a:pPr>
            <a:endParaRPr lang="en-US" altLang="en-US" sz="800" smtClean="0"/>
          </a:p>
          <a:p>
            <a:pPr eaLnBrk="1" hangingPunct="1">
              <a:lnSpc>
                <a:spcPct val="80000"/>
              </a:lnSpc>
            </a:pPr>
            <a:r>
              <a:rPr lang="en-US" altLang="en-US" sz="800" b="1" smtClean="0"/>
              <a:t>Assist compliance</a:t>
            </a:r>
          </a:p>
          <a:p>
            <a:pPr eaLnBrk="1" hangingPunct="1">
              <a:lnSpc>
                <a:spcPct val="80000"/>
              </a:lnSpc>
              <a:buFontTx/>
              <a:buChar char="•"/>
            </a:pPr>
            <a:r>
              <a:rPr lang="en-US" altLang="en-US" sz="800" smtClean="0"/>
              <a:t>Easy library checkout</a:t>
            </a:r>
          </a:p>
          <a:p>
            <a:pPr eaLnBrk="1" hangingPunct="1">
              <a:lnSpc>
                <a:spcPct val="80000"/>
              </a:lnSpc>
              <a:buFontTx/>
              <a:buChar char="•"/>
            </a:pPr>
            <a:r>
              <a:rPr lang="en-US" altLang="en-US" sz="800" smtClean="0"/>
              <a:t>Public lavatories</a:t>
            </a:r>
          </a:p>
          <a:p>
            <a:pPr eaLnBrk="1" hangingPunct="1">
              <a:lnSpc>
                <a:spcPct val="80000"/>
              </a:lnSpc>
              <a:buFontTx/>
              <a:buChar char="•"/>
            </a:pPr>
            <a:r>
              <a:rPr lang="en-US" altLang="en-US" sz="800" smtClean="0"/>
              <a:t>Litter bins</a:t>
            </a:r>
          </a:p>
          <a:p>
            <a:pPr eaLnBrk="1" hangingPunct="1">
              <a:lnSpc>
                <a:spcPct val="80000"/>
              </a:lnSpc>
              <a:buFontTx/>
              <a:buChar char="•"/>
            </a:pPr>
            <a:endParaRPr lang="en-US" altLang="en-US" sz="800" smtClean="0"/>
          </a:p>
          <a:p>
            <a:pPr eaLnBrk="1" hangingPunct="1">
              <a:lnSpc>
                <a:spcPct val="80000"/>
              </a:lnSpc>
            </a:pPr>
            <a:r>
              <a:rPr lang="en-US" altLang="en-US" sz="800" b="1" smtClean="0"/>
              <a:t>Control drugs and alcohol</a:t>
            </a:r>
          </a:p>
          <a:p>
            <a:pPr eaLnBrk="1" hangingPunct="1">
              <a:lnSpc>
                <a:spcPct val="80000"/>
              </a:lnSpc>
              <a:buFontTx/>
              <a:buChar char="•"/>
            </a:pPr>
            <a:r>
              <a:rPr lang="en-US" altLang="en-US" sz="800" smtClean="0"/>
              <a:t>Breathalyzers in pubs</a:t>
            </a:r>
          </a:p>
          <a:p>
            <a:pPr eaLnBrk="1" hangingPunct="1">
              <a:lnSpc>
                <a:spcPct val="80000"/>
              </a:lnSpc>
              <a:buFontTx/>
              <a:buChar char="•"/>
            </a:pPr>
            <a:r>
              <a:rPr lang="en-US" altLang="en-US" sz="800" smtClean="0"/>
              <a:t>Server intervention</a:t>
            </a:r>
          </a:p>
          <a:p>
            <a:pPr eaLnBrk="1" hangingPunct="1">
              <a:lnSpc>
                <a:spcPct val="80000"/>
              </a:lnSpc>
              <a:buFontTx/>
              <a:buChar char="•"/>
            </a:pPr>
            <a:r>
              <a:rPr lang="en-US" altLang="en-US" sz="800" smtClean="0"/>
              <a:t>Alcohol-free events</a:t>
            </a:r>
          </a:p>
          <a:p>
            <a:pPr eaLnBrk="1" hangingPunct="1">
              <a:lnSpc>
                <a:spcPct val="80000"/>
              </a:lnSpc>
              <a:buFontTx/>
              <a:buChar char="•"/>
            </a:pPr>
            <a:endParaRPr lang="en-US" altLang="en-US" sz="800" smtClean="0"/>
          </a:p>
          <a:p>
            <a:pPr eaLnBrk="1" hangingPunct="1">
              <a:lnSpc>
                <a:spcPct val="80000"/>
              </a:lnSpc>
            </a:pPr>
            <a:r>
              <a:rPr lang="en-US" altLang="en-US" sz="800" b="1" smtClean="0"/>
              <a:t>Source:</a:t>
            </a:r>
          </a:p>
          <a:p>
            <a:pPr eaLnBrk="1" hangingPunct="1">
              <a:lnSpc>
                <a:spcPct val="80000"/>
              </a:lnSpc>
            </a:pPr>
            <a:r>
              <a:rPr lang="en-US" altLang="en-US" sz="800" smtClean="0"/>
              <a:t>Center for Problem-Oriented Policing, http://www.popcenter.org/25techniques.htm</a:t>
            </a:r>
          </a:p>
          <a:p>
            <a:pPr eaLnBrk="1" hangingPunct="1">
              <a:lnSpc>
                <a:spcPct val="80000"/>
              </a:lnSpc>
            </a:pPr>
            <a:endParaRPr lang="en-US" altLang="en-US" sz="800" smtClean="0"/>
          </a:p>
          <a:p>
            <a:pPr eaLnBrk="1" hangingPunct="1">
              <a:lnSpc>
                <a:spcPct val="80000"/>
              </a:lnSpc>
            </a:pPr>
            <a:endParaRPr lang="en-US" altLang="en-US" sz="8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EC04B5B1-0263-415D-B7EB-D99609E35A90}" type="slidenum">
              <a:rPr lang="en-US" altLang="en-US"/>
              <a:pPr/>
              <a:t>23</a:t>
            </a:fld>
            <a:endParaRPr lang="en-US" altLang="en-US"/>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Source: </a:t>
            </a:r>
            <a:r>
              <a:rPr lang="en-US" altLang="en-US" smtClean="0"/>
              <a:t>Clarke, R.V. (2004).  25 Techniques of Situational Crime Prevention. Presented at the Problem-Oriented Policing Conference, </a:t>
            </a:r>
          </a:p>
          <a:p>
            <a:pPr eaLnBrk="1" hangingPunct="1"/>
            <a:r>
              <a:rPr lang="en-US" altLang="en-US" smtClean="0"/>
              <a:t>Charlotte, NC.</a:t>
            </a:r>
          </a:p>
          <a:p>
            <a:pPr eaLnBrk="1" hangingPunct="1"/>
            <a:endParaRPr lang="en-US" altLang="en-US" b="1"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8D11F3D5-4D47-48A2-AA38-465F86B4EF9E}" type="slidenum">
              <a:rPr lang="en-US" altLang="en-US"/>
              <a:pPr/>
              <a:t>24</a:t>
            </a:fld>
            <a:endParaRPr lang="en-US" altLang="en-US"/>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Source:  </a:t>
            </a:r>
            <a:r>
              <a:rPr lang="en-US" altLang="en-US" smtClean="0"/>
              <a:t>Clarke, R.V. (2004).  25 Techniques of Situational Crime Prevention. Presented at the Problem-Oriented Policing Conference, </a:t>
            </a:r>
          </a:p>
          <a:p>
            <a:pPr eaLnBrk="1" hangingPunct="1"/>
            <a:r>
              <a:rPr lang="en-US" altLang="en-US" smtClean="0"/>
              <a:t>Charlotte, NC.</a:t>
            </a:r>
          </a:p>
          <a:p>
            <a:pPr eaLnBrk="1" hangingPunct="1"/>
            <a:endParaRPr lang="en-US" altLang="en-US" b="1"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D2966C51-BD4C-4314-8791-41DC23964FD7}" type="slidenum">
              <a:rPr lang="en-US" altLang="en-US"/>
              <a:pPr/>
              <a:t>25</a:t>
            </a:fld>
            <a:endParaRPr lang="en-US" altLang="en-US"/>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Source:  </a:t>
            </a:r>
            <a:r>
              <a:rPr lang="en-US" altLang="en-US" smtClean="0"/>
              <a:t>Clarke, R.V. (2004).  25 Techniques of Situational Crime Prevention. Presented at the Problem-Oriented Policing Conference, </a:t>
            </a:r>
          </a:p>
          <a:p>
            <a:pPr eaLnBrk="1" hangingPunct="1"/>
            <a:r>
              <a:rPr lang="en-US" altLang="en-US" smtClean="0"/>
              <a:t>Charlotte, NC.</a:t>
            </a:r>
          </a:p>
          <a:p>
            <a:pPr eaLnBrk="1" hangingPunct="1"/>
            <a:endParaRPr lang="en-US" altLang="en-US" b="1"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3094E7B9-3EBE-4F48-BE97-A98F4224B95A}" type="slidenum">
              <a:rPr lang="en-US" altLang="en-US"/>
              <a:pPr/>
              <a:t>26</a:t>
            </a:fld>
            <a:endParaRPr lang="en-US" altLang="en-US"/>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Source:  </a:t>
            </a:r>
            <a:r>
              <a:rPr lang="en-US" altLang="en-US" smtClean="0"/>
              <a:t>Clarke, R.V. (2004).  25 Techniques of Situational Crime Prevention. Presented at the Problem-Oriented Policing Conference, </a:t>
            </a:r>
          </a:p>
          <a:p>
            <a:pPr eaLnBrk="1" hangingPunct="1"/>
            <a:r>
              <a:rPr lang="en-US" altLang="en-US" smtClean="0"/>
              <a:t>Charlotte, NC.</a:t>
            </a:r>
          </a:p>
          <a:p>
            <a:pPr eaLnBrk="1" hangingPunct="1"/>
            <a:endParaRPr lang="en-US" altLang="en-US" b="1" smtClean="0"/>
          </a:p>
          <a:p>
            <a:pPr eaLnBrk="1" hangingPunct="1"/>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873CA783-22F9-44B6-A0CD-D7A4CE4A2BC1}" type="slidenum">
              <a:rPr lang="en-US" altLang="en-US"/>
              <a:pPr/>
              <a:t>27</a:t>
            </a:fld>
            <a:endParaRPr lang="en-US" altLang="en-US"/>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Source:  </a:t>
            </a:r>
            <a:r>
              <a:rPr lang="en-US" altLang="en-US" smtClean="0"/>
              <a:t>Clarke, R.V. (2004).  25 Techniques of Situational Crime Prevention. Presented at the Problem-Oriented Policing Conference, </a:t>
            </a:r>
          </a:p>
          <a:p>
            <a:pPr eaLnBrk="1" hangingPunct="1"/>
            <a:r>
              <a:rPr lang="en-US" altLang="en-US" smtClean="0"/>
              <a:t>Charlotte, NC.</a:t>
            </a:r>
          </a:p>
          <a:p>
            <a:pPr eaLnBrk="1" hangingPunct="1"/>
            <a:endParaRPr lang="en-US" altLang="en-US" b="1" smtClean="0"/>
          </a:p>
          <a:p>
            <a:pPr eaLnBrk="1" hangingPunct="1"/>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5AAE6B24-C2BE-4BE8-B621-7AA6771D47C9}" type="slidenum">
              <a:rPr lang="en-US" altLang="en-US"/>
              <a:pPr/>
              <a:t>31</a:t>
            </a:fld>
            <a:endParaRPr lang="en-US" altLang="en-US"/>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Students should list the category (e.g., increase risk, increase effort, reduce rewards, reduce provocations, remove excuses), the technique’s name (e.g., screen exits, deny benefits), and a description of the specific technique.  Note: if one specific technique falls into two categories list it in both and it will count twice (e.g., fixing cab fares is both avoiding disputes and setting rules).</a:t>
            </a:r>
          </a:p>
          <a:p>
            <a:pPr eaLnBrk="1" hangingPunct="1"/>
            <a:endParaRPr lang="en-US" altLang="en-US" smtClean="0"/>
          </a:p>
          <a:p>
            <a:pPr eaLnBrk="1" hangingPunct="1"/>
            <a:r>
              <a:rPr lang="en-US" altLang="en-US" b="1" smtClean="0"/>
              <a:t>For example:</a:t>
            </a:r>
          </a:p>
          <a:p>
            <a:pPr eaLnBrk="1" hangingPunct="1"/>
            <a:r>
              <a:rPr lang="en-US" altLang="en-US" smtClean="0"/>
              <a:t>Topic: Sexual Assault at Bars</a:t>
            </a:r>
          </a:p>
          <a:p>
            <a:pPr eaLnBrk="1" hangingPunct="1"/>
            <a:r>
              <a:rPr lang="en-US" altLang="en-US" smtClean="0"/>
              <a:t>Increase effort, extend guardianship: women do not go to the bathroom or to their cars without a friend.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D4FEBEF8-4151-46B7-B3BA-AA63CA2FA00A}" type="slidenum">
              <a:rPr lang="en-US" altLang="en-US"/>
              <a:pPr/>
              <a:t>2</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Source: </a:t>
            </a:r>
            <a:r>
              <a:rPr lang="en-US" altLang="en-US" smtClean="0"/>
              <a:t>Clarke, R.V. (2004).  25 Techniques of Situational Crime Prevention. Presented at the Problem-Oriented Policing Conference, </a:t>
            </a:r>
          </a:p>
          <a:p>
            <a:pPr eaLnBrk="1" hangingPunct="1"/>
            <a:r>
              <a:rPr lang="en-US" altLang="en-US" smtClean="0"/>
              <a:t>Charlotte, NC.</a:t>
            </a:r>
          </a:p>
          <a:p>
            <a:pPr eaLnBrk="1" hangingPunct="1"/>
            <a:endParaRPr lang="en-US" altLang="en-US" smtClean="0"/>
          </a:p>
          <a:p>
            <a:pPr eaLnBrk="1" hangingPunct="1"/>
            <a:r>
              <a:rPr lang="en-US" altLang="en-US" b="1" smtClean="0"/>
              <a:t>Alternative definition:</a:t>
            </a:r>
            <a:r>
              <a:rPr lang="en-US" altLang="en-US" smtClean="0"/>
              <a:t>  </a:t>
            </a:r>
            <a:r>
              <a:rPr lang="en-US" altLang="en-US" smtClean="0">
                <a:solidFill>
                  <a:srgbClr val="FF0000"/>
                </a:solidFill>
              </a:rPr>
              <a:t>Crime prevention entails any action designed to reduce the actual level of crime or perceived fear of crime.</a:t>
            </a:r>
          </a:p>
          <a:p>
            <a:pPr eaLnBrk="1" hangingPunct="1"/>
            <a:endParaRPr lang="en-US" altLang="en-US" smtClean="0">
              <a:solidFill>
                <a:srgbClr val="FF0000"/>
              </a:solidFill>
            </a:endParaRPr>
          </a:p>
          <a:p>
            <a:pPr eaLnBrk="1" hangingPunct="1"/>
            <a:r>
              <a:rPr lang="en-US" altLang="en-US" smtClean="0">
                <a:solidFill>
                  <a:srgbClr val="FF0000"/>
                </a:solidFill>
              </a:rPr>
              <a:t>Lab, S. (2004).  </a:t>
            </a:r>
            <a:r>
              <a:rPr lang="en-US" altLang="en-US" i="1" smtClean="0">
                <a:solidFill>
                  <a:srgbClr val="FF0000"/>
                </a:solidFill>
              </a:rPr>
              <a:t>Crime Prevention: Approaches, Practices and Evaluations.</a:t>
            </a:r>
            <a:r>
              <a:rPr lang="en-US" altLang="en-US" smtClean="0">
                <a:solidFill>
                  <a:srgbClr val="FF0000"/>
                </a:solidFill>
              </a:rPr>
              <a:t> Anderson Publishing.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80ADC029-2F96-433D-AD00-5DD9B524AB2C}" type="slidenum">
              <a:rPr lang="en-US" altLang="en-US"/>
              <a:pPr/>
              <a:t>3</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Source  </a:t>
            </a:r>
            <a:r>
              <a:rPr lang="en-US" altLang="en-US" sz="900" smtClean="0"/>
              <a:t>Lab, S. (2004).  </a:t>
            </a:r>
            <a:r>
              <a:rPr lang="en-US" altLang="en-US" sz="900" i="1" smtClean="0"/>
              <a:t>Crime Prevention: Approaches, Practices and Evaluations.</a:t>
            </a:r>
            <a:r>
              <a:rPr lang="en-US" altLang="en-US" sz="900" smtClean="0"/>
              <a:t> Anderson Publishing.</a:t>
            </a:r>
            <a:endParaRPr lang="en-US" altLang="en-US" b="1"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3AC6CB2D-A12D-4365-A4E6-A72A26B6847E}" type="slidenum">
              <a:rPr lang="en-US" altLang="en-US"/>
              <a:pPr/>
              <a:t>4</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Source: </a:t>
            </a:r>
            <a:r>
              <a:rPr lang="en-US" altLang="en-US" smtClean="0"/>
              <a:t>Clarke, R.V. (2004).  25 Techniques of Situational Crime Prevention. Presented at the Problem-Oriented Policing Conference, </a:t>
            </a:r>
          </a:p>
          <a:p>
            <a:pPr eaLnBrk="1" hangingPunct="1"/>
            <a:r>
              <a:rPr lang="en-US" altLang="en-US" smtClean="0"/>
              <a:t>Charlotte, NC.</a:t>
            </a:r>
          </a:p>
          <a:p>
            <a:pPr eaLnBrk="1" hangingPunct="1"/>
            <a:endParaRPr lang="en-US" altLang="en-US" b="1"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B5F1B8D4-E8C4-4EFC-BD2A-12E03788D9BE}" type="slidenum">
              <a:rPr lang="en-US" altLang="en-US"/>
              <a:pPr/>
              <a:t>5</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Source:  </a:t>
            </a:r>
            <a:r>
              <a:rPr lang="en-US" altLang="en-US" smtClean="0"/>
              <a:t>Clarke, R.V. (2004).  25 Techniques of Situational Crime Prevention. Presented at the Problem-Oriented Policing Conference, </a:t>
            </a:r>
          </a:p>
          <a:p>
            <a:pPr eaLnBrk="1" hangingPunct="1"/>
            <a:r>
              <a:rPr lang="en-US" altLang="en-US" smtClean="0"/>
              <a:t>Charlotte, NC.</a:t>
            </a:r>
          </a:p>
          <a:p>
            <a:pPr eaLnBrk="1" hangingPunct="1"/>
            <a:endParaRPr lang="en-US" altLang="en-US" b="1"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91DD1A16-4755-4771-B2AE-1A467EAABCCF}" type="slidenum">
              <a:rPr lang="en-US" altLang="en-US"/>
              <a:pPr/>
              <a:t>7</a:t>
            </a:fld>
            <a:endParaRPr lang="en-US"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Source:  </a:t>
            </a:r>
            <a:r>
              <a:rPr lang="en-US" altLang="en-US" smtClean="0"/>
              <a:t>Clarke, R.V. (2004).  25 Techniques of Situational Crime Prevention. Presented at the Problem-Oriented Policing Conference, </a:t>
            </a:r>
          </a:p>
          <a:p>
            <a:pPr eaLnBrk="1" hangingPunct="1"/>
            <a:r>
              <a:rPr lang="en-US" altLang="en-US" smtClean="0"/>
              <a:t>Charlotte, NC.</a:t>
            </a:r>
          </a:p>
          <a:p>
            <a:pPr eaLnBrk="1" hangingPunct="1"/>
            <a:endParaRPr lang="en-US" altLang="en-US" b="1"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C53F66CF-4ED9-4979-AB83-3ABA34AD206D}" type="slidenum">
              <a:rPr lang="en-US" altLang="en-US"/>
              <a:pPr/>
              <a:t>8</a:t>
            </a:fld>
            <a:endParaRPr lang="en-US"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While the Problem Analysis Triangle helps to analyze problems, situational crime prevention provides a framework for intervention. By assessing the opportunities that specific situations offer for crime, situational crime prevention has identified five main ways in which situations can be modified. These are:</a:t>
            </a:r>
          </a:p>
          <a:p>
            <a:pPr eaLnBrk="1" hangingPunct="1"/>
            <a:endParaRPr lang="en-US" altLang="en-US" smtClean="0"/>
          </a:p>
          <a:p>
            <a:pPr eaLnBrk="1" hangingPunct="1">
              <a:buFontTx/>
              <a:buChar char="•"/>
            </a:pPr>
            <a:r>
              <a:rPr lang="en-US" altLang="en-US" smtClean="0"/>
              <a:t>Increasing the effort the offender must make to carry out the crime. </a:t>
            </a:r>
          </a:p>
          <a:p>
            <a:pPr eaLnBrk="1" hangingPunct="1">
              <a:buFontTx/>
              <a:buChar char="•"/>
            </a:pPr>
            <a:r>
              <a:rPr lang="en-US" altLang="en-US" smtClean="0"/>
              <a:t>Increasing the risks the offender must face in completing the crime. </a:t>
            </a:r>
          </a:p>
          <a:p>
            <a:pPr eaLnBrk="1" hangingPunct="1">
              <a:buFontTx/>
              <a:buChar char="•"/>
            </a:pPr>
            <a:r>
              <a:rPr lang="en-US" altLang="en-US" smtClean="0"/>
              <a:t>Reducing the rewards or benefits the offender expects to obtain from the crime. </a:t>
            </a:r>
          </a:p>
          <a:p>
            <a:pPr eaLnBrk="1" hangingPunct="1">
              <a:buFontTx/>
              <a:buChar char="•"/>
            </a:pPr>
            <a:r>
              <a:rPr lang="en-US" altLang="en-US" smtClean="0"/>
              <a:t>Reducing or avoiding provocations that may tempt or incite offenders into criminal acts. </a:t>
            </a:r>
          </a:p>
          <a:p>
            <a:pPr eaLnBrk="1" hangingPunct="1">
              <a:buFontTx/>
              <a:buChar char="•"/>
            </a:pPr>
            <a:r>
              <a:rPr lang="en-US" altLang="en-US" smtClean="0"/>
              <a:t>Removing excuses that offenders may use to “rationalize” or justify their actions.</a:t>
            </a:r>
          </a:p>
          <a:p>
            <a:pPr eaLnBrk="1" hangingPunct="1">
              <a:buFontTx/>
              <a:buChar char="•"/>
            </a:pPr>
            <a:endParaRPr lang="en-US" altLang="en-US" smtClean="0"/>
          </a:p>
          <a:p>
            <a:pPr eaLnBrk="1" hangingPunct="1"/>
            <a:r>
              <a:rPr lang="en-US" altLang="en-US" smtClean="0"/>
              <a:t>These five approaches to reducing opportunity were expanded to 25 techniques of situational crime prevention.</a:t>
            </a:r>
          </a:p>
          <a:p>
            <a:pPr eaLnBrk="1" hangingPunct="1"/>
            <a:endParaRPr lang="en-US" altLang="en-US" smtClean="0"/>
          </a:p>
          <a:p>
            <a:pPr eaLnBrk="1" hangingPunct="1"/>
            <a:r>
              <a:rPr lang="en-US" altLang="en-US" b="1" smtClean="0"/>
              <a:t>Source:  </a:t>
            </a:r>
            <a:r>
              <a:rPr lang="en-US" altLang="en-US" smtClean="0"/>
              <a:t>Center for Problem-Oriented Policing,</a:t>
            </a:r>
            <a:r>
              <a:rPr lang="en-US" altLang="en-US" b="1" smtClean="0"/>
              <a:t> </a:t>
            </a:r>
            <a:r>
              <a:rPr lang="en-US" altLang="en-US" smtClean="0"/>
              <a:t>http://www.popcenter.org/about-situational.htm</a:t>
            </a:r>
          </a:p>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EA99820C-A14E-4118-9BED-3F98E9DB03F1}" type="slidenum">
              <a:rPr lang="en-US" altLang="en-US"/>
              <a:pPr/>
              <a:t>14</a:t>
            </a:fld>
            <a:endParaRPr lang="en-US" altLang="en-US"/>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smtClean="0"/>
              <a:t>Source: </a:t>
            </a:r>
            <a:r>
              <a:rPr lang="en-US" altLang="en-US" smtClean="0"/>
              <a:t>Center for Problem-Oriented Policing, http://www.popcenter.org/25techniques.htm</a:t>
            </a:r>
          </a:p>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D9525D34-5420-4979-A0B8-AA9485E162FB}" type="slidenum">
              <a:rPr lang="en-US" altLang="en-US"/>
              <a:pPr/>
              <a:t>15</a:t>
            </a:fld>
            <a:endParaRPr lang="en-US" altLang="en-US"/>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altLang="en-US" sz="800" b="1" smtClean="0"/>
              <a:t>Harden targets</a:t>
            </a:r>
          </a:p>
          <a:p>
            <a:pPr eaLnBrk="1" hangingPunct="1">
              <a:lnSpc>
                <a:spcPct val="80000"/>
              </a:lnSpc>
              <a:buFontTx/>
              <a:buChar char="•"/>
            </a:pPr>
            <a:r>
              <a:rPr lang="en-US" altLang="en-US" sz="800" smtClean="0"/>
              <a:t>Steering column locks and immobilizers</a:t>
            </a:r>
          </a:p>
          <a:p>
            <a:pPr eaLnBrk="1" hangingPunct="1">
              <a:lnSpc>
                <a:spcPct val="80000"/>
              </a:lnSpc>
              <a:buFontTx/>
              <a:buChar char="•"/>
            </a:pPr>
            <a:r>
              <a:rPr lang="en-US" altLang="en-US" sz="800" smtClean="0"/>
              <a:t>Anti-robbery screens</a:t>
            </a:r>
          </a:p>
          <a:p>
            <a:pPr eaLnBrk="1" hangingPunct="1">
              <a:lnSpc>
                <a:spcPct val="80000"/>
              </a:lnSpc>
              <a:buFontTx/>
              <a:buChar char="•"/>
            </a:pPr>
            <a:r>
              <a:rPr lang="en-US" altLang="en-US" sz="800" smtClean="0"/>
              <a:t>Tamper-proof packaging</a:t>
            </a:r>
          </a:p>
          <a:p>
            <a:pPr eaLnBrk="1" hangingPunct="1">
              <a:lnSpc>
                <a:spcPct val="80000"/>
              </a:lnSpc>
              <a:buFontTx/>
              <a:buChar char="•"/>
            </a:pPr>
            <a:endParaRPr lang="en-US" altLang="en-US" sz="800" smtClean="0"/>
          </a:p>
          <a:p>
            <a:pPr eaLnBrk="1" hangingPunct="1">
              <a:lnSpc>
                <a:spcPct val="80000"/>
              </a:lnSpc>
            </a:pPr>
            <a:r>
              <a:rPr lang="en-US" altLang="en-US" sz="800" b="1" smtClean="0"/>
              <a:t>Control access to facilities</a:t>
            </a:r>
          </a:p>
          <a:p>
            <a:pPr eaLnBrk="1" hangingPunct="1">
              <a:lnSpc>
                <a:spcPct val="80000"/>
              </a:lnSpc>
              <a:buFontTx/>
              <a:buChar char="•"/>
            </a:pPr>
            <a:r>
              <a:rPr lang="en-US" altLang="en-US" sz="800" smtClean="0"/>
              <a:t>Entry phones</a:t>
            </a:r>
          </a:p>
          <a:p>
            <a:pPr eaLnBrk="1" hangingPunct="1">
              <a:lnSpc>
                <a:spcPct val="80000"/>
              </a:lnSpc>
              <a:buFontTx/>
              <a:buChar char="•"/>
            </a:pPr>
            <a:r>
              <a:rPr lang="en-US" altLang="en-US" sz="800" smtClean="0"/>
              <a:t>Electronic card access</a:t>
            </a:r>
          </a:p>
          <a:p>
            <a:pPr eaLnBrk="1" hangingPunct="1">
              <a:lnSpc>
                <a:spcPct val="80000"/>
              </a:lnSpc>
              <a:buFontTx/>
              <a:buChar char="•"/>
            </a:pPr>
            <a:r>
              <a:rPr lang="en-US" altLang="en-US" sz="800" smtClean="0"/>
              <a:t>Baggage screening</a:t>
            </a:r>
          </a:p>
          <a:p>
            <a:pPr eaLnBrk="1" hangingPunct="1">
              <a:lnSpc>
                <a:spcPct val="80000"/>
              </a:lnSpc>
              <a:buFontTx/>
              <a:buChar char="•"/>
            </a:pPr>
            <a:endParaRPr lang="en-US" altLang="en-US" sz="800" smtClean="0"/>
          </a:p>
          <a:p>
            <a:pPr eaLnBrk="1" hangingPunct="1">
              <a:lnSpc>
                <a:spcPct val="80000"/>
              </a:lnSpc>
            </a:pPr>
            <a:r>
              <a:rPr lang="en-US" altLang="en-US" sz="800" b="1" smtClean="0"/>
              <a:t>Screen exits</a:t>
            </a:r>
          </a:p>
          <a:p>
            <a:pPr eaLnBrk="1" hangingPunct="1">
              <a:lnSpc>
                <a:spcPct val="80000"/>
              </a:lnSpc>
              <a:buFontTx/>
              <a:buChar char="•"/>
            </a:pPr>
            <a:r>
              <a:rPr lang="en-US" altLang="en-US" sz="800" smtClean="0"/>
              <a:t>Ticket needed for exit</a:t>
            </a:r>
          </a:p>
          <a:p>
            <a:pPr eaLnBrk="1" hangingPunct="1">
              <a:lnSpc>
                <a:spcPct val="80000"/>
              </a:lnSpc>
              <a:buFontTx/>
              <a:buChar char="•"/>
            </a:pPr>
            <a:r>
              <a:rPr lang="en-US" altLang="en-US" sz="800" smtClean="0"/>
              <a:t>Export documents</a:t>
            </a:r>
          </a:p>
          <a:p>
            <a:pPr eaLnBrk="1" hangingPunct="1">
              <a:lnSpc>
                <a:spcPct val="80000"/>
              </a:lnSpc>
              <a:buFontTx/>
              <a:buChar char="•"/>
            </a:pPr>
            <a:r>
              <a:rPr lang="en-US" altLang="en-US" sz="800" smtClean="0"/>
              <a:t>Electronic merchandise tags</a:t>
            </a:r>
          </a:p>
          <a:p>
            <a:pPr eaLnBrk="1" hangingPunct="1">
              <a:lnSpc>
                <a:spcPct val="80000"/>
              </a:lnSpc>
              <a:buFontTx/>
              <a:buChar char="•"/>
            </a:pPr>
            <a:endParaRPr lang="en-US" altLang="en-US" sz="800" smtClean="0"/>
          </a:p>
          <a:p>
            <a:pPr eaLnBrk="1" hangingPunct="1">
              <a:lnSpc>
                <a:spcPct val="80000"/>
              </a:lnSpc>
            </a:pPr>
            <a:r>
              <a:rPr lang="en-US" altLang="en-US" sz="800" b="1" smtClean="0"/>
              <a:t>Deflect offenders</a:t>
            </a:r>
          </a:p>
          <a:p>
            <a:pPr eaLnBrk="1" hangingPunct="1">
              <a:lnSpc>
                <a:spcPct val="80000"/>
              </a:lnSpc>
              <a:buFontTx/>
              <a:buChar char="•"/>
            </a:pPr>
            <a:r>
              <a:rPr lang="en-US" altLang="en-US" sz="800" smtClean="0"/>
              <a:t>Street closures</a:t>
            </a:r>
          </a:p>
          <a:p>
            <a:pPr eaLnBrk="1" hangingPunct="1">
              <a:lnSpc>
                <a:spcPct val="80000"/>
              </a:lnSpc>
              <a:buFontTx/>
              <a:buChar char="•"/>
            </a:pPr>
            <a:r>
              <a:rPr lang="en-US" altLang="en-US" sz="800" smtClean="0"/>
              <a:t>Separate bathrooms for women</a:t>
            </a:r>
          </a:p>
          <a:p>
            <a:pPr eaLnBrk="1" hangingPunct="1">
              <a:lnSpc>
                <a:spcPct val="80000"/>
              </a:lnSpc>
              <a:buFontTx/>
              <a:buChar char="•"/>
            </a:pPr>
            <a:r>
              <a:rPr lang="en-US" altLang="en-US" sz="800" smtClean="0"/>
              <a:t>Disperse pubs</a:t>
            </a:r>
          </a:p>
          <a:p>
            <a:pPr eaLnBrk="1" hangingPunct="1">
              <a:lnSpc>
                <a:spcPct val="80000"/>
              </a:lnSpc>
              <a:buFontTx/>
              <a:buChar char="•"/>
            </a:pPr>
            <a:endParaRPr lang="en-US" altLang="en-US" sz="800" smtClean="0"/>
          </a:p>
          <a:p>
            <a:pPr eaLnBrk="1" hangingPunct="1">
              <a:lnSpc>
                <a:spcPct val="80000"/>
              </a:lnSpc>
            </a:pPr>
            <a:r>
              <a:rPr lang="en-US" altLang="en-US" sz="800" b="1" smtClean="0"/>
              <a:t>Control tools/weapons</a:t>
            </a:r>
          </a:p>
          <a:p>
            <a:pPr eaLnBrk="1" hangingPunct="1">
              <a:lnSpc>
                <a:spcPct val="80000"/>
              </a:lnSpc>
              <a:buFontTx/>
              <a:buChar char="•"/>
            </a:pPr>
            <a:r>
              <a:rPr lang="en-US" altLang="en-US" sz="800" smtClean="0"/>
              <a:t>“Smart” guns</a:t>
            </a:r>
          </a:p>
          <a:p>
            <a:pPr eaLnBrk="1" hangingPunct="1">
              <a:lnSpc>
                <a:spcPct val="80000"/>
              </a:lnSpc>
              <a:buFontTx/>
              <a:buChar char="•"/>
            </a:pPr>
            <a:r>
              <a:rPr lang="en-US" altLang="en-US" sz="800" smtClean="0"/>
              <a:t>Disabling stolen cell phones</a:t>
            </a:r>
          </a:p>
          <a:p>
            <a:pPr eaLnBrk="1" hangingPunct="1">
              <a:lnSpc>
                <a:spcPct val="80000"/>
              </a:lnSpc>
              <a:buFontTx/>
              <a:buChar char="•"/>
            </a:pPr>
            <a:r>
              <a:rPr lang="en-US" altLang="en-US" sz="800" smtClean="0"/>
              <a:t>Restrict spray paint sales to juveniles</a:t>
            </a:r>
          </a:p>
          <a:p>
            <a:pPr eaLnBrk="1" hangingPunct="1">
              <a:lnSpc>
                <a:spcPct val="80000"/>
              </a:lnSpc>
            </a:pPr>
            <a:endParaRPr lang="en-US" altLang="en-US" sz="800" smtClean="0"/>
          </a:p>
          <a:p>
            <a:pPr eaLnBrk="1" hangingPunct="1">
              <a:lnSpc>
                <a:spcPct val="80000"/>
              </a:lnSpc>
            </a:pPr>
            <a:r>
              <a:rPr lang="en-US" altLang="en-US" sz="800" b="1" smtClean="0"/>
              <a:t>Source: </a:t>
            </a:r>
            <a:r>
              <a:rPr lang="en-US" altLang="en-US" sz="800" smtClean="0"/>
              <a:t>Center for Problem-Oriented Policing, http://www.popcenter.org/25techniques.htm</a:t>
            </a:r>
          </a:p>
          <a:p>
            <a:pPr eaLnBrk="1" hangingPunct="1">
              <a:lnSpc>
                <a:spcPct val="80000"/>
              </a:lnSpc>
            </a:pPr>
            <a:endParaRPr lang="en-US" altLang="en-US" sz="8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000000"/>
              </a:solidFill>
              <a:latin typeface="Gill Sans MT" panose="020B0502020104020203" pitchFamily="34" charset="0"/>
            </a:endParaRPr>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000000"/>
              </a:solidFill>
              <a:latin typeface="Gill Sans MT" panose="020B0502020104020203" pitchFamily="34" charset="0"/>
            </a:endParaRPr>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smtClean="0"/>
            </a:lvl1pPr>
          </a:lstStyle>
          <a:p>
            <a:pPr>
              <a:defRPr/>
            </a:pPr>
            <a:fld id="{19AA572F-534F-47F5-AED7-6FEF5C7C8CBB}" type="datetimeFigureOut">
              <a:rPr lang="en-US" altLang="en-US"/>
              <a:pPr>
                <a:defRPr/>
              </a:pPr>
              <a:t>10/8/2014</a:t>
            </a:fld>
            <a:endParaRPr lang="en-US" altLang="en-US"/>
          </a:p>
        </p:txBody>
      </p:sp>
      <p:sp>
        <p:nvSpPr>
          <p:cNvPr id="7" name="Footer Placeholder 19"/>
          <p:cNvSpPr>
            <a:spLocks noGrp="1"/>
          </p:cNvSpPr>
          <p:nvPr>
            <p:ph type="ftr" sz="quarter" idx="11"/>
          </p:nvPr>
        </p:nvSpPr>
        <p:spPr/>
        <p:txBody>
          <a:bodyPr/>
          <a:lstStyle>
            <a:lvl1pPr>
              <a:defRPr smtClean="0"/>
            </a:lvl1pPr>
          </a:lstStyle>
          <a:p>
            <a:pPr>
              <a:defRPr/>
            </a:pPr>
            <a:endParaRPr lang="en-US" altLang="en-US"/>
          </a:p>
        </p:txBody>
      </p:sp>
      <p:sp>
        <p:nvSpPr>
          <p:cNvPr id="8" name="Slide Number Placeholder 9"/>
          <p:cNvSpPr>
            <a:spLocks noGrp="1"/>
          </p:cNvSpPr>
          <p:nvPr>
            <p:ph type="sldNum" sz="quarter" idx="12"/>
          </p:nvPr>
        </p:nvSpPr>
        <p:spPr/>
        <p:txBody>
          <a:bodyPr/>
          <a:lstStyle>
            <a:lvl1pPr>
              <a:defRPr/>
            </a:lvl1pPr>
          </a:lstStyle>
          <a:p>
            <a:fld id="{E98EA943-9C00-4B69-BD03-A90ECA1588A2}" type="slidenum">
              <a:rPr lang="en-US" altLang="en-US"/>
              <a:pPr/>
              <a:t>‹#›</a:t>
            </a:fld>
            <a:endParaRPr lang="en-US" altLang="en-US"/>
          </a:p>
        </p:txBody>
      </p:sp>
    </p:spTree>
    <p:extLst>
      <p:ext uri="{BB962C8B-B14F-4D97-AF65-F5344CB8AC3E}">
        <p14:creationId xmlns:p14="http://schemas.microsoft.com/office/powerpoint/2010/main" val="584519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296739A8-3B2F-470C-8B06-D5E4947E19B3}" type="datetimeFigureOut">
              <a:rPr lang="en-US" altLang="en-US"/>
              <a:pPr>
                <a:defRPr/>
              </a:pPr>
              <a:t>10/8/2014</a:t>
            </a:fld>
            <a:endParaRPr lang="en-US" altLang="en-US"/>
          </a:p>
        </p:txBody>
      </p:sp>
      <p:sp>
        <p:nvSpPr>
          <p:cNvPr id="5" name="Footer Placeholder 9"/>
          <p:cNvSpPr>
            <a:spLocks noGrp="1"/>
          </p:cNvSpPr>
          <p:nvPr>
            <p:ph type="ftr" sz="quarter" idx="11"/>
          </p:nvPr>
        </p:nvSpPr>
        <p:spPr/>
        <p:txBody>
          <a:bodyPr/>
          <a:lstStyle>
            <a:lvl1pPr>
              <a:defRPr/>
            </a:lvl1pPr>
          </a:lstStyle>
          <a:p>
            <a:pPr>
              <a:defRPr/>
            </a:pPr>
            <a:endParaRPr lang="en-US" altLang="en-US"/>
          </a:p>
        </p:txBody>
      </p:sp>
      <p:sp>
        <p:nvSpPr>
          <p:cNvPr id="6" name="Slide Number Placeholder 21"/>
          <p:cNvSpPr>
            <a:spLocks noGrp="1"/>
          </p:cNvSpPr>
          <p:nvPr>
            <p:ph type="sldNum" sz="quarter" idx="12"/>
          </p:nvPr>
        </p:nvSpPr>
        <p:spPr/>
        <p:txBody>
          <a:bodyPr/>
          <a:lstStyle>
            <a:lvl1pPr>
              <a:defRPr/>
            </a:lvl1pPr>
          </a:lstStyle>
          <a:p>
            <a:fld id="{1CC2EEFE-3E4F-4FC3-A38E-36A98038B519}" type="slidenum">
              <a:rPr lang="en-US" altLang="en-US"/>
              <a:pPr/>
              <a:t>‹#›</a:t>
            </a:fld>
            <a:endParaRPr lang="en-US" altLang="en-US"/>
          </a:p>
        </p:txBody>
      </p:sp>
    </p:spTree>
    <p:extLst>
      <p:ext uri="{BB962C8B-B14F-4D97-AF65-F5344CB8AC3E}">
        <p14:creationId xmlns:p14="http://schemas.microsoft.com/office/powerpoint/2010/main" val="154225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1163EBA5-64BE-4E50-8889-838A94E3CF20}" type="datetimeFigureOut">
              <a:rPr lang="en-US" altLang="en-US"/>
              <a:pPr>
                <a:defRPr/>
              </a:pPr>
              <a:t>10/8/2014</a:t>
            </a:fld>
            <a:endParaRPr lang="en-US" altLang="en-US"/>
          </a:p>
        </p:txBody>
      </p:sp>
      <p:sp>
        <p:nvSpPr>
          <p:cNvPr id="5" name="Footer Placeholder 9"/>
          <p:cNvSpPr>
            <a:spLocks noGrp="1"/>
          </p:cNvSpPr>
          <p:nvPr>
            <p:ph type="ftr" sz="quarter" idx="11"/>
          </p:nvPr>
        </p:nvSpPr>
        <p:spPr/>
        <p:txBody>
          <a:bodyPr/>
          <a:lstStyle>
            <a:lvl1pPr>
              <a:defRPr/>
            </a:lvl1pPr>
          </a:lstStyle>
          <a:p>
            <a:pPr>
              <a:defRPr/>
            </a:pPr>
            <a:endParaRPr lang="en-US" altLang="en-US"/>
          </a:p>
        </p:txBody>
      </p:sp>
      <p:sp>
        <p:nvSpPr>
          <p:cNvPr id="6" name="Slide Number Placeholder 21"/>
          <p:cNvSpPr>
            <a:spLocks noGrp="1"/>
          </p:cNvSpPr>
          <p:nvPr>
            <p:ph type="sldNum" sz="quarter" idx="12"/>
          </p:nvPr>
        </p:nvSpPr>
        <p:spPr/>
        <p:txBody>
          <a:bodyPr/>
          <a:lstStyle>
            <a:lvl1pPr>
              <a:defRPr/>
            </a:lvl1pPr>
          </a:lstStyle>
          <a:p>
            <a:fld id="{7712C0E0-749B-4671-9CF7-1044F806D12C}" type="slidenum">
              <a:rPr lang="en-US" altLang="en-US"/>
              <a:pPr/>
              <a:t>‹#›</a:t>
            </a:fld>
            <a:endParaRPr lang="en-US" altLang="en-US"/>
          </a:p>
        </p:txBody>
      </p:sp>
    </p:spTree>
    <p:extLst>
      <p:ext uri="{BB962C8B-B14F-4D97-AF65-F5344CB8AC3E}">
        <p14:creationId xmlns:p14="http://schemas.microsoft.com/office/powerpoint/2010/main" val="32972540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43638"/>
            <a:ext cx="2133600" cy="457200"/>
          </a:xfrm>
        </p:spPr>
        <p:txBody>
          <a:bodyPr/>
          <a:lstStyle>
            <a:lvl1pPr>
              <a:defRPr smtClean="0"/>
            </a:lvl1pPr>
          </a:lstStyle>
          <a:p>
            <a:pPr>
              <a:defRPr/>
            </a:pPr>
            <a:fld id="{7A90BA69-8125-44C2-9542-680F77A7B2DD}" type="datetimeFigureOut">
              <a:rPr lang="en-US" altLang="en-US"/>
              <a:pPr>
                <a:defRPr/>
              </a:pPr>
              <a:t>10/8/2014</a:t>
            </a:fld>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smtClean="0"/>
            </a:lvl1pPr>
          </a:lstStyle>
          <a:p>
            <a:pPr>
              <a:defRPr/>
            </a:pPr>
            <a:endParaRPr lang="en-US" alt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E54CB22F-C1F7-4A20-925A-55FB3B274079}" type="slidenum">
              <a:rPr lang="en-US" altLang="en-US"/>
              <a:pPr/>
              <a:t>‹#›</a:t>
            </a:fld>
            <a:endParaRPr lang="en-US" altLang="en-US"/>
          </a:p>
        </p:txBody>
      </p:sp>
    </p:spTree>
    <p:extLst>
      <p:ext uri="{BB962C8B-B14F-4D97-AF65-F5344CB8AC3E}">
        <p14:creationId xmlns:p14="http://schemas.microsoft.com/office/powerpoint/2010/main" val="56657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BAF19853-E43A-4EA9-81EE-E39A0A7E33DA}" type="datetimeFigureOut">
              <a:rPr lang="en-US" altLang="en-US"/>
              <a:pPr>
                <a:defRPr/>
              </a:pPr>
              <a:t>10/8/2014</a:t>
            </a:fld>
            <a:endParaRPr lang="en-US" altLang="en-US"/>
          </a:p>
        </p:txBody>
      </p:sp>
      <p:sp>
        <p:nvSpPr>
          <p:cNvPr id="5" name="Footer Placeholder 9"/>
          <p:cNvSpPr>
            <a:spLocks noGrp="1"/>
          </p:cNvSpPr>
          <p:nvPr>
            <p:ph type="ftr" sz="quarter" idx="11"/>
          </p:nvPr>
        </p:nvSpPr>
        <p:spPr/>
        <p:txBody>
          <a:bodyPr/>
          <a:lstStyle>
            <a:lvl1pPr>
              <a:defRPr/>
            </a:lvl1pPr>
          </a:lstStyle>
          <a:p>
            <a:pPr>
              <a:defRPr/>
            </a:pPr>
            <a:endParaRPr lang="en-US" altLang="en-US"/>
          </a:p>
        </p:txBody>
      </p:sp>
      <p:sp>
        <p:nvSpPr>
          <p:cNvPr id="6" name="Slide Number Placeholder 21"/>
          <p:cNvSpPr>
            <a:spLocks noGrp="1"/>
          </p:cNvSpPr>
          <p:nvPr>
            <p:ph type="sldNum" sz="quarter" idx="12"/>
          </p:nvPr>
        </p:nvSpPr>
        <p:spPr/>
        <p:txBody>
          <a:bodyPr/>
          <a:lstStyle>
            <a:lvl1pPr>
              <a:defRPr/>
            </a:lvl1pPr>
          </a:lstStyle>
          <a:p>
            <a:fld id="{2C51B688-10FF-4BF9-9580-B6E4BD61D035}" type="slidenum">
              <a:rPr lang="en-US" altLang="en-US"/>
              <a:pPr/>
              <a:t>‹#›</a:t>
            </a:fld>
            <a:endParaRPr lang="en-US" altLang="en-US"/>
          </a:p>
        </p:txBody>
      </p:sp>
    </p:spTree>
    <p:extLst>
      <p:ext uri="{BB962C8B-B14F-4D97-AF65-F5344CB8AC3E}">
        <p14:creationId xmlns:p14="http://schemas.microsoft.com/office/powerpoint/2010/main" val="231699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FFFFFF"/>
              </a:solidFill>
              <a:latin typeface="Gill Sans MT" panose="020B0502020104020203" pitchFamily="34" charset="0"/>
            </a:endParaRPr>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FFFFFF"/>
              </a:solidFill>
              <a:latin typeface="Gill Sans MT" panose="020B0502020104020203" pitchFamily="34" charset="0"/>
            </a:endParaRPr>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000000"/>
              </a:solidFill>
              <a:latin typeface="Gill Sans MT" panose="020B0502020104020203" pitchFamily="34" charset="0"/>
            </a:endParaRPr>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000000"/>
              </a:solidFill>
              <a:latin typeface="Gill Sans MT" panose="020B0502020104020203" pitchFamily="34" charset="0"/>
            </a:endParaRPr>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smtClean="0"/>
            </a:lvl1pPr>
          </a:lstStyle>
          <a:p>
            <a:pPr>
              <a:defRPr/>
            </a:pPr>
            <a:fld id="{A067FA65-54FC-4909-BB3E-ABF0CEA6BE05}" type="datetimeFigureOut">
              <a:rPr lang="en-US" altLang="en-US"/>
              <a:pPr>
                <a:defRPr/>
              </a:pPr>
              <a:t>10/8/2014</a:t>
            </a:fld>
            <a:endParaRPr lang="en-US" altLang="en-US"/>
          </a:p>
        </p:txBody>
      </p:sp>
      <p:sp>
        <p:nvSpPr>
          <p:cNvPr id="9" name="Footer Placeholder 4"/>
          <p:cNvSpPr>
            <a:spLocks noGrp="1"/>
          </p:cNvSpPr>
          <p:nvPr>
            <p:ph type="ftr" sz="quarter" idx="11"/>
          </p:nvPr>
        </p:nvSpPr>
        <p:spPr/>
        <p:txBody>
          <a:bodyPr/>
          <a:lstStyle>
            <a:lvl1pPr>
              <a:defRPr smtClean="0"/>
            </a:lvl1pPr>
          </a:lstStyle>
          <a:p>
            <a:pPr>
              <a:defRPr/>
            </a:pPr>
            <a:endParaRPr lang="en-US" altLang="en-US"/>
          </a:p>
        </p:txBody>
      </p:sp>
      <p:sp>
        <p:nvSpPr>
          <p:cNvPr id="10" name="Slide Number Placeholder 5"/>
          <p:cNvSpPr>
            <a:spLocks noGrp="1"/>
          </p:cNvSpPr>
          <p:nvPr>
            <p:ph type="sldNum" sz="quarter" idx="12"/>
          </p:nvPr>
        </p:nvSpPr>
        <p:spPr/>
        <p:txBody>
          <a:bodyPr/>
          <a:lstStyle>
            <a:lvl1pPr>
              <a:defRPr/>
            </a:lvl1pPr>
          </a:lstStyle>
          <a:p>
            <a:fld id="{90D2EC06-1BA7-4197-8BB5-366DB14A5482}" type="slidenum">
              <a:rPr lang="en-US" altLang="en-US"/>
              <a:pPr/>
              <a:t>‹#›</a:t>
            </a:fld>
            <a:endParaRPr lang="en-US" altLang="en-US"/>
          </a:p>
        </p:txBody>
      </p:sp>
    </p:spTree>
    <p:extLst>
      <p:ext uri="{BB962C8B-B14F-4D97-AF65-F5344CB8AC3E}">
        <p14:creationId xmlns:p14="http://schemas.microsoft.com/office/powerpoint/2010/main" val="4272859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69AF55DE-6709-41D7-B745-2689367DF411}" type="datetimeFigureOut">
              <a:rPr lang="en-US" altLang="en-US"/>
              <a:pPr>
                <a:defRPr/>
              </a:pPr>
              <a:t>10/8/2014</a:t>
            </a:fld>
            <a:endParaRPr lang="en-US" altLang="en-US"/>
          </a:p>
        </p:txBody>
      </p:sp>
      <p:sp>
        <p:nvSpPr>
          <p:cNvPr id="6" name="Footer Placeholder 9"/>
          <p:cNvSpPr>
            <a:spLocks noGrp="1"/>
          </p:cNvSpPr>
          <p:nvPr>
            <p:ph type="ftr" sz="quarter" idx="11"/>
          </p:nvPr>
        </p:nvSpPr>
        <p:spPr/>
        <p:txBody>
          <a:bodyPr/>
          <a:lstStyle>
            <a:lvl1pPr>
              <a:defRPr/>
            </a:lvl1pPr>
          </a:lstStyle>
          <a:p>
            <a:pPr>
              <a:defRPr/>
            </a:pPr>
            <a:endParaRPr lang="en-US" altLang="en-US"/>
          </a:p>
        </p:txBody>
      </p:sp>
      <p:sp>
        <p:nvSpPr>
          <p:cNvPr id="7" name="Slide Number Placeholder 21"/>
          <p:cNvSpPr>
            <a:spLocks noGrp="1"/>
          </p:cNvSpPr>
          <p:nvPr>
            <p:ph type="sldNum" sz="quarter" idx="12"/>
          </p:nvPr>
        </p:nvSpPr>
        <p:spPr/>
        <p:txBody>
          <a:bodyPr/>
          <a:lstStyle>
            <a:lvl1pPr>
              <a:defRPr/>
            </a:lvl1pPr>
          </a:lstStyle>
          <a:p>
            <a:fld id="{10FA54C0-72A3-42D4-9B7B-F606C4A816E7}" type="slidenum">
              <a:rPr lang="en-US" altLang="en-US"/>
              <a:pPr/>
              <a:t>‹#›</a:t>
            </a:fld>
            <a:endParaRPr lang="en-US" altLang="en-US"/>
          </a:p>
        </p:txBody>
      </p:sp>
    </p:spTree>
    <p:extLst>
      <p:ext uri="{BB962C8B-B14F-4D97-AF65-F5344CB8AC3E}">
        <p14:creationId xmlns:p14="http://schemas.microsoft.com/office/powerpoint/2010/main" val="1884942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fld id="{1964EB4D-583E-44FE-9B96-C898C01534C1}" type="datetimeFigureOut">
              <a:rPr lang="en-US" altLang="en-US"/>
              <a:pPr>
                <a:defRPr/>
              </a:pPr>
              <a:t>10/8/2014</a:t>
            </a:fld>
            <a:endParaRPr lang="en-US" altLang="en-US"/>
          </a:p>
        </p:txBody>
      </p:sp>
      <p:sp>
        <p:nvSpPr>
          <p:cNvPr id="8" name="Footer Placeholder 7"/>
          <p:cNvSpPr>
            <a:spLocks noGrp="1"/>
          </p:cNvSpPr>
          <p:nvPr>
            <p:ph type="ftr" sz="quarter" idx="11"/>
          </p:nvPr>
        </p:nvSpPr>
        <p:spPr/>
        <p:txBody>
          <a:bodyPr/>
          <a:lstStyle>
            <a:lvl1pPr>
              <a:defRPr smtClean="0"/>
            </a:lvl1pPr>
          </a:lstStyle>
          <a:p>
            <a:pPr>
              <a:defRPr/>
            </a:pPr>
            <a:endParaRPr lang="en-US" altLang="en-US"/>
          </a:p>
        </p:txBody>
      </p:sp>
      <p:sp>
        <p:nvSpPr>
          <p:cNvPr id="9" name="Slide Number Placeholder 8"/>
          <p:cNvSpPr>
            <a:spLocks noGrp="1"/>
          </p:cNvSpPr>
          <p:nvPr>
            <p:ph type="sldNum" sz="quarter" idx="12"/>
          </p:nvPr>
        </p:nvSpPr>
        <p:spPr/>
        <p:txBody>
          <a:bodyPr/>
          <a:lstStyle>
            <a:lvl1pPr>
              <a:defRPr/>
            </a:lvl1pPr>
          </a:lstStyle>
          <a:p>
            <a:fld id="{5225EF21-2B5D-40AA-AF81-6DD436D7DA4A}" type="slidenum">
              <a:rPr lang="en-US" altLang="en-US"/>
              <a:pPr/>
              <a:t>‹#›</a:t>
            </a:fld>
            <a:endParaRPr lang="en-US" altLang="en-US"/>
          </a:p>
        </p:txBody>
      </p:sp>
    </p:spTree>
    <p:extLst>
      <p:ext uri="{BB962C8B-B14F-4D97-AF65-F5344CB8AC3E}">
        <p14:creationId xmlns:p14="http://schemas.microsoft.com/office/powerpoint/2010/main" val="2127696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2DB83D46-CD28-411D-9A6B-E73A6AA3C8C4}" type="datetimeFigureOut">
              <a:rPr lang="en-US" altLang="en-US"/>
              <a:pPr>
                <a:defRPr/>
              </a:pPr>
              <a:t>10/8/2014</a:t>
            </a:fld>
            <a:endParaRPr lang="en-US" altLang="en-US"/>
          </a:p>
        </p:txBody>
      </p:sp>
      <p:sp>
        <p:nvSpPr>
          <p:cNvPr id="4" name="Footer Placeholder 9"/>
          <p:cNvSpPr>
            <a:spLocks noGrp="1"/>
          </p:cNvSpPr>
          <p:nvPr>
            <p:ph type="ftr" sz="quarter" idx="11"/>
          </p:nvPr>
        </p:nvSpPr>
        <p:spPr/>
        <p:txBody>
          <a:bodyPr/>
          <a:lstStyle>
            <a:lvl1pPr>
              <a:defRPr/>
            </a:lvl1pPr>
          </a:lstStyle>
          <a:p>
            <a:pPr>
              <a:defRPr/>
            </a:pPr>
            <a:endParaRPr lang="en-US" altLang="en-US"/>
          </a:p>
        </p:txBody>
      </p:sp>
      <p:sp>
        <p:nvSpPr>
          <p:cNvPr id="5" name="Slide Number Placeholder 21"/>
          <p:cNvSpPr>
            <a:spLocks noGrp="1"/>
          </p:cNvSpPr>
          <p:nvPr>
            <p:ph type="sldNum" sz="quarter" idx="12"/>
          </p:nvPr>
        </p:nvSpPr>
        <p:spPr/>
        <p:txBody>
          <a:bodyPr/>
          <a:lstStyle>
            <a:lvl1pPr>
              <a:defRPr/>
            </a:lvl1pPr>
          </a:lstStyle>
          <a:p>
            <a:fld id="{46533B5F-2ED3-4C1D-B7B9-6D2B216AE293}" type="slidenum">
              <a:rPr lang="en-US" altLang="en-US"/>
              <a:pPr/>
              <a:t>‹#›</a:t>
            </a:fld>
            <a:endParaRPr lang="en-US" altLang="en-US"/>
          </a:p>
        </p:txBody>
      </p:sp>
    </p:spTree>
    <p:extLst>
      <p:ext uri="{BB962C8B-B14F-4D97-AF65-F5344CB8AC3E}">
        <p14:creationId xmlns:p14="http://schemas.microsoft.com/office/powerpoint/2010/main" val="373613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FFFFFF"/>
              </a:solidFill>
              <a:latin typeface="Gill Sans MT" panose="020B0502020104020203" pitchFamily="34" charset="0"/>
            </a:endParaRPr>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FFFFFF"/>
              </a:solidFill>
              <a:latin typeface="Gill Sans MT" panose="020B0502020104020203" pitchFamily="34" charset="0"/>
            </a:endParaRPr>
          </a:p>
        </p:txBody>
      </p:sp>
      <p:sp>
        <p:nvSpPr>
          <p:cNvPr id="4" name="Date Placeholder 1"/>
          <p:cNvSpPr>
            <a:spLocks noGrp="1"/>
          </p:cNvSpPr>
          <p:nvPr>
            <p:ph type="dt" sz="half" idx="10"/>
          </p:nvPr>
        </p:nvSpPr>
        <p:spPr/>
        <p:txBody>
          <a:bodyPr/>
          <a:lstStyle>
            <a:lvl1pPr>
              <a:defRPr smtClean="0"/>
            </a:lvl1pPr>
          </a:lstStyle>
          <a:p>
            <a:pPr>
              <a:defRPr/>
            </a:pPr>
            <a:fld id="{75F9D9A6-3248-4489-8C1E-0E32B99CC22F}" type="datetimeFigureOut">
              <a:rPr lang="en-US" altLang="en-US"/>
              <a:pPr>
                <a:defRPr/>
              </a:pPr>
              <a:t>10/8/2014</a:t>
            </a:fld>
            <a:endParaRPr lang="en-US" altLang="en-US"/>
          </a:p>
        </p:txBody>
      </p:sp>
      <p:sp>
        <p:nvSpPr>
          <p:cNvPr id="5" name="Footer Placeholder 2"/>
          <p:cNvSpPr>
            <a:spLocks noGrp="1"/>
          </p:cNvSpPr>
          <p:nvPr>
            <p:ph type="ftr" sz="quarter" idx="11"/>
          </p:nvPr>
        </p:nvSpPr>
        <p:spPr/>
        <p:txBody>
          <a:bodyPr/>
          <a:lstStyle>
            <a:lvl1pPr>
              <a:defRPr smtClean="0"/>
            </a:lvl1pPr>
          </a:lstStyle>
          <a:p>
            <a:pPr>
              <a:defRPr/>
            </a:pPr>
            <a:endParaRPr lang="en-US" altLang="en-US"/>
          </a:p>
        </p:txBody>
      </p:sp>
      <p:sp>
        <p:nvSpPr>
          <p:cNvPr id="6" name="Slide Number Placeholder 3"/>
          <p:cNvSpPr>
            <a:spLocks noGrp="1"/>
          </p:cNvSpPr>
          <p:nvPr>
            <p:ph type="sldNum" sz="quarter" idx="12"/>
          </p:nvPr>
        </p:nvSpPr>
        <p:spPr/>
        <p:txBody>
          <a:bodyPr/>
          <a:lstStyle>
            <a:lvl1pPr>
              <a:defRPr/>
            </a:lvl1pPr>
          </a:lstStyle>
          <a:p>
            <a:fld id="{A129F37D-046D-4AC1-A22B-413DAA217DF6}" type="slidenum">
              <a:rPr lang="en-US" altLang="en-US"/>
              <a:pPr/>
              <a:t>‹#›</a:t>
            </a:fld>
            <a:endParaRPr lang="en-US" altLang="en-US"/>
          </a:p>
        </p:txBody>
      </p:sp>
    </p:spTree>
    <p:extLst>
      <p:ext uri="{BB962C8B-B14F-4D97-AF65-F5344CB8AC3E}">
        <p14:creationId xmlns:p14="http://schemas.microsoft.com/office/powerpoint/2010/main" val="3357134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fld id="{ECBCC67B-FBBE-4EDB-9BF6-FEE7264521BF}" type="datetimeFigureOut">
              <a:rPr lang="en-US" altLang="en-US"/>
              <a:pPr>
                <a:defRPr/>
              </a:pPr>
              <a:t>10/8/2014</a:t>
            </a:fld>
            <a:endParaRPr lang="en-US" altLang="en-US"/>
          </a:p>
        </p:txBody>
      </p:sp>
      <p:sp>
        <p:nvSpPr>
          <p:cNvPr id="6" name="Footer Placeholder 5"/>
          <p:cNvSpPr>
            <a:spLocks noGrp="1"/>
          </p:cNvSpPr>
          <p:nvPr>
            <p:ph type="ftr" sz="quarter" idx="11"/>
          </p:nvPr>
        </p:nvSpPr>
        <p:spPr/>
        <p:txBody>
          <a:bodyPr/>
          <a:lstStyle>
            <a:lvl1pPr>
              <a:defRPr smtClean="0"/>
            </a:lvl1pPr>
          </a:lstStyle>
          <a:p>
            <a:pPr>
              <a:defRPr/>
            </a:pPr>
            <a:endParaRPr lang="en-US" altLang="en-US"/>
          </a:p>
        </p:txBody>
      </p:sp>
      <p:sp>
        <p:nvSpPr>
          <p:cNvPr id="7" name="Slide Number Placeholder 6"/>
          <p:cNvSpPr>
            <a:spLocks noGrp="1"/>
          </p:cNvSpPr>
          <p:nvPr>
            <p:ph type="sldNum" sz="quarter" idx="12"/>
          </p:nvPr>
        </p:nvSpPr>
        <p:spPr/>
        <p:txBody>
          <a:bodyPr/>
          <a:lstStyle>
            <a:lvl1pPr>
              <a:defRPr/>
            </a:lvl1pPr>
          </a:lstStyle>
          <a:p>
            <a:fld id="{F3BD1B8A-05F0-4186-AA01-2896FDC6DE7F}" type="slidenum">
              <a:rPr lang="en-US" altLang="en-US"/>
              <a:pPr/>
              <a:t>‹#›</a:t>
            </a:fld>
            <a:endParaRPr lang="en-US" altLang="en-US"/>
          </a:p>
        </p:txBody>
      </p:sp>
    </p:spTree>
    <p:extLst>
      <p:ext uri="{BB962C8B-B14F-4D97-AF65-F5344CB8AC3E}">
        <p14:creationId xmlns:p14="http://schemas.microsoft.com/office/powerpoint/2010/main" val="364616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lvl1pPr indent="-28257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ts val="3000"/>
              </a:lnSpc>
              <a:spcBef>
                <a:spcPts val="600"/>
              </a:spcBef>
              <a:buClr>
                <a:schemeClr val="accent1"/>
              </a:buClr>
              <a:buSzPct val="80000"/>
              <a:buFont typeface="Wingdings 2" panose="05020102010507070707" pitchFamily="18" charset="2"/>
              <a:buNone/>
              <a:defRPr/>
            </a:pPr>
            <a:endParaRPr lang="en-US" altLang="en-US" sz="3200" smtClean="0">
              <a:latin typeface="Gill Sans MT" panose="020B0502020104020203" pitchFamily="34" charset="0"/>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FFFFFF"/>
              </a:solidFill>
              <a:latin typeface="Gill Sans MT" panose="020B0502020104020203" pitchFamily="34" charset="0"/>
            </a:endParaRPr>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FFFFFF"/>
              </a:solidFill>
              <a:latin typeface="Gill Sans MT" panose="020B0502020104020203" pitchFamily="34" charset="0"/>
            </a:endParaRPr>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smtClean="0"/>
            </a:lvl1pPr>
          </a:lstStyle>
          <a:p>
            <a:pPr>
              <a:defRPr/>
            </a:pPr>
            <a:fld id="{7C0BE789-7A1E-4DD1-A275-2FDD5B970299}" type="datetimeFigureOut">
              <a:rPr lang="en-US" altLang="en-US"/>
              <a:pPr>
                <a:defRPr/>
              </a:pPr>
              <a:t>10/8/2014</a:t>
            </a:fld>
            <a:endParaRPr lang="en-US" altLang="en-US"/>
          </a:p>
        </p:txBody>
      </p:sp>
      <p:sp>
        <p:nvSpPr>
          <p:cNvPr id="9" name="Footer Placeholder 5"/>
          <p:cNvSpPr>
            <a:spLocks noGrp="1"/>
          </p:cNvSpPr>
          <p:nvPr>
            <p:ph type="ftr" sz="quarter" idx="11"/>
          </p:nvPr>
        </p:nvSpPr>
        <p:spPr/>
        <p:txBody>
          <a:bodyPr/>
          <a:lstStyle>
            <a:lvl1pPr>
              <a:defRPr smtClean="0"/>
            </a:lvl1pPr>
          </a:lstStyle>
          <a:p>
            <a:pPr>
              <a:defRPr/>
            </a:pPr>
            <a:endParaRPr lang="en-US" altLang="en-US"/>
          </a:p>
        </p:txBody>
      </p:sp>
      <p:sp>
        <p:nvSpPr>
          <p:cNvPr id="10" name="Slide Number Placeholder 6"/>
          <p:cNvSpPr>
            <a:spLocks noGrp="1"/>
          </p:cNvSpPr>
          <p:nvPr>
            <p:ph type="sldNum" sz="quarter" idx="12"/>
          </p:nvPr>
        </p:nvSpPr>
        <p:spPr/>
        <p:txBody>
          <a:bodyPr/>
          <a:lstStyle>
            <a:lvl1pPr>
              <a:defRPr/>
            </a:lvl1pPr>
          </a:lstStyle>
          <a:p>
            <a:fld id="{1FB69EEE-C143-4079-9E77-51482F21AE0F}" type="slidenum">
              <a:rPr lang="en-US" altLang="en-US"/>
              <a:pPr/>
              <a:t>‹#›</a:t>
            </a:fld>
            <a:endParaRPr lang="en-US" altLang="en-US"/>
          </a:p>
        </p:txBody>
      </p:sp>
    </p:spTree>
    <p:extLst>
      <p:ext uri="{BB962C8B-B14F-4D97-AF65-F5344CB8AC3E}">
        <p14:creationId xmlns:p14="http://schemas.microsoft.com/office/powerpoint/2010/main" val="1969172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FFFFFF"/>
              </a:solidFill>
              <a:latin typeface="Gill Sans MT" panose="020B0502020104020203" pitchFamily="34" charset="0"/>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FFFFFF"/>
              </a:solidFill>
              <a:latin typeface="Gill Sans MT" panose="020B0502020104020203" pitchFamily="34" charset="0"/>
            </a:endParaRPr>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FFFFFF"/>
              </a:solidFill>
              <a:latin typeface="Gill Sans MT" panose="020B0502020104020203" pitchFamily="34" charset="0"/>
            </a:endParaRPr>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solidFill>
                  <a:srgbClr val="B5A788"/>
                </a:solidFill>
                <a:latin typeface="Arial" panose="020B0604020202020204" pitchFamily="34" charset="0"/>
              </a:defRPr>
            </a:lvl1pPr>
          </a:lstStyle>
          <a:p>
            <a:pPr>
              <a:defRPr/>
            </a:pPr>
            <a:fld id="{9D6C6252-80DA-4D12-A1EC-DB04AC2D3850}" type="datetimeFigureOut">
              <a:rPr lang="en-US" altLang="en-US"/>
              <a:pPr>
                <a:defRPr/>
              </a:pPr>
              <a:t>10/8/2014</a:t>
            </a:fld>
            <a:endParaRPr lang="en-US" altLang="en-US"/>
          </a:p>
        </p:txBody>
      </p:sp>
      <p:sp>
        <p:nvSpPr>
          <p:cNvPr id="10" name="Footer Placeholder 9"/>
          <p:cNvSpPr>
            <a:spLocks noGrp="1"/>
          </p:cNvSpPr>
          <p:nvPr>
            <p:ph type="ftr" sz="quarter" idx="3"/>
          </p:nvPr>
        </p:nvSpPr>
        <p:spPr>
          <a:xfrm>
            <a:off x="5715000" y="6305550"/>
            <a:ext cx="2895600" cy="476250"/>
          </a:xfrm>
          <a:prstGeom prst="rect">
            <a:avLst/>
          </a:prstGeom>
        </p:spPr>
        <p:txBody>
          <a:bodyPr vert="horz" wrap="square" lIns="91440" tIns="45720" rIns="91440" bIns="45720" numCol="1" anchor="b" anchorCtr="0" compatLnSpc="1">
            <a:prstTxWarp prst="textNoShape">
              <a:avLst/>
            </a:prstTxWarp>
          </a:bodyPr>
          <a:lstStyle>
            <a:lvl1pPr eaLnBrk="1" hangingPunct="1">
              <a:defRPr sz="1200" smtClean="0">
                <a:solidFill>
                  <a:srgbClr val="B5A788"/>
                </a:solidFill>
                <a:latin typeface="Arial" panose="020B0604020202020204" pitchFamily="34" charset="0"/>
              </a:defRPr>
            </a:lvl1pPr>
          </a:lstStyle>
          <a:p>
            <a:pPr>
              <a:defRPr/>
            </a:pPr>
            <a:endParaRPr lang="en-US" alt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eaLnBrk="1" hangingPunct="1">
              <a:defRPr sz="1200">
                <a:solidFill>
                  <a:srgbClr val="B5A788"/>
                </a:solidFill>
              </a:defRPr>
            </a:lvl1pPr>
          </a:lstStyle>
          <a:p>
            <a:fld id="{F5308DF8-4A97-4C26-8460-A59FFC10A54B}" type="slidenum">
              <a:rPr lang="en-US" altLang="en-US"/>
              <a:pPr/>
              <a:t>‹#›</a:t>
            </a:fld>
            <a:endParaRPr lang="en-US" alt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mtClean="0">
              <a:solidFill>
                <a:srgbClr val="FFFFFF"/>
              </a:solidFill>
              <a:latin typeface="Gill Sans MT" panose="020B0502020104020203" pitchFamily="34" charset="0"/>
            </a:endParaRPr>
          </a:p>
        </p:txBody>
      </p:sp>
    </p:spTree>
  </p:cSld>
  <p:clrMap bg1="lt1" tx1="dk1" bg2="lt2" tx2="dk2" accent1="accent1" accent2="accent2" accent3="accent3" accent4="accent4" accent5="accent5" accent6="accent6" hlink="hlink" folHlink="folHlink"/>
  <p:sldLayoutIdLst>
    <p:sldLayoutId id="2147483758" r:id="rId1"/>
    <p:sldLayoutId id="2147483753" r:id="rId2"/>
    <p:sldLayoutId id="2147483759" r:id="rId3"/>
    <p:sldLayoutId id="2147483754" r:id="rId4"/>
    <p:sldLayoutId id="2147483760" r:id="rId5"/>
    <p:sldLayoutId id="2147483755" r:id="rId6"/>
    <p:sldLayoutId id="2147483761" r:id="rId7"/>
    <p:sldLayoutId id="2147483762" r:id="rId8"/>
    <p:sldLayoutId id="2147483763" r:id="rId9"/>
    <p:sldLayoutId id="2147483756" r:id="rId10"/>
    <p:sldLayoutId id="2147483757" r:id="rId11"/>
    <p:sldLayoutId id="2147483764" r:id="rId12"/>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popcenter.org/25techniques.htm"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www.popcenter.org/25techniques.htm"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0579E4E-BBFB-4442-BB4D-DBF2A9590D0F}" type="slidenum">
              <a:rPr lang="en-US" altLang="en-US" sz="1400">
                <a:solidFill>
                  <a:srgbClr val="B5A788"/>
                </a:solidFill>
              </a:rPr>
              <a:pPr/>
              <a:t>1</a:t>
            </a:fld>
            <a:endParaRPr lang="en-US" altLang="en-US" sz="1400">
              <a:solidFill>
                <a:srgbClr val="B5A788"/>
              </a:solidFill>
            </a:endParaRPr>
          </a:p>
        </p:txBody>
      </p:sp>
      <p:sp>
        <p:nvSpPr>
          <p:cNvPr id="10243" name="Rectangle 8"/>
          <p:cNvSpPr>
            <a:spLocks noChangeArrowheads="1"/>
          </p:cNvSpPr>
          <p:nvPr/>
        </p:nvSpPr>
        <p:spPr bwMode="auto">
          <a:xfrm>
            <a:off x="304800" y="1143000"/>
            <a:ext cx="8839200" cy="196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hangingPunct="1"/>
            <a:endParaRPr lang="en-US" altLang="en-US" sz="4000" b="1">
              <a:solidFill>
                <a:srgbClr val="000000"/>
              </a:solidFill>
            </a:endParaRPr>
          </a:p>
        </p:txBody>
      </p:sp>
      <p:sp>
        <p:nvSpPr>
          <p:cNvPr id="10244" name="Rectangle 9"/>
          <p:cNvSpPr>
            <a:spLocks noChangeArrowheads="1"/>
          </p:cNvSpPr>
          <p:nvPr/>
        </p:nvSpPr>
        <p:spPr bwMode="auto">
          <a:xfrm>
            <a:off x="381000" y="1524000"/>
            <a:ext cx="8001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spcBef>
                <a:spcPct val="20000"/>
              </a:spcBef>
            </a:pPr>
            <a:r>
              <a:rPr lang="en-US" altLang="en-US" sz="3600" b="1" dirty="0">
                <a:solidFill>
                  <a:srgbClr val="000000"/>
                </a:solidFill>
              </a:rPr>
              <a:t>Situational Crime Prevention Strategies</a:t>
            </a:r>
          </a:p>
          <a:p>
            <a:pPr algn="ctr" eaLnBrk="1" hangingPunct="1">
              <a:spcBef>
                <a:spcPct val="20000"/>
              </a:spcBef>
            </a:pPr>
            <a:endParaRPr lang="en-US" altLang="en-US" sz="4000" b="1" dirty="0">
              <a:solidFill>
                <a:srgbClr val="000000"/>
              </a:solidFill>
            </a:endParaRPr>
          </a:p>
          <a:p>
            <a:pPr algn="ctr" eaLnBrk="1" hangingPunct="1">
              <a:spcBef>
                <a:spcPct val="20000"/>
              </a:spcBef>
            </a:pPr>
            <a:r>
              <a:rPr lang="en-US" altLang="en-US" sz="2800" b="1" dirty="0">
                <a:solidFill>
                  <a:srgbClr val="000000"/>
                </a:solidFill>
              </a:rPr>
              <a:t>Prof (</a:t>
            </a:r>
            <a:r>
              <a:rPr lang="en-US" altLang="en-US" sz="2800" b="1" dirty="0" err="1">
                <a:solidFill>
                  <a:srgbClr val="000000"/>
                </a:solidFill>
              </a:rPr>
              <a:t>Dr</a:t>
            </a:r>
            <a:r>
              <a:rPr lang="en-US" altLang="en-US" sz="2800" b="1" dirty="0">
                <a:solidFill>
                  <a:srgbClr val="000000"/>
                </a:solidFill>
              </a:rPr>
              <a:t>) G S </a:t>
            </a:r>
            <a:r>
              <a:rPr lang="en-US" altLang="en-US" sz="2800" b="1" dirty="0" err="1">
                <a:solidFill>
                  <a:srgbClr val="000000"/>
                </a:solidFill>
              </a:rPr>
              <a:t>Bajpai</a:t>
            </a:r>
            <a:endParaRPr lang="en-US" altLang="en-US" sz="2800" b="1" dirty="0">
              <a:solidFill>
                <a:srgbClr val="000000"/>
              </a:solidFill>
            </a:endParaRPr>
          </a:p>
          <a:p>
            <a:pPr algn="ctr" eaLnBrk="1" hangingPunct="1">
              <a:spcBef>
                <a:spcPct val="20000"/>
              </a:spcBef>
            </a:pPr>
            <a:r>
              <a:rPr lang="en-US" altLang="en-US" sz="2400" b="1" dirty="0">
                <a:solidFill>
                  <a:srgbClr val="000000"/>
                </a:solidFill>
              </a:rPr>
              <a:t>Chairperson, </a:t>
            </a:r>
          </a:p>
          <a:p>
            <a:pPr algn="ctr" eaLnBrk="1" hangingPunct="1">
              <a:spcBef>
                <a:spcPct val="20000"/>
              </a:spcBef>
            </a:pPr>
            <a:r>
              <a:rPr lang="en-US" altLang="en-US" sz="2400" b="1" dirty="0">
                <a:solidFill>
                  <a:srgbClr val="000000"/>
                </a:solidFill>
              </a:rPr>
              <a:t>Centre for Criminal Justice Administration</a:t>
            </a:r>
          </a:p>
          <a:p>
            <a:pPr algn="ctr" eaLnBrk="1" hangingPunct="1">
              <a:spcBef>
                <a:spcPct val="20000"/>
              </a:spcBef>
            </a:pPr>
            <a:r>
              <a:rPr lang="en-US" altLang="en-US" sz="2800" b="1" dirty="0">
                <a:solidFill>
                  <a:srgbClr val="000000"/>
                </a:solidFill>
              </a:rPr>
              <a:t>National Law Institute University</a:t>
            </a:r>
          </a:p>
          <a:p>
            <a:pPr algn="ctr" eaLnBrk="1" hangingPunct="1">
              <a:spcBef>
                <a:spcPct val="20000"/>
              </a:spcBef>
            </a:pPr>
            <a:r>
              <a:rPr lang="en-US" altLang="en-US" sz="2800" b="1" dirty="0">
                <a:solidFill>
                  <a:srgbClr val="000000"/>
                </a:solidFill>
              </a:rPr>
              <a:t>Bhopal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defRPr/>
            </a:pPr>
            <a:r>
              <a:rPr lang="en-CA" altLang="en-US" smtClean="0">
                <a:effectLst>
                  <a:outerShdw blurRad="38100" dist="38100" dir="2700000" algn="tl">
                    <a:srgbClr val="C0C0C0"/>
                  </a:outerShdw>
                </a:effectLst>
              </a:rPr>
              <a:t>Reducing Opportunity</a:t>
            </a:r>
            <a:endParaRPr lang="en-US" altLang="en-US" smtClean="0">
              <a:effectLst>
                <a:outerShdw blurRad="38100" dist="38100" dir="2700000" algn="tl">
                  <a:srgbClr val="C0C0C0"/>
                </a:outerShdw>
              </a:effectLst>
            </a:endParaRPr>
          </a:p>
        </p:txBody>
      </p:sp>
      <p:sp>
        <p:nvSpPr>
          <p:cNvPr id="26627" name="Rectangle 3"/>
          <p:cNvSpPr>
            <a:spLocks noGrp="1" noChangeArrowheads="1"/>
          </p:cNvSpPr>
          <p:nvPr>
            <p:ph idx="1"/>
          </p:nvPr>
        </p:nvSpPr>
        <p:spPr/>
        <p:txBody>
          <a:bodyPr/>
          <a:lstStyle/>
          <a:p>
            <a:pPr eaLnBrk="1" hangingPunct="1"/>
            <a:r>
              <a:rPr lang="en-US" altLang="en-US" b="1" smtClean="0"/>
              <a:t>Reducing or avoiding provocations</a:t>
            </a:r>
            <a:r>
              <a:rPr lang="en-US" altLang="en-US" smtClean="0"/>
              <a:t> that may tempt or incite offenders into criminal acts </a:t>
            </a:r>
          </a:p>
          <a:p>
            <a:pPr eaLnBrk="1" hangingPunct="1"/>
            <a:r>
              <a:rPr lang="en-US" altLang="en-US" b="1" smtClean="0"/>
              <a:t>Removing excuses</a:t>
            </a:r>
            <a:r>
              <a:rPr lang="en-US" altLang="en-US" smtClean="0"/>
              <a:t> that offenders may use to “rationalize” or justify their actions. </a:t>
            </a:r>
          </a:p>
          <a:p>
            <a:pPr eaLnBrk="1" hangingPunct="1"/>
            <a:endParaRPr lang="en-US" alt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defRPr/>
            </a:pPr>
            <a:r>
              <a:rPr lang="en-CA" altLang="en-US" smtClean="0">
                <a:effectLst>
                  <a:outerShdw blurRad="38100" dist="38100" dir="2700000" algn="tl">
                    <a:srgbClr val="C0C0C0"/>
                  </a:outerShdw>
                </a:effectLst>
              </a:rPr>
              <a:t>Reducing Opportunity</a:t>
            </a:r>
            <a:endParaRPr lang="en-US" altLang="en-US" smtClean="0">
              <a:effectLst>
                <a:outerShdw blurRad="38100" dist="38100" dir="2700000" algn="tl">
                  <a:srgbClr val="C0C0C0"/>
                </a:outerShdw>
              </a:effectLst>
            </a:endParaRPr>
          </a:p>
        </p:txBody>
      </p:sp>
      <p:sp>
        <p:nvSpPr>
          <p:cNvPr id="27651" name="Rectangle 3"/>
          <p:cNvSpPr>
            <a:spLocks noGrp="1" noChangeArrowheads="1"/>
          </p:cNvSpPr>
          <p:nvPr>
            <p:ph idx="1"/>
          </p:nvPr>
        </p:nvSpPr>
        <p:spPr/>
        <p:txBody>
          <a:bodyPr/>
          <a:lstStyle/>
          <a:p>
            <a:pPr marL="660400" indent="-660400" eaLnBrk="1" hangingPunct="1">
              <a:lnSpc>
                <a:spcPct val="80000"/>
              </a:lnSpc>
              <a:buFont typeface="Wingdings" pitchFamily="2" charset="2"/>
              <a:buNone/>
            </a:pPr>
            <a:r>
              <a:rPr lang="en-CA" altLang="en-US" sz="3400" smtClean="0">
                <a:latin typeface="Comic Sans MS" pitchFamily="66" charset="0"/>
              </a:rPr>
              <a:t>Opportunity for crime can be reduced directly &amp; indirectly: </a:t>
            </a:r>
          </a:p>
          <a:p>
            <a:pPr marL="660400" indent="-660400" eaLnBrk="1" hangingPunct="1">
              <a:lnSpc>
                <a:spcPct val="80000"/>
              </a:lnSpc>
              <a:buFontTx/>
              <a:buAutoNum type="romanLcParenBoth"/>
            </a:pPr>
            <a:endParaRPr lang="en-CA" altLang="en-US" sz="3400" smtClean="0">
              <a:latin typeface="Comic Sans MS" pitchFamily="66" charset="0"/>
            </a:endParaRPr>
          </a:p>
          <a:p>
            <a:pPr marL="660400" indent="-660400" eaLnBrk="1" hangingPunct="1">
              <a:lnSpc>
                <a:spcPct val="80000"/>
              </a:lnSpc>
              <a:buFontTx/>
              <a:buAutoNum type="romanLcParenBoth"/>
            </a:pPr>
            <a:r>
              <a:rPr lang="en-CA" altLang="en-US" sz="2600" smtClean="0">
                <a:solidFill>
                  <a:srgbClr val="FF0000"/>
                </a:solidFill>
                <a:latin typeface="Comic Sans MS" pitchFamily="66" charset="0"/>
              </a:rPr>
              <a:t>Directly</a:t>
            </a:r>
            <a:r>
              <a:rPr lang="en-CA" altLang="en-US" sz="2600" smtClean="0">
                <a:latin typeface="Comic Sans MS" pitchFamily="66" charset="0"/>
              </a:rPr>
              <a:t>: “organizing” the immediate physical environment (e.g., target hardening, access control, target removal)</a:t>
            </a:r>
          </a:p>
          <a:p>
            <a:pPr marL="660400" indent="-660400" eaLnBrk="1" hangingPunct="1">
              <a:lnSpc>
                <a:spcPct val="80000"/>
              </a:lnSpc>
              <a:buFontTx/>
              <a:buAutoNum type="romanLcParenBoth"/>
            </a:pPr>
            <a:endParaRPr lang="en-CA" altLang="en-US" sz="2600" smtClean="0">
              <a:latin typeface="Comic Sans MS" pitchFamily="66" charset="0"/>
            </a:endParaRPr>
          </a:p>
          <a:p>
            <a:pPr marL="660400" indent="-660400" eaLnBrk="1" hangingPunct="1">
              <a:lnSpc>
                <a:spcPct val="80000"/>
              </a:lnSpc>
              <a:buFontTx/>
              <a:buAutoNum type="romanLcParenBoth"/>
            </a:pPr>
            <a:r>
              <a:rPr lang="en-CA" altLang="en-US" sz="2600" smtClean="0">
                <a:solidFill>
                  <a:srgbClr val="FF0000"/>
                </a:solidFill>
                <a:latin typeface="Comic Sans MS" pitchFamily="66" charset="0"/>
              </a:rPr>
              <a:t>Indirectly</a:t>
            </a:r>
            <a:r>
              <a:rPr lang="en-CA" altLang="en-US" sz="2600" smtClean="0">
                <a:latin typeface="Comic Sans MS" pitchFamily="66" charset="0"/>
              </a:rPr>
              <a:t>: “organizing” people to foster or reinforce their individual and collective behaviour to minimize their vulnerability to crime (e.g., Neighbourhood Watch)</a:t>
            </a:r>
          </a:p>
          <a:p>
            <a:pPr marL="1035050" lvl="1" indent="-690563" eaLnBrk="1" hangingPunct="1">
              <a:lnSpc>
                <a:spcPct val="80000"/>
              </a:lnSpc>
            </a:pPr>
            <a:endParaRPr lang="en-CA" altLang="en-US" smtClean="0"/>
          </a:p>
          <a:p>
            <a:pPr marL="1035050" lvl="1" indent="-690563" eaLnBrk="1" hangingPunct="1">
              <a:lnSpc>
                <a:spcPct val="80000"/>
              </a:lnSpc>
            </a:pPr>
            <a:endParaRPr lang="en-CA" altLang="en-US" sz="3000" smtClean="0"/>
          </a:p>
          <a:p>
            <a:pPr marL="660400" indent="-660400" eaLnBrk="1" hangingPunct="1">
              <a:lnSpc>
                <a:spcPct val="80000"/>
              </a:lnSpc>
            </a:pPr>
            <a:endParaRPr lang="en-US" altLang="en-US" sz="26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defRPr/>
            </a:pPr>
            <a:endParaRPr lang="en-US" altLang="en-US" smtClean="0">
              <a:effectLst>
                <a:outerShdw blurRad="38100" dist="38100" dir="2700000" algn="tl">
                  <a:srgbClr val="C0C0C0"/>
                </a:outerShdw>
              </a:effectLst>
            </a:endParaRPr>
          </a:p>
        </p:txBody>
      </p:sp>
      <p:sp>
        <p:nvSpPr>
          <p:cNvPr id="28675" name="Rectangle 3"/>
          <p:cNvSpPr>
            <a:spLocks noGrp="1" noChangeArrowheads="1"/>
          </p:cNvSpPr>
          <p:nvPr>
            <p:ph idx="1"/>
          </p:nvPr>
        </p:nvSpPr>
        <p:spPr/>
        <p:txBody>
          <a:bodyPr/>
          <a:lstStyle/>
          <a:p>
            <a:pPr eaLnBrk="1" hangingPunct="1">
              <a:lnSpc>
                <a:spcPct val="80000"/>
              </a:lnSpc>
              <a:buFont typeface="Wingdings" pitchFamily="2" charset="2"/>
              <a:buChar char="Ø"/>
            </a:pPr>
            <a:r>
              <a:rPr lang="en-CA" altLang="en-US" sz="2600" smtClean="0">
                <a:latin typeface="Comic Sans MS" pitchFamily="66" charset="0"/>
              </a:rPr>
              <a:t>SCP involves the management, design, or manipulation of the immediate physical environment</a:t>
            </a:r>
          </a:p>
          <a:p>
            <a:pPr eaLnBrk="1" hangingPunct="1">
              <a:lnSpc>
                <a:spcPct val="80000"/>
              </a:lnSpc>
              <a:buFont typeface="Wingdings" pitchFamily="2" charset="2"/>
              <a:buChar char="Ø"/>
            </a:pPr>
            <a:endParaRPr lang="en-CA" altLang="en-US" sz="2600" smtClean="0">
              <a:latin typeface="Comic Sans MS" pitchFamily="66" charset="0"/>
            </a:endParaRPr>
          </a:p>
          <a:p>
            <a:pPr eaLnBrk="1" hangingPunct="1">
              <a:lnSpc>
                <a:spcPct val="80000"/>
              </a:lnSpc>
              <a:buFont typeface="Wingdings" pitchFamily="2" charset="2"/>
              <a:buChar char="Ø"/>
            </a:pPr>
            <a:r>
              <a:rPr lang="en-CA" altLang="en-US" sz="2600" smtClean="0">
                <a:latin typeface="Comic Sans MS" pitchFamily="66" charset="0"/>
              </a:rPr>
              <a:t>Primary objective: </a:t>
            </a:r>
            <a:r>
              <a:rPr lang="en-CA" altLang="en-US" sz="2600" smtClean="0">
                <a:solidFill>
                  <a:srgbClr val="FF0000"/>
                </a:solidFill>
                <a:latin typeface="Comic Sans MS" pitchFamily="66" charset="0"/>
              </a:rPr>
              <a:t>reduce the opportunity</a:t>
            </a:r>
            <a:r>
              <a:rPr lang="en-CA" altLang="en-US" sz="2600" smtClean="0">
                <a:latin typeface="Comic Sans MS" pitchFamily="66" charset="0"/>
              </a:rPr>
              <a:t> for criminal activity</a:t>
            </a:r>
          </a:p>
          <a:p>
            <a:pPr eaLnBrk="1" hangingPunct="1">
              <a:lnSpc>
                <a:spcPct val="80000"/>
              </a:lnSpc>
              <a:buFont typeface="Wingdings" pitchFamily="2" charset="2"/>
              <a:buChar char="Ø"/>
            </a:pPr>
            <a:endParaRPr lang="en-CA" altLang="en-US" sz="2600" smtClean="0">
              <a:latin typeface="Comic Sans MS" pitchFamily="66" charset="0"/>
            </a:endParaRPr>
          </a:p>
          <a:p>
            <a:pPr eaLnBrk="1" hangingPunct="1">
              <a:lnSpc>
                <a:spcPct val="80000"/>
              </a:lnSpc>
              <a:buFont typeface="Wingdings" pitchFamily="2" charset="2"/>
              <a:buChar char="Ø"/>
            </a:pPr>
            <a:r>
              <a:rPr lang="en-CA" altLang="en-US" sz="2600" smtClean="0">
                <a:latin typeface="Comic Sans MS" pitchFamily="66" charset="0"/>
              </a:rPr>
              <a:t>Opportunity for reducing crime can be pursued by: (i) “organizing” the immediate physical environment or (ii) organizing individuals (e.g., Neighbourhood Watch)</a:t>
            </a:r>
          </a:p>
          <a:p>
            <a:pPr eaLnBrk="1" hangingPunct="1">
              <a:lnSpc>
                <a:spcPct val="80000"/>
              </a:lnSpc>
              <a:buFont typeface="Wingdings" pitchFamily="2" charset="2"/>
              <a:buChar char="Ø"/>
            </a:pPr>
            <a:endParaRPr lang="en-CA" altLang="en-US" sz="2600" smtClean="0">
              <a:latin typeface="Comic Sans MS" pitchFamily="66" charset="0"/>
            </a:endParaRPr>
          </a:p>
          <a:p>
            <a:pPr eaLnBrk="1" hangingPunct="1">
              <a:lnSpc>
                <a:spcPct val="80000"/>
              </a:lnSpc>
            </a:pPr>
            <a:endParaRPr lang="en-US" altLang="en-US" sz="26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fontAlgn="auto" hangingPunct="1">
              <a:spcAft>
                <a:spcPts val="0"/>
              </a:spcAft>
              <a:defRPr/>
            </a:pPr>
            <a:r>
              <a:rPr lang="en-US">
                <a:solidFill>
                  <a:schemeClr val="tx2">
                    <a:satMod val="130000"/>
                  </a:schemeClr>
                </a:solidFill>
              </a:rPr>
              <a:t>Triangle </a:t>
            </a:r>
          </a:p>
        </p:txBody>
      </p:sp>
      <p:pic>
        <p:nvPicPr>
          <p:cNvPr id="29699" name="Picture 3"/>
          <p:cNvPicPr>
            <a:picLocks noGrp="1" noChangeAspect="1" noChangeArrowheads="1"/>
          </p:cNvPicPr>
          <p:nvPr>
            <p:ph type="body" sz="half" idx="1"/>
          </p:nvPr>
        </p:nvPicPr>
        <p:blipFill>
          <a:blip r:embed="rId2">
            <a:extLst>
              <a:ext uri="{28A0092B-C50C-407E-A947-70E740481C1C}">
                <a14:useLocalDpi xmlns:a14="http://schemas.microsoft.com/office/drawing/2010/main" val="0"/>
              </a:ext>
            </a:extLst>
          </a:blip>
          <a:srcRect/>
          <a:stretch>
            <a:fillRect/>
          </a:stretch>
        </p:blipFill>
        <p:spPr>
          <a:xfrm>
            <a:off x="228600" y="1371600"/>
            <a:ext cx="2971800" cy="2819400"/>
          </a:xfrm>
        </p:spPr>
      </p:pic>
      <p:sp>
        <p:nvSpPr>
          <p:cNvPr id="29700" name="Rectangle 4"/>
          <p:cNvSpPr>
            <a:spLocks noGrp="1" noChangeArrowheads="1"/>
          </p:cNvSpPr>
          <p:nvPr>
            <p:ph sz="half" idx="2"/>
          </p:nvPr>
        </p:nvSpPr>
        <p:spPr>
          <a:xfrm>
            <a:off x="3200400" y="1295400"/>
            <a:ext cx="5486400" cy="4830763"/>
          </a:xfrm>
        </p:spPr>
        <p:txBody>
          <a:bodyPr/>
          <a:lstStyle/>
          <a:p>
            <a:pPr marL="533400" indent="-533400" eaLnBrk="1" hangingPunct="1"/>
            <a:r>
              <a:rPr lang="en-US" altLang="en-US" sz="2600" smtClean="0"/>
              <a:t>  when a crime occurs, three things happen at the same time and in the same space:</a:t>
            </a:r>
          </a:p>
          <a:p>
            <a:pPr marL="533400" indent="-533400" eaLnBrk="1" hangingPunct="1">
              <a:buFontTx/>
              <a:buAutoNum type="arabicPeriod"/>
            </a:pPr>
            <a:r>
              <a:rPr lang="en-US" altLang="en-US" sz="2600" smtClean="0"/>
              <a:t>a suitable target is available. </a:t>
            </a:r>
          </a:p>
          <a:p>
            <a:pPr marL="533400" indent="-533400" eaLnBrk="1" hangingPunct="1">
              <a:buFontTx/>
              <a:buAutoNum type="arabicPeriod"/>
            </a:pPr>
            <a:r>
              <a:rPr lang="en-US" altLang="en-US" sz="2600" smtClean="0"/>
              <a:t>there is the lack of a suitable guardian to prevent the crime from happening. </a:t>
            </a:r>
          </a:p>
          <a:p>
            <a:pPr marL="533400" indent="-533400" eaLnBrk="1" hangingPunct="1">
              <a:buFontTx/>
              <a:buAutoNum type="arabicPeriod"/>
            </a:pPr>
            <a:r>
              <a:rPr lang="en-US" altLang="en-US" sz="2600" smtClean="0"/>
              <a:t>a motivated offender is present.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DFAB9F6-3C96-4F44-98C0-A5D39D23C963}" type="slidenum">
              <a:rPr lang="en-US" altLang="en-US" sz="1400">
                <a:solidFill>
                  <a:srgbClr val="B5A788"/>
                </a:solidFill>
              </a:rPr>
              <a:pPr/>
              <a:t>14</a:t>
            </a:fld>
            <a:endParaRPr lang="en-US" altLang="en-US" sz="1400">
              <a:solidFill>
                <a:srgbClr val="B5A788"/>
              </a:solidFill>
            </a:endParaRPr>
          </a:p>
        </p:txBody>
      </p:sp>
      <p:graphicFrame>
        <p:nvGraphicFramePr>
          <p:cNvPr id="30723" name="Object 4"/>
          <p:cNvGraphicFramePr>
            <a:graphicFrameLocks noChangeAspect="1"/>
          </p:cNvGraphicFramePr>
          <p:nvPr/>
        </p:nvGraphicFramePr>
        <p:xfrm>
          <a:off x="0" y="-33338"/>
          <a:ext cx="9144000" cy="6854826"/>
        </p:xfrm>
        <a:graphic>
          <a:graphicData uri="http://schemas.openxmlformats.org/presentationml/2006/ole">
            <mc:AlternateContent xmlns:mc="http://schemas.openxmlformats.org/markup-compatibility/2006">
              <mc:Choice xmlns:v="urn:schemas-microsoft-com:vml" Requires="v">
                <p:oleObj spid="_x0000_s30724" name="Bitmap Image" r:id="rId4" imgW="6973273" imgH="6744641" progId="Paint.Picture">
                  <p:embed/>
                </p:oleObj>
              </mc:Choice>
              <mc:Fallback>
                <p:oleObj name="Bitmap Image" r:id="rId4" imgW="6973273" imgH="6744641" progId="Paint.Picture">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3338"/>
                        <a:ext cx="9144000" cy="6854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281D969-114B-4772-81DB-9AD93EF0544E}" type="slidenum">
              <a:rPr lang="en-US" altLang="en-US" sz="1400">
                <a:solidFill>
                  <a:srgbClr val="B5A788"/>
                </a:solidFill>
              </a:rPr>
              <a:pPr/>
              <a:t>15</a:t>
            </a:fld>
            <a:endParaRPr lang="en-US" altLang="en-US" sz="1400">
              <a:solidFill>
                <a:srgbClr val="B5A788"/>
              </a:solidFill>
            </a:endParaRPr>
          </a:p>
        </p:txBody>
      </p:sp>
      <p:sp>
        <p:nvSpPr>
          <p:cNvPr id="12291" name="Rectangle 2"/>
          <p:cNvSpPr>
            <a:spLocks noGrp="1" noChangeArrowheads="1"/>
          </p:cNvSpPr>
          <p:nvPr>
            <p:ph type="title" idx="4294967295"/>
          </p:nvPr>
        </p:nvSpPr>
        <p:spPr>
          <a:xfrm>
            <a:off x="0" y="277813"/>
            <a:ext cx="8229600" cy="1139825"/>
          </a:xfrm>
        </p:spPr>
        <p:txBody>
          <a:bodyPr/>
          <a:lstStyle/>
          <a:p>
            <a:pPr eaLnBrk="1" fontAlgn="auto" hangingPunct="1">
              <a:spcAft>
                <a:spcPts val="0"/>
              </a:spcAft>
              <a:defRPr/>
            </a:pPr>
            <a:r>
              <a:rPr lang="en-US" b="1">
                <a:solidFill>
                  <a:schemeClr val="tx2">
                    <a:satMod val="130000"/>
                  </a:schemeClr>
                </a:solidFill>
              </a:rPr>
              <a:t>Increase the Effort</a:t>
            </a:r>
          </a:p>
        </p:txBody>
      </p:sp>
      <p:sp>
        <p:nvSpPr>
          <p:cNvPr id="32772" name="Rectangle 3"/>
          <p:cNvSpPr>
            <a:spLocks noGrp="1" noChangeArrowheads="1"/>
          </p:cNvSpPr>
          <p:nvPr>
            <p:ph type="body" idx="4294967295"/>
          </p:nvPr>
        </p:nvSpPr>
        <p:spPr>
          <a:xfrm>
            <a:off x="0" y="1600200"/>
            <a:ext cx="8229600" cy="4678363"/>
          </a:xfrm>
        </p:spPr>
        <p:txBody>
          <a:bodyPr/>
          <a:lstStyle/>
          <a:p>
            <a:pPr eaLnBrk="1" hangingPunct="1"/>
            <a:r>
              <a:rPr lang="en-US" altLang="en-US" sz="2600" smtClean="0"/>
              <a:t>Harden Targets</a:t>
            </a:r>
          </a:p>
          <a:p>
            <a:pPr eaLnBrk="1" hangingPunct="1"/>
            <a:endParaRPr lang="en-US" altLang="en-US" sz="2600" smtClean="0"/>
          </a:p>
          <a:p>
            <a:pPr eaLnBrk="1" hangingPunct="1"/>
            <a:r>
              <a:rPr lang="en-US" altLang="en-US" sz="2600" smtClean="0"/>
              <a:t>Control Access</a:t>
            </a:r>
          </a:p>
          <a:p>
            <a:pPr eaLnBrk="1" hangingPunct="1"/>
            <a:endParaRPr lang="en-US" altLang="en-US" sz="2600" smtClean="0"/>
          </a:p>
          <a:p>
            <a:pPr eaLnBrk="1" hangingPunct="1"/>
            <a:r>
              <a:rPr lang="en-US" altLang="en-US" sz="2600" smtClean="0"/>
              <a:t>Screen Exits</a:t>
            </a:r>
          </a:p>
          <a:p>
            <a:pPr eaLnBrk="1" hangingPunct="1"/>
            <a:endParaRPr lang="en-US" altLang="en-US" sz="2600" smtClean="0"/>
          </a:p>
          <a:p>
            <a:pPr eaLnBrk="1" hangingPunct="1"/>
            <a:r>
              <a:rPr lang="en-US" altLang="en-US" sz="2600" smtClean="0"/>
              <a:t>Deflect Offenders</a:t>
            </a:r>
          </a:p>
          <a:p>
            <a:pPr eaLnBrk="1" hangingPunct="1"/>
            <a:endParaRPr lang="en-US" altLang="en-US" sz="2600" smtClean="0"/>
          </a:p>
          <a:p>
            <a:pPr eaLnBrk="1" hangingPunct="1"/>
            <a:r>
              <a:rPr lang="en-US" altLang="en-US" sz="2600" smtClean="0"/>
              <a:t>Control Tools/Weapons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9309580-D6FF-4A64-8E20-CC68B09486A5}" type="slidenum">
              <a:rPr lang="en-US" altLang="en-US" sz="1400">
                <a:solidFill>
                  <a:srgbClr val="B5A788"/>
                </a:solidFill>
              </a:rPr>
              <a:pPr/>
              <a:t>16</a:t>
            </a:fld>
            <a:endParaRPr lang="en-US" altLang="en-US" sz="1400">
              <a:solidFill>
                <a:srgbClr val="B5A788"/>
              </a:solidFill>
            </a:endParaRPr>
          </a:p>
        </p:txBody>
      </p:sp>
      <p:sp>
        <p:nvSpPr>
          <p:cNvPr id="13315" name="Rectangle 2"/>
          <p:cNvSpPr>
            <a:spLocks noGrp="1" noChangeArrowheads="1"/>
          </p:cNvSpPr>
          <p:nvPr>
            <p:ph type="title" idx="4294967295"/>
          </p:nvPr>
        </p:nvSpPr>
        <p:spPr>
          <a:xfrm>
            <a:off x="0" y="277813"/>
            <a:ext cx="8229600" cy="1139825"/>
          </a:xfrm>
        </p:spPr>
        <p:txBody>
          <a:bodyPr/>
          <a:lstStyle/>
          <a:p>
            <a:pPr eaLnBrk="1" fontAlgn="auto" hangingPunct="1">
              <a:spcAft>
                <a:spcPts val="0"/>
              </a:spcAft>
              <a:defRPr/>
            </a:pPr>
            <a:r>
              <a:rPr lang="en-US" b="1">
                <a:solidFill>
                  <a:schemeClr val="tx2">
                    <a:satMod val="130000"/>
                  </a:schemeClr>
                </a:solidFill>
              </a:rPr>
              <a:t>Increase the Risks</a:t>
            </a:r>
          </a:p>
        </p:txBody>
      </p:sp>
      <p:sp>
        <p:nvSpPr>
          <p:cNvPr id="34820" name="Rectangle 3"/>
          <p:cNvSpPr>
            <a:spLocks noGrp="1" noChangeArrowheads="1"/>
          </p:cNvSpPr>
          <p:nvPr>
            <p:ph type="body" idx="4294967295"/>
          </p:nvPr>
        </p:nvSpPr>
        <p:spPr>
          <a:xfrm>
            <a:off x="0" y="1600200"/>
            <a:ext cx="8229600" cy="4953000"/>
          </a:xfrm>
        </p:spPr>
        <p:txBody>
          <a:bodyPr/>
          <a:lstStyle/>
          <a:p>
            <a:pPr eaLnBrk="1" hangingPunct="1">
              <a:lnSpc>
                <a:spcPct val="90000"/>
              </a:lnSpc>
            </a:pPr>
            <a:r>
              <a:rPr lang="en-US" altLang="en-US" smtClean="0"/>
              <a:t>Extend guardianship</a:t>
            </a:r>
          </a:p>
          <a:p>
            <a:pPr eaLnBrk="1" hangingPunct="1">
              <a:lnSpc>
                <a:spcPct val="90000"/>
              </a:lnSpc>
            </a:pPr>
            <a:endParaRPr lang="en-US" altLang="en-US" smtClean="0"/>
          </a:p>
          <a:p>
            <a:pPr eaLnBrk="1" hangingPunct="1">
              <a:lnSpc>
                <a:spcPct val="90000"/>
              </a:lnSpc>
            </a:pPr>
            <a:r>
              <a:rPr lang="en-US" altLang="en-US" smtClean="0"/>
              <a:t>Assist natural surveillance</a:t>
            </a:r>
          </a:p>
          <a:p>
            <a:pPr eaLnBrk="1" hangingPunct="1">
              <a:lnSpc>
                <a:spcPct val="90000"/>
              </a:lnSpc>
            </a:pPr>
            <a:endParaRPr lang="en-US" altLang="en-US" smtClean="0"/>
          </a:p>
          <a:p>
            <a:pPr eaLnBrk="1" hangingPunct="1">
              <a:lnSpc>
                <a:spcPct val="90000"/>
              </a:lnSpc>
            </a:pPr>
            <a:r>
              <a:rPr lang="en-US" altLang="en-US" smtClean="0"/>
              <a:t>Reduce Anonymity</a:t>
            </a:r>
          </a:p>
          <a:p>
            <a:pPr eaLnBrk="1" hangingPunct="1">
              <a:lnSpc>
                <a:spcPct val="90000"/>
              </a:lnSpc>
            </a:pPr>
            <a:endParaRPr lang="en-US" altLang="en-US" smtClean="0"/>
          </a:p>
          <a:p>
            <a:pPr eaLnBrk="1" hangingPunct="1">
              <a:lnSpc>
                <a:spcPct val="90000"/>
              </a:lnSpc>
            </a:pPr>
            <a:r>
              <a:rPr lang="en-US" altLang="en-US" smtClean="0"/>
              <a:t>Utilize place managers</a:t>
            </a:r>
          </a:p>
          <a:p>
            <a:pPr eaLnBrk="1" hangingPunct="1">
              <a:lnSpc>
                <a:spcPct val="90000"/>
              </a:lnSpc>
            </a:pPr>
            <a:endParaRPr lang="en-US" altLang="en-US" smtClean="0"/>
          </a:p>
          <a:p>
            <a:pPr eaLnBrk="1" hangingPunct="1">
              <a:lnSpc>
                <a:spcPct val="90000"/>
              </a:lnSpc>
            </a:pPr>
            <a:r>
              <a:rPr lang="en-US" altLang="en-US" smtClean="0"/>
              <a:t>Strengthen formal surveillance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43B6CC-45E1-4502-8349-BA96DA5847B9}" type="slidenum">
              <a:rPr lang="en-US" altLang="en-US" sz="1400">
                <a:solidFill>
                  <a:srgbClr val="B5A788"/>
                </a:solidFill>
              </a:rPr>
              <a:pPr/>
              <a:t>17</a:t>
            </a:fld>
            <a:endParaRPr lang="en-US" altLang="en-US" sz="1400">
              <a:solidFill>
                <a:srgbClr val="B5A788"/>
              </a:solidFill>
            </a:endParaRPr>
          </a:p>
        </p:txBody>
      </p:sp>
      <p:sp>
        <p:nvSpPr>
          <p:cNvPr id="14339" name="Rectangle 2"/>
          <p:cNvSpPr>
            <a:spLocks noGrp="1" noChangeArrowheads="1"/>
          </p:cNvSpPr>
          <p:nvPr>
            <p:ph type="title" idx="4294967295"/>
          </p:nvPr>
        </p:nvSpPr>
        <p:spPr>
          <a:xfrm>
            <a:off x="0" y="277813"/>
            <a:ext cx="8229600" cy="1139825"/>
          </a:xfrm>
        </p:spPr>
        <p:txBody>
          <a:bodyPr/>
          <a:lstStyle/>
          <a:p>
            <a:pPr eaLnBrk="1" fontAlgn="auto" hangingPunct="1">
              <a:spcAft>
                <a:spcPts val="0"/>
              </a:spcAft>
              <a:defRPr/>
            </a:pPr>
            <a:r>
              <a:rPr lang="en-US" b="1">
                <a:solidFill>
                  <a:schemeClr val="tx2">
                    <a:satMod val="130000"/>
                  </a:schemeClr>
                </a:solidFill>
              </a:rPr>
              <a:t>Reduce the Rewards</a:t>
            </a:r>
          </a:p>
        </p:txBody>
      </p:sp>
      <p:sp>
        <p:nvSpPr>
          <p:cNvPr id="36868" name="Rectangle 3"/>
          <p:cNvSpPr>
            <a:spLocks noGrp="1" noChangeArrowheads="1"/>
          </p:cNvSpPr>
          <p:nvPr>
            <p:ph type="body" idx="4294967295"/>
          </p:nvPr>
        </p:nvSpPr>
        <p:spPr>
          <a:xfrm>
            <a:off x="0" y="1600200"/>
            <a:ext cx="8229600" cy="5029200"/>
          </a:xfrm>
        </p:spPr>
        <p:txBody>
          <a:bodyPr/>
          <a:lstStyle/>
          <a:p>
            <a:pPr eaLnBrk="1" hangingPunct="1">
              <a:lnSpc>
                <a:spcPct val="90000"/>
              </a:lnSpc>
            </a:pPr>
            <a:r>
              <a:rPr lang="en-US" altLang="en-US" smtClean="0"/>
              <a:t>Conceal targets</a:t>
            </a:r>
          </a:p>
          <a:p>
            <a:pPr eaLnBrk="1" hangingPunct="1">
              <a:lnSpc>
                <a:spcPct val="90000"/>
              </a:lnSpc>
            </a:pPr>
            <a:endParaRPr lang="en-US" altLang="en-US" smtClean="0"/>
          </a:p>
          <a:p>
            <a:pPr eaLnBrk="1" hangingPunct="1">
              <a:lnSpc>
                <a:spcPct val="90000"/>
              </a:lnSpc>
            </a:pPr>
            <a:r>
              <a:rPr lang="en-US" altLang="en-US" smtClean="0"/>
              <a:t>Remove targets</a:t>
            </a:r>
          </a:p>
          <a:p>
            <a:pPr eaLnBrk="1" hangingPunct="1">
              <a:lnSpc>
                <a:spcPct val="90000"/>
              </a:lnSpc>
            </a:pPr>
            <a:endParaRPr lang="en-US" altLang="en-US" smtClean="0"/>
          </a:p>
          <a:p>
            <a:pPr eaLnBrk="1" hangingPunct="1">
              <a:lnSpc>
                <a:spcPct val="90000"/>
              </a:lnSpc>
            </a:pPr>
            <a:r>
              <a:rPr lang="en-US" altLang="en-US" smtClean="0"/>
              <a:t>Identify property</a:t>
            </a:r>
          </a:p>
          <a:p>
            <a:pPr eaLnBrk="1" hangingPunct="1">
              <a:lnSpc>
                <a:spcPct val="90000"/>
              </a:lnSpc>
            </a:pPr>
            <a:endParaRPr lang="en-US" altLang="en-US" smtClean="0"/>
          </a:p>
          <a:p>
            <a:pPr eaLnBrk="1" hangingPunct="1">
              <a:lnSpc>
                <a:spcPct val="90000"/>
              </a:lnSpc>
            </a:pPr>
            <a:r>
              <a:rPr lang="en-US" altLang="en-US" smtClean="0"/>
              <a:t>Disrupt markets</a:t>
            </a:r>
          </a:p>
          <a:p>
            <a:pPr eaLnBrk="1" hangingPunct="1">
              <a:lnSpc>
                <a:spcPct val="90000"/>
              </a:lnSpc>
            </a:pPr>
            <a:endParaRPr lang="en-US" altLang="en-US" smtClean="0"/>
          </a:p>
          <a:p>
            <a:pPr eaLnBrk="1" hangingPunct="1">
              <a:lnSpc>
                <a:spcPct val="90000"/>
              </a:lnSpc>
            </a:pPr>
            <a:r>
              <a:rPr lang="en-US" altLang="en-US" smtClean="0"/>
              <a:t>Deny benefits</a:t>
            </a:r>
          </a:p>
          <a:p>
            <a:pPr eaLnBrk="1" hangingPunct="1">
              <a:lnSpc>
                <a:spcPct val="90000"/>
              </a:lnSpc>
              <a:buFont typeface="Wingdings" pitchFamily="2" charset="2"/>
              <a:buNone/>
            </a:pPr>
            <a:endParaRPr lang="en-US" alt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6531500-62C0-40F4-82E6-4C618A38609B}" type="slidenum">
              <a:rPr lang="en-US" altLang="en-US" sz="1400">
                <a:solidFill>
                  <a:srgbClr val="B5A788"/>
                </a:solidFill>
              </a:rPr>
              <a:pPr/>
              <a:t>18</a:t>
            </a:fld>
            <a:endParaRPr lang="en-US" altLang="en-US" sz="1400">
              <a:solidFill>
                <a:srgbClr val="B5A788"/>
              </a:solidFill>
            </a:endParaRPr>
          </a:p>
        </p:txBody>
      </p:sp>
      <p:sp>
        <p:nvSpPr>
          <p:cNvPr id="15363" name="Rectangle 2"/>
          <p:cNvSpPr>
            <a:spLocks noGrp="1" noChangeArrowheads="1"/>
          </p:cNvSpPr>
          <p:nvPr>
            <p:ph type="title" idx="4294967295"/>
          </p:nvPr>
        </p:nvSpPr>
        <p:spPr>
          <a:xfrm>
            <a:off x="0" y="277813"/>
            <a:ext cx="8229600" cy="1139825"/>
          </a:xfrm>
        </p:spPr>
        <p:txBody>
          <a:bodyPr/>
          <a:lstStyle/>
          <a:p>
            <a:pPr eaLnBrk="1" fontAlgn="auto" hangingPunct="1">
              <a:spcAft>
                <a:spcPts val="0"/>
              </a:spcAft>
              <a:defRPr/>
            </a:pPr>
            <a:r>
              <a:rPr lang="en-US" b="1">
                <a:solidFill>
                  <a:schemeClr val="tx2">
                    <a:satMod val="130000"/>
                  </a:schemeClr>
                </a:solidFill>
              </a:rPr>
              <a:t>Reduce the Provocations</a:t>
            </a:r>
          </a:p>
        </p:txBody>
      </p:sp>
      <p:sp>
        <p:nvSpPr>
          <p:cNvPr id="38916" name="Rectangle 3"/>
          <p:cNvSpPr>
            <a:spLocks noGrp="1" noChangeArrowheads="1"/>
          </p:cNvSpPr>
          <p:nvPr>
            <p:ph type="body" idx="4294967295"/>
          </p:nvPr>
        </p:nvSpPr>
        <p:spPr>
          <a:xfrm>
            <a:off x="0" y="1600200"/>
            <a:ext cx="8229600" cy="4953000"/>
          </a:xfrm>
        </p:spPr>
        <p:txBody>
          <a:bodyPr/>
          <a:lstStyle/>
          <a:p>
            <a:pPr eaLnBrk="1" hangingPunct="1">
              <a:lnSpc>
                <a:spcPct val="90000"/>
              </a:lnSpc>
            </a:pPr>
            <a:r>
              <a:rPr lang="en-US" altLang="en-US" smtClean="0"/>
              <a:t>Reduce frustrations and stress</a:t>
            </a:r>
          </a:p>
          <a:p>
            <a:pPr eaLnBrk="1" hangingPunct="1">
              <a:lnSpc>
                <a:spcPct val="90000"/>
              </a:lnSpc>
            </a:pPr>
            <a:endParaRPr lang="en-US" altLang="en-US" smtClean="0"/>
          </a:p>
          <a:p>
            <a:pPr eaLnBrk="1" hangingPunct="1">
              <a:lnSpc>
                <a:spcPct val="90000"/>
              </a:lnSpc>
            </a:pPr>
            <a:r>
              <a:rPr lang="en-US" altLang="en-US" smtClean="0"/>
              <a:t>Avoid disputes</a:t>
            </a:r>
          </a:p>
          <a:p>
            <a:pPr eaLnBrk="1" hangingPunct="1">
              <a:lnSpc>
                <a:spcPct val="90000"/>
              </a:lnSpc>
            </a:pPr>
            <a:endParaRPr lang="en-US" altLang="en-US" smtClean="0"/>
          </a:p>
          <a:p>
            <a:pPr eaLnBrk="1" hangingPunct="1">
              <a:lnSpc>
                <a:spcPct val="90000"/>
              </a:lnSpc>
            </a:pPr>
            <a:r>
              <a:rPr lang="en-US" altLang="en-US" smtClean="0"/>
              <a:t>Reduce emotional arousal</a:t>
            </a:r>
          </a:p>
          <a:p>
            <a:pPr eaLnBrk="1" hangingPunct="1">
              <a:lnSpc>
                <a:spcPct val="90000"/>
              </a:lnSpc>
            </a:pPr>
            <a:endParaRPr lang="en-US" altLang="en-US" smtClean="0"/>
          </a:p>
          <a:p>
            <a:pPr eaLnBrk="1" hangingPunct="1">
              <a:lnSpc>
                <a:spcPct val="90000"/>
              </a:lnSpc>
            </a:pPr>
            <a:r>
              <a:rPr lang="en-US" altLang="en-US" smtClean="0"/>
              <a:t>Neutralize peer pressure</a:t>
            </a:r>
          </a:p>
          <a:p>
            <a:pPr eaLnBrk="1" hangingPunct="1">
              <a:lnSpc>
                <a:spcPct val="90000"/>
              </a:lnSpc>
            </a:pPr>
            <a:endParaRPr lang="en-US" altLang="en-US" smtClean="0"/>
          </a:p>
          <a:p>
            <a:pPr eaLnBrk="1" hangingPunct="1">
              <a:lnSpc>
                <a:spcPct val="90000"/>
              </a:lnSpc>
            </a:pPr>
            <a:r>
              <a:rPr lang="en-US" altLang="en-US" smtClean="0"/>
              <a:t>Discourage imitation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1F3DEC3-F0E1-4C4D-9AE7-9B84A888331F}" type="slidenum">
              <a:rPr lang="en-US" altLang="en-US" sz="1400">
                <a:solidFill>
                  <a:srgbClr val="B5A788"/>
                </a:solidFill>
              </a:rPr>
              <a:pPr/>
              <a:t>19</a:t>
            </a:fld>
            <a:endParaRPr lang="en-US" altLang="en-US" sz="1400">
              <a:solidFill>
                <a:srgbClr val="B5A788"/>
              </a:solidFill>
            </a:endParaRPr>
          </a:p>
        </p:txBody>
      </p:sp>
      <p:sp>
        <p:nvSpPr>
          <p:cNvPr id="16387" name="Rectangle 2"/>
          <p:cNvSpPr>
            <a:spLocks noGrp="1" noChangeArrowheads="1"/>
          </p:cNvSpPr>
          <p:nvPr>
            <p:ph type="title" idx="4294967295"/>
          </p:nvPr>
        </p:nvSpPr>
        <p:spPr>
          <a:xfrm>
            <a:off x="0" y="277813"/>
            <a:ext cx="8229600" cy="1139825"/>
          </a:xfrm>
        </p:spPr>
        <p:txBody>
          <a:bodyPr/>
          <a:lstStyle/>
          <a:p>
            <a:pPr eaLnBrk="1" fontAlgn="auto" hangingPunct="1">
              <a:spcAft>
                <a:spcPts val="0"/>
              </a:spcAft>
              <a:defRPr/>
            </a:pPr>
            <a:r>
              <a:rPr lang="en-US" b="1">
                <a:solidFill>
                  <a:schemeClr val="tx2">
                    <a:satMod val="130000"/>
                  </a:schemeClr>
                </a:solidFill>
              </a:rPr>
              <a:t>Remove the Excuses</a:t>
            </a:r>
          </a:p>
        </p:txBody>
      </p:sp>
      <p:sp>
        <p:nvSpPr>
          <p:cNvPr id="40964" name="Rectangle 3"/>
          <p:cNvSpPr>
            <a:spLocks noGrp="1" noChangeArrowheads="1"/>
          </p:cNvSpPr>
          <p:nvPr>
            <p:ph type="body" idx="4294967295"/>
          </p:nvPr>
        </p:nvSpPr>
        <p:spPr>
          <a:xfrm>
            <a:off x="0" y="1600200"/>
            <a:ext cx="8229600" cy="5029200"/>
          </a:xfrm>
        </p:spPr>
        <p:txBody>
          <a:bodyPr/>
          <a:lstStyle/>
          <a:p>
            <a:pPr eaLnBrk="1" hangingPunct="1">
              <a:lnSpc>
                <a:spcPct val="90000"/>
              </a:lnSpc>
            </a:pPr>
            <a:r>
              <a:rPr lang="en-US" altLang="en-US" smtClean="0"/>
              <a:t>Set Rules</a:t>
            </a:r>
          </a:p>
          <a:p>
            <a:pPr eaLnBrk="1" hangingPunct="1">
              <a:lnSpc>
                <a:spcPct val="90000"/>
              </a:lnSpc>
            </a:pPr>
            <a:endParaRPr lang="en-US" altLang="en-US" smtClean="0"/>
          </a:p>
          <a:p>
            <a:pPr eaLnBrk="1" hangingPunct="1">
              <a:lnSpc>
                <a:spcPct val="90000"/>
              </a:lnSpc>
            </a:pPr>
            <a:r>
              <a:rPr lang="en-US" altLang="en-US" smtClean="0"/>
              <a:t>Post instructions</a:t>
            </a:r>
          </a:p>
          <a:p>
            <a:pPr eaLnBrk="1" hangingPunct="1">
              <a:lnSpc>
                <a:spcPct val="90000"/>
              </a:lnSpc>
            </a:pPr>
            <a:endParaRPr lang="en-US" altLang="en-US" smtClean="0"/>
          </a:p>
          <a:p>
            <a:pPr eaLnBrk="1" hangingPunct="1">
              <a:lnSpc>
                <a:spcPct val="90000"/>
              </a:lnSpc>
            </a:pPr>
            <a:r>
              <a:rPr lang="en-US" altLang="en-US" smtClean="0"/>
              <a:t>Alert conscience</a:t>
            </a:r>
          </a:p>
          <a:p>
            <a:pPr eaLnBrk="1" hangingPunct="1">
              <a:lnSpc>
                <a:spcPct val="90000"/>
              </a:lnSpc>
            </a:pPr>
            <a:endParaRPr lang="en-US" altLang="en-US" smtClean="0"/>
          </a:p>
          <a:p>
            <a:pPr eaLnBrk="1" hangingPunct="1">
              <a:lnSpc>
                <a:spcPct val="90000"/>
              </a:lnSpc>
            </a:pPr>
            <a:r>
              <a:rPr lang="en-US" altLang="en-US" smtClean="0"/>
              <a:t>Assist compliance</a:t>
            </a:r>
          </a:p>
          <a:p>
            <a:pPr eaLnBrk="1" hangingPunct="1">
              <a:lnSpc>
                <a:spcPct val="90000"/>
              </a:lnSpc>
            </a:pPr>
            <a:endParaRPr lang="en-US" altLang="en-US" smtClean="0"/>
          </a:p>
          <a:p>
            <a:pPr eaLnBrk="1" hangingPunct="1">
              <a:lnSpc>
                <a:spcPct val="90000"/>
              </a:lnSpc>
            </a:pPr>
            <a:r>
              <a:rPr lang="en-US" altLang="en-US" smtClean="0"/>
              <a:t>Control drugs and alcohol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B654854-8889-457C-A57A-9D1BD5819F6A}" type="slidenum">
              <a:rPr lang="en-US" altLang="en-US" sz="1400">
                <a:solidFill>
                  <a:srgbClr val="B5A788"/>
                </a:solidFill>
              </a:rPr>
              <a:pPr/>
              <a:t>2</a:t>
            </a:fld>
            <a:endParaRPr lang="en-US" altLang="en-US" sz="1400">
              <a:solidFill>
                <a:srgbClr val="B5A788"/>
              </a:solidFill>
            </a:endParaRPr>
          </a:p>
        </p:txBody>
      </p:sp>
      <p:sp>
        <p:nvSpPr>
          <p:cNvPr id="6147" name="Rectangle 2"/>
          <p:cNvSpPr>
            <a:spLocks noGrp="1" noChangeArrowheads="1"/>
          </p:cNvSpPr>
          <p:nvPr>
            <p:ph type="ctrTitle" idx="4294967295"/>
          </p:nvPr>
        </p:nvSpPr>
        <p:spPr>
          <a:xfrm>
            <a:off x="0" y="1219200"/>
            <a:ext cx="7772400" cy="1143000"/>
          </a:xfrm>
        </p:spPr>
        <p:txBody>
          <a:bodyPr/>
          <a:lstStyle/>
          <a:p>
            <a:pPr eaLnBrk="1" fontAlgn="auto" hangingPunct="1">
              <a:spcAft>
                <a:spcPts val="0"/>
              </a:spcAft>
              <a:defRPr/>
            </a:pPr>
            <a:r>
              <a:rPr lang="en-US" sz="6900" b="1" dirty="0">
                <a:solidFill>
                  <a:schemeClr val="tx2">
                    <a:satMod val="130000"/>
                  </a:schemeClr>
                </a:solidFill>
              </a:rPr>
              <a:t>Crime Prevention</a:t>
            </a:r>
          </a:p>
        </p:txBody>
      </p:sp>
      <p:sp>
        <p:nvSpPr>
          <p:cNvPr id="12292" name="Rectangle 3"/>
          <p:cNvSpPr>
            <a:spLocks noGrp="1" noChangeArrowheads="1"/>
          </p:cNvSpPr>
          <p:nvPr>
            <p:ph type="subTitle" idx="4294967295"/>
          </p:nvPr>
        </p:nvSpPr>
        <p:spPr>
          <a:xfrm>
            <a:off x="0" y="2819400"/>
            <a:ext cx="7924800" cy="3352800"/>
          </a:xfrm>
        </p:spPr>
        <p:txBody>
          <a:bodyPr/>
          <a:lstStyle/>
          <a:p>
            <a:pPr marL="0" indent="0" eaLnBrk="1" hangingPunct="1">
              <a:buFont typeface="Wingdings" pitchFamily="2" charset="2"/>
              <a:buNone/>
            </a:pPr>
            <a:r>
              <a:rPr lang="en-US" altLang="en-US" sz="4400" smtClean="0"/>
              <a:t>Intervening in the causal chain to prevent crime from occurring at all</a:t>
            </a:r>
          </a:p>
          <a:p>
            <a:pPr marL="0" indent="0" eaLnBrk="1" hangingPunct="1">
              <a:buFont typeface="Wingdings" pitchFamily="2" charset="2"/>
              <a:buNone/>
            </a:pPr>
            <a:endParaRPr lang="en-US" altLang="en-US" sz="44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91" name="Rectangle 7"/>
          <p:cNvSpPr>
            <a:spLocks noGrp="1" noChangeArrowheads="1"/>
          </p:cNvSpPr>
          <p:nvPr>
            <p:ph type="title"/>
          </p:nvPr>
        </p:nvSpPr>
        <p:spPr>
          <a:xfrm>
            <a:off x="457200" y="277813"/>
            <a:ext cx="8229600" cy="638175"/>
          </a:xfrm>
        </p:spPr>
        <p:txBody>
          <a:bodyPr>
            <a:normAutofit fontScale="90000"/>
          </a:bodyPr>
          <a:lstStyle/>
          <a:p>
            <a:pPr eaLnBrk="1" fontAlgn="auto" hangingPunct="1">
              <a:spcAft>
                <a:spcPts val="0"/>
              </a:spcAft>
              <a:defRPr/>
            </a:pPr>
            <a:r>
              <a:rPr lang="en-US" sz="3800" b="1">
                <a:solidFill>
                  <a:schemeClr val="tx2">
                    <a:satMod val="130000"/>
                  </a:schemeClr>
                </a:solidFill>
                <a:effectLst>
                  <a:outerShdw blurRad="38100" dist="38100" dir="2700000" algn="tl">
                    <a:srgbClr val="C0C0C0"/>
                  </a:outerShdw>
                </a:effectLst>
                <a:latin typeface="Comic Sans MS" pitchFamily="66" charset="0"/>
                <a:cs typeface="Times New Roman" pitchFamily="18" charset="0"/>
              </a:rPr>
              <a:t>Broken Windows Theory</a:t>
            </a:r>
          </a:p>
        </p:txBody>
      </p:sp>
      <p:sp>
        <p:nvSpPr>
          <p:cNvPr id="43011" name="Rectangle 8"/>
          <p:cNvSpPr>
            <a:spLocks noGrp="1" noChangeArrowheads="1"/>
          </p:cNvSpPr>
          <p:nvPr>
            <p:ph type="body" sz="half" idx="1"/>
          </p:nvPr>
        </p:nvSpPr>
        <p:spPr>
          <a:xfrm>
            <a:off x="457200" y="1600200"/>
            <a:ext cx="5410200" cy="4530725"/>
          </a:xfrm>
        </p:spPr>
        <p:txBody>
          <a:bodyPr/>
          <a:lstStyle/>
          <a:p>
            <a:pPr eaLnBrk="1" hangingPunct="1">
              <a:lnSpc>
                <a:spcPct val="90000"/>
              </a:lnSpc>
              <a:buFont typeface="Wingdings" pitchFamily="2" charset="2"/>
              <a:buChar char="Ø"/>
            </a:pPr>
            <a:r>
              <a:rPr lang="en-US" altLang="en-US" sz="2000" smtClean="0">
                <a:latin typeface="Comic Sans MS" pitchFamily="66" charset="0"/>
                <a:cs typeface="Times New Roman" pitchFamily="18" charset="0"/>
              </a:rPr>
              <a:t>Minor incivilities, if unchecked and uncontrolled, will promote more serious crimes</a:t>
            </a:r>
          </a:p>
          <a:p>
            <a:pPr eaLnBrk="1" hangingPunct="1">
              <a:lnSpc>
                <a:spcPct val="90000"/>
              </a:lnSpc>
              <a:buFont typeface="Wingdings" pitchFamily="2" charset="2"/>
              <a:buChar char="Ø"/>
            </a:pPr>
            <a:endParaRPr lang="en-US" altLang="en-US" sz="2000" smtClean="0">
              <a:latin typeface="Comic Sans MS" pitchFamily="66" charset="0"/>
              <a:cs typeface="Times New Roman" pitchFamily="18" charset="0"/>
            </a:endParaRPr>
          </a:p>
          <a:p>
            <a:pPr eaLnBrk="1" hangingPunct="1">
              <a:lnSpc>
                <a:spcPct val="90000"/>
              </a:lnSpc>
              <a:buFont typeface="Wingdings" pitchFamily="2" charset="2"/>
              <a:buChar char="Ø"/>
            </a:pPr>
            <a:r>
              <a:rPr lang="en-US" altLang="en-US" sz="2000" smtClean="0">
                <a:latin typeface="Comic Sans MS" pitchFamily="66" charset="0"/>
                <a:cs typeface="Times New Roman" pitchFamily="18" charset="0"/>
              </a:rPr>
              <a:t>‘Incivilities’ act as the catalyst: they represent signs of disorder and signify that 'no one cares', that the environment is ‘uncontrolled and uncontrollable’</a:t>
            </a:r>
          </a:p>
          <a:p>
            <a:pPr eaLnBrk="1" hangingPunct="1">
              <a:lnSpc>
                <a:spcPct val="90000"/>
              </a:lnSpc>
              <a:buFont typeface="Wingdings" pitchFamily="2" charset="2"/>
              <a:buChar char="Ø"/>
            </a:pPr>
            <a:endParaRPr lang="en-US" altLang="en-US" sz="2000" smtClean="0">
              <a:latin typeface="Comic Sans MS" pitchFamily="66" charset="0"/>
              <a:cs typeface="Times New Roman" pitchFamily="18" charset="0"/>
            </a:endParaRPr>
          </a:p>
          <a:p>
            <a:pPr eaLnBrk="1" hangingPunct="1">
              <a:lnSpc>
                <a:spcPct val="90000"/>
              </a:lnSpc>
              <a:buFont typeface="Wingdings" pitchFamily="2" charset="2"/>
              <a:buChar char="Ø"/>
            </a:pPr>
            <a:r>
              <a:rPr lang="en-US" altLang="en-US" sz="2000" smtClean="0">
                <a:latin typeface="Comic Sans MS" pitchFamily="66" charset="0"/>
                <a:cs typeface="Times New Roman" pitchFamily="18" charset="0"/>
              </a:rPr>
              <a:t>Solution: stop and reverse the cycle of decline in its earliest stages by a focus on ‘order maintenance’ and aggressive policing of incivilities and other signs of crime.</a:t>
            </a:r>
          </a:p>
          <a:p>
            <a:pPr eaLnBrk="1" hangingPunct="1">
              <a:lnSpc>
                <a:spcPct val="90000"/>
              </a:lnSpc>
              <a:buFont typeface="Wingdings" pitchFamily="2" charset="2"/>
              <a:buChar char="Ø"/>
            </a:pPr>
            <a:endParaRPr lang="en-US" altLang="en-US" sz="2000" smtClean="0">
              <a:latin typeface="Comic Sans MS" pitchFamily="66" charset="0"/>
              <a:cs typeface="Times New Roman" pitchFamily="18" charset="0"/>
            </a:endParaRPr>
          </a:p>
          <a:p>
            <a:pPr eaLnBrk="1" hangingPunct="1">
              <a:lnSpc>
                <a:spcPct val="90000"/>
              </a:lnSpc>
            </a:pPr>
            <a:endParaRPr lang="en-US" altLang="en-US" sz="2000" smtClean="0"/>
          </a:p>
        </p:txBody>
      </p:sp>
      <p:pic>
        <p:nvPicPr>
          <p:cNvPr id="77828" name="Picture 4" descr="Window1"/>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051550" y="1828800"/>
            <a:ext cx="2101850" cy="2894013"/>
          </a:xfr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1" presetClass="entr" presetSubtype="0" fill="hold" nodeType="afterEffect">
                                  <p:stCondLst>
                                    <p:cond delay="0"/>
                                  </p:stCondLst>
                                  <p:childTnLst>
                                    <p:set>
                                      <p:cBhvr>
                                        <p:cTn id="6" dur="75">
                                          <p:stCondLst>
                                            <p:cond delay="0"/>
                                          </p:stCondLst>
                                        </p:cTn>
                                        <p:tgtEl>
                                          <p:spTgt spid="77828"/>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glas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fontAlgn="auto" hangingPunct="1">
              <a:spcAft>
                <a:spcPts val="0"/>
              </a:spcAft>
              <a:defRPr/>
            </a:pPr>
            <a:r>
              <a:rPr lang="en-US" sz="2900">
                <a:solidFill>
                  <a:schemeClr val="tx2">
                    <a:satMod val="130000"/>
                  </a:schemeClr>
                </a:solidFill>
              </a:rPr>
              <a:t>Problem oriented policing (POP)</a:t>
            </a:r>
            <a:br>
              <a:rPr lang="en-US" sz="2900">
                <a:solidFill>
                  <a:schemeClr val="tx2">
                    <a:satMod val="130000"/>
                  </a:schemeClr>
                </a:solidFill>
              </a:rPr>
            </a:br>
            <a:r>
              <a:rPr lang="en-US" sz="2900">
                <a:solidFill>
                  <a:schemeClr val="tx2">
                    <a:satMod val="130000"/>
                  </a:schemeClr>
                </a:solidFill>
              </a:rPr>
              <a:t>http://www.popcenter.org</a:t>
            </a:r>
            <a:r>
              <a:rPr lang="en-US" sz="3800">
                <a:solidFill>
                  <a:schemeClr val="tx2">
                    <a:satMod val="130000"/>
                  </a:schemeClr>
                </a:solidFill>
              </a:rPr>
              <a:t> </a:t>
            </a:r>
          </a:p>
        </p:txBody>
      </p:sp>
      <p:sp>
        <p:nvSpPr>
          <p:cNvPr id="44035" name="Rectangle 3"/>
          <p:cNvSpPr>
            <a:spLocks noGrp="1" noChangeArrowheads="1"/>
          </p:cNvSpPr>
          <p:nvPr>
            <p:ph idx="1"/>
          </p:nvPr>
        </p:nvSpPr>
        <p:spPr/>
        <p:txBody>
          <a:bodyPr/>
          <a:lstStyle/>
          <a:p>
            <a:pPr eaLnBrk="1" hangingPunct="1"/>
            <a:endParaRPr lang="en-US" alt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1CF85DA-A5F7-4E27-A4C6-FD14D0D11490}" type="slidenum">
              <a:rPr lang="en-US" altLang="en-US" sz="1400">
                <a:solidFill>
                  <a:srgbClr val="B5A788"/>
                </a:solidFill>
              </a:rPr>
              <a:pPr/>
              <a:t>22</a:t>
            </a:fld>
            <a:endParaRPr lang="en-US" altLang="en-US" sz="1400">
              <a:solidFill>
                <a:srgbClr val="B5A788"/>
              </a:solidFill>
            </a:endParaRPr>
          </a:p>
        </p:txBody>
      </p:sp>
      <p:sp>
        <p:nvSpPr>
          <p:cNvPr id="17411" name="Rectangle 4"/>
          <p:cNvSpPr>
            <a:spLocks noGrp="1" noChangeArrowheads="1"/>
          </p:cNvSpPr>
          <p:nvPr>
            <p:ph type="ctrTitle" idx="4294967295"/>
          </p:nvPr>
        </p:nvSpPr>
        <p:spPr>
          <a:xfrm>
            <a:off x="0" y="1447800"/>
            <a:ext cx="7772400" cy="1470025"/>
          </a:xfrm>
        </p:spPr>
        <p:txBody>
          <a:bodyPr/>
          <a:lstStyle/>
          <a:p>
            <a:pPr eaLnBrk="1" fontAlgn="auto" hangingPunct="1">
              <a:spcAft>
                <a:spcPts val="0"/>
              </a:spcAft>
              <a:defRPr/>
            </a:pPr>
            <a:r>
              <a:rPr lang="en-US" sz="5000" b="1">
                <a:solidFill>
                  <a:schemeClr val="tx2">
                    <a:satMod val="130000"/>
                  </a:schemeClr>
                </a:solidFill>
              </a:rPr>
              <a:t>Online Exercise</a:t>
            </a:r>
          </a:p>
        </p:txBody>
      </p:sp>
      <p:sp>
        <p:nvSpPr>
          <p:cNvPr id="45060" name="Rectangle 5"/>
          <p:cNvSpPr>
            <a:spLocks noGrp="1" noChangeArrowheads="1"/>
          </p:cNvSpPr>
          <p:nvPr>
            <p:ph type="subTitle" idx="4294967295"/>
          </p:nvPr>
        </p:nvSpPr>
        <p:spPr>
          <a:xfrm>
            <a:off x="1676400" y="3354388"/>
            <a:ext cx="7467600" cy="1754187"/>
          </a:xfrm>
        </p:spPr>
        <p:txBody>
          <a:bodyPr/>
          <a:lstStyle/>
          <a:p>
            <a:pPr marL="0" indent="0" eaLnBrk="1" hangingPunct="1">
              <a:buFont typeface="Wingdings" pitchFamily="2" charset="2"/>
              <a:buNone/>
            </a:pPr>
            <a:r>
              <a:rPr lang="en-US" altLang="en-US" sz="2400" smtClean="0"/>
              <a:t>Complete the </a:t>
            </a:r>
            <a:r>
              <a:rPr lang="en-US" altLang="en-US" sz="2400" smtClean="0">
                <a:hlinkClick r:id="rId2"/>
              </a:rPr>
              <a:t>25 Techniques Module</a:t>
            </a:r>
            <a:endParaRPr lang="en-US" altLang="en-US" sz="2400" smtClean="0"/>
          </a:p>
          <a:p>
            <a:pPr marL="0" indent="0" eaLnBrk="1" hangingPunct="1">
              <a:buFont typeface="Wingdings" pitchFamily="2" charset="2"/>
              <a:buNone/>
            </a:pPr>
            <a:r>
              <a:rPr lang="en-US" altLang="en-US" sz="2400" smtClean="0"/>
              <a:t>at</a:t>
            </a:r>
          </a:p>
          <a:p>
            <a:pPr marL="0" indent="0" eaLnBrk="1" hangingPunct="1">
              <a:buFont typeface="Wingdings" pitchFamily="2" charset="2"/>
              <a:buNone/>
            </a:pPr>
            <a:r>
              <a:rPr lang="en-US" altLang="en-US" sz="2400" smtClean="0"/>
              <a:t> http://www.popcenter.org/25techniques.htm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65E0DAB-CFDB-4104-B6C9-54F7A27BB90A}" type="slidenum">
              <a:rPr lang="en-US" altLang="en-US" sz="1400">
                <a:solidFill>
                  <a:srgbClr val="B5A788"/>
                </a:solidFill>
              </a:rPr>
              <a:pPr/>
              <a:t>23</a:t>
            </a:fld>
            <a:endParaRPr lang="en-US" altLang="en-US" sz="1400">
              <a:solidFill>
                <a:srgbClr val="B5A788"/>
              </a:solidFill>
            </a:endParaRPr>
          </a:p>
        </p:txBody>
      </p:sp>
      <p:sp>
        <p:nvSpPr>
          <p:cNvPr id="18435" name="Rectangle 2"/>
          <p:cNvSpPr>
            <a:spLocks noGrp="1" noChangeArrowheads="1"/>
          </p:cNvSpPr>
          <p:nvPr>
            <p:ph type="title" idx="4294967295"/>
          </p:nvPr>
        </p:nvSpPr>
        <p:spPr>
          <a:xfrm>
            <a:off x="0" y="274638"/>
            <a:ext cx="8686800" cy="1143000"/>
          </a:xfrm>
        </p:spPr>
        <p:txBody>
          <a:bodyPr/>
          <a:lstStyle/>
          <a:p>
            <a:pPr eaLnBrk="1" fontAlgn="auto" hangingPunct="1">
              <a:spcAft>
                <a:spcPts val="0"/>
              </a:spcAft>
              <a:defRPr/>
            </a:pPr>
            <a:r>
              <a:rPr lang="en-US" b="1">
                <a:solidFill>
                  <a:schemeClr val="tx2">
                    <a:satMod val="130000"/>
                  </a:schemeClr>
                </a:solidFill>
              </a:rPr>
              <a:t>POP and SCP - SIMILARITIES</a:t>
            </a:r>
            <a:r>
              <a:rPr lang="en-US">
                <a:solidFill>
                  <a:schemeClr val="tx2">
                    <a:satMod val="130000"/>
                  </a:schemeClr>
                </a:solidFill>
              </a:rPr>
              <a:t>  </a:t>
            </a:r>
          </a:p>
        </p:txBody>
      </p:sp>
      <p:sp>
        <p:nvSpPr>
          <p:cNvPr id="46084" name="Rectangle 3"/>
          <p:cNvSpPr>
            <a:spLocks noGrp="1" noChangeArrowheads="1"/>
          </p:cNvSpPr>
          <p:nvPr>
            <p:ph type="body" idx="4294967295"/>
          </p:nvPr>
        </p:nvSpPr>
        <p:spPr>
          <a:xfrm>
            <a:off x="0" y="1676400"/>
            <a:ext cx="8229600" cy="4876800"/>
          </a:xfrm>
        </p:spPr>
        <p:txBody>
          <a:bodyPr/>
          <a:lstStyle/>
          <a:p>
            <a:pPr eaLnBrk="1" hangingPunct="1"/>
            <a:r>
              <a:rPr lang="en-US" altLang="en-US" sz="2800" smtClean="0"/>
              <a:t>Both are preventive approaches; one is defined within policing while the other is not</a:t>
            </a:r>
          </a:p>
          <a:p>
            <a:pPr eaLnBrk="1" hangingPunct="1"/>
            <a:endParaRPr lang="en-US" altLang="en-US" sz="2800" smtClean="0"/>
          </a:p>
          <a:p>
            <a:pPr eaLnBrk="1" hangingPunct="1"/>
            <a:r>
              <a:rPr lang="en-US" altLang="en-US" sz="2800" smtClean="0"/>
              <a:t>Both originated in the 1970’s, SCP in the UK and POP in the USA</a:t>
            </a:r>
          </a:p>
          <a:p>
            <a:pPr eaLnBrk="1" hangingPunct="1"/>
            <a:endParaRPr lang="en-US" altLang="en-US" sz="2800" smtClean="0"/>
          </a:p>
          <a:p>
            <a:pPr eaLnBrk="1" hangingPunct="1"/>
            <a:r>
              <a:rPr lang="en-US" altLang="en-US" sz="2800" smtClean="0"/>
              <a:t>Both focus on highly specific problems</a:t>
            </a:r>
          </a:p>
          <a:p>
            <a:pPr eaLnBrk="1" hangingPunct="1"/>
            <a:endParaRPr lang="en-US" altLang="en-US" sz="2800" smtClean="0"/>
          </a:p>
          <a:p>
            <a:pPr eaLnBrk="1" hangingPunct="1"/>
            <a:r>
              <a:rPr lang="en-US" altLang="en-US" sz="2800" smtClean="0"/>
              <a:t>Both use action research models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6"/>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653775D-052A-496D-BF52-AEE732A260B4}" type="slidenum">
              <a:rPr lang="en-US" altLang="en-US" sz="1400">
                <a:solidFill>
                  <a:srgbClr val="B5A788"/>
                </a:solidFill>
              </a:rPr>
              <a:pPr/>
              <a:t>24</a:t>
            </a:fld>
            <a:endParaRPr lang="en-US" altLang="en-US" sz="1400">
              <a:solidFill>
                <a:srgbClr val="B5A788"/>
              </a:solidFill>
            </a:endParaRPr>
          </a:p>
        </p:txBody>
      </p:sp>
      <p:sp>
        <p:nvSpPr>
          <p:cNvPr id="19459" name="Rectangle 2"/>
          <p:cNvSpPr>
            <a:spLocks noGrp="1" noChangeArrowheads="1"/>
          </p:cNvSpPr>
          <p:nvPr>
            <p:ph type="title" idx="4294967295"/>
          </p:nvPr>
        </p:nvSpPr>
        <p:spPr>
          <a:xfrm>
            <a:off x="0" y="277813"/>
            <a:ext cx="8229600" cy="1139825"/>
          </a:xfrm>
        </p:spPr>
        <p:txBody>
          <a:bodyPr/>
          <a:lstStyle/>
          <a:p>
            <a:pPr eaLnBrk="1" fontAlgn="auto" hangingPunct="1">
              <a:spcAft>
                <a:spcPts val="0"/>
              </a:spcAft>
              <a:defRPr/>
            </a:pPr>
            <a:r>
              <a:rPr lang="en-US" sz="5700" b="1">
                <a:solidFill>
                  <a:schemeClr val="tx2">
                    <a:satMod val="130000"/>
                  </a:schemeClr>
                </a:solidFill>
              </a:rPr>
              <a:t>Action</a:t>
            </a:r>
            <a:r>
              <a:rPr lang="en-US" b="1">
                <a:solidFill>
                  <a:schemeClr val="tx2">
                    <a:satMod val="130000"/>
                  </a:schemeClr>
                </a:solidFill>
              </a:rPr>
              <a:t> </a:t>
            </a:r>
            <a:r>
              <a:rPr lang="en-US" sz="5700" b="1">
                <a:solidFill>
                  <a:schemeClr val="tx2">
                    <a:satMod val="130000"/>
                  </a:schemeClr>
                </a:solidFill>
              </a:rPr>
              <a:t>research</a:t>
            </a:r>
          </a:p>
        </p:txBody>
      </p:sp>
      <p:sp>
        <p:nvSpPr>
          <p:cNvPr id="48132" name="Rectangle 3"/>
          <p:cNvSpPr>
            <a:spLocks noGrp="1" noChangeArrowheads="1"/>
          </p:cNvSpPr>
          <p:nvPr>
            <p:ph type="body" sz="half" idx="4294967295"/>
          </p:nvPr>
        </p:nvSpPr>
        <p:spPr>
          <a:xfrm>
            <a:off x="0" y="1600200"/>
            <a:ext cx="4033838" cy="4530725"/>
          </a:xfrm>
          <a:noFill/>
        </p:spPr>
        <p:txBody>
          <a:bodyPr/>
          <a:lstStyle/>
          <a:p>
            <a:pPr eaLnBrk="1" hangingPunct="1">
              <a:buFont typeface="Wingdings" pitchFamily="2" charset="2"/>
              <a:buNone/>
            </a:pPr>
            <a:r>
              <a:rPr lang="en-US" altLang="en-US" sz="3900" u="sng" smtClean="0"/>
              <a:t>POP</a:t>
            </a:r>
          </a:p>
          <a:p>
            <a:pPr eaLnBrk="1" hangingPunct="1"/>
            <a:r>
              <a:rPr lang="en-US" altLang="en-US" sz="3500" smtClean="0"/>
              <a:t>Scanning</a:t>
            </a:r>
          </a:p>
          <a:p>
            <a:pPr eaLnBrk="1" hangingPunct="1"/>
            <a:r>
              <a:rPr lang="en-US" altLang="en-US" sz="3500" smtClean="0"/>
              <a:t>Analysis</a:t>
            </a:r>
          </a:p>
          <a:p>
            <a:pPr eaLnBrk="1" hangingPunct="1"/>
            <a:r>
              <a:rPr lang="en-US" altLang="en-US" sz="3500" smtClean="0"/>
              <a:t>Response</a:t>
            </a:r>
          </a:p>
          <a:p>
            <a:pPr eaLnBrk="1" hangingPunct="1"/>
            <a:r>
              <a:rPr lang="en-US" altLang="en-US" sz="3500" smtClean="0"/>
              <a:t>Assessment</a:t>
            </a:r>
          </a:p>
        </p:txBody>
      </p:sp>
      <p:sp>
        <p:nvSpPr>
          <p:cNvPr id="48133" name="Rectangle 4"/>
          <p:cNvSpPr>
            <a:spLocks noGrp="1" noChangeArrowheads="1"/>
          </p:cNvSpPr>
          <p:nvPr>
            <p:ph type="body" sz="half" idx="4294967295"/>
          </p:nvPr>
        </p:nvSpPr>
        <p:spPr>
          <a:xfrm>
            <a:off x="4495800" y="1524000"/>
            <a:ext cx="4648200" cy="4114800"/>
          </a:xfrm>
        </p:spPr>
        <p:txBody>
          <a:bodyPr/>
          <a:lstStyle/>
          <a:p>
            <a:pPr eaLnBrk="1" hangingPunct="1">
              <a:buFont typeface="Wingdings" pitchFamily="2" charset="2"/>
              <a:buNone/>
            </a:pPr>
            <a:r>
              <a:rPr lang="en-US" altLang="en-US" sz="3900" u="sng" smtClean="0"/>
              <a:t>SCP</a:t>
            </a:r>
          </a:p>
          <a:p>
            <a:pPr eaLnBrk="1" hangingPunct="1"/>
            <a:r>
              <a:rPr lang="en-US" altLang="en-US" sz="3500" smtClean="0"/>
              <a:t>Data collection</a:t>
            </a:r>
          </a:p>
          <a:p>
            <a:pPr eaLnBrk="1" hangingPunct="1"/>
            <a:r>
              <a:rPr lang="en-US" altLang="en-US" sz="3500" smtClean="0"/>
              <a:t>Analysis of problem</a:t>
            </a:r>
          </a:p>
          <a:p>
            <a:pPr eaLnBrk="1" hangingPunct="1"/>
            <a:r>
              <a:rPr lang="en-US" altLang="en-US" sz="3500" smtClean="0"/>
              <a:t>Choice of solution</a:t>
            </a:r>
          </a:p>
          <a:p>
            <a:pPr eaLnBrk="1" hangingPunct="1"/>
            <a:r>
              <a:rPr lang="en-US" altLang="en-US" sz="3500" smtClean="0"/>
              <a:t>Implementation</a:t>
            </a:r>
          </a:p>
          <a:p>
            <a:pPr eaLnBrk="1" hangingPunct="1"/>
            <a:r>
              <a:rPr lang="en-US" altLang="en-US" sz="3500" smtClean="0"/>
              <a:t>Evaluation</a:t>
            </a:r>
          </a:p>
          <a:p>
            <a:pPr eaLnBrk="1" hangingPunct="1">
              <a:buFont typeface="Wingdings" pitchFamily="2" charset="2"/>
              <a:buNone/>
            </a:pPr>
            <a:endParaRPr lang="en-US" altLang="en-US" sz="35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248C9DD-12EF-4423-BD3C-0173C9FC958B}" type="slidenum">
              <a:rPr lang="en-US" altLang="en-US" sz="1400">
                <a:solidFill>
                  <a:srgbClr val="B5A788"/>
                </a:solidFill>
              </a:rPr>
              <a:pPr/>
              <a:t>25</a:t>
            </a:fld>
            <a:endParaRPr lang="en-US" altLang="en-US" sz="1400">
              <a:solidFill>
                <a:srgbClr val="B5A788"/>
              </a:solidFill>
            </a:endParaRPr>
          </a:p>
        </p:txBody>
      </p:sp>
      <p:sp>
        <p:nvSpPr>
          <p:cNvPr id="20483" name="Rectangle 2"/>
          <p:cNvSpPr>
            <a:spLocks noGrp="1" noChangeArrowheads="1"/>
          </p:cNvSpPr>
          <p:nvPr>
            <p:ph type="title" idx="4294967295"/>
          </p:nvPr>
        </p:nvSpPr>
        <p:spPr>
          <a:xfrm>
            <a:off x="0" y="228600"/>
            <a:ext cx="8610600" cy="990600"/>
          </a:xfrm>
        </p:spPr>
        <p:txBody>
          <a:bodyPr/>
          <a:lstStyle/>
          <a:p>
            <a:pPr eaLnBrk="1" fontAlgn="auto" hangingPunct="1">
              <a:spcAft>
                <a:spcPts val="0"/>
              </a:spcAft>
              <a:defRPr/>
            </a:pPr>
            <a:r>
              <a:rPr lang="en-US" sz="3800" b="1">
                <a:solidFill>
                  <a:schemeClr val="tx2">
                    <a:satMod val="130000"/>
                  </a:schemeClr>
                </a:solidFill>
              </a:rPr>
              <a:t>POP vs. SCP - DIFFERENCES</a:t>
            </a:r>
          </a:p>
        </p:txBody>
      </p:sp>
      <p:graphicFrame>
        <p:nvGraphicFramePr>
          <p:cNvPr id="22551" name="Group 23"/>
          <p:cNvGraphicFramePr>
            <a:graphicFrameLocks noGrp="1"/>
          </p:cNvGraphicFramePr>
          <p:nvPr/>
        </p:nvGraphicFramePr>
        <p:xfrm>
          <a:off x="533400" y="1219200"/>
          <a:ext cx="8229600" cy="5405438"/>
        </p:xfrm>
        <a:graphic>
          <a:graphicData uri="http://schemas.openxmlformats.org/drawingml/2006/table">
            <a:tbl>
              <a:tblPr/>
              <a:tblGrid>
                <a:gridCol w="4114800"/>
                <a:gridCol w="4114800"/>
              </a:tblGrid>
              <a:tr h="93027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3900" b="1" i="0" u="none" strike="noStrike" cap="none" normalizeH="0" baseline="0" smtClean="0">
                          <a:ln>
                            <a:noFill/>
                          </a:ln>
                          <a:solidFill>
                            <a:schemeClr val="tx1"/>
                          </a:solidFill>
                          <a:effectLst/>
                          <a:latin typeface="Arial" charset="0"/>
                        </a:rPr>
                        <a:t>SCP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3900" b="1" i="0" u="none" strike="noStrike" cap="none" normalizeH="0" baseline="0" smtClean="0">
                          <a:ln>
                            <a:noFill/>
                          </a:ln>
                          <a:solidFill>
                            <a:schemeClr val="tx1"/>
                          </a:solidFill>
                          <a:effectLst/>
                          <a:latin typeface="Arial" charset="0"/>
                        </a:rPr>
                        <a:t>POP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493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Origins:</a:t>
                      </a:r>
                      <a:r>
                        <a:rPr kumimoji="0" lang="en-US" sz="2600" b="0" i="0" u="none" strike="noStrike" cap="none" normalizeH="0" baseline="0" smtClean="0">
                          <a:ln>
                            <a:noFill/>
                          </a:ln>
                          <a:solidFill>
                            <a:schemeClr val="tx1"/>
                          </a:solidFill>
                          <a:effectLst/>
                          <a:latin typeface="Arial" charset="0"/>
                        </a:rPr>
                        <a:t> Crime theory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Origins:</a:t>
                      </a:r>
                      <a:r>
                        <a:rPr kumimoji="0" lang="en-US" sz="2600" b="0" i="0" u="none" strike="noStrike" cap="none" normalizeH="0" baseline="0" smtClean="0">
                          <a:ln>
                            <a:noFill/>
                          </a:ln>
                          <a:solidFill>
                            <a:schemeClr val="tx1"/>
                          </a:solidFill>
                          <a:effectLst/>
                          <a:latin typeface="Arial" charset="0"/>
                        </a:rPr>
                        <a:t> Police management theory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Focus:</a:t>
                      </a:r>
                      <a:r>
                        <a:rPr kumimoji="0" lang="en-US" sz="2600" b="0" i="0" u="none" strike="noStrike" cap="none" normalizeH="0" baseline="0" smtClean="0">
                          <a:ln>
                            <a:noFill/>
                          </a:ln>
                          <a:solidFill>
                            <a:schemeClr val="tx1"/>
                          </a:solidFill>
                          <a:effectLst/>
                          <a:latin typeface="Arial" charset="0"/>
                        </a:rPr>
                        <a:t> Crime and disorder problems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Focus:</a:t>
                      </a:r>
                      <a:r>
                        <a:rPr kumimoji="0" lang="en-US" sz="2600" b="0" i="0" u="none" strike="noStrike" cap="none" normalizeH="0" baseline="0" smtClean="0">
                          <a:ln>
                            <a:noFill/>
                          </a:ln>
                          <a:solidFill>
                            <a:schemeClr val="tx1"/>
                          </a:solidFill>
                          <a:effectLst/>
                          <a:latin typeface="Arial" charset="0"/>
                        </a:rPr>
                        <a:t> Police and community problems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541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Implemented by an agency with a crime or disorder problem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Implemented by police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Well-evaluated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Widely implemented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B78E7C9-144C-4DE4-85D7-38D608EA6205}" type="slidenum">
              <a:rPr lang="en-US" altLang="en-US" sz="1400">
                <a:solidFill>
                  <a:srgbClr val="B5A788"/>
                </a:solidFill>
              </a:rPr>
              <a:pPr/>
              <a:t>26</a:t>
            </a:fld>
            <a:endParaRPr lang="en-US" altLang="en-US" sz="1400">
              <a:solidFill>
                <a:srgbClr val="B5A788"/>
              </a:solidFill>
            </a:endParaRPr>
          </a:p>
        </p:txBody>
      </p:sp>
      <p:sp>
        <p:nvSpPr>
          <p:cNvPr id="22531" name="Rectangle 2"/>
          <p:cNvSpPr>
            <a:spLocks noGrp="1" noChangeArrowheads="1"/>
          </p:cNvSpPr>
          <p:nvPr>
            <p:ph type="title" idx="4294967295"/>
          </p:nvPr>
        </p:nvSpPr>
        <p:spPr>
          <a:xfrm>
            <a:off x="0" y="277813"/>
            <a:ext cx="8229600" cy="1139825"/>
          </a:xfrm>
        </p:spPr>
        <p:txBody>
          <a:bodyPr>
            <a:normAutofit fontScale="90000"/>
          </a:bodyPr>
          <a:lstStyle/>
          <a:p>
            <a:pPr eaLnBrk="1" fontAlgn="auto" hangingPunct="1">
              <a:spcAft>
                <a:spcPts val="0"/>
              </a:spcAft>
              <a:defRPr/>
            </a:pPr>
            <a:r>
              <a:rPr lang="en-US" b="1">
                <a:solidFill>
                  <a:schemeClr val="tx2">
                    <a:satMod val="130000"/>
                  </a:schemeClr>
                </a:solidFill>
              </a:rPr>
              <a:t>Importance of the</a:t>
            </a:r>
            <a:br>
              <a:rPr lang="en-US" b="1">
                <a:solidFill>
                  <a:schemeClr val="tx2">
                    <a:satMod val="130000"/>
                  </a:schemeClr>
                </a:solidFill>
              </a:rPr>
            </a:br>
            <a:r>
              <a:rPr lang="en-US" b="1">
                <a:solidFill>
                  <a:schemeClr val="tx2">
                    <a:satMod val="130000"/>
                  </a:schemeClr>
                </a:solidFill>
              </a:rPr>
              <a:t> 25 Techniques</a:t>
            </a:r>
          </a:p>
        </p:txBody>
      </p:sp>
      <p:sp>
        <p:nvSpPr>
          <p:cNvPr id="52228" name="Rectangle 3"/>
          <p:cNvSpPr>
            <a:spLocks noGrp="1" noChangeArrowheads="1"/>
          </p:cNvSpPr>
          <p:nvPr>
            <p:ph type="body" idx="4294967295"/>
          </p:nvPr>
        </p:nvSpPr>
        <p:spPr>
          <a:xfrm>
            <a:off x="0" y="1600200"/>
            <a:ext cx="8229600" cy="4800600"/>
          </a:xfrm>
        </p:spPr>
        <p:txBody>
          <a:bodyPr/>
          <a:lstStyle/>
          <a:p>
            <a:pPr eaLnBrk="1" hangingPunct="1">
              <a:lnSpc>
                <a:spcPct val="80000"/>
              </a:lnSpc>
              <a:buFont typeface="Wingdings" pitchFamily="2" charset="2"/>
              <a:buNone/>
            </a:pPr>
            <a:endParaRPr lang="en-US" altLang="en-US" sz="2600" smtClean="0"/>
          </a:p>
          <a:p>
            <a:pPr eaLnBrk="1" hangingPunct="1">
              <a:lnSpc>
                <a:spcPct val="80000"/>
              </a:lnSpc>
            </a:pPr>
            <a:r>
              <a:rPr lang="en-US" altLang="en-US" sz="2100" smtClean="0"/>
              <a:t>Help to systematize our knowledge</a:t>
            </a:r>
          </a:p>
          <a:p>
            <a:pPr eaLnBrk="1" hangingPunct="1">
              <a:lnSpc>
                <a:spcPct val="80000"/>
              </a:lnSpc>
            </a:pPr>
            <a:endParaRPr lang="en-US" altLang="en-US" sz="2100" smtClean="0"/>
          </a:p>
          <a:p>
            <a:pPr eaLnBrk="1" hangingPunct="1">
              <a:lnSpc>
                <a:spcPct val="80000"/>
              </a:lnSpc>
            </a:pPr>
            <a:r>
              <a:rPr lang="en-US" altLang="en-US" sz="2100" smtClean="0"/>
              <a:t>Provides a stimulus for research</a:t>
            </a:r>
          </a:p>
          <a:p>
            <a:pPr eaLnBrk="1" hangingPunct="1">
              <a:lnSpc>
                <a:spcPct val="80000"/>
              </a:lnSpc>
            </a:pPr>
            <a:endParaRPr lang="en-US" altLang="en-US" sz="2100" smtClean="0"/>
          </a:p>
          <a:p>
            <a:pPr eaLnBrk="1" hangingPunct="1">
              <a:lnSpc>
                <a:spcPct val="80000"/>
              </a:lnSpc>
            </a:pPr>
            <a:r>
              <a:rPr lang="en-US" altLang="en-US" sz="2100" smtClean="0"/>
              <a:t>The techniques may overlap - Increasing efforts can also increase risks</a:t>
            </a:r>
          </a:p>
          <a:p>
            <a:pPr eaLnBrk="1" hangingPunct="1">
              <a:lnSpc>
                <a:spcPct val="80000"/>
              </a:lnSpc>
            </a:pPr>
            <a:endParaRPr lang="en-US" altLang="en-US" sz="2100" smtClean="0"/>
          </a:p>
          <a:p>
            <a:pPr eaLnBrk="1" hangingPunct="1">
              <a:lnSpc>
                <a:spcPct val="80000"/>
              </a:lnSpc>
            </a:pPr>
            <a:r>
              <a:rPr lang="en-US" altLang="en-US" sz="2100" smtClean="0"/>
              <a:t>Some preventive measures can serve more than one purpose</a:t>
            </a:r>
          </a:p>
          <a:p>
            <a:pPr eaLnBrk="1" hangingPunct="1">
              <a:lnSpc>
                <a:spcPct val="80000"/>
              </a:lnSpc>
            </a:pPr>
            <a:endParaRPr lang="en-US" altLang="en-US" sz="2100" smtClean="0"/>
          </a:p>
          <a:p>
            <a:pPr eaLnBrk="1" hangingPunct="1">
              <a:lnSpc>
                <a:spcPct val="80000"/>
              </a:lnSpc>
            </a:pPr>
            <a:r>
              <a:rPr lang="en-US" altLang="en-US" sz="2100" smtClean="0"/>
              <a:t>Best used to help further thinking at the Response phase of the SARA process</a:t>
            </a:r>
          </a:p>
          <a:p>
            <a:pPr eaLnBrk="1" hangingPunct="1">
              <a:lnSpc>
                <a:spcPct val="80000"/>
              </a:lnSpc>
              <a:buFont typeface="Wingdings" pitchFamily="2" charset="2"/>
              <a:buNone/>
            </a:pPr>
            <a:endParaRPr lang="en-US" altLang="en-US" sz="1900" smtClean="0"/>
          </a:p>
          <a:p>
            <a:pPr eaLnBrk="1" hangingPunct="1">
              <a:lnSpc>
                <a:spcPct val="80000"/>
              </a:lnSpc>
              <a:buFont typeface="Wingdings" pitchFamily="2" charset="2"/>
              <a:buNone/>
            </a:pPr>
            <a:endParaRPr lang="en-US" altLang="en-US" sz="19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87F9F97-F1B2-4A71-84AB-757820C04D5C}" type="slidenum">
              <a:rPr lang="en-US" altLang="en-US" sz="1400">
                <a:solidFill>
                  <a:srgbClr val="B5A788"/>
                </a:solidFill>
              </a:rPr>
              <a:pPr/>
              <a:t>27</a:t>
            </a:fld>
            <a:endParaRPr lang="en-US" altLang="en-US" sz="1400">
              <a:solidFill>
                <a:srgbClr val="B5A788"/>
              </a:solidFill>
            </a:endParaRPr>
          </a:p>
        </p:txBody>
      </p:sp>
      <p:sp>
        <p:nvSpPr>
          <p:cNvPr id="23555" name="Rectangle 2"/>
          <p:cNvSpPr>
            <a:spLocks noGrp="1" noChangeArrowheads="1"/>
          </p:cNvSpPr>
          <p:nvPr>
            <p:ph type="title" idx="4294967295"/>
          </p:nvPr>
        </p:nvSpPr>
        <p:spPr>
          <a:xfrm>
            <a:off x="0" y="152400"/>
            <a:ext cx="7772400" cy="1143000"/>
          </a:xfrm>
        </p:spPr>
        <p:txBody>
          <a:bodyPr/>
          <a:lstStyle/>
          <a:p>
            <a:pPr eaLnBrk="1" fontAlgn="auto" hangingPunct="1">
              <a:spcAft>
                <a:spcPts val="0"/>
              </a:spcAft>
              <a:defRPr/>
            </a:pPr>
            <a:r>
              <a:rPr lang="en-US" b="1">
                <a:solidFill>
                  <a:schemeClr val="tx2">
                    <a:satMod val="130000"/>
                  </a:schemeClr>
                </a:solidFill>
              </a:rPr>
              <a:t>Limitations</a:t>
            </a:r>
          </a:p>
        </p:txBody>
      </p:sp>
      <p:sp>
        <p:nvSpPr>
          <p:cNvPr id="54276" name="Rectangle 3"/>
          <p:cNvSpPr>
            <a:spLocks noGrp="1" noChangeArrowheads="1"/>
          </p:cNvSpPr>
          <p:nvPr>
            <p:ph type="body" idx="4294967295"/>
          </p:nvPr>
        </p:nvSpPr>
        <p:spPr>
          <a:xfrm>
            <a:off x="0" y="1447800"/>
            <a:ext cx="8458200" cy="4876800"/>
          </a:xfrm>
        </p:spPr>
        <p:txBody>
          <a:bodyPr/>
          <a:lstStyle/>
          <a:p>
            <a:pPr marL="609600" indent="-609600" eaLnBrk="1" hangingPunct="1">
              <a:buFont typeface="Wingdings" pitchFamily="2" charset="2"/>
              <a:buNone/>
            </a:pPr>
            <a:r>
              <a:rPr lang="en-US" altLang="en-US" smtClean="0"/>
              <a:t>Not all techniques are equally suitable for all types of crimes.  For example:</a:t>
            </a:r>
          </a:p>
          <a:p>
            <a:pPr marL="609600" indent="-609600" eaLnBrk="1" hangingPunct="1">
              <a:buFont typeface="Wingdings" pitchFamily="2" charset="2"/>
              <a:buNone/>
            </a:pPr>
            <a:endParaRPr lang="en-US" altLang="en-US" smtClean="0"/>
          </a:p>
          <a:p>
            <a:pPr marL="990600" lvl="1" indent="-646113" eaLnBrk="1" hangingPunct="1"/>
            <a:r>
              <a:rPr lang="en-US" altLang="en-US" sz="3000" smtClean="0"/>
              <a:t>Removing excuses may be most effective  for dealing with “everyday” crimes</a:t>
            </a:r>
          </a:p>
          <a:p>
            <a:pPr marL="990600" lvl="1" indent="-646113" eaLnBrk="1" hangingPunct="1"/>
            <a:endParaRPr lang="en-US" altLang="en-US" sz="3000" smtClean="0"/>
          </a:p>
          <a:p>
            <a:pPr marL="990600" lvl="1" indent="-646113" eaLnBrk="1" hangingPunct="1"/>
            <a:r>
              <a:rPr lang="en-US" altLang="en-US" sz="3000" smtClean="0"/>
              <a:t>Reducing provocations may be most effective in closed environments</a:t>
            </a:r>
          </a:p>
          <a:p>
            <a:pPr marL="990600" lvl="1" indent="-646113" eaLnBrk="1" hangingPunct="1">
              <a:buFont typeface="Wingdings" pitchFamily="2" charset="2"/>
              <a:buNone/>
            </a:pPr>
            <a:endParaRPr lang="en-US" altLang="en-US" sz="2000" smtClean="0"/>
          </a:p>
          <a:p>
            <a:pPr marL="990600" lvl="1" indent="-646113" eaLnBrk="1" hangingPunct="1">
              <a:buFont typeface="Wingdings" pitchFamily="2" charset="2"/>
              <a:buNone/>
            </a:pPr>
            <a:endParaRPr lang="en-US" altLang="en-US" sz="17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2C51A96-BDB1-45E5-9237-9B70F515BCED}" type="slidenum">
              <a:rPr lang="en-US" altLang="en-US" sz="1400">
                <a:solidFill>
                  <a:srgbClr val="B5A788"/>
                </a:solidFill>
              </a:rPr>
              <a:pPr/>
              <a:t>28</a:t>
            </a:fld>
            <a:endParaRPr lang="en-US" altLang="en-US" sz="1400">
              <a:solidFill>
                <a:srgbClr val="B5A788"/>
              </a:solidFill>
            </a:endParaRPr>
          </a:p>
        </p:txBody>
      </p:sp>
      <p:sp>
        <p:nvSpPr>
          <p:cNvPr id="24579" name="Rectangle 2"/>
          <p:cNvSpPr>
            <a:spLocks noGrp="1" noChangeArrowheads="1"/>
          </p:cNvSpPr>
          <p:nvPr>
            <p:ph type="title" idx="4294967295"/>
          </p:nvPr>
        </p:nvSpPr>
        <p:spPr>
          <a:xfrm>
            <a:off x="0" y="277813"/>
            <a:ext cx="8229600" cy="1139825"/>
          </a:xfrm>
        </p:spPr>
        <p:txBody>
          <a:bodyPr/>
          <a:lstStyle/>
          <a:p>
            <a:pPr eaLnBrk="1" fontAlgn="auto" hangingPunct="1">
              <a:spcAft>
                <a:spcPts val="0"/>
              </a:spcAft>
              <a:defRPr/>
            </a:pPr>
            <a:r>
              <a:rPr lang="en-US" b="1">
                <a:solidFill>
                  <a:schemeClr val="tx2">
                    <a:satMod val="130000"/>
                  </a:schemeClr>
                </a:solidFill>
              </a:rPr>
              <a:t>Exercise 1</a:t>
            </a:r>
          </a:p>
        </p:txBody>
      </p:sp>
      <p:sp>
        <p:nvSpPr>
          <p:cNvPr id="56324" name="Rectangle 3"/>
          <p:cNvSpPr>
            <a:spLocks noGrp="1" noChangeArrowheads="1"/>
          </p:cNvSpPr>
          <p:nvPr>
            <p:ph type="body" idx="4294967295"/>
          </p:nvPr>
        </p:nvSpPr>
        <p:spPr>
          <a:xfrm>
            <a:off x="0" y="1600200"/>
            <a:ext cx="8229600" cy="4530725"/>
          </a:xfrm>
        </p:spPr>
        <p:txBody>
          <a:bodyPr/>
          <a:lstStyle/>
          <a:p>
            <a:pPr eaLnBrk="1" hangingPunct="1">
              <a:lnSpc>
                <a:spcPct val="90000"/>
              </a:lnSpc>
            </a:pPr>
            <a:r>
              <a:rPr lang="en-US" altLang="en-US" smtClean="0"/>
              <a:t>Take a walk on campus (or throughout your city) and identify some places/areas that might benefit from situational crime prevention.</a:t>
            </a:r>
          </a:p>
          <a:p>
            <a:pPr eaLnBrk="1" hangingPunct="1">
              <a:lnSpc>
                <a:spcPct val="90000"/>
              </a:lnSpc>
            </a:pPr>
            <a:endParaRPr lang="en-US" altLang="en-US" smtClean="0"/>
          </a:p>
          <a:p>
            <a:pPr eaLnBrk="1" hangingPunct="1">
              <a:lnSpc>
                <a:spcPct val="90000"/>
              </a:lnSpc>
            </a:pPr>
            <a:r>
              <a:rPr lang="en-US" altLang="en-US" smtClean="0"/>
              <a:t>Using the 25 techniques of SCP, write up a summary of recommendations for improving those areas and reducing the likelihood of criminal activity.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FEFD938-CFBF-4733-B4FD-F07EFCCAD4EB}" type="slidenum">
              <a:rPr lang="en-US" altLang="en-US" sz="1400">
                <a:solidFill>
                  <a:srgbClr val="B5A788"/>
                </a:solidFill>
              </a:rPr>
              <a:pPr/>
              <a:t>29</a:t>
            </a:fld>
            <a:endParaRPr lang="en-US" altLang="en-US" sz="1400">
              <a:solidFill>
                <a:srgbClr val="B5A788"/>
              </a:solidFill>
            </a:endParaRPr>
          </a:p>
        </p:txBody>
      </p:sp>
      <p:sp>
        <p:nvSpPr>
          <p:cNvPr id="25603" name="Rectangle 2"/>
          <p:cNvSpPr>
            <a:spLocks noGrp="1" noChangeArrowheads="1"/>
          </p:cNvSpPr>
          <p:nvPr>
            <p:ph type="title" idx="4294967295"/>
          </p:nvPr>
        </p:nvSpPr>
        <p:spPr>
          <a:xfrm>
            <a:off x="0" y="277813"/>
            <a:ext cx="8229600" cy="1139825"/>
          </a:xfrm>
        </p:spPr>
        <p:txBody>
          <a:bodyPr/>
          <a:lstStyle/>
          <a:p>
            <a:pPr eaLnBrk="1" fontAlgn="auto" hangingPunct="1">
              <a:spcAft>
                <a:spcPts val="0"/>
              </a:spcAft>
              <a:defRPr/>
            </a:pPr>
            <a:r>
              <a:rPr lang="en-US" b="1">
                <a:solidFill>
                  <a:schemeClr val="tx2">
                    <a:satMod val="130000"/>
                  </a:schemeClr>
                </a:solidFill>
              </a:rPr>
              <a:t>Exercise 2</a:t>
            </a:r>
          </a:p>
        </p:txBody>
      </p:sp>
      <p:sp>
        <p:nvSpPr>
          <p:cNvPr id="57348" name="Rectangle 3"/>
          <p:cNvSpPr>
            <a:spLocks noGrp="1" noChangeArrowheads="1"/>
          </p:cNvSpPr>
          <p:nvPr>
            <p:ph type="body" idx="4294967295"/>
          </p:nvPr>
        </p:nvSpPr>
        <p:spPr>
          <a:xfrm>
            <a:off x="0" y="1600200"/>
            <a:ext cx="8229600" cy="4530725"/>
          </a:xfrm>
        </p:spPr>
        <p:txBody>
          <a:bodyPr/>
          <a:lstStyle/>
          <a:p>
            <a:pPr eaLnBrk="1" hangingPunct="1"/>
            <a:endParaRPr lang="en-US" altLang="en-US" smtClean="0"/>
          </a:p>
          <a:p>
            <a:pPr eaLnBrk="1" hangingPunct="1"/>
            <a:endParaRPr lang="en-US" altLang="en-US" smtClean="0"/>
          </a:p>
          <a:p>
            <a:pPr eaLnBrk="1" hangingPunct="1"/>
            <a:r>
              <a:rPr lang="en-US" altLang="en-US" smtClean="0"/>
              <a:t>Identify/devise some low-cost situational crime prevention methods that would make a college dormitory more secure.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F2DD806-5CC4-4244-908B-B786ED3B198F}" type="slidenum">
              <a:rPr lang="en-US" altLang="en-US" sz="1400">
                <a:solidFill>
                  <a:srgbClr val="B5A788"/>
                </a:solidFill>
              </a:rPr>
              <a:pPr/>
              <a:t>3</a:t>
            </a:fld>
            <a:endParaRPr lang="en-US" altLang="en-US" sz="1400">
              <a:solidFill>
                <a:srgbClr val="B5A788"/>
              </a:solidFill>
            </a:endParaRPr>
          </a:p>
        </p:txBody>
      </p:sp>
      <p:sp>
        <p:nvSpPr>
          <p:cNvPr id="14339" name="Rectangle 4"/>
          <p:cNvSpPr>
            <a:spLocks noChangeArrowheads="1"/>
          </p:cNvSpPr>
          <p:nvPr/>
        </p:nvSpPr>
        <p:spPr bwMode="auto">
          <a:xfrm>
            <a:off x="304800" y="152400"/>
            <a:ext cx="85344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hangingPunct="1"/>
            <a:r>
              <a:rPr lang="en-US" altLang="en-US" sz="5400" b="1"/>
              <a:t>Types of Crime Prevention</a:t>
            </a:r>
          </a:p>
        </p:txBody>
      </p:sp>
      <p:sp>
        <p:nvSpPr>
          <p:cNvPr id="14340" name="Rectangle 5"/>
          <p:cNvSpPr>
            <a:spLocks noChangeArrowheads="1"/>
          </p:cNvSpPr>
          <p:nvPr/>
        </p:nvSpPr>
        <p:spPr bwMode="auto">
          <a:xfrm>
            <a:off x="304800" y="1981200"/>
            <a:ext cx="8534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eaLnBrk="1" hangingPunct="1">
              <a:lnSpc>
                <a:spcPct val="90000"/>
              </a:lnSpc>
              <a:spcBef>
                <a:spcPct val="20000"/>
              </a:spcBef>
            </a:pPr>
            <a:endParaRPr lang="en-US" altLang="en-US" sz="2400" b="1"/>
          </a:p>
          <a:p>
            <a:pPr marL="609600" indent="-609600" eaLnBrk="1" hangingPunct="1">
              <a:lnSpc>
                <a:spcPct val="90000"/>
              </a:lnSpc>
              <a:spcBef>
                <a:spcPct val="20000"/>
              </a:spcBef>
            </a:pPr>
            <a:r>
              <a:rPr lang="en-US" altLang="en-US" sz="2400" b="1"/>
              <a:t>Primary prevention</a:t>
            </a:r>
            <a:endParaRPr lang="en-US" altLang="en-US" sz="2400"/>
          </a:p>
          <a:p>
            <a:pPr marL="609600" indent="-609600" eaLnBrk="1" hangingPunct="1">
              <a:lnSpc>
                <a:spcPct val="90000"/>
              </a:lnSpc>
              <a:spcBef>
                <a:spcPct val="20000"/>
              </a:spcBef>
              <a:buFontTx/>
              <a:buChar char="•"/>
            </a:pPr>
            <a:r>
              <a:rPr lang="en-US" altLang="en-US" sz="2400"/>
              <a:t>Effecting conditions of the physical and social environment that provide opportunities for or precipitate criminal acts.</a:t>
            </a:r>
          </a:p>
          <a:p>
            <a:pPr marL="609600" indent="-609600" eaLnBrk="1" hangingPunct="1">
              <a:lnSpc>
                <a:spcPct val="90000"/>
              </a:lnSpc>
              <a:spcBef>
                <a:spcPct val="20000"/>
              </a:spcBef>
            </a:pPr>
            <a:r>
              <a:rPr lang="en-US" altLang="en-US" sz="2400" b="1"/>
              <a:t>Secondary prevention</a:t>
            </a:r>
            <a:endParaRPr lang="en-US" altLang="en-US" sz="2400"/>
          </a:p>
          <a:p>
            <a:pPr marL="609600" indent="-609600" eaLnBrk="1" hangingPunct="1">
              <a:lnSpc>
                <a:spcPct val="90000"/>
              </a:lnSpc>
              <a:spcBef>
                <a:spcPct val="20000"/>
              </a:spcBef>
              <a:buFontTx/>
              <a:buChar char="•"/>
            </a:pPr>
            <a:r>
              <a:rPr lang="en-US" altLang="en-US" sz="2400"/>
              <a:t>Engages in early identification of potential offenders and seeks to intervene before the commission of illegal activity</a:t>
            </a:r>
          </a:p>
          <a:p>
            <a:pPr marL="609600" indent="-609600" eaLnBrk="1" hangingPunct="1">
              <a:lnSpc>
                <a:spcPct val="90000"/>
              </a:lnSpc>
              <a:spcBef>
                <a:spcPct val="20000"/>
              </a:spcBef>
            </a:pPr>
            <a:r>
              <a:rPr lang="en-US" altLang="en-US" sz="2400" b="1"/>
              <a:t>Tertiary prevention</a:t>
            </a:r>
            <a:endParaRPr lang="en-US" altLang="en-US" sz="2400"/>
          </a:p>
          <a:p>
            <a:pPr marL="609600" indent="-609600" eaLnBrk="1" hangingPunct="1">
              <a:lnSpc>
                <a:spcPct val="90000"/>
              </a:lnSpc>
              <a:spcBef>
                <a:spcPct val="20000"/>
              </a:spcBef>
              <a:buFontTx/>
              <a:buChar char="•"/>
            </a:pPr>
            <a:r>
              <a:rPr lang="en-US" altLang="en-US" sz="2400"/>
              <a:t>Dealing with actual offenders and intervention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4F4A1C6-0279-45E9-AAD5-4CA39A67AD4D}" type="slidenum">
              <a:rPr lang="en-US" altLang="en-US" sz="1400">
                <a:solidFill>
                  <a:srgbClr val="B5A788"/>
                </a:solidFill>
              </a:rPr>
              <a:pPr/>
              <a:t>30</a:t>
            </a:fld>
            <a:endParaRPr lang="en-US" altLang="en-US" sz="1400">
              <a:solidFill>
                <a:srgbClr val="B5A788"/>
              </a:solidFill>
            </a:endParaRPr>
          </a:p>
        </p:txBody>
      </p:sp>
      <p:sp>
        <p:nvSpPr>
          <p:cNvPr id="26627" name="Rectangle 2"/>
          <p:cNvSpPr>
            <a:spLocks noGrp="1" noChangeArrowheads="1"/>
          </p:cNvSpPr>
          <p:nvPr>
            <p:ph type="title" idx="4294967295"/>
          </p:nvPr>
        </p:nvSpPr>
        <p:spPr>
          <a:xfrm>
            <a:off x="0" y="277813"/>
            <a:ext cx="8229600" cy="1139825"/>
          </a:xfrm>
        </p:spPr>
        <p:txBody>
          <a:bodyPr/>
          <a:lstStyle/>
          <a:p>
            <a:pPr eaLnBrk="1" fontAlgn="auto" hangingPunct="1">
              <a:spcAft>
                <a:spcPts val="0"/>
              </a:spcAft>
              <a:defRPr/>
            </a:pPr>
            <a:r>
              <a:rPr lang="en-US" b="1">
                <a:solidFill>
                  <a:schemeClr val="tx2">
                    <a:satMod val="130000"/>
                  </a:schemeClr>
                </a:solidFill>
              </a:rPr>
              <a:t>Exercise 3</a:t>
            </a:r>
          </a:p>
        </p:txBody>
      </p:sp>
      <p:sp>
        <p:nvSpPr>
          <p:cNvPr id="58372" name="Rectangle 3"/>
          <p:cNvSpPr>
            <a:spLocks noGrp="1" noChangeArrowheads="1"/>
          </p:cNvSpPr>
          <p:nvPr>
            <p:ph type="body" idx="4294967295"/>
          </p:nvPr>
        </p:nvSpPr>
        <p:spPr>
          <a:xfrm>
            <a:off x="0" y="1828800"/>
            <a:ext cx="8229600" cy="4525963"/>
          </a:xfrm>
        </p:spPr>
        <p:txBody>
          <a:bodyPr/>
          <a:lstStyle/>
          <a:p>
            <a:pPr eaLnBrk="1" hangingPunct="1"/>
            <a:r>
              <a:rPr lang="en-US" altLang="en-US" smtClean="0"/>
              <a:t>In an effort to maximize effectiveness, try to match each of the 25 techniques to a specific crime or disorder problem.</a:t>
            </a:r>
          </a:p>
          <a:p>
            <a:pPr eaLnBrk="1" hangingPunct="1"/>
            <a:endParaRPr lang="en-US" altLang="en-US" smtClean="0"/>
          </a:p>
          <a:p>
            <a:pPr eaLnBrk="1" hangingPunct="1"/>
            <a:r>
              <a:rPr lang="en-US" altLang="en-US" smtClean="0"/>
              <a:t>Explain your rationale.</a:t>
            </a:r>
          </a:p>
          <a:p>
            <a:pPr eaLnBrk="1" hangingPunct="1"/>
            <a:endParaRPr lang="en-US" alt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4DDEB9F-0629-4D12-954B-04BCB45821B3}" type="slidenum">
              <a:rPr lang="en-US" altLang="en-US" sz="1400">
                <a:solidFill>
                  <a:srgbClr val="B5A788"/>
                </a:solidFill>
              </a:rPr>
              <a:pPr/>
              <a:t>31</a:t>
            </a:fld>
            <a:endParaRPr lang="en-US" altLang="en-US" sz="1400">
              <a:solidFill>
                <a:srgbClr val="B5A788"/>
              </a:solidFill>
            </a:endParaRPr>
          </a:p>
        </p:txBody>
      </p:sp>
      <p:sp>
        <p:nvSpPr>
          <p:cNvPr id="27651" name="Rectangle 2"/>
          <p:cNvSpPr>
            <a:spLocks noGrp="1" noChangeArrowheads="1"/>
          </p:cNvSpPr>
          <p:nvPr>
            <p:ph type="title" idx="4294967295"/>
          </p:nvPr>
        </p:nvSpPr>
        <p:spPr>
          <a:xfrm>
            <a:off x="0" y="277813"/>
            <a:ext cx="8229600" cy="1139825"/>
          </a:xfrm>
        </p:spPr>
        <p:txBody>
          <a:bodyPr/>
          <a:lstStyle/>
          <a:p>
            <a:pPr eaLnBrk="1" fontAlgn="auto" hangingPunct="1">
              <a:spcAft>
                <a:spcPts val="0"/>
              </a:spcAft>
              <a:defRPr/>
            </a:pPr>
            <a:r>
              <a:rPr lang="en-US" b="1">
                <a:solidFill>
                  <a:schemeClr val="tx2">
                    <a:satMod val="130000"/>
                  </a:schemeClr>
                </a:solidFill>
              </a:rPr>
              <a:t>Online/Group Exercise</a:t>
            </a:r>
          </a:p>
        </p:txBody>
      </p:sp>
      <p:sp>
        <p:nvSpPr>
          <p:cNvPr id="59396" name="Rectangle 3"/>
          <p:cNvSpPr>
            <a:spLocks noGrp="1" noChangeArrowheads="1"/>
          </p:cNvSpPr>
          <p:nvPr>
            <p:ph type="body" idx="4294967295"/>
          </p:nvPr>
        </p:nvSpPr>
        <p:spPr>
          <a:xfrm>
            <a:off x="685800" y="1371600"/>
            <a:ext cx="8458200" cy="5257800"/>
          </a:xfrm>
        </p:spPr>
        <p:txBody>
          <a:bodyPr/>
          <a:lstStyle/>
          <a:p>
            <a:pPr eaLnBrk="1" hangingPunct="1">
              <a:lnSpc>
                <a:spcPct val="90000"/>
              </a:lnSpc>
            </a:pPr>
            <a:r>
              <a:rPr lang="en-US" altLang="en-US" sz="2100" smtClean="0"/>
              <a:t>Using the </a:t>
            </a:r>
            <a:r>
              <a:rPr lang="en-US" altLang="en-US" sz="2100" smtClean="0">
                <a:hlinkClick r:id="rId3"/>
              </a:rPr>
              <a:t>25 Techniques</a:t>
            </a:r>
            <a:r>
              <a:rPr lang="en-US" altLang="en-US" sz="2100" smtClean="0"/>
              <a:t>, break into groups and develop two crime prevention techniques from each of the five categories (a total of 10) for one of the following crime problems:</a:t>
            </a:r>
          </a:p>
          <a:p>
            <a:pPr eaLnBrk="1" hangingPunct="1">
              <a:lnSpc>
                <a:spcPct val="90000"/>
              </a:lnSpc>
            </a:pPr>
            <a:endParaRPr lang="en-US" altLang="en-US" sz="2100" smtClean="0"/>
          </a:p>
          <a:p>
            <a:pPr lvl="1" eaLnBrk="1" hangingPunct="1">
              <a:lnSpc>
                <a:spcPct val="90000"/>
              </a:lnSpc>
            </a:pPr>
            <a:r>
              <a:rPr lang="en-US" altLang="en-US" sz="2000" smtClean="0"/>
              <a:t>Drunk driving</a:t>
            </a:r>
          </a:p>
          <a:p>
            <a:pPr lvl="1" eaLnBrk="1" hangingPunct="1">
              <a:lnSpc>
                <a:spcPct val="90000"/>
              </a:lnSpc>
            </a:pPr>
            <a:r>
              <a:rPr lang="en-US" altLang="en-US" sz="2000" smtClean="0"/>
              <a:t>Assaults at public place</a:t>
            </a:r>
          </a:p>
          <a:p>
            <a:pPr lvl="1" eaLnBrk="1" hangingPunct="1">
              <a:lnSpc>
                <a:spcPct val="90000"/>
              </a:lnSpc>
            </a:pPr>
            <a:r>
              <a:rPr lang="en-US" altLang="en-US" sz="2000" smtClean="0"/>
              <a:t>Robbery  </a:t>
            </a:r>
          </a:p>
          <a:p>
            <a:pPr lvl="1" eaLnBrk="1" hangingPunct="1">
              <a:lnSpc>
                <a:spcPct val="90000"/>
              </a:lnSpc>
            </a:pPr>
            <a:r>
              <a:rPr lang="en-US" altLang="en-US" sz="2000" smtClean="0"/>
              <a:t>Delinquency </a:t>
            </a:r>
          </a:p>
          <a:p>
            <a:pPr lvl="1" eaLnBrk="1" hangingPunct="1">
              <a:lnSpc>
                <a:spcPct val="90000"/>
              </a:lnSpc>
            </a:pPr>
            <a:r>
              <a:rPr lang="en-US" altLang="en-US" sz="2000" smtClean="0"/>
              <a:t>Shoplifting</a:t>
            </a:r>
          </a:p>
          <a:p>
            <a:pPr lvl="1" eaLnBrk="1" hangingPunct="1">
              <a:lnSpc>
                <a:spcPct val="90000"/>
              </a:lnSpc>
            </a:pPr>
            <a:r>
              <a:rPr lang="en-US" altLang="en-US" sz="2000" smtClean="0"/>
              <a:t>Disorderly youth at public place</a:t>
            </a:r>
          </a:p>
          <a:p>
            <a:pPr lvl="1" eaLnBrk="1" hangingPunct="1">
              <a:lnSpc>
                <a:spcPct val="90000"/>
              </a:lnSpc>
            </a:pPr>
            <a:r>
              <a:rPr lang="en-US" altLang="en-US" sz="2000" smtClean="0"/>
              <a:t>Theft of  vehicles  </a:t>
            </a:r>
          </a:p>
          <a:p>
            <a:pPr lvl="1" eaLnBrk="1" hangingPunct="1">
              <a:lnSpc>
                <a:spcPct val="90000"/>
              </a:lnSpc>
            </a:pPr>
            <a:r>
              <a:rPr lang="en-US" altLang="en-US" sz="2000" smtClean="0"/>
              <a:t>Street prostitution</a:t>
            </a:r>
          </a:p>
          <a:p>
            <a:pPr lvl="1" eaLnBrk="1" hangingPunct="1">
              <a:lnSpc>
                <a:spcPct val="90000"/>
              </a:lnSpc>
            </a:pPr>
            <a:r>
              <a:rPr lang="en-US" altLang="en-US" sz="2000" smtClean="0"/>
              <a:t>  </a:t>
            </a:r>
          </a:p>
          <a:p>
            <a:pPr eaLnBrk="1" hangingPunct="1">
              <a:lnSpc>
                <a:spcPct val="90000"/>
              </a:lnSpc>
            </a:pPr>
            <a:endParaRPr lang="en-US" altLang="en-US" sz="21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8155F43-A67E-4F99-B0AC-16A03BB5D71A}" type="slidenum">
              <a:rPr lang="en-US" altLang="en-US" sz="1400">
                <a:solidFill>
                  <a:srgbClr val="B5A788"/>
                </a:solidFill>
              </a:rPr>
              <a:pPr/>
              <a:t>4</a:t>
            </a:fld>
            <a:endParaRPr lang="en-US" altLang="en-US" sz="1400">
              <a:solidFill>
                <a:srgbClr val="B5A788"/>
              </a:solidFill>
            </a:endParaRPr>
          </a:p>
        </p:txBody>
      </p:sp>
      <p:sp>
        <p:nvSpPr>
          <p:cNvPr id="8195" name="Rectangle 2"/>
          <p:cNvSpPr>
            <a:spLocks noGrp="1" noChangeArrowheads="1"/>
          </p:cNvSpPr>
          <p:nvPr>
            <p:ph type="ctrTitle" idx="4294967295"/>
          </p:nvPr>
        </p:nvSpPr>
        <p:spPr>
          <a:xfrm>
            <a:off x="0" y="304800"/>
            <a:ext cx="8534400" cy="1752600"/>
          </a:xfrm>
        </p:spPr>
        <p:txBody>
          <a:bodyPr>
            <a:normAutofit fontScale="90000"/>
          </a:bodyPr>
          <a:lstStyle/>
          <a:p>
            <a:pPr eaLnBrk="1" fontAlgn="auto" hangingPunct="1">
              <a:spcAft>
                <a:spcPts val="0"/>
              </a:spcAft>
              <a:defRPr/>
            </a:pPr>
            <a:r>
              <a:rPr lang="en-US" sz="6300" b="1">
                <a:solidFill>
                  <a:schemeClr val="tx2">
                    <a:satMod val="130000"/>
                  </a:schemeClr>
                </a:solidFill>
              </a:rPr>
              <a:t>Two ways to</a:t>
            </a:r>
            <a:br>
              <a:rPr lang="en-US" sz="6300" b="1">
                <a:solidFill>
                  <a:schemeClr val="tx2">
                    <a:satMod val="130000"/>
                  </a:schemeClr>
                </a:solidFill>
              </a:rPr>
            </a:br>
            <a:r>
              <a:rPr lang="en-US" sz="6300" b="1">
                <a:solidFill>
                  <a:schemeClr val="tx2">
                    <a:satMod val="130000"/>
                  </a:schemeClr>
                </a:solidFill>
              </a:rPr>
              <a:t> prevent crime</a:t>
            </a:r>
          </a:p>
        </p:txBody>
      </p:sp>
      <p:sp>
        <p:nvSpPr>
          <p:cNvPr id="16388" name="Rectangle 3"/>
          <p:cNvSpPr>
            <a:spLocks noGrp="1" noChangeArrowheads="1"/>
          </p:cNvSpPr>
          <p:nvPr>
            <p:ph type="subTitle" idx="4294967295"/>
          </p:nvPr>
        </p:nvSpPr>
        <p:spPr>
          <a:xfrm>
            <a:off x="1447800" y="2438400"/>
            <a:ext cx="7696200" cy="3962400"/>
          </a:xfrm>
        </p:spPr>
        <p:txBody>
          <a:bodyPr/>
          <a:lstStyle/>
          <a:p>
            <a:pPr marL="609600" indent="-609600" eaLnBrk="1" hangingPunct="1">
              <a:buFontTx/>
              <a:buAutoNum type="arabicPeriod"/>
            </a:pPr>
            <a:r>
              <a:rPr lang="en-US" altLang="en-US" sz="4000" smtClean="0"/>
              <a:t>Change people’s criminal motivations</a:t>
            </a:r>
          </a:p>
          <a:p>
            <a:pPr marL="609600" indent="-609600" eaLnBrk="1" hangingPunct="1">
              <a:buFontTx/>
              <a:buAutoNum type="arabicPeriod"/>
            </a:pPr>
            <a:endParaRPr lang="en-US" altLang="en-US" sz="4000" smtClean="0"/>
          </a:p>
          <a:p>
            <a:pPr marL="609600" indent="-609600" eaLnBrk="1" hangingPunct="1">
              <a:buFontTx/>
              <a:buAutoNum type="arabicPeriod"/>
            </a:pPr>
            <a:r>
              <a:rPr lang="en-US" altLang="en-US" sz="4000" smtClean="0"/>
              <a:t>Reduce opportunities for crime </a:t>
            </a:r>
          </a:p>
          <a:p>
            <a:pPr marL="609600" indent="-609600" eaLnBrk="1" hangingPunct="1">
              <a:buFont typeface="Wingdings" pitchFamily="2" charset="2"/>
              <a:buNone/>
            </a:pPr>
            <a:endParaRPr lang="en-US" altLang="en-US" sz="4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8B57523-40C8-45D3-9A52-E82E2C4E63BD}" type="slidenum">
              <a:rPr lang="en-US" altLang="en-US" sz="1400">
                <a:solidFill>
                  <a:srgbClr val="B5A788"/>
                </a:solidFill>
              </a:rPr>
              <a:pPr/>
              <a:t>5</a:t>
            </a:fld>
            <a:endParaRPr lang="en-US" altLang="en-US" sz="1400">
              <a:solidFill>
                <a:srgbClr val="B5A788"/>
              </a:solidFill>
            </a:endParaRPr>
          </a:p>
        </p:txBody>
      </p:sp>
      <p:sp>
        <p:nvSpPr>
          <p:cNvPr id="9219" name="Rectangle 2"/>
          <p:cNvSpPr>
            <a:spLocks noGrp="1" noChangeArrowheads="1"/>
          </p:cNvSpPr>
          <p:nvPr>
            <p:ph type="ctrTitle" idx="4294967295"/>
          </p:nvPr>
        </p:nvSpPr>
        <p:spPr>
          <a:xfrm>
            <a:off x="0" y="228600"/>
            <a:ext cx="7772400" cy="1295400"/>
          </a:xfrm>
        </p:spPr>
        <p:txBody>
          <a:bodyPr>
            <a:normAutofit fontScale="90000"/>
          </a:bodyPr>
          <a:lstStyle/>
          <a:p>
            <a:pPr eaLnBrk="1" fontAlgn="auto" hangingPunct="1">
              <a:spcAft>
                <a:spcPts val="0"/>
              </a:spcAft>
              <a:defRPr/>
            </a:pPr>
            <a:r>
              <a:rPr lang="en-US" sz="4600" b="1">
                <a:solidFill>
                  <a:schemeClr val="tx2">
                    <a:satMod val="130000"/>
                  </a:schemeClr>
                </a:solidFill>
              </a:rPr>
              <a:t>Situational crime prevention </a:t>
            </a:r>
            <a:br>
              <a:rPr lang="en-US" sz="4600" b="1">
                <a:solidFill>
                  <a:schemeClr val="tx2">
                    <a:satMod val="130000"/>
                  </a:schemeClr>
                </a:solidFill>
              </a:rPr>
            </a:br>
            <a:r>
              <a:rPr lang="en-US" sz="4600" b="1">
                <a:solidFill>
                  <a:schemeClr val="tx2">
                    <a:satMod val="130000"/>
                  </a:schemeClr>
                </a:solidFill>
              </a:rPr>
              <a:t>(SCP)</a:t>
            </a:r>
          </a:p>
        </p:txBody>
      </p:sp>
      <p:sp>
        <p:nvSpPr>
          <p:cNvPr id="18436" name="Rectangle 3"/>
          <p:cNvSpPr>
            <a:spLocks noGrp="1" noChangeArrowheads="1"/>
          </p:cNvSpPr>
          <p:nvPr>
            <p:ph type="subTitle" idx="4294967295"/>
          </p:nvPr>
        </p:nvSpPr>
        <p:spPr>
          <a:xfrm>
            <a:off x="1447800" y="1905000"/>
            <a:ext cx="7696200" cy="4648200"/>
          </a:xfrm>
        </p:spPr>
        <p:txBody>
          <a:bodyPr/>
          <a:lstStyle/>
          <a:p>
            <a:pPr marL="609600" indent="-609600" eaLnBrk="1" hangingPunct="1">
              <a:buFontTx/>
              <a:buAutoNum type="arabicPeriod"/>
            </a:pPr>
            <a:r>
              <a:rPr lang="en-US" altLang="en-US" sz="2800" smtClean="0"/>
              <a:t>Primary crime prevention.</a:t>
            </a:r>
          </a:p>
          <a:p>
            <a:pPr marL="609600" indent="-609600" eaLnBrk="1" hangingPunct="1">
              <a:buFontTx/>
              <a:buAutoNum type="arabicPeriod"/>
            </a:pPr>
            <a:endParaRPr lang="en-US" altLang="en-US" sz="2800" smtClean="0"/>
          </a:p>
          <a:p>
            <a:pPr marL="609600" indent="-609600" eaLnBrk="1" hangingPunct="1">
              <a:buFontTx/>
              <a:buAutoNum type="arabicPeriod"/>
            </a:pPr>
            <a:r>
              <a:rPr lang="en-US" altLang="en-US" sz="2800" smtClean="0"/>
              <a:t>The art and science of reducing opportunities for crime </a:t>
            </a:r>
          </a:p>
          <a:p>
            <a:pPr marL="609600" indent="-609600" eaLnBrk="1" hangingPunct="1">
              <a:buFontTx/>
              <a:buAutoNum type="arabicPeriod"/>
            </a:pPr>
            <a:endParaRPr lang="en-US" altLang="en-US" sz="2800" smtClean="0"/>
          </a:p>
          <a:p>
            <a:pPr marL="609600" indent="-609600" eaLnBrk="1" hangingPunct="1">
              <a:buFontTx/>
              <a:buAutoNum type="arabicPeriod"/>
            </a:pPr>
            <a:r>
              <a:rPr lang="en-US" altLang="en-US" sz="2800" smtClean="0"/>
              <a:t>Based on new crime theories:</a:t>
            </a:r>
          </a:p>
          <a:p>
            <a:pPr marL="990600" lvl="1" indent="-646113" eaLnBrk="1" hangingPunct="1"/>
            <a:r>
              <a:rPr lang="en-US" altLang="en-US" sz="3000" smtClean="0"/>
              <a:t>Rational choice</a:t>
            </a:r>
          </a:p>
          <a:p>
            <a:pPr marL="990600" lvl="1" indent="-646113" eaLnBrk="1" hangingPunct="1"/>
            <a:r>
              <a:rPr lang="en-US" altLang="en-US" sz="3000" smtClean="0"/>
              <a:t>Routine activity</a:t>
            </a:r>
          </a:p>
          <a:p>
            <a:pPr marL="990600" lvl="1" indent="-646113" eaLnBrk="1" hangingPunct="1">
              <a:buFont typeface="Wingdings" pitchFamily="2" charset="2"/>
              <a:buNone/>
            </a:pPr>
            <a:endParaRPr lang="en-US" altLang="en-US" sz="3000" smtClean="0"/>
          </a:p>
          <a:p>
            <a:pPr marL="990600" lvl="1" indent="-646113" eaLnBrk="1" hangingPunct="1">
              <a:buFont typeface="Wingdings" pitchFamily="2" charset="2"/>
              <a:buNone/>
            </a:pPr>
            <a:endParaRPr lang="en-US" altLang="en-US" sz="3000" smtClean="0"/>
          </a:p>
          <a:p>
            <a:pPr marL="609600" indent="-609600" eaLnBrk="1" hangingPunct="1">
              <a:buFont typeface="Wingdings" pitchFamily="2" charset="2"/>
              <a:buNone/>
            </a:pPr>
            <a:endParaRPr lang="en-US" altLang="en-US"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658938"/>
            <a:ext cx="4572000" cy="3540125"/>
          </a:xfrm>
          <a:prstGeom prst="rect">
            <a:avLst/>
          </a:prstGeom>
        </p:spPr>
        <p:txBody>
          <a:bodyPr>
            <a:spAutoFit/>
          </a:bodyPr>
          <a:lstStyle/>
          <a:p>
            <a:pPr eaLnBrk="1" fontAlgn="auto" hangingPunct="1">
              <a:spcBef>
                <a:spcPts val="0"/>
              </a:spcBef>
              <a:spcAft>
                <a:spcPts val="0"/>
              </a:spcAft>
              <a:defRPr/>
            </a:pPr>
            <a:r>
              <a:rPr lang="en-GB" altLang="en-US" sz="3200" kern="0" dirty="0">
                <a:solidFill>
                  <a:srgbClr val="000000"/>
                </a:solidFill>
                <a:latin typeface="Tahoma"/>
                <a:cs typeface="Times New Roman" panose="02020603050405020304" pitchFamily="18" charset="0"/>
              </a:rPr>
              <a:t>SCP seeks to influence the offender’s decision or ability to commit crimes at particular</a:t>
            </a:r>
            <a:br>
              <a:rPr lang="en-GB" altLang="en-US" sz="3200" kern="0" dirty="0">
                <a:solidFill>
                  <a:srgbClr val="000000"/>
                </a:solidFill>
                <a:latin typeface="Tahoma"/>
                <a:cs typeface="Times New Roman" panose="02020603050405020304" pitchFamily="18" charset="0"/>
              </a:rPr>
            </a:br>
            <a:r>
              <a:rPr lang="en-GB" altLang="en-US" sz="3200" kern="0" dirty="0">
                <a:solidFill>
                  <a:srgbClr val="000000"/>
                </a:solidFill>
                <a:latin typeface="Tahoma"/>
                <a:cs typeface="Times New Roman" panose="02020603050405020304" pitchFamily="18" charset="0"/>
              </a:rPr>
              <a:t>Places and times by way of particularly designed measures. </a:t>
            </a:r>
            <a:endParaRPr lang="en-IN" kern="0" dirty="0">
              <a:solidFill>
                <a:sysClr val="windowText" lastClr="000000"/>
              </a:solidFill>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A7AE7A9-4306-4029-92D1-CE134C6C9F00}" type="slidenum">
              <a:rPr lang="en-US" altLang="en-US" sz="1400">
                <a:solidFill>
                  <a:srgbClr val="B5A788"/>
                </a:solidFill>
              </a:rPr>
              <a:pPr/>
              <a:t>7</a:t>
            </a:fld>
            <a:endParaRPr lang="en-US" altLang="en-US" sz="1400">
              <a:solidFill>
                <a:srgbClr val="B5A788"/>
              </a:solidFill>
            </a:endParaRPr>
          </a:p>
        </p:txBody>
      </p:sp>
      <p:sp>
        <p:nvSpPr>
          <p:cNvPr id="10243" name="Rectangle 2"/>
          <p:cNvSpPr>
            <a:spLocks noGrp="1" noChangeArrowheads="1"/>
          </p:cNvSpPr>
          <p:nvPr>
            <p:ph type="title" idx="4294967295"/>
          </p:nvPr>
        </p:nvSpPr>
        <p:spPr>
          <a:xfrm>
            <a:off x="0" y="228600"/>
            <a:ext cx="8534400" cy="1143000"/>
          </a:xfrm>
        </p:spPr>
        <p:txBody>
          <a:bodyPr/>
          <a:lstStyle/>
          <a:p>
            <a:pPr eaLnBrk="1" fontAlgn="auto" hangingPunct="1">
              <a:spcAft>
                <a:spcPts val="0"/>
              </a:spcAft>
              <a:defRPr/>
            </a:pPr>
            <a:r>
              <a:rPr lang="en-US" b="1">
                <a:solidFill>
                  <a:schemeClr val="tx2">
                    <a:satMod val="130000"/>
                  </a:schemeClr>
                </a:solidFill>
              </a:rPr>
              <a:t>Focus of New Crime Theories</a:t>
            </a:r>
          </a:p>
        </p:txBody>
      </p:sp>
      <p:sp>
        <p:nvSpPr>
          <p:cNvPr id="21508" name="Rectangle 3"/>
          <p:cNvSpPr>
            <a:spLocks noGrp="1" noChangeArrowheads="1"/>
          </p:cNvSpPr>
          <p:nvPr>
            <p:ph type="body" idx="4294967295"/>
          </p:nvPr>
        </p:nvSpPr>
        <p:spPr>
          <a:xfrm>
            <a:off x="0" y="1600200"/>
            <a:ext cx="8229600" cy="5029200"/>
          </a:xfrm>
        </p:spPr>
        <p:txBody>
          <a:bodyPr/>
          <a:lstStyle/>
          <a:p>
            <a:pPr eaLnBrk="1" hangingPunct="1">
              <a:lnSpc>
                <a:spcPct val="90000"/>
              </a:lnSpc>
            </a:pPr>
            <a:r>
              <a:rPr lang="en-US" altLang="en-US" smtClean="0"/>
              <a:t>Crime, not criminality</a:t>
            </a:r>
          </a:p>
          <a:p>
            <a:pPr eaLnBrk="1" hangingPunct="1">
              <a:lnSpc>
                <a:spcPct val="90000"/>
              </a:lnSpc>
            </a:pPr>
            <a:endParaRPr lang="en-US" altLang="en-US" smtClean="0"/>
          </a:p>
          <a:p>
            <a:pPr eaLnBrk="1" hangingPunct="1">
              <a:lnSpc>
                <a:spcPct val="90000"/>
              </a:lnSpc>
            </a:pPr>
            <a:r>
              <a:rPr lang="en-US" altLang="en-US" smtClean="0"/>
              <a:t>Events, not dispositions</a:t>
            </a:r>
          </a:p>
          <a:p>
            <a:pPr eaLnBrk="1" hangingPunct="1">
              <a:lnSpc>
                <a:spcPct val="90000"/>
              </a:lnSpc>
            </a:pPr>
            <a:endParaRPr lang="en-US" altLang="en-US" smtClean="0"/>
          </a:p>
          <a:p>
            <a:pPr eaLnBrk="1" hangingPunct="1">
              <a:lnSpc>
                <a:spcPct val="90000"/>
              </a:lnSpc>
            </a:pPr>
            <a:r>
              <a:rPr lang="en-US" altLang="en-US" smtClean="0"/>
              <a:t>Near, not distant causes of crime</a:t>
            </a:r>
          </a:p>
          <a:p>
            <a:pPr eaLnBrk="1" hangingPunct="1">
              <a:lnSpc>
                <a:spcPct val="90000"/>
              </a:lnSpc>
            </a:pPr>
            <a:endParaRPr lang="en-US" altLang="en-US" smtClean="0"/>
          </a:p>
          <a:p>
            <a:pPr eaLnBrk="1" hangingPunct="1">
              <a:lnSpc>
                <a:spcPct val="90000"/>
              </a:lnSpc>
            </a:pPr>
            <a:r>
              <a:rPr lang="en-US" altLang="en-US" smtClean="0"/>
              <a:t>How crime occurs, not why it happens</a:t>
            </a:r>
          </a:p>
          <a:p>
            <a:pPr eaLnBrk="1" hangingPunct="1">
              <a:lnSpc>
                <a:spcPct val="90000"/>
              </a:lnSpc>
            </a:pPr>
            <a:endParaRPr lang="en-US" altLang="en-US" smtClean="0"/>
          </a:p>
          <a:p>
            <a:pPr eaLnBrk="1" hangingPunct="1">
              <a:lnSpc>
                <a:spcPct val="90000"/>
              </a:lnSpc>
            </a:pPr>
            <a:r>
              <a:rPr lang="en-US" altLang="en-US" smtClean="0"/>
              <a:t>Situational and opportunity factors</a:t>
            </a:r>
            <a:r>
              <a:rPr lang="en-US" altLang="en-US" sz="2600" smtClean="0"/>
              <a:t> </a:t>
            </a:r>
          </a:p>
          <a:p>
            <a:pPr eaLnBrk="1" hangingPunct="1">
              <a:lnSpc>
                <a:spcPct val="90000"/>
              </a:lnSpc>
            </a:pPr>
            <a:endParaRPr lang="en-US" altLang="en-US" sz="2600" smtClean="0"/>
          </a:p>
          <a:p>
            <a:pPr eaLnBrk="1" hangingPunct="1">
              <a:lnSpc>
                <a:spcPct val="90000"/>
              </a:lnSpc>
              <a:buFont typeface="Wingdings" pitchFamily="2" charset="2"/>
              <a:buNone/>
            </a:pPr>
            <a:endParaRPr lang="en-US" altLang="en-US" sz="19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bwMode="auto">
          <a:xfrm>
            <a:off x="6553200" y="6245225"/>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8DE7256-E1F6-4730-A0D9-2DAA7B8A8F98}" type="slidenum">
              <a:rPr lang="en-US" altLang="en-US" sz="1400">
                <a:solidFill>
                  <a:srgbClr val="B5A788"/>
                </a:solidFill>
              </a:rPr>
              <a:pPr/>
              <a:t>8</a:t>
            </a:fld>
            <a:endParaRPr lang="en-US" altLang="en-US" sz="1400">
              <a:solidFill>
                <a:srgbClr val="B5A788"/>
              </a:solidFill>
            </a:endParaRPr>
          </a:p>
        </p:txBody>
      </p:sp>
      <p:sp>
        <p:nvSpPr>
          <p:cNvPr id="11267" name="Rectangle 2"/>
          <p:cNvSpPr>
            <a:spLocks noGrp="1" noChangeArrowheads="1"/>
          </p:cNvSpPr>
          <p:nvPr>
            <p:ph type="title" idx="4294967295"/>
          </p:nvPr>
        </p:nvSpPr>
        <p:spPr>
          <a:xfrm>
            <a:off x="0" y="277813"/>
            <a:ext cx="8229600" cy="1139825"/>
          </a:xfrm>
        </p:spPr>
        <p:txBody>
          <a:bodyPr/>
          <a:lstStyle/>
          <a:p>
            <a:pPr eaLnBrk="1" fontAlgn="auto" hangingPunct="1">
              <a:spcAft>
                <a:spcPts val="0"/>
              </a:spcAft>
              <a:defRPr/>
            </a:pPr>
            <a:r>
              <a:rPr lang="en-US" b="1">
                <a:solidFill>
                  <a:schemeClr val="tx2">
                    <a:satMod val="130000"/>
                  </a:schemeClr>
                </a:solidFill>
              </a:rPr>
              <a:t>5 Ways to Modify a Situation</a:t>
            </a:r>
          </a:p>
        </p:txBody>
      </p:sp>
      <p:sp>
        <p:nvSpPr>
          <p:cNvPr id="23556" name="Rectangle 3"/>
          <p:cNvSpPr>
            <a:spLocks noGrp="1" noChangeArrowheads="1"/>
          </p:cNvSpPr>
          <p:nvPr>
            <p:ph type="body" idx="4294967295"/>
          </p:nvPr>
        </p:nvSpPr>
        <p:spPr>
          <a:xfrm>
            <a:off x="0" y="1600200"/>
            <a:ext cx="8229600" cy="4953000"/>
          </a:xfrm>
        </p:spPr>
        <p:txBody>
          <a:bodyPr/>
          <a:lstStyle/>
          <a:p>
            <a:pPr eaLnBrk="1" hangingPunct="1"/>
            <a:r>
              <a:rPr lang="en-US" altLang="en-US" sz="2600" b="1" smtClean="0"/>
              <a:t>Increasing the effort</a:t>
            </a:r>
            <a:r>
              <a:rPr lang="en-US" altLang="en-US" sz="2600" smtClean="0"/>
              <a:t> the offender must make to carry out the crime. </a:t>
            </a:r>
          </a:p>
          <a:p>
            <a:pPr eaLnBrk="1" hangingPunct="1"/>
            <a:r>
              <a:rPr lang="en-US" altLang="en-US" sz="2600" b="1" smtClean="0"/>
              <a:t>Increasing the risks</a:t>
            </a:r>
            <a:r>
              <a:rPr lang="en-US" altLang="en-US" sz="2600" smtClean="0"/>
              <a:t> the offender must face in completing the crime. </a:t>
            </a:r>
          </a:p>
          <a:p>
            <a:pPr eaLnBrk="1" hangingPunct="1"/>
            <a:r>
              <a:rPr lang="en-US" altLang="en-US" sz="2600" b="1" smtClean="0"/>
              <a:t>Reducing the rewards</a:t>
            </a:r>
            <a:r>
              <a:rPr lang="en-US" altLang="en-US" sz="2600" smtClean="0"/>
              <a:t> or benefits the offender expects to obtain from the crime.</a:t>
            </a:r>
          </a:p>
          <a:p>
            <a:pPr eaLnBrk="1" hangingPunct="1"/>
            <a:r>
              <a:rPr lang="en-US" altLang="en-US" sz="2600" b="1" smtClean="0"/>
              <a:t>Reducing or avoiding provocations</a:t>
            </a:r>
            <a:r>
              <a:rPr lang="en-US" altLang="en-US" sz="2600" smtClean="0"/>
              <a:t> that may tempt or incite offenders into criminal acts </a:t>
            </a:r>
          </a:p>
          <a:p>
            <a:pPr eaLnBrk="1" hangingPunct="1"/>
            <a:r>
              <a:rPr lang="en-US" altLang="en-US" sz="2600" b="1" smtClean="0"/>
              <a:t>Removing excuses</a:t>
            </a:r>
            <a:r>
              <a:rPr lang="en-US" altLang="en-US" sz="2600" smtClean="0"/>
              <a:t> that offenders may use to “rationalize” or justify their actions.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vert="horz" wrap="square" lIns="91440" tIns="45720" rIns="91440" bIns="45720" numCol="1" anchorCtr="0" compatLnSpc="1">
            <a:prstTxWarp prst="textNoShape">
              <a:avLst/>
            </a:prstTxWarp>
          </a:bodyPr>
          <a:lstStyle/>
          <a:p>
            <a:pPr eaLnBrk="1" hangingPunct="1">
              <a:defRPr/>
            </a:pPr>
            <a:r>
              <a:rPr lang="en-CA" altLang="en-US" smtClean="0">
                <a:effectLst>
                  <a:outerShdw blurRad="38100" dist="38100" dir="2700000" algn="tl">
                    <a:srgbClr val="C0C0C0"/>
                  </a:outerShdw>
                </a:effectLst>
              </a:rPr>
              <a:t>Reducing Opportunity</a:t>
            </a:r>
            <a:endParaRPr lang="en-US" altLang="en-US" smtClean="0">
              <a:effectLst>
                <a:outerShdw blurRad="38100" dist="38100" dir="2700000" algn="tl">
                  <a:srgbClr val="C0C0C0"/>
                </a:outerShdw>
              </a:effectLst>
            </a:endParaRPr>
          </a:p>
        </p:txBody>
      </p:sp>
      <p:sp>
        <p:nvSpPr>
          <p:cNvPr id="25603" name="Rectangle 3"/>
          <p:cNvSpPr>
            <a:spLocks noGrp="1" noChangeArrowheads="1"/>
          </p:cNvSpPr>
          <p:nvPr>
            <p:ph idx="1"/>
          </p:nvPr>
        </p:nvSpPr>
        <p:spPr/>
        <p:txBody>
          <a:bodyPr/>
          <a:lstStyle/>
          <a:p>
            <a:pPr eaLnBrk="1" hangingPunct="1">
              <a:lnSpc>
                <a:spcPct val="80000"/>
              </a:lnSpc>
              <a:buFont typeface="Wingdings" pitchFamily="2" charset="2"/>
              <a:buNone/>
            </a:pPr>
            <a:r>
              <a:rPr lang="en-CA" altLang="en-US" sz="2600" smtClean="0">
                <a:latin typeface="Comic Sans MS" pitchFamily="66" charset="0"/>
              </a:rPr>
              <a:t>Criminal opportunity is reduced by:</a:t>
            </a:r>
            <a:r>
              <a:rPr lang="en-CA" altLang="en-US" sz="2100" smtClean="0">
                <a:latin typeface="Comic Sans MS" pitchFamily="66" charset="0"/>
              </a:rPr>
              <a:t> </a:t>
            </a:r>
          </a:p>
          <a:p>
            <a:pPr eaLnBrk="1" hangingPunct="1">
              <a:lnSpc>
                <a:spcPct val="80000"/>
              </a:lnSpc>
              <a:buFont typeface="Wingdings" pitchFamily="2" charset="2"/>
              <a:buNone/>
            </a:pPr>
            <a:endParaRPr lang="en-CA" altLang="en-US" sz="2100" smtClean="0">
              <a:latin typeface="Comic Sans MS" pitchFamily="66" charset="0"/>
            </a:endParaRPr>
          </a:p>
          <a:p>
            <a:pPr eaLnBrk="1" hangingPunct="1">
              <a:lnSpc>
                <a:spcPct val="80000"/>
              </a:lnSpc>
              <a:buFont typeface="Wingdings" pitchFamily="2" charset="2"/>
              <a:buChar char="Ø"/>
            </a:pPr>
            <a:r>
              <a:rPr lang="en-GB" altLang="en-US" sz="2100" smtClean="0">
                <a:solidFill>
                  <a:srgbClr val="FF0000"/>
                </a:solidFill>
                <a:latin typeface="Comic Sans MS" pitchFamily="66" charset="0"/>
                <a:cs typeface="Times New Roman" pitchFamily="18" charset="0"/>
              </a:rPr>
              <a:t>Increasing </a:t>
            </a:r>
            <a:r>
              <a:rPr lang="en-GB" altLang="en-US" sz="2100" b="1" smtClean="0">
                <a:solidFill>
                  <a:srgbClr val="FF0000"/>
                </a:solidFill>
                <a:latin typeface="Comic Sans MS" pitchFamily="66" charset="0"/>
                <a:cs typeface="Times New Roman" pitchFamily="18" charset="0"/>
              </a:rPr>
              <a:t>the effort</a:t>
            </a:r>
            <a:r>
              <a:rPr lang="en-GB" altLang="en-US" sz="2100" b="1" smtClean="0">
                <a:latin typeface="Comic Sans MS" pitchFamily="66" charset="0"/>
                <a:cs typeface="Times New Roman" pitchFamily="18" charset="0"/>
              </a:rPr>
              <a:t> </a:t>
            </a:r>
            <a:r>
              <a:rPr lang="en-GB" altLang="en-US" sz="2100" smtClean="0">
                <a:latin typeface="Comic Sans MS" pitchFamily="66" charset="0"/>
                <a:cs typeface="Times New Roman" pitchFamily="18" charset="0"/>
              </a:rPr>
              <a:t>involved in crime by making the targets harder to get at or hindering the commission of crime (e.g., target hardening, access control, exit and entrance screening)</a:t>
            </a:r>
          </a:p>
          <a:p>
            <a:pPr eaLnBrk="1" hangingPunct="1">
              <a:lnSpc>
                <a:spcPct val="80000"/>
              </a:lnSpc>
              <a:buFont typeface="Wingdings" pitchFamily="2" charset="2"/>
              <a:buChar char="Ø"/>
            </a:pPr>
            <a:endParaRPr lang="en-GB" altLang="en-US" sz="2100" b="1" smtClean="0">
              <a:solidFill>
                <a:srgbClr val="FF0000"/>
              </a:solidFill>
              <a:latin typeface="Comic Sans MS" pitchFamily="66" charset="0"/>
              <a:cs typeface="Times New Roman" pitchFamily="18" charset="0"/>
            </a:endParaRPr>
          </a:p>
          <a:p>
            <a:pPr eaLnBrk="1" hangingPunct="1">
              <a:lnSpc>
                <a:spcPct val="80000"/>
              </a:lnSpc>
              <a:buFont typeface="Wingdings" pitchFamily="2" charset="2"/>
              <a:buChar char="Ø"/>
            </a:pPr>
            <a:r>
              <a:rPr lang="en-GB" altLang="en-US" sz="2100" b="1" smtClean="0">
                <a:solidFill>
                  <a:srgbClr val="FF0000"/>
                </a:solidFill>
                <a:latin typeface="Comic Sans MS" pitchFamily="66" charset="0"/>
                <a:cs typeface="Times New Roman" pitchFamily="18" charset="0"/>
              </a:rPr>
              <a:t>Increasing the risks</a:t>
            </a:r>
            <a:r>
              <a:rPr lang="en-GB" altLang="en-US" sz="2100" smtClean="0">
                <a:latin typeface="Comic Sans MS" pitchFamily="66" charset="0"/>
                <a:cs typeface="Times New Roman" pitchFamily="18" charset="0"/>
              </a:rPr>
              <a:t>, whether real or perceived, of detection and apprehension (e.g., surveillance, screening, profiling)</a:t>
            </a:r>
          </a:p>
          <a:p>
            <a:pPr eaLnBrk="1" hangingPunct="1">
              <a:lnSpc>
                <a:spcPct val="80000"/>
              </a:lnSpc>
              <a:buFont typeface="Wingdings" pitchFamily="2" charset="2"/>
              <a:buChar char="Ø"/>
            </a:pPr>
            <a:endParaRPr lang="en-GB" altLang="en-US" sz="2100" b="1" smtClean="0">
              <a:solidFill>
                <a:srgbClr val="FF0000"/>
              </a:solidFill>
              <a:latin typeface="Comic Sans MS" pitchFamily="66" charset="0"/>
              <a:cs typeface="Times New Roman" pitchFamily="18" charset="0"/>
            </a:endParaRPr>
          </a:p>
          <a:p>
            <a:pPr eaLnBrk="1" hangingPunct="1">
              <a:lnSpc>
                <a:spcPct val="80000"/>
              </a:lnSpc>
              <a:buFont typeface="Wingdings" pitchFamily="2" charset="2"/>
              <a:buChar char="Ø"/>
            </a:pPr>
            <a:r>
              <a:rPr lang="en-GB" altLang="en-US" sz="2100" b="1" smtClean="0">
                <a:solidFill>
                  <a:srgbClr val="FF0000"/>
                </a:solidFill>
                <a:latin typeface="Comic Sans MS" pitchFamily="66" charset="0"/>
                <a:cs typeface="Times New Roman" pitchFamily="18" charset="0"/>
              </a:rPr>
              <a:t>Reducing the rewards of crime, </a:t>
            </a:r>
            <a:r>
              <a:rPr lang="en-GB" altLang="en-US" sz="2100" smtClean="0">
                <a:latin typeface="Comic Sans MS" pitchFamily="66" charset="0"/>
                <a:cs typeface="Times New Roman" pitchFamily="18" charset="0"/>
              </a:rPr>
              <a:t>(e.g., target removal, property marking, merchandise ink-tags)</a:t>
            </a:r>
            <a:endParaRPr lang="en-US" altLang="en-US" sz="2100" smtClean="0">
              <a:latin typeface="Comic Sans MS" pitchFamily="66" charset="0"/>
              <a:cs typeface="Times New Roman" pitchFamily="18" charset="0"/>
            </a:endParaRPr>
          </a:p>
          <a:p>
            <a:pPr eaLnBrk="1" hangingPunct="1">
              <a:lnSpc>
                <a:spcPct val="80000"/>
              </a:lnSpc>
            </a:pPr>
            <a:endParaRPr lang="en-US" altLang="en-US" sz="210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1235</TotalTime>
  <Words>2289</Words>
  <Application>Microsoft Office PowerPoint</Application>
  <PresentationFormat>On-screen Show (4:3)</PresentationFormat>
  <Paragraphs>428</Paragraphs>
  <Slides>31</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1" baseType="lpstr">
      <vt:lpstr>Arial</vt:lpstr>
      <vt:lpstr>Gill Sans MT</vt:lpstr>
      <vt:lpstr>Wingdings 2</vt:lpstr>
      <vt:lpstr>Verdana</vt:lpstr>
      <vt:lpstr>Wingdings</vt:lpstr>
      <vt:lpstr>Tahoma</vt:lpstr>
      <vt:lpstr>Times New Roman</vt:lpstr>
      <vt:lpstr>Comic Sans MS</vt:lpstr>
      <vt:lpstr>Solstice</vt:lpstr>
      <vt:lpstr>Bitmap Image</vt:lpstr>
      <vt:lpstr>PowerPoint Presentation</vt:lpstr>
      <vt:lpstr>Crime Prevention</vt:lpstr>
      <vt:lpstr>PowerPoint Presentation</vt:lpstr>
      <vt:lpstr>Two ways to  prevent crime</vt:lpstr>
      <vt:lpstr>Situational crime prevention  (SCP)</vt:lpstr>
      <vt:lpstr>PowerPoint Presentation</vt:lpstr>
      <vt:lpstr>Focus of New Crime Theories</vt:lpstr>
      <vt:lpstr>5 Ways to Modify a Situation</vt:lpstr>
      <vt:lpstr>Reducing Opportunity</vt:lpstr>
      <vt:lpstr>Reducing Opportunity</vt:lpstr>
      <vt:lpstr>Reducing Opportunity</vt:lpstr>
      <vt:lpstr>PowerPoint Presentation</vt:lpstr>
      <vt:lpstr>Triangle </vt:lpstr>
      <vt:lpstr>PowerPoint Presentation</vt:lpstr>
      <vt:lpstr>Increase the Effort</vt:lpstr>
      <vt:lpstr>Increase the Risks</vt:lpstr>
      <vt:lpstr>Reduce the Rewards</vt:lpstr>
      <vt:lpstr>Reduce the Provocations</vt:lpstr>
      <vt:lpstr>Remove the Excuses</vt:lpstr>
      <vt:lpstr>Broken Windows Theory</vt:lpstr>
      <vt:lpstr>Problem oriented policing (POP) http://www.popcenter.org </vt:lpstr>
      <vt:lpstr>Online Exercise</vt:lpstr>
      <vt:lpstr>POP and SCP - SIMILARITIES  </vt:lpstr>
      <vt:lpstr>Action research</vt:lpstr>
      <vt:lpstr>POP vs. SCP - DIFFERENCES</vt:lpstr>
      <vt:lpstr>Importance of the  25 Techniques</vt:lpstr>
      <vt:lpstr>Limitations</vt:lpstr>
      <vt:lpstr>Exercise 1</vt:lpstr>
      <vt:lpstr>Exercise 2</vt:lpstr>
      <vt:lpstr>Exercise 3</vt:lpstr>
      <vt:lpstr>Online/Group Exercise</vt:lpstr>
    </vt:vector>
  </TitlesOfParts>
  <Company>University of North Carolina at Charlotte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Situational Crime Prevention</dc:title>
  <dc:creator>Joe Kuhns</dc:creator>
  <cp:lastModifiedBy>Sushma Bottu</cp:lastModifiedBy>
  <cp:revision>49</cp:revision>
  <dcterms:created xsi:type="dcterms:W3CDTF">2006-02-14T17:31:59Z</dcterms:created>
  <dcterms:modified xsi:type="dcterms:W3CDTF">2014-10-08T09:11:40Z</dcterms:modified>
</cp:coreProperties>
</file>