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6" r:id="rId3"/>
    <p:sldId id="257" r:id="rId4"/>
    <p:sldId id="258" r:id="rId5"/>
    <p:sldId id="259" r:id="rId6"/>
    <p:sldId id="260" r:id="rId7"/>
    <p:sldId id="261" r:id="rId8"/>
    <p:sldId id="262" r:id="rId9"/>
    <p:sldId id="263" r:id="rId10"/>
    <p:sldId id="265" r:id="rId11"/>
    <p:sldId id="266" r:id="rId12"/>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lvl1pPr>
              <a:defRPr/>
            </a:lvl1pPr>
          </a:lstStyle>
          <a:p>
            <a:endParaRPr lang="it-IT"/>
          </a:p>
        </p:txBody>
      </p:sp>
      <p:sp>
        <p:nvSpPr>
          <p:cNvPr id="5" name="Footer Placeholder 4"/>
          <p:cNvSpPr>
            <a:spLocks noGrp="1"/>
          </p:cNvSpPr>
          <p:nvPr>
            <p:ph type="ftr" sz="quarter" idx="11"/>
          </p:nvPr>
        </p:nvSpPr>
        <p:spPr/>
        <p:txBody>
          <a:bodyPr/>
          <a:lstStyle>
            <a:lvl1pPr>
              <a:defRPr/>
            </a:lvl1pPr>
          </a:lstStyle>
          <a:p>
            <a:endParaRPr lang="it-IT"/>
          </a:p>
        </p:txBody>
      </p:sp>
      <p:sp>
        <p:nvSpPr>
          <p:cNvPr id="6" name="Slide Number Placeholder 5"/>
          <p:cNvSpPr>
            <a:spLocks noGrp="1"/>
          </p:cNvSpPr>
          <p:nvPr>
            <p:ph type="sldNum" sz="quarter" idx="12"/>
          </p:nvPr>
        </p:nvSpPr>
        <p:spPr/>
        <p:txBody>
          <a:bodyPr/>
          <a:lstStyle>
            <a:lvl1pPr>
              <a:defRPr/>
            </a:lvl1pPr>
          </a:lstStyle>
          <a:p>
            <a:fld id="{9846E802-4819-487E-9026-AEABA387D4C6}" type="slidenum">
              <a:rPr lang="it-IT"/>
              <a:pPr/>
              <a:t>‹#›</a:t>
            </a:fld>
            <a:endParaRPr lang="it-IT"/>
          </a:p>
        </p:txBody>
      </p:sp>
    </p:spTree>
    <p:extLst>
      <p:ext uri="{BB962C8B-B14F-4D97-AF65-F5344CB8AC3E}">
        <p14:creationId xmlns:p14="http://schemas.microsoft.com/office/powerpoint/2010/main" val="1955482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it-IT"/>
          </a:p>
        </p:txBody>
      </p:sp>
      <p:sp>
        <p:nvSpPr>
          <p:cNvPr id="5" name="Footer Placeholder 4"/>
          <p:cNvSpPr>
            <a:spLocks noGrp="1"/>
          </p:cNvSpPr>
          <p:nvPr>
            <p:ph type="ftr" sz="quarter" idx="11"/>
          </p:nvPr>
        </p:nvSpPr>
        <p:spPr/>
        <p:txBody>
          <a:bodyPr/>
          <a:lstStyle>
            <a:lvl1pPr>
              <a:defRPr/>
            </a:lvl1pPr>
          </a:lstStyle>
          <a:p>
            <a:endParaRPr lang="it-IT"/>
          </a:p>
        </p:txBody>
      </p:sp>
      <p:sp>
        <p:nvSpPr>
          <p:cNvPr id="6" name="Slide Number Placeholder 5"/>
          <p:cNvSpPr>
            <a:spLocks noGrp="1"/>
          </p:cNvSpPr>
          <p:nvPr>
            <p:ph type="sldNum" sz="quarter" idx="12"/>
          </p:nvPr>
        </p:nvSpPr>
        <p:spPr/>
        <p:txBody>
          <a:bodyPr/>
          <a:lstStyle>
            <a:lvl1pPr>
              <a:defRPr/>
            </a:lvl1pPr>
          </a:lstStyle>
          <a:p>
            <a:fld id="{68D7B7EB-2A07-4C95-9C08-F5BF38E4821C}" type="slidenum">
              <a:rPr lang="it-IT"/>
              <a:pPr/>
              <a:t>‹#›</a:t>
            </a:fld>
            <a:endParaRPr lang="it-IT"/>
          </a:p>
        </p:txBody>
      </p:sp>
    </p:spTree>
    <p:extLst>
      <p:ext uri="{BB962C8B-B14F-4D97-AF65-F5344CB8AC3E}">
        <p14:creationId xmlns:p14="http://schemas.microsoft.com/office/powerpoint/2010/main" val="2974269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it-IT"/>
          </a:p>
        </p:txBody>
      </p:sp>
      <p:sp>
        <p:nvSpPr>
          <p:cNvPr id="5" name="Footer Placeholder 4"/>
          <p:cNvSpPr>
            <a:spLocks noGrp="1"/>
          </p:cNvSpPr>
          <p:nvPr>
            <p:ph type="ftr" sz="quarter" idx="11"/>
          </p:nvPr>
        </p:nvSpPr>
        <p:spPr/>
        <p:txBody>
          <a:bodyPr/>
          <a:lstStyle>
            <a:lvl1pPr>
              <a:defRPr/>
            </a:lvl1pPr>
          </a:lstStyle>
          <a:p>
            <a:endParaRPr lang="it-IT"/>
          </a:p>
        </p:txBody>
      </p:sp>
      <p:sp>
        <p:nvSpPr>
          <p:cNvPr id="6" name="Slide Number Placeholder 5"/>
          <p:cNvSpPr>
            <a:spLocks noGrp="1"/>
          </p:cNvSpPr>
          <p:nvPr>
            <p:ph type="sldNum" sz="quarter" idx="12"/>
          </p:nvPr>
        </p:nvSpPr>
        <p:spPr/>
        <p:txBody>
          <a:bodyPr/>
          <a:lstStyle>
            <a:lvl1pPr>
              <a:defRPr/>
            </a:lvl1pPr>
          </a:lstStyle>
          <a:p>
            <a:fld id="{5919A035-C1E7-4009-BCFE-0EA818937141}" type="slidenum">
              <a:rPr lang="it-IT"/>
              <a:pPr/>
              <a:t>‹#›</a:t>
            </a:fld>
            <a:endParaRPr lang="it-IT"/>
          </a:p>
        </p:txBody>
      </p:sp>
    </p:spTree>
    <p:extLst>
      <p:ext uri="{BB962C8B-B14F-4D97-AF65-F5344CB8AC3E}">
        <p14:creationId xmlns:p14="http://schemas.microsoft.com/office/powerpoint/2010/main" val="452338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IN"/>
          </a:p>
        </p:txBody>
      </p:sp>
      <p:sp>
        <p:nvSpPr>
          <p:cNvPr id="3" name="Table Placeholder 2"/>
          <p:cNvSpPr>
            <a:spLocks noGrp="1"/>
          </p:cNvSpPr>
          <p:nvPr>
            <p:ph type="tbl" idx="1"/>
          </p:nvPr>
        </p:nvSpPr>
        <p:spPr>
          <a:xfrm>
            <a:off x="457200" y="1600200"/>
            <a:ext cx="8229600" cy="4525963"/>
          </a:xfrm>
        </p:spPr>
        <p:txBody>
          <a:bodyPr/>
          <a:lstStyle/>
          <a:p>
            <a:endParaRPr lang="en-IN"/>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it-IT"/>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it-IT"/>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6BB5D518-1FCB-425D-A941-93BA56B5AD2F}" type="slidenum">
              <a:rPr lang="it-IT"/>
              <a:pPr/>
              <a:t>‹#›</a:t>
            </a:fld>
            <a:endParaRPr lang="it-IT"/>
          </a:p>
        </p:txBody>
      </p:sp>
    </p:spTree>
    <p:extLst>
      <p:ext uri="{BB962C8B-B14F-4D97-AF65-F5344CB8AC3E}">
        <p14:creationId xmlns:p14="http://schemas.microsoft.com/office/powerpoint/2010/main" val="69847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it-IT"/>
          </a:p>
        </p:txBody>
      </p:sp>
      <p:sp>
        <p:nvSpPr>
          <p:cNvPr id="5" name="Footer Placeholder 4"/>
          <p:cNvSpPr>
            <a:spLocks noGrp="1"/>
          </p:cNvSpPr>
          <p:nvPr>
            <p:ph type="ftr" sz="quarter" idx="11"/>
          </p:nvPr>
        </p:nvSpPr>
        <p:spPr/>
        <p:txBody>
          <a:bodyPr/>
          <a:lstStyle>
            <a:lvl1pPr>
              <a:defRPr/>
            </a:lvl1pPr>
          </a:lstStyle>
          <a:p>
            <a:endParaRPr lang="it-IT"/>
          </a:p>
        </p:txBody>
      </p:sp>
      <p:sp>
        <p:nvSpPr>
          <p:cNvPr id="6" name="Slide Number Placeholder 5"/>
          <p:cNvSpPr>
            <a:spLocks noGrp="1"/>
          </p:cNvSpPr>
          <p:nvPr>
            <p:ph type="sldNum" sz="quarter" idx="12"/>
          </p:nvPr>
        </p:nvSpPr>
        <p:spPr/>
        <p:txBody>
          <a:bodyPr/>
          <a:lstStyle>
            <a:lvl1pPr>
              <a:defRPr/>
            </a:lvl1pPr>
          </a:lstStyle>
          <a:p>
            <a:fld id="{532B1A16-A082-4A6F-9C65-E0BBF32306B3}" type="slidenum">
              <a:rPr lang="it-IT"/>
              <a:pPr/>
              <a:t>‹#›</a:t>
            </a:fld>
            <a:endParaRPr lang="it-IT"/>
          </a:p>
        </p:txBody>
      </p:sp>
    </p:spTree>
    <p:extLst>
      <p:ext uri="{BB962C8B-B14F-4D97-AF65-F5344CB8AC3E}">
        <p14:creationId xmlns:p14="http://schemas.microsoft.com/office/powerpoint/2010/main" val="160190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it-IT"/>
          </a:p>
        </p:txBody>
      </p:sp>
      <p:sp>
        <p:nvSpPr>
          <p:cNvPr id="5" name="Footer Placeholder 4"/>
          <p:cNvSpPr>
            <a:spLocks noGrp="1"/>
          </p:cNvSpPr>
          <p:nvPr>
            <p:ph type="ftr" sz="quarter" idx="11"/>
          </p:nvPr>
        </p:nvSpPr>
        <p:spPr/>
        <p:txBody>
          <a:bodyPr/>
          <a:lstStyle>
            <a:lvl1pPr>
              <a:defRPr/>
            </a:lvl1pPr>
          </a:lstStyle>
          <a:p>
            <a:endParaRPr lang="it-IT"/>
          </a:p>
        </p:txBody>
      </p:sp>
      <p:sp>
        <p:nvSpPr>
          <p:cNvPr id="6" name="Slide Number Placeholder 5"/>
          <p:cNvSpPr>
            <a:spLocks noGrp="1"/>
          </p:cNvSpPr>
          <p:nvPr>
            <p:ph type="sldNum" sz="quarter" idx="12"/>
          </p:nvPr>
        </p:nvSpPr>
        <p:spPr/>
        <p:txBody>
          <a:bodyPr/>
          <a:lstStyle>
            <a:lvl1pPr>
              <a:defRPr/>
            </a:lvl1pPr>
          </a:lstStyle>
          <a:p>
            <a:fld id="{B2BD80CA-AD09-48E4-A2BE-2ADA2DDD6A8D}" type="slidenum">
              <a:rPr lang="it-IT"/>
              <a:pPr/>
              <a:t>‹#›</a:t>
            </a:fld>
            <a:endParaRPr lang="it-IT"/>
          </a:p>
        </p:txBody>
      </p:sp>
    </p:spTree>
    <p:extLst>
      <p:ext uri="{BB962C8B-B14F-4D97-AF65-F5344CB8AC3E}">
        <p14:creationId xmlns:p14="http://schemas.microsoft.com/office/powerpoint/2010/main" val="3354348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endParaRPr lang="it-IT"/>
          </a:p>
        </p:txBody>
      </p:sp>
      <p:sp>
        <p:nvSpPr>
          <p:cNvPr id="6" name="Footer Placeholder 5"/>
          <p:cNvSpPr>
            <a:spLocks noGrp="1"/>
          </p:cNvSpPr>
          <p:nvPr>
            <p:ph type="ftr" sz="quarter" idx="11"/>
          </p:nvPr>
        </p:nvSpPr>
        <p:spPr/>
        <p:txBody>
          <a:bodyPr/>
          <a:lstStyle>
            <a:lvl1pPr>
              <a:defRPr/>
            </a:lvl1pPr>
          </a:lstStyle>
          <a:p>
            <a:endParaRPr lang="it-IT"/>
          </a:p>
        </p:txBody>
      </p:sp>
      <p:sp>
        <p:nvSpPr>
          <p:cNvPr id="7" name="Slide Number Placeholder 6"/>
          <p:cNvSpPr>
            <a:spLocks noGrp="1"/>
          </p:cNvSpPr>
          <p:nvPr>
            <p:ph type="sldNum" sz="quarter" idx="12"/>
          </p:nvPr>
        </p:nvSpPr>
        <p:spPr/>
        <p:txBody>
          <a:bodyPr/>
          <a:lstStyle>
            <a:lvl1pPr>
              <a:defRPr/>
            </a:lvl1pPr>
          </a:lstStyle>
          <a:p>
            <a:fld id="{AF755E39-B6C7-44EF-BDF7-D0654CF4D1AE}" type="slidenum">
              <a:rPr lang="it-IT"/>
              <a:pPr/>
              <a:t>‹#›</a:t>
            </a:fld>
            <a:endParaRPr lang="it-IT"/>
          </a:p>
        </p:txBody>
      </p:sp>
    </p:spTree>
    <p:extLst>
      <p:ext uri="{BB962C8B-B14F-4D97-AF65-F5344CB8AC3E}">
        <p14:creationId xmlns:p14="http://schemas.microsoft.com/office/powerpoint/2010/main" val="3942180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endParaRPr lang="it-IT"/>
          </a:p>
        </p:txBody>
      </p:sp>
      <p:sp>
        <p:nvSpPr>
          <p:cNvPr id="8" name="Footer Placeholder 7"/>
          <p:cNvSpPr>
            <a:spLocks noGrp="1"/>
          </p:cNvSpPr>
          <p:nvPr>
            <p:ph type="ftr" sz="quarter" idx="11"/>
          </p:nvPr>
        </p:nvSpPr>
        <p:spPr/>
        <p:txBody>
          <a:bodyPr/>
          <a:lstStyle>
            <a:lvl1pPr>
              <a:defRPr/>
            </a:lvl1pPr>
          </a:lstStyle>
          <a:p>
            <a:endParaRPr lang="it-IT"/>
          </a:p>
        </p:txBody>
      </p:sp>
      <p:sp>
        <p:nvSpPr>
          <p:cNvPr id="9" name="Slide Number Placeholder 8"/>
          <p:cNvSpPr>
            <a:spLocks noGrp="1"/>
          </p:cNvSpPr>
          <p:nvPr>
            <p:ph type="sldNum" sz="quarter" idx="12"/>
          </p:nvPr>
        </p:nvSpPr>
        <p:spPr/>
        <p:txBody>
          <a:bodyPr/>
          <a:lstStyle>
            <a:lvl1pPr>
              <a:defRPr/>
            </a:lvl1pPr>
          </a:lstStyle>
          <a:p>
            <a:fld id="{DC693232-F799-43EA-968C-C22D65FC9B86}" type="slidenum">
              <a:rPr lang="it-IT"/>
              <a:pPr/>
              <a:t>‹#›</a:t>
            </a:fld>
            <a:endParaRPr lang="it-IT"/>
          </a:p>
        </p:txBody>
      </p:sp>
    </p:spTree>
    <p:extLst>
      <p:ext uri="{BB962C8B-B14F-4D97-AF65-F5344CB8AC3E}">
        <p14:creationId xmlns:p14="http://schemas.microsoft.com/office/powerpoint/2010/main" val="3284197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endParaRPr lang="it-IT"/>
          </a:p>
        </p:txBody>
      </p:sp>
      <p:sp>
        <p:nvSpPr>
          <p:cNvPr id="4" name="Footer Placeholder 3"/>
          <p:cNvSpPr>
            <a:spLocks noGrp="1"/>
          </p:cNvSpPr>
          <p:nvPr>
            <p:ph type="ftr" sz="quarter" idx="11"/>
          </p:nvPr>
        </p:nvSpPr>
        <p:spPr/>
        <p:txBody>
          <a:bodyPr/>
          <a:lstStyle>
            <a:lvl1pPr>
              <a:defRPr/>
            </a:lvl1pPr>
          </a:lstStyle>
          <a:p>
            <a:endParaRPr lang="it-IT"/>
          </a:p>
        </p:txBody>
      </p:sp>
      <p:sp>
        <p:nvSpPr>
          <p:cNvPr id="5" name="Slide Number Placeholder 4"/>
          <p:cNvSpPr>
            <a:spLocks noGrp="1"/>
          </p:cNvSpPr>
          <p:nvPr>
            <p:ph type="sldNum" sz="quarter" idx="12"/>
          </p:nvPr>
        </p:nvSpPr>
        <p:spPr/>
        <p:txBody>
          <a:bodyPr/>
          <a:lstStyle>
            <a:lvl1pPr>
              <a:defRPr/>
            </a:lvl1pPr>
          </a:lstStyle>
          <a:p>
            <a:fld id="{9F85C260-E3DA-4B87-9FB3-29FA53C0E3E6}" type="slidenum">
              <a:rPr lang="it-IT"/>
              <a:pPr/>
              <a:t>‹#›</a:t>
            </a:fld>
            <a:endParaRPr lang="it-IT"/>
          </a:p>
        </p:txBody>
      </p:sp>
    </p:spTree>
    <p:extLst>
      <p:ext uri="{BB962C8B-B14F-4D97-AF65-F5344CB8AC3E}">
        <p14:creationId xmlns:p14="http://schemas.microsoft.com/office/powerpoint/2010/main" val="321520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it-IT"/>
          </a:p>
        </p:txBody>
      </p:sp>
      <p:sp>
        <p:nvSpPr>
          <p:cNvPr id="3" name="Footer Placeholder 2"/>
          <p:cNvSpPr>
            <a:spLocks noGrp="1"/>
          </p:cNvSpPr>
          <p:nvPr>
            <p:ph type="ftr" sz="quarter" idx="11"/>
          </p:nvPr>
        </p:nvSpPr>
        <p:spPr/>
        <p:txBody>
          <a:bodyPr/>
          <a:lstStyle>
            <a:lvl1pPr>
              <a:defRPr/>
            </a:lvl1pPr>
          </a:lstStyle>
          <a:p>
            <a:endParaRPr lang="it-IT"/>
          </a:p>
        </p:txBody>
      </p:sp>
      <p:sp>
        <p:nvSpPr>
          <p:cNvPr id="4" name="Slide Number Placeholder 3"/>
          <p:cNvSpPr>
            <a:spLocks noGrp="1"/>
          </p:cNvSpPr>
          <p:nvPr>
            <p:ph type="sldNum" sz="quarter" idx="12"/>
          </p:nvPr>
        </p:nvSpPr>
        <p:spPr/>
        <p:txBody>
          <a:bodyPr/>
          <a:lstStyle>
            <a:lvl1pPr>
              <a:defRPr/>
            </a:lvl1pPr>
          </a:lstStyle>
          <a:p>
            <a:fld id="{72F43449-1315-4E9F-BD70-09D7F356C114}" type="slidenum">
              <a:rPr lang="it-IT"/>
              <a:pPr/>
              <a:t>‹#›</a:t>
            </a:fld>
            <a:endParaRPr lang="it-IT"/>
          </a:p>
        </p:txBody>
      </p:sp>
    </p:spTree>
    <p:extLst>
      <p:ext uri="{BB962C8B-B14F-4D97-AF65-F5344CB8AC3E}">
        <p14:creationId xmlns:p14="http://schemas.microsoft.com/office/powerpoint/2010/main" val="356176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it-IT"/>
          </a:p>
        </p:txBody>
      </p:sp>
      <p:sp>
        <p:nvSpPr>
          <p:cNvPr id="6" name="Footer Placeholder 5"/>
          <p:cNvSpPr>
            <a:spLocks noGrp="1"/>
          </p:cNvSpPr>
          <p:nvPr>
            <p:ph type="ftr" sz="quarter" idx="11"/>
          </p:nvPr>
        </p:nvSpPr>
        <p:spPr/>
        <p:txBody>
          <a:bodyPr/>
          <a:lstStyle>
            <a:lvl1pPr>
              <a:defRPr/>
            </a:lvl1pPr>
          </a:lstStyle>
          <a:p>
            <a:endParaRPr lang="it-IT"/>
          </a:p>
        </p:txBody>
      </p:sp>
      <p:sp>
        <p:nvSpPr>
          <p:cNvPr id="7" name="Slide Number Placeholder 6"/>
          <p:cNvSpPr>
            <a:spLocks noGrp="1"/>
          </p:cNvSpPr>
          <p:nvPr>
            <p:ph type="sldNum" sz="quarter" idx="12"/>
          </p:nvPr>
        </p:nvSpPr>
        <p:spPr/>
        <p:txBody>
          <a:bodyPr/>
          <a:lstStyle>
            <a:lvl1pPr>
              <a:defRPr/>
            </a:lvl1pPr>
          </a:lstStyle>
          <a:p>
            <a:fld id="{A91307B9-DE82-44A3-8676-4FC7A5A0841C}" type="slidenum">
              <a:rPr lang="it-IT"/>
              <a:pPr/>
              <a:t>‹#›</a:t>
            </a:fld>
            <a:endParaRPr lang="it-IT"/>
          </a:p>
        </p:txBody>
      </p:sp>
    </p:spTree>
    <p:extLst>
      <p:ext uri="{BB962C8B-B14F-4D97-AF65-F5344CB8AC3E}">
        <p14:creationId xmlns:p14="http://schemas.microsoft.com/office/powerpoint/2010/main" val="933242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it-IT"/>
          </a:p>
        </p:txBody>
      </p:sp>
      <p:sp>
        <p:nvSpPr>
          <p:cNvPr id="6" name="Footer Placeholder 5"/>
          <p:cNvSpPr>
            <a:spLocks noGrp="1"/>
          </p:cNvSpPr>
          <p:nvPr>
            <p:ph type="ftr" sz="quarter" idx="11"/>
          </p:nvPr>
        </p:nvSpPr>
        <p:spPr/>
        <p:txBody>
          <a:bodyPr/>
          <a:lstStyle>
            <a:lvl1pPr>
              <a:defRPr/>
            </a:lvl1pPr>
          </a:lstStyle>
          <a:p>
            <a:endParaRPr lang="it-IT"/>
          </a:p>
        </p:txBody>
      </p:sp>
      <p:sp>
        <p:nvSpPr>
          <p:cNvPr id="7" name="Slide Number Placeholder 6"/>
          <p:cNvSpPr>
            <a:spLocks noGrp="1"/>
          </p:cNvSpPr>
          <p:nvPr>
            <p:ph type="sldNum" sz="quarter" idx="12"/>
          </p:nvPr>
        </p:nvSpPr>
        <p:spPr/>
        <p:txBody>
          <a:bodyPr/>
          <a:lstStyle>
            <a:lvl1pPr>
              <a:defRPr/>
            </a:lvl1pPr>
          </a:lstStyle>
          <a:p>
            <a:fld id="{8DDC2946-58FE-4C7C-B550-B1E9F07B9734}" type="slidenum">
              <a:rPr lang="it-IT"/>
              <a:pPr/>
              <a:t>‹#›</a:t>
            </a:fld>
            <a:endParaRPr lang="it-IT"/>
          </a:p>
        </p:txBody>
      </p:sp>
    </p:spTree>
    <p:extLst>
      <p:ext uri="{BB962C8B-B14F-4D97-AF65-F5344CB8AC3E}">
        <p14:creationId xmlns:p14="http://schemas.microsoft.com/office/powerpoint/2010/main" val="2481373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E27D4F2-A8AB-4170-A7AA-CCB1B00DBC63}" type="slidenum">
              <a:rPr lang="it-IT"/>
              <a:pPr/>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gabriella.caruso@iamc.cnr.it"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www.scopus.com/source/sourceInfo.url?sourceId=5700191202&amp;origin=resultslist" TargetMode="External"/><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hyperlink" Target="http://dx.doi.org/10.4172/ocn.1000105"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7938" y="549275"/>
            <a:ext cx="9128125" cy="4959350"/>
          </a:xfrm>
          <a:prstGeom prst="flowChartDisplay">
            <a:avLst/>
          </a:prstGeom>
        </p:spPr>
        <p:style>
          <a:lnRef idx="2">
            <a:schemeClr val="accent2"/>
          </a:lnRef>
          <a:fillRef idx="1">
            <a:schemeClr val="lt1"/>
          </a:fillRef>
          <a:effectRef idx="0">
            <a:schemeClr val="accent2"/>
          </a:effectRef>
          <a:fontRef idx="minor">
            <a:schemeClr val="dk1"/>
          </a:fontRef>
        </p:style>
        <p:txBody>
          <a:bodyPr lIns="91426" tIns="45713" rIns="91426" bIns="45713" anchor="ctr"/>
          <a:lstStyle/>
          <a:p>
            <a:pPr algn="ctr" fontAlgn="auto">
              <a:spcBef>
                <a:spcPts val="0"/>
              </a:spcBef>
              <a:spcAft>
                <a:spcPts val="0"/>
              </a:spcAft>
              <a:defRPr/>
            </a:pPr>
            <a:r>
              <a:rPr lang="en-IN" sz="2000" dirty="0">
                <a:solidFill>
                  <a:schemeClr val="bg2">
                    <a:lumMod val="10000"/>
                  </a:schemeClr>
                </a:solidFill>
                <a:latin typeface="Centaur" panose="02030504050205020304" pitchFamily="18" charset="0"/>
              </a:rPr>
              <a:t>OMICS International welcomes submissions that are original and technically so as to serve both the developing world and developed countries in the best possible way.</a:t>
            </a:r>
          </a:p>
          <a:p>
            <a:pPr algn="ctr" fontAlgn="auto">
              <a:spcBef>
                <a:spcPts val="0"/>
              </a:spcBef>
              <a:spcAft>
                <a:spcPts val="0"/>
              </a:spcAft>
              <a:defRPr/>
            </a:pPr>
            <a:r>
              <a:rPr lang="en-US" sz="2000" dirty="0">
                <a:solidFill>
                  <a:schemeClr val="bg2">
                    <a:lumMod val="10000"/>
                  </a:schemeClr>
                </a:solidFill>
                <a:latin typeface="Centaur" panose="02030504050205020304" pitchFamily="18" charset="0"/>
              </a:rPr>
              <a:t>OMICS International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fontAlgn="auto">
              <a:spcBef>
                <a:spcPts val="0"/>
              </a:spcBef>
              <a:spcAft>
                <a:spcPts val="0"/>
              </a:spcAft>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fontAlgn="auto">
              <a:spcBef>
                <a:spcPts val="0"/>
              </a:spcBef>
              <a:spcAft>
                <a:spcPts val="0"/>
              </a:spcAft>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fontAlgn="auto">
              <a:spcBef>
                <a:spcPts val="0"/>
              </a:spcBef>
              <a:spcAft>
                <a:spcPts val="0"/>
              </a:spcAft>
              <a:defRPr/>
            </a:pPr>
            <a:endParaRPr lang="en-US" sz="2000" dirty="0"/>
          </a:p>
        </p:txBody>
      </p:sp>
      <p:sp>
        <p:nvSpPr>
          <p:cNvPr id="6" name="Rectangle 5"/>
          <p:cNvSpPr/>
          <p:nvPr/>
        </p:nvSpPr>
        <p:spPr>
          <a:xfrm>
            <a:off x="708025" y="5649913"/>
            <a:ext cx="8266113" cy="923925"/>
          </a:xfrm>
          <a:prstGeom prst="rect">
            <a:avLst/>
          </a:prstGeom>
        </p:spPr>
        <p:style>
          <a:lnRef idx="2">
            <a:schemeClr val="dk1"/>
          </a:lnRef>
          <a:fillRef idx="1">
            <a:schemeClr val="lt1"/>
          </a:fillRef>
          <a:effectRef idx="0">
            <a:schemeClr val="dk1"/>
          </a:effectRef>
          <a:fontRef idx="minor">
            <a:schemeClr val="dk1"/>
          </a:fontRef>
        </p:style>
        <p:txBody>
          <a:bodyPr lIns="91426" tIns="45713" rIns="91426" bIns="45713">
            <a:spAutoFit/>
          </a:bodyPr>
          <a:lstStyle/>
          <a:p>
            <a:pPr fontAlgn="auto">
              <a:spcBef>
                <a:spcPts val="0"/>
              </a:spcBef>
              <a:spcAft>
                <a:spcPts val="0"/>
              </a:spcAft>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fontAlgn="auto">
              <a:spcBef>
                <a:spcPts val="0"/>
              </a:spcBef>
              <a:spcAft>
                <a:spcPts val="0"/>
              </a:spcAft>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12700"/>
            <a:ext cx="8534400" cy="831850"/>
          </a:xfrm>
          <a:prstGeom prst="rect">
            <a:avLst/>
          </a:prstGeom>
        </p:spPr>
        <p:txBody>
          <a:bodyPr lIns="91426" tIns="45713" rIns="91426" bIns="45713"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3200" b="1" dirty="0">
                <a:solidFill>
                  <a:schemeClr val="accent4">
                    <a:lumMod val="10000"/>
                  </a:schemeClr>
                </a:solidFill>
                <a:latin typeface="Baskerville Old Face" panose="02020602080505020303" pitchFamily="18" charset="0"/>
              </a:rPr>
              <a:t>OMICS Journals are welcoming Submissions</a:t>
            </a:r>
            <a:r>
              <a:rPr lang="en-US" sz="3200" b="1" dirty="0">
                <a:solidFill>
                  <a:schemeClr val="accent4">
                    <a:lumMod val="10000"/>
                  </a:schemeClr>
                </a:solidFill>
              </a:rPr>
              <a:t/>
            </a:r>
            <a:br>
              <a:rPr lang="en-US" sz="3200" b="1" dirty="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844623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tical Scroll 5"/>
          <p:cNvSpPr/>
          <p:nvPr/>
        </p:nvSpPr>
        <p:spPr>
          <a:xfrm>
            <a:off x="304801" y="1676400"/>
            <a:ext cx="4483223" cy="5029200"/>
          </a:xfrm>
          <a:prstGeom prst="verticalScroll">
            <a:avLst/>
          </a:prstGeom>
        </p:spPr>
        <p:style>
          <a:lnRef idx="1">
            <a:schemeClr val="dk1"/>
          </a:lnRef>
          <a:fillRef idx="3">
            <a:schemeClr val="dk1"/>
          </a:fillRef>
          <a:effectRef idx="2">
            <a:schemeClr val="dk1"/>
          </a:effectRef>
          <a:fontRef idx="minor">
            <a:schemeClr val="lt1"/>
          </a:fontRef>
        </p:style>
        <p:txBody>
          <a:bodyPr lIns="91426" tIns="45713" rIns="91426" bIns="45713" anchor="ctr"/>
          <a:lstStyle/>
          <a:p>
            <a:pPr marL="342846" indent="-342846" eaLnBrk="0" hangingPunct="0">
              <a:buFont typeface="Wingdings" panose="05000000000000000000" pitchFamily="2" charset="2"/>
              <a:buChar char="Ø"/>
              <a:defRPr/>
            </a:pPr>
            <a:r>
              <a:rPr lang="en-US" sz="2000" dirty="0">
                <a:solidFill>
                  <a:srgbClr val="FFC000"/>
                </a:solidFill>
              </a:rPr>
              <a:t>Fisheries and Aquaculture Journal.</a:t>
            </a:r>
            <a:endParaRPr lang="en-US" sz="2000" dirty="0">
              <a:solidFill>
                <a:srgbClr val="FFC000"/>
              </a:solidFill>
            </a:endParaRPr>
          </a:p>
          <a:p>
            <a:pPr marL="342846" indent="-342846" eaLnBrk="0" hangingPunct="0">
              <a:buFont typeface="Wingdings" panose="05000000000000000000" pitchFamily="2" charset="2"/>
              <a:buChar char="Ø"/>
              <a:defRPr/>
            </a:pPr>
            <a:r>
              <a:rPr lang="en-IN" sz="2000" dirty="0">
                <a:solidFill>
                  <a:srgbClr val="FFC000"/>
                </a:solidFill>
              </a:rPr>
              <a:t>Journal of Biodiversity &amp; Endangered Species </a:t>
            </a:r>
            <a:r>
              <a:rPr lang="en-US" sz="2000" dirty="0">
                <a:solidFill>
                  <a:srgbClr val="FFC000"/>
                </a:solidFill>
              </a:rPr>
              <a:t>Journal of  Optics</a:t>
            </a:r>
          </a:p>
          <a:p>
            <a:pPr marL="342846" indent="-342846" eaLnBrk="0" hangingPunct="0">
              <a:buFont typeface="Wingdings" panose="05000000000000000000" pitchFamily="2" charset="2"/>
              <a:buChar char="Ø"/>
              <a:defRPr/>
            </a:pPr>
            <a:r>
              <a:rPr lang="en-IN" sz="2000" dirty="0">
                <a:solidFill>
                  <a:srgbClr val="FFC000"/>
                </a:solidFill>
              </a:rPr>
              <a:t>Journal of Biodiversity, </a:t>
            </a:r>
            <a:r>
              <a:rPr lang="en-IN" sz="2000" dirty="0">
                <a:solidFill>
                  <a:srgbClr val="FFC000"/>
                </a:solidFill>
              </a:rPr>
              <a:t>Bio prospecting </a:t>
            </a:r>
            <a:r>
              <a:rPr lang="en-IN" sz="2000" dirty="0">
                <a:solidFill>
                  <a:srgbClr val="FFC000"/>
                </a:solidFill>
              </a:rPr>
              <a:t>and </a:t>
            </a:r>
            <a:r>
              <a:rPr lang="en-IN" sz="2000" dirty="0">
                <a:solidFill>
                  <a:srgbClr val="FFC000"/>
                </a:solidFill>
              </a:rPr>
              <a:t>Development</a:t>
            </a:r>
            <a:endParaRPr lang="en-US" sz="2000" dirty="0">
              <a:solidFill>
                <a:srgbClr val="FFC000"/>
              </a:solidFill>
            </a:endParaRPr>
          </a:p>
          <a:p>
            <a:pPr marL="342846" indent="-342846" eaLnBrk="0" hangingPunct="0">
              <a:buFont typeface="Wingdings" panose="05000000000000000000" pitchFamily="2" charset="2"/>
              <a:buChar char="Ø"/>
              <a:defRPr/>
            </a:pPr>
            <a:endParaRPr lang="en-US" sz="2000" dirty="0">
              <a:solidFill>
                <a:schemeClr val="bg2">
                  <a:lumMod val="50000"/>
                </a:schemeClr>
              </a:solidFill>
            </a:endParaRPr>
          </a:p>
        </p:txBody>
      </p:sp>
      <p:pic>
        <p:nvPicPr>
          <p:cNvPr id="1034" name="Picture 10" descr="http://www.omicsonline.org/images/omics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1" y="152401"/>
            <a:ext cx="685800" cy="838200"/>
          </a:xfrm>
          <a:prstGeom prst="rect">
            <a:avLst/>
          </a:prstGeom>
          <a:noFill/>
          <a:effectLst>
            <a:glow rad="101600">
              <a:schemeClr val="accent2">
                <a:satMod val="175000"/>
                <a:alpha val="40000"/>
              </a:schemeClr>
            </a:glow>
          </a:effectLst>
          <a:extLst>
            <a:ext uri="{909E8E84-426E-40DD-AFC4-6F175D3DCCD1}">
              <a14:hiddenFill xmlns:a14="http://schemas.microsoft.com/office/drawing/2010/main">
                <a:solidFill>
                  <a:srgbClr val="FFFFFF"/>
                </a:solidFill>
              </a14:hiddenFill>
            </a:ext>
          </a:extLst>
        </p:spPr>
      </p:pic>
      <p:sp>
        <p:nvSpPr>
          <p:cNvPr id="25604" name="Title 16"/>
          <p:cNvSpPr>
            <a:spLocks noGrp="1"/>
          </p:cNvSpPr>
          <p:nvPr>
            <p:ph type="ctrTitle"/>
          </p:nvPr>
        </p:nvSpPr>
        <p:spPr>
          <a:xfrm>
            <a:off x="1295400" y="152400"/>
            <a:ext cx="7543800" cy="1371600"/>
          </a:xfrm>
        </p:spPr>
        <p:txBody>
          <a:bodyPr/>
          <a:lstStyle/>
          <a:p>
            <a:r>
              <a:rPr lang="en-IN" sz="2800" smtClean="0"/>
              <a:t>Journal of Ecosystem &amp; Ecography</a:t>
            </a:r>
          </a:p>
        </p:txBody>
      </p:sp>
      <p:pic>
        <p:nvPicPr>
          <p:cNvPr id="25605" name="Picture Placeholder 15"/>
          <p:cNvPicPr>
            <a:picLocks noGrp="1" noChangeAspect="1"/>
          </p:cNvPicPr>
          <p:nvPr>
            <p:ph type="pic" idx="4294967295"/>
          </p:nvPr>
        </p:nvPicPr>
        <p:blipFill>
          <a:blip r:embed="rId3">
            <a:extLst>
              <a:ext uri="{28A0092B-C50C-407E-A947-70E740481C1C}">
                <a14:useLocalDpi xmlns:a14="http://schemas.microsoft.com/office/drawing/2010/main" val="0"/>
              </a:ext>
            </a:extLst>
          </a:blip>
          <a:srcRect l="24529" r="24529"/>
          <a:stretch>
            <a:fillRect/>
          </a:stretch>
        </p:blipFill>
        <p:spPr>
          <a:xfrm>
            <a:off x="4419600" y="1676400"/>
            <a:ext cx="4724400" cy="5029200"/>
          </a:xfrm>
        </p:spPr>
      </p:pic>
    </p:spTree>
    <p:extLst>
      <p:ext uri="{BB962C8B-B14F-4D97-AF65-F5344CB8AC3E}">
        <p14:creationId xmlns:p14="http://schemas.microsoft.com/office/powerpoint/2010/main" val="16833882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038225"/>
            <a:ext cx="8229600" cy="2924175"/>
          </a:xfrm>
          <a:prstGeom prst="horizontalScroll">
            <a:avLst/>
          </a:prstGeom>
        </p:spPr>
        <p:style>
          <a:lnRef idx="3">
            <a:schemeClr val="lt1"/>
          </a:lnRef>
          <a:fillRef idx="1">
            <a:schemeClr val="accent2"/>
          </a:fillRef>
          <a:effectRef idx="1">
            <a:schemeClr val="accent2"/>
          </a:effectRef>
          <a:fontRef idx="minor">
            <a:schemeClr val="lt1"/>
          </a:fontRef>
        </p:style>
        <p:txBody>
          <a:bodyPr lIns="91426" tIns="45713" rIns="91426" bIns="45713" anchor="ctr"/>
          <a:lstStyle/>
          <a:p>
            <a:pPr algn="ctr" eaLnBrk="0" hangingPunct="0">
              <a:defRPr/>
            </a:pPr>
            <a:r>
              <a:rPr lang="en-IN" sz="2000" b="1" dirty="0"/>
              <a:t>For upcoming Conference visit </a:t>
            </a:r>
          </a:p>
          <a:p>
            <a:pPr algn="ctr" eaLnBrk="0" hangingPunct="0">
              <a:defRPr/>
            </a:pPr>
            <a:r>
              <a:rPr lang="en-IN" sz="2000" b="1" dirty="0">
                <a:hlinkClick r:id="rId3"/>
              </a:rPr>
              <a:t>http://www.conferenceseries.com/</a:t>
            </a:r>
            <a:r>
              <a:rPr lang="en-IN" sz="2000" b="1" dirty="0"/>
              <a:t> </a:t>
            </a:r>
            <a:endParaRPr lang="en-IN" sz="1600" b="1" dirty="0"/>
          </a:p>
          <a:p>
            <a:pPr marL="285705" indent="-285705" eaLnBrk="0" hangingPunct="0">
              <a:buFont typeface="Wingdings" panose="05000000000000000000" pitchFamily="2" charset="2"/>
              <a:buChar char="Ø"/>
              <a:defRPr/>
            </a:pPr>
            <a:endParaRPr lang="en-US" sz="2200" dirty="0">
              <a:latin typeface="Footlight MT Light" panose="0204060206030A020304" pitchFamily="18" charset="0"/>
            </a:endParaRPr>
          </a:p>
        </p:txBody>
      </p:sp>
      <p:pic>
        <p:nvPicPr>
          <p:cNvPr id="10" name="Picture 10" descr="http://www.omicsonline.org/images/omics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6074" y="200027"/>
            <a:ext cx="829901" cy="838200"/>
          </a:xfrm>
          <a:prstGeom prst="rect">
            <a:avLst/>
          </a:prstGeom>
          <a:noFill/>
          <a:effectLst>
            <a:glow rad="101600">
              <a:schemeClr val="accent2">
                <a:satMod val="175000"/>
                <a:alpha val="40000"/>
              </a:schemeClr>
            </a:glow>
          </a:effectLst>
          <a:extLst>
            <a:ext uri="{909E8E84-426E-40DD-AFC4-6F175D3DCCD1}">
              <a14:hiddenFill xmlns:a14="http://schemas.microsoft.com/office/drawing/2010/main">
                <a:solidFill>
                  <a:srgbClr val="FFFFFF"/>
                </a:solidFill>
              </a14:hiddenFill>
            </a:ext>
          </a:extLst>
        </p:spPr>
      </p:pic>
      <p:sp>
        <p:nvSpPr>
          <p:cNvPr id="26629" name="Title 16"/>
          <p:cNvSpPr>
            <a:spLocks noGrp="1"/>
          </p:cNvSpPr>
          <p:nvPr>
            <p:ph type="title"/>
          </p:nvPr>
        </p:nvSpPr>
        <p:spPr>
          <a:xfrm>
            <a:off x="1176338" y="200025"/>
            <a:ext cx="7434262" cy="1019175"/>
          </a:xfrm>
        </p:spPr>
        <p:txBody>
          <a:bodyPr/>
          <a:lstStyle/>
          <a:p>
            <a:r>
              <a:rPr lang="en-IN" sz="2800" smtClean="0"/>
              <a:t>Journal of Ecosystem &amp; Ecography</a:t>
            </a:r>
          </a:p>
        </p:txBody>
      </p:sp>
    </p:spTree>
    <p:extLst>
      <p:ext uri="{BB962C8B-B14F-4D97-AF65-F5344CB8AC3E}">
        <p14:creationId xmlns:p14="http://schemas.microsoft.com/office/powerpoint/2010/main" val="2521658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5219700" y="2276475"/>
            <a:ext cx="3460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useBgFill="1">
        <p:nvSpPr>
          <p:cNvPr id="2053" name="Text Box 5"/>
          <p:cNvSpPr txBox="1">
            <a:spLocks noChangeArrowheads="1"/>
          </p:cNvSpPr>
          <p:nvPr/>
        </p:nvSpPr>
        <p:spPr bwMode="auto">
          <a:xfrm>
            <a:off x="0" y="0"/>
            <a:ext cx="6948488" cy="1098550"/>
          </a:xfrm>
          <a:prstGeom prst="rect">
            <a:avLst/>
          </a:prstGeom>
          <a:ln>
            <a:noFill/>
          </a:ln>
          <a:effectLst/>
          <a:extLst>
            <a:ext uri="{91240B29-F687-4F45-9708-019B960494DF}">
              <a14:hiddenLine xmlns:a14="http://schemas.microsoft.com/office/drawing/2010/main" w="9525">
                <a:solidFill>
                  <a:srgbClr val="CC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951" tIns="60476" rIns="120951" bIns="60476">
            <a:spAutoFit/>
          </a:bodyPr>
          <a:lstStyle>
            <a:lvl1pPr defTabSz="1211263">
              <a:defRPr>
                <a:solidFill>
                  <a:schemeClr val="tx1"/>
                </a:solidFill>
                <a:latin typeface="Arial" charset="0"/>
                <a:cs typeface="Arial" charset="0"/>
              </a:defRPr>
            </a:lvl1pPr>
            <a:lvl2pPr marL="604838" defTabSz="1211263">
              <a:defRPr>
                <a:solidFill>
                  <a:schemeClr val="tx1"/>
                </a:solidFill>
                <a:latin typeface="Arial" charset="0"/>
                <a:cs typeface="Arial" charset="0"/>
              </a:defRPr>
            </a:lvl2pPr>
            <a:lvl3pPr marL="1211263" defTabSz="1211263">
              <a:defRPr>
                <a:solidFill>
                  <a:schemeClr val="tx1"/>
                </a:solidFill>
                <a:latin typeface="Arial" charset="0"/>
                <a:cs typeface="Arial" charset="0"/>
              </a:defRPr>
            </a:lvl3pPr>
            <a:lvl4pPr marL="1814513" defTabSz="1211263">
              <a:defRPr>
                <a:solidFill>
                  <a:schemeClr val="tx1"/>
                </a:solidFill>
                <a:latin typeface="Arial" charset="0"/>
                <a:cs typeface="Arial" charset="0"/>
              </a:defRPr>
            </a:lvl4pPr>
            <a:lvl5pPr marL="2419350" defTabSz="1211263">
              <a:defRPr>
                <a:solidFill>
                  <a:schemeClr val="tx1"/>
                </a:solidFill>
                <a:latin typeface="Arial" charset="0"/>
                <a:cs typeface="Arial" charset="0"/>
              </a:defRPr>
            </a:lvl5pPr>
            <a:lvl6pPr marL="2876550" defTabSz="1211263" fontAlgn="base">
              <a:spcBef>
                <a:spcPct val="0"/>
              </a:spcBef>
              <a:spcAft>
                <a:spcPct val="0"/>
              </a:spcAft>
              <a:defRPr>
                <a:solidFill>
                  <a:schemeClr val="tx1"/>
                </a:solidFill>
                <a:latin typeface="Arial" charset="0"/>
                <a:cs typeface="Arial" charset="0"/>
              </a:defRPr>
            </a:lvl6pPr>
            <a:lvl7pPr marL="3333750" defTabSz="1211263" fontAlgn="base">
              <a:spcBef>
                <a:spcPct val="0"/>
              </a:spcBef>
              <a:spcAft>
                <a:spcPct val="0"/>
              </a:spcAft>
              <a:defRPr>
                <a:solidFill>
                  <a:schemeClr val="tx1"/>
                </a:solidFill>
                <a:latin typeface="Arial" charset="0"/>
                <a:cs typeface="Arial" charset="0"/>
              </a:defRPr>
            </a:lvl7pPr>
            <a:lvl8pPr marL="3790950" defTabSz="1211263" fontAlgn="base">
              <a:spcBef>
                <a:spcPct val="0"/>
              </a:spcBef>
              <a:spcAft>
                <a:spcPct val="0"/>
              </a:spcAft>
              <a:defRPr>
                <a:solidFill>
                  <a:schemeClr val="tx1"/>
                </a:solidFill>
                <a:latin typeface="Arial" charset="0"/>
                <a:cs typeface="Arial" charset="0"/>
              </a:defRPr>
            </a:lvl8pPr>
            <a:lvl9pPr marL="4248150" defTabSz="1211263" fontAlgn="base">
              <a:spcBef>
                <a:spcPct val="0"/>
              </a:spcBef>
              <a:spcAft>
                <a:spcPct val="0"/>
              </a:spcAft>
              <a:defRPr>
                <a:solidFill>
                  <a:schemeClr val="tx1"/>
                </a:solidFill>
                <a:latin typeface="Arial" charset="0"/>
                <a:cs typeface="Arial" charset="0"/>
              </a:defRPr>
            </a:lvl9pPr>
          </a:lstStyle>
          <a:p>
            <a:pPr eaLnBrk="0" hangingPunct="0"/>
            <a:r>
              <a:rPr lang="it-IT" sz="1600" b="1">
                <a:solidFill>
                  <a:srgbClr val="FF0000"/>
                </a:solidFill>
              </a:rPr>
              <a:t>Dr. Gabriella Caruso</a:t>
            </a:r>
          </a:p>
          <a:p>
            <a:pPr eaLnBrk="0" hangingPunct="0"/>
            <a:r>
              <a:rPr lang="it-IT" sz="1600" b="1"/>
              <a:t>Researcher at the IAMC-CNR </a:t>
            </a:r>
            <a:r>
              <a:rPr lang="it-IT" sz="1600" b="1" i="1"/>
              <a:t> </a:t>
            </a:r>
            <a:r>
              <a:rPr lang="it-IT" sz="1600" b="1"/>
              <a:t>(Institute for Coastal Marine Environment- National Research Council) Messina, Italy</a:t>
            </a:r>
          </a:p>
          <a:p>
            <a:pPr eaLnBrk="0" hangingPunct="0"/>
            <a:r>
              <a:rPr lang="it-IT" sz="1600" b="1" i="1">
                <a:hlinkClick r:id="rId2"/>
              </a:rPr>
              <a:t>gabriella.caruso@iamc.cnr.it</a:t>
            </a:r>
            <a:endParaRPr lang="en-US" sz="1600" b="1" i="1"/>
          </a:p>
        </p:txBody>
      </p:sp>
      <p:pic>
        <p:nvPicPr>
          <p:cNvPr id="2054" name="Picture 6" descr="foto 001"/>
          <p:cNvPicPr>
            <a:picLocks noChangeAspect="1" noChangeArrowheads="1"/>
          </p:cNvPicPr>
          <p:nvPr/>
        </p:nvPicPr>
        <p:blipFill>
          <a:blip r:embed="rId3" cstate="print">
            <a:extLst>
              <a:ext uri="{28A0092B-C50C-407E-A947-70E740481C1C}">
                <a14:useLocalDpi xmlns:a14="http://schemas.microsoft.com/office/drawing/2010/main" val="0"/>
              </a:ext>
            </a:extLst>
          </a:blip>
          <a:srcRect l="32422" t="47311" r="23158" b="33794"/>
          <a:stretch>
            <a:fillRect/>
          </a:stretch>
        </p:blipFill>
        <p:spPr bwMode="auto">
          <a:xfrm>
            <a:off x="6227763" y="0"/>
            <a:ext cx="2916237" cy="167481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232" name="Group 184"/>
          <p:cNvGraphicFramePr>
            <a:graphicFrameLocks noGrp="1"/>
          </p:cNvGraphicFramePr>
          <p:nvPr/>
        </p:nvGraphicFramePr>
        <p:xfrm>
          <a:off x="71438" y="1052513"/>
          <a:ext cx="8964612" cy="5577840"/>
        </p:xfrm>
        <a:graphic>
          <a:graphicData uri="http://schemas.openxmlformats.org/drawingml/2006/table">
            <a:tbl>
              <a:tblPr/>
              <a:tblGrid>
                <a:gridCol w="8964612"/>
              </a:tblGrid>
              <a:tr h="3365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rgbClr val="BF5A14"/>
                          </a:solidFill>
                          <a:effectLst/>
                          <a:latin typeface="Calibri" pitchFamily="34" charset="0"/>
                          <a:ea typeface="MS Mincho" pitchFamily="49" charset="-128"/>
                          <a:cs typeface="Times New Roman" pitchFamily="18" charset="0"/>
                        </a:rPr>
                        <a:t>Biography</a:t>
                      </a:r>
                      <a:endParaRPr kumimoji="0" lang="it-IT" sz="1800" b="0" i="0" u="none" strike="noStrike" cap="none" normalizeH="0" baseline="0" smtClean="0">
                        <a:ln>
                          <a:noFill/>
                        </a:ln>
                        <a:solidFill>
                          <a:schemeClr val="tx1"/>
                        </a:solidFill>
                        <a:effectLst/>
                        <a:latin typeface="Calibri" pitchFamily="34" charset="0"/>
                        <a:ea typeface="MS Mincho" pitchFamily="49" charset="-128"/>
                        <a:cs typeface="Arial" charset="0"/>
                      </a:endParaRPr>
                    </a:p>
                  </a:txBody>
                  <a:tcPr horzOverflow="overflow">
                    <a:lnL cap="flat">
                      <a:noFill/>
                    </a:lnL>
                    <a:lnR cap="flat">
                      <a:noFill/>
                    </a:lnR>
                    <a:lnT cap="flat">
                      <a:noFill/>
                    </a:lnT>
                    <a:lnB w="12700" cap="flat" cmpd="sng" algn="ctr">
                      <a:solidFill>
                        <a:srgbClr val="E0E0E0"/>
                      </a:solidFill>
                      <a:prstDash val="solid"/>
                      <a:round/>
                      <a:headEnd type="none" w="med" len="med"/>
                      <a:tailEnd type="none" w="med" len="med"/>
                    </a:lnB>
                    <a:lnTlToBr>
                      <a:noFill/>
                    </a:lnTlToBr>
                    <a:lnBlToTr>
                      <a:noFill/>
                    </a:lnBlToTr>
                    <a:noFill/>
                  </a:tcPr>
                </a:tc>
              </a:tr>
              <a:tr h="1679575">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GB" sz="1600" b="1" i="1" u="none" strike="noStrike" cap="none" normalizeH="0" baseline="0" smtClean="0">
                          <a:ln>
                            <a:noFill/>
                          </a:ln>
                          <a:solidFill>
                            <a:srgbClr val="000000"/>
                          </a:solidFill>
                          <a:effectLst/>
                          <a:latin typeface="Calibri" pitchFamily="34" charset="0"/>
                          <a:ea typeface="MS Mincho" pitchFamily="49" charset="-128"/>
                          <a:cs typeface="Times New Roman" pitchFamily="18" charset="0"/>
                        </a:rPr>
                        <a:t>Born in 1966, </a:t>
                      </a:r>
                      <a:r>
                        <a:rPr kumimoji="0" lang="en-GB" sz="1600" b="1" i="1" u="none" strike="noStrike" cap="none" normalizeH="0" baseline="0" smtClean="0">
                          <a:ln>
                            <a:noFill/>
                          </a:ln>
                          <a:solidFill>
                            <a:schemeClr val="tx1"/>
                          </a:solidFill>
                          <a:effectLst/>
                          <a:latin typeface="Calibri" pitchFamily="34" charset="0"/>
                          <a:ea typeface="MS Mincho" pitchFamily="49" charset="-128"/>
                          <a:cs typeface="Arial" charset="0"/>
                        </a:rPr>
                        <a:t>Graduated in Biological Sciences (1988) </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GB" sz="1600" b="1" i="1" u="none" strike="noStrike" cap="none" normalizeH="0" baseline="0" smtClean="0">
                          <a:ln>
                            <a:noFill/>
                          </a:ln>
                          <a:solidFill>
                            <a:srgbClr val="000000"/>
                          </a:solidFill>
                          <a:effectLst/>
                          <a:latin typeface="Calibri" pitchFamily="34" charset="0"/>
                          <a:ea typeface="MS Mincho" pitchFamily="49" charset="-128"/>
                          <a:cs typeface="Times New Roman" pitchFamily="18" charset="0"/>
                        </a:rPr>
                        <a:t>Holder of a CNR research grant “Research of microorganisms through immunofluorescence and citofluorimetry” (1989-1991)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it-IT" sz="1600" b="1" i="1" u="none" strike="noStrike" cap="none" normalizeH="0" baseline="0" smtClean="0">
                          <a:ln>
                            <a:noFill/>
                          </a:ln>
                          <a:solidFill>
                            <a:schemeClr val="tx1"/>
                          </a:solidFill>
                          <a:effectLst/>
                          <a:latin typeface="Calibri" pitchFamily="34" charset="0"/>
                          <a:cs typeface="Arial" charset="0"/>
                        </a:rPr>
                        <a:t>Specialist in Applied Microbiology (1993) </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GB" sz="1600" b="1" i="1" u="none" strike="noStrike" cap="none" normalizeH="0" baseline="0" smtClean="0">
                          <a:ln>
                            <a:noFill/>
                          </a:ln>
                          <a:solidFill>
                            <a:srgbClr val="000000"/>
                          </a:solidFill>
                          <a:effectLst/>
                          <a:latin typeface="Calibri" pitchFamily="34" charset="0"/>
                          <a:ea typeface="MS Mincho" pitchFamily="49" charset="-128"/>
                          <a:cs typeface="Arial" charset="0"/>
                        </a:rPr>
                        <a:t>Within the Italian Society for Marine Biology (SIBM) Member of the Executive Plankton Committee (2000 to 2001; 2002 to 2003; 2010 to 2012; 2013 to 2015) as well as of the Executive Aquaculture Committee (2004 to 2006; 2016 to 2018) </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GB" sz="1600" b="1" i="1" u="none" strike="noStrike" cap="none" normalizeH="0" baseline="0" smtClean="0">
                          <a:ln>
                            <a:noFill/>
                          </a:ln>
                          <a:solidFill>
                            <a:srgbClr val="000000"/>
                          </a:solidFill>
                          <a:effectLst/>
                          <a:latin typeface="Calibri" pitchFamily="34" charset="0"/>
                          <a:ea typeface="MS Mincho" pitchFamily="49" charset="-128"/>
                          <a:cs typeface="Arial" charset="0"/>
                        </a:rPr>
                        <a:t>Co-tutor and Supervisor of several graduate theses at Messina University </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GB" sz="1600" b="1" i="1" u="none" strike="noStrike" cap="none" normalizeH="0" baseline="0" smtClean="0">
                          <a:ln>
                            <a:noFill/>
                          </a:ln>
                          <a:solidFill>
                            <a:srgbClr val="000000"/>
                          </a:solidFill>
                          <a:effectLst/>
                          <a:latin typeface="Calibri" pitchFamily="34" charset="0"/>
                          <a:ea typeface="MS Mincho" pitchFamily="49" charset="-128"/>
                          <a:cs typeface="Arial" charset="0"/>
                        </a:rPr>
                        <a:t>Member of the Teaching Commission in the PhD course "Applied Hygiene" (Dept. of Hygiene, University of Messina 2006-2011). </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GB" sz="1600" b="1" i="1" u="none" strike="noStrike" cap="none" normalizeH="0" baseline="0" smtClean="0">
                          <a:ln>
                            <a:noFill/>
                          </a:ln>
                          <a:solidFill>
                            <a:srgbClr val="000000"/>
                          </a:solidFill>
                          <a:effectLst/>
                          <a:latin typeface="Calibri" pitchFamily="34" charset="0"/>
                          <a:ea typeface="MS Mincho" pitchFamily="49" charset="-128"/>
                          <a:cs typeface="Arial" charset="0"/>
                        </a:rPr>
                        <a:t>Rapporteur of a PhD Thesis at the Université du Sud-Toulon (France) (2012)</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GB" sz="1600" b="1" i="1" u="none" strike="noStrike" cap="none" normalizeH="0" baseline="0" smtClean="0">
                          <a:ln>
                            <a:noFill/>
                          </a:ln>
                          <a:solidFill>
                            <a:srgbClr val="000000"/>
                          </a:solidFill>
                          <a:effectLst/>
                          <a:latin typeface="Calibri" pitchFamily="34" charset="0"/>
                          <a:ea typeface="MS Mincho" pitchFamily="49" charset="-128"/>
                          <a:cs typeface="Arial" charset="0"/>
                        </a:rPr>
                        <a:t>Qualified as Full Professor in Ecology (05/C1) (2014-2018)</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GB" sz="1600" b="1" i="1" u="none" strike="noStrike" cap="none" normalizeH="0" baseline="0" smtClean="0">
                          <a:ln>
                            <a:noFill/>
                          </a:ln>
                          <a:solidFill>
                            <a:srgbClr val="000000"/>
                          </a:solidFill>
                          <a:effectLst/>
                          <a:latin typeface="Calibri" pitchFamily="34" charset="0"/>
                          <a:ea typeface="MS Mincho" pitchFamily="49" charset="-128"/>
                          <a:cs typeface="Arial" charset="0"/>
                        </a:rPr>
                        <a:t>Reviewer for CNR for MISE-FCS research projects- for the Panel “Green economy and Environment” </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GB" sz="1600" b="1" i="1" u="none" strike="noStrike" cap="none" normalizeH="0" baseline="0" smtClean="0">
                          <a:ln>
                            <a:noFill/>
                          </a:ln>
                          <a:solidFill>
                            <a:srgbClr val="000000"/>
                          </a:solidFill>
                          <a:effectLst/>
                          <a:latin typeface="Calibri" pitchFamily="34" charset="0"/>
                          <a:ea typeface="MS Mincho" pitchFamily="49" charset="-128"/>
                          <a:cs typeface="Arial" charset="0"/>
                        </a:rPr>
                        <a:t>Reviewer for CINECA MIUR research projects(2013-2014)</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GB" sz="1600" b="1" i="1" u="none" strike="noStrike" cap="none" normalizeH="0" baseline="0" smtClean="0">
                          <a:ln>
                            <a:noFill/>
                          </a:ln>
                          <a:solidFill>
                            <a:srgbClr val="000000"/>
                          </a:solidFill>
                          <a:effectLst/>
                          <a:latin typeface="Calibri" pitchFamily="34" charset="0"/>
                          <a:ea typeface="MS Mincho" pitchFamily="49" charset="-128"/>
                          <a:cs typeface="Arial" charset="0"/>
                        </a:rPr>
                        <a:t>Editorial member of International Journals [The Open Fish Sciences and The Open Marine Biology (edited by Bentham Publishers); Journal of Ecosystem and Ecography, Oceanography: Open Access, Journal of Pollution Effects and Controls (edited by OMICS Publisher Group); Journal of Coastal Life Medicine (Hainan Province, P.R. China)].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1" u="none" strike="noStrike" cap="none" normalizeH="0" baseline="0" smtClean="0">
                          <a:ln>
                            <a:noFill/>
                          </a:ln>
                          <a:solidFill>
                            <a:srgbClr val="000000"/>
                          </a:solidFill>
                          <a:effectLst/>
                          <a:latin typeface="Calibri" pitchFamily="34" charset="0"/>
                          <a:ea typeface="MS Mincho" pitchFamily="49" charset="-128"/>
                          <a:cs typeface="Arial" charset="0"/>
                        </a:rPr>
                        <a:t>Guest Editor for a Hot Topic Issue of The Open Marine Biology "New candidate species for intensive Mediterranean aquaculture: studies on reproduction, digestion, response to stress“ (2011)</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it-IT" sz="1600" b="1" i="1" u="none" strike="noStrike" cap="none" normalizeH="0" baseline="0" smtClean="0">
                          <a:ln>
                            <a:noFill/>
                          </a:ln>
                          <a:solidFill>
                            <a:srgbClr val="000000"/>
                          </a:solidFill>
                          <a:effectLst/>
                          <a:latin typeface="Calibri" pitchFamily="34" charset="0"/>
                          <a:ea typeface="MS Mincho" pitchFamily="49" charset="-128"/>
                          <a:cs typeface="Arial" charset="0"/>
                        </a:rPr>
                        <a:t>H-index: 17 (Google Scholar)</a:t>
                      </a:r>
                      <a:endParaRPr kumimoji="0" lang="en-GB" sz="1600" b="1" i="1" u="none" strike="noStrike" cap="none" normalizeH="0" baseline="0" smtClean="0">
                        <a:ln>
                          <a:noFill/>
                        </a:ln>
                        <a:solidFill>
                          <a:srgbClr val="000000"/>
                        </a:solidFill>
                        <a:effectLst/>
                        <a:latin typeface="Calibri" pitchFamily="34" charset="0"/>
                        <a:ea typeface="MS Mincho" pitchFamily="49" charset="-128"/>
                        <a:cs typeface="Arial" charset="0"/>
                      </a:endParaRPr>
                    </a:p>
                  </a:txBody>
                  <a:tcPr horzOverflow="overflow">
                    <a:lnL cap="flat">
                      <a:noFill/>
                    </a:lnL>
                    <a:lnR cap="flat">
                      <a:noFill/>
                    </a:lnR>
                    <a:lnT w="12700" cap="flat" cmpd="sng" algn="ctr">
                      <a:solidFill>
                        <a:srgbClr val="E0E0E0"/>
                      </a:solidFill>
                      <a:prstDash val="solid"/>
                      <a:round/>
                      <a:headEnd type="none" w="med" len="med"/>
                      <a:tailEnd type="none" w="med" len="med"/>
                    </a:lnT>
                    <a:lnB cap="flat">
                      <a:noFill/>
                    </a:lnB>
                    <a:lnTlToBr>
                      <a:noFill/>
                    </a:lnTlToBr>
                    <a:lnBlToTr>
                      <a:noFill/>
                    </a:lnBlToTr>
                    <a:noFill/>
                  </a:tcPr>
                </a:tc>
              </a:tr>
            </a:tbl>
          </a:graphicData>
        </a:graphic>
      </p:graphicFrame>
      <p:pic>
        <p:nvPicPr>
          <p:cNvPr id="223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08625" y="765175"/>
            <a:ext cx="684213"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94" name="Group 22"/>
          <p:cNvGraphicFramePr>
            <a:graphicFrameLocks noGrp="1"/>
          </p:cNvGraphicFramePr>
          <p:nvPr>
            <p:ph idx="1"/>
          </p:nvPr>
        </p:nvGraphicFramePr>
        <p:xfrm>
          <a:off x="395288" y="836613"/>
          <a:ext cx="8229600" cy="5577840"/>
        </p:xfrm>
        <a:graphic>
          <a:graphicData uri="http://schemas.openxmlformats.org/drawingml/2006/table">
            <a:tbl>
              <a:tblPr/>
              <a:tblGrid>
                <a:gridCol w="8229600"/>
              </a:tblGrid>
              <a:tr h="341313">
                <a:tc>
                  <a:txBody>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None/>
                        <a:tabLst/>
                      </a:pPr>
                      <a:r>
                        <a:rPr kumimoji="0" lang="it-IT" sz="1800" b="0" i="0" u="none" strike="noStrike" cap="none" normalizeH="0" baseline="0" smtClean="0">
                          <a:ln>
                            <a:noFill/>
                          </a:ln>
                          <a:solidFill>
                            <a:srgbClr val="BF5A14"/>
                          </a:solidFill>
                          <a:effectLst/>
                          <a:latin typeface="Calibri" pitchFamily="34" charset="0"/>
                          <a:ea typeface="MS Mincho" pitchFamily="49" charset="-128"/>
                          <a:cs typeface="Times New Roman" pitchFamily="18" charset="0"/>
                        </a:rPr>
                        <a:t>Research Interests</a:t>
                      </a:r>
                      <a:endParaRPr kumimoji="0" lang="it-IT" sz="1800" b="0" i="0" u="none" strike="noStrike" cap="none" normalizeH="0" baseline="0" smtClean="0">
                        <a:ln>
                          <a:noFill/>
                        </a:ln>
                        <a:solidFill>
                          <a:schemeClr val="tx1"/>
                        </a:solidFill>
                        <a:effectLst/>
                        <a:latin typeface="Arial" charset="0"/>
                        <a:ea typeface="MS Mincho" pitchFamily="49" charset="-128"/>
                        <a:cs typeface="Arial" charset="0"/>
                      </a:endParaRPr>
                    </a:p>
                  </a:txBody>
                  <a:tcPr horzOverflow="overflow">
                    <a:lnL cap="flat">
                      <a:noFill/>
                    </a:lnL>
                    <a:lnR cap="flat">
                      <a:noFill/>
                    </a:lnR>
                    <a:lnT cap="flat">
                      <a:noFill/>
                    </a:lnT>
                    <a:lnB w="12700" cap="flat" cmpd="sng" algn="ctr">
                      <a:solidFill>
                        <a:srgbClr val="E0E0E0"/>
                      </a:solidFill>
                      <a:prstDash val="solid"/>
                      <a:round/>
                      <a:headEnd type="none" w="med" len="med"/>
                      <a:tailEnd type="none" w="med" len="med"/>
                    </a:lnB>
                    <a:lnTlToBr>
                      <a:noFill/>
                    </a:lnTlToBr>
                    <a:lnBlToTr>
                      <a:noFill/>
                    </a:lnBlToTr>
                    <a:noFill/>
                  </a:tcPr>
                </a:tc>
              </a:tr>
              <a:tr h="4184650">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600" b="1" i="0" u="none" strike="noStrike" cap="none" normalizeH="0" baseline="0" smtClean="0">
                          <a:ln>
                            <a:noFill/>
                          </a:ln>
                          <a:solidFill>
                            <a:srgbClr val="000000"/>
                          </a:solidFill>
                          <a:effectLst/>
                          <a:latin typeface="Calibri" pitchFamily="34" charset="0"/>
                          <a:ea typeface="MS Mincho" pitchFamily="49" charset="-128"/>
                          <a:cs typeface="Times New Roman" pitchFamily="18" charset="0"/>
                        </a:rPr>
                        <a:t>In the field of </a:t>
                      </a:r>
                      <a:r>
                        <a:rPr kumimoji="0" lang="en-GB" sz="1600" b="1" i="0" u="sng" strike="noStrike" cap="none" normalizeH="0" baseline="0" smtClean="0">
                          <a:ln>
                            <a:noFill/>
                          </a:ln>
                          <a:solidFill>
                            <a:srgbClr val="000000"/>
                          </a:solidFill>
                          <a:effectLst/>
                          <a:latin typeface="Calibri" pitchFamily="34" charset="0"/>
                          <a:ea typeface="MS Mincho" pitchFamily="49" charset="-128"/>
                          <a:cs typeface="Times New Roman" pitchFamily="18" charset="0"/>
                        </a:rPr>
                        <a:t>ENVIRONMENTAL MONITORING</a:t>
                      </a:r>
                      <a:r>
                        <a:rPr kumimoji="0" lang="en-GB" sz="1600" b="1" i="0" u="none" strike="noStrike" cap="none" normalizeH="0" baseline="0" smtClean="0">
                          <a:ln>
                            <a:noFill/>
                          </a:ln>
                          <a:solidFill>
                            <a:srgbClr val="000000"/>
                          </a:solidFill>
                          <a:effectLst/>
                          <a:latin typeface="Calibri" pitchFamily="34" charset="0"/>
                          <a:ea typeface="MS Mincho" pitchFamily="49" charset="-128"/>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600" b="1" i="0" u="none" strike="noStrike" cap="none" normalizeH="0" baseline="0" smtClean="0">
                          <a:ln>
                            <a:noFill/>
                          </a:ln>
                          <a:solidFill>
                            <a:srgbClr val="000000"/>
                          </a:solidFill>
                          <a:effectLst/>
                          <a:latin typeface="Calibri" pitchFamily="34" charset="0"/>
                          <a:ea typeface="MS Mincho" pitchFamily="49" charset="-128"/>
                          <a:cs typeface="Times New Roman" pitchFamily="18" charset="0"/>
                        </a:rPr>
                        <a:t>Marine microbiology and microbial ecology</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GB" sz="1600" b="1" i="0" u="none" strike="noStrike" cap="none" normalizeH="0" baseline="0" smtClean="0">
                        <a:ln>
                          <a:noFill/>
                        </a:ln>
                        <a:solidFill>
                          <a:srgbClr val="000000"/>
                        </a:solidFill>
                        <a:effectLst/>
                        <a:latin typeface="Calibri" pitchFamily="34" charset="0"/>
                        <a:ea typeface="MS Mincho" pitchFamily="49"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600" b="1" i="0" u="none" strike="noStrike" cap="none" normalizeH="0" baseline="0" smtClean="0">
                          <a:ln>
                            <a:noFill/>
                          </a:ln>
                          <a:solidFill>
                            <a:srgbClr val="000000"/>
                          </a:solidFill>
                          <a:effectLst/>
                          <a:latin typeface="Calibri" pitchFamily="34" charset="0"/>
                          <a:ea typeface="MS Mincho" pitchFamily="49" charset="-128"/>
                          <a:cs typeface="Times New Roman" pitchFamily="18" charset="0"/>
                        </a:rPr>
                        <a:t>Set up and application of new rapid methods for the assessment of the microbiological quality of marine and brackish waters: </a:t>
                      </a:r>
                    </a:p>
                    <a:p>
                      <a:pPr marL="0" marR="0" lvl="0" indent="0"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600" b="1" i="0" u="none" strike="noStrike" cap="none" normalizeH="0" baseline="0" smtClean="0">
                          <a:ln>
                            <a:noFill/>
                          </a:ln>
                          <a:solidFill>
                            <a:srgbClr val="000000"/>
                          </a:solidFill>
                          <a:effectLst/>
                          <a:latin typeface="Calibri" pitchFamily="34" charset="0"/>
                          <a:ea typeface="MS Mincho" pitchFamily="49" charset="-128"/>
                          <a:cs typeface="Times New Roman" pitchFamily="18" charset="0"/>
                        </a:rPr>
                        <a:t>A) by Epifluorescence microscopy: fluorescent antibody method (FA) for the detection and enumeration of bacterial pathogens (Escherichia coli, Enterococcus faecium, Vibrio spp,) and of their physiological status (viable staining with specific fluorochromes) </a:t>
                      </a:r>
                    </a:p>
                    <a:p>
                      <a:pPr marL="0" marR="0" lvl="0" indent="0" algn="just" defTabSz="914400" rtl="0" eaLnBrk="1" fontAlgn="base" latinLnBrk="0" hangingPunct="1">
                        <a:lnSpc>
                          <a:spcPct val="100000"/>
                        </a:lnSpc>
                        <a:spcBef>
                          <a:spcPct val="0"/>
                        </a:spcBef>
                        <a:spcAft>
                          <a:spcPct val="0"/>
                        </a:spcAft>
                        <a:buClrTx/>
                        <a:buSzTx/>
                        <a:buFont typeface="Wingdings" pitchFamily="2" charset="2"/>
                        <a:buNone/>
                        <a:tabLst/>
                      </a:pPr>
                      <a:r>
                        <a:rPr kumimoji="0" lang="it-IT" sz="1600" b="1" i="0" u="none" strike="noStrike" cap="none" normalizeH="0" baseline="0" smtClean="0">
                          <a:ln>
                            <a:noFill/>
                          </a:ln>
                          <a:solidFill>
                            <a:schemeClr val="tx1"/>
                          </a:solidFill>
                          <a:effectLst/>
                          <a:latin typeface="Calibri" pitchFamily="34" charset="0"/>
                          <a:ea typeface="MS Mincho" pitchFamily="49" charset="-128"/>
                          <a:cs typeface="Arial" charset="0"/>
                        </a:rPr>
                        <a:t>B) by Fluorimetric method: beta-glucuronidase activity rates (MUG assay)</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endParaRPr kumimoji="0" lang="it-IT" sz="1600" b="1" i="0" u="none" strike="noStrike" cap="none" normalizeH="0" baseline="0" smtClean="0">
                        <a:ln>
                          <a:noFill/>
                        </a:ln>
                        <a:solidFill>
                          <a:schemeClr val="tx1"/>
                        </a:solidFill>
                        <a:effectLst/>
                        <a:latin typeface="Calibri" pitchFamily="34" charset="0"/>
                        <a:ea typeface="MS Mincho" pitchFamily="49" charset="-128"/>
                        <a:cs typeface="Arial"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600" b="1" i="0" u="none" strike="noStrike" cap="none" normalizeH="0" baseline="0" smtClean="0">
                          <a:ln>
                            <a:noFill/>
                          </a:ln>
                          <a:solidFill>
                            <a:schemeClr val="tx1"/>
                          </a:solidFill>
                          <a:effectLst/>
                          <a:latin typeface="Calibri" pitchFamily="34" charset="0"/>
                          <a:ea typeface="MS Mincho" pitchFamily="49" charset="-128"/>
                          <a:cs typeface="Arial" charset="0"/>
                        </a:rPr>
                        <a:t>Role of microorganisms in </a:t>
                      </a:r>
                      <a:r>
                        <a:rPr kumimoji="0" lang="it-IT" sz="1600" b="1" i="0" u="none" strike="noStrike" cap="none" normalizeH="0" baseline="0" smtClean="0">
                          <a:ln>
                            <a:noFill/>
                          </a:ln>
                          <a:solidFill>
                            <a:schemeClr val="tx1"/>
                          </a:solidFill>
                          <a:effectLst/>
                          <a:latin typeface="Calibri" pitchFamily="34" charset="0"/>
                          <a:ea typeface="MS Mincho" pitchFamily="49" charset="-128"/>
                          <a:cs typeface="Arial" charset="0"/>
                        </a:rPr>
                        <a:t>organic matter decomposition (fluxes of Carbon and Phosphorus mediated by the extracellular </a:t>
                      </a:r>
                      <a:r>
                        <a:rPr kumimoji="0" lang="en-GB" sz="1600" b="1" i="0" u="none" strike="noStrike" cap="none" normalizeH="0" baseline="0" smtClean="0">
                          <a:ln>
                            <a:noFill/>
                          </a:ln>
                          <a:solidFill>
                            <a:srgbClr val="000000"/>
                          </a:solidFill>
                          <a:effectLst/>
                          <a:latin typeface="Calibri" pitchFamily="34" charset="0"/>
                          <a:ea typeface="MS Mincho" pitchFamily="49" charset="-128"/>
                          <a:cs typeface="Times New Roman" pitchFamily="18" charset="0"/>
                        </a:rPr>
                        <a:t>enzymatic activities of microbial communities i.e. leucine aminopeptidase, beta-glucosidase and alkaline phosphatase) </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600" b="1" i="0" u="none" strike="noStrike" cap="none" normalizeH="0" baseline="0" smtClean="0">
                          <a:ln>
                            <a:noFill/>
                          </a:ln>
                          <a:solidFill>
                            <a:srgbClr val="000000"/>
                          </a:solidFill>
                          <a:effectLst/>
                          <a:latin typeface="Calibri" pitchFamily="34" charset="0"/>
                          <a:ea typeface="MS Mincho" pitchFamily="49" charset="-128"/>
                          <a:cs typeface="Times New Roman" pitchFamily="18" charset="0"/>
                        </a:rPr>
                        <a:t>Spatial and temporal dynamics of microbial hydrolytic processes </a:t>
                      </a:r>
                    </a:p>
                    <a:p>
                      <a:pPr marL="0" marR="0" lvl="0" indent="0"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600" b="1" i="0" u="none" strike="noStrike" cap="none" normalizeH="0" baseline="0" smtClean="0">
                        <a:ln>
                          <a:noFill/>
                        </a:ln>
                        <a:solidFill>
                          <a:srgbClr val="000000"/>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600" b="1" i="0" u="none" strike="noStrike" cap="none" normalizeH="0" baseline="0" smtClean="0">
                          <a:ln>
                            <a:noFill/>
                          </a:ln>
                          <a:solidFill>
                            <a:srgbClr val="000000"/>
                          </a:solidFill>
                          <a:effectLst/>
                          <a:latin typeface="Calibri" pitchFamily="34" charset="0"/>
                          <a:ea typeface="MS Mincho" pitchFamily="49" charset="-128"/>
                          <a:cs typeface="Times New Roman" pitchFamily="18" charset="0"/>
                        </a:rPr>
                        <a:t>In the field of </a:t>
                      </a:r>
                      <a:r>
                        <a:rPr kumimoji="0" lang="en-GB" sz="1600" b="1" i="0" u="sng" strike="noStrike" cap="none" normalizeH="0" baseline="0" smtClean="0">
                          <a:ln>
                            <a:noFill/>
                          </a:ln>
                          <a:solidFill>
                            <a:srgbClr val="000000"/>
                          </a:solidFill>
                          <a:effectLst/>
                          <a:latin typeface="Calibri" pitchFamily="34" charset="0"/>
                          <a:ea typeface="MS Mincho" pitchFamily="49" charset="-128"/>
                          <a:cs typeface="Times New Roman" pitchFamily="18" charset="0"/>
                        </a:rPr>
                        <a:t>AQUACULTURE</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it-IT" sz="1600" b="1" i="0" u="none" strike="noStrike" cap="none" normalizeH="0" baseline="0" smtClean="0">
                          <a:ln>
                            <a:noFill/>
                          </a:ln>
                          <a:solidFill>
                            <a:schemeClr val="tx1"/>
                          </a:solidFill>
                          <a:effectLst/>
                          <a:latin typeface="Calibri" pitchFamily="34" charset="0"/>
                          <a:cs typeface="Arial" charset="0"/>
                        </a:rPr>
                        <a:t>Animal Welfare  and stress in fish farming, assessed through the study of:</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it-IT" sz="1600" b="1" i="0" u="none" strike="noStrike" cap="none" normalizeH="0" baseline="0" smtClean="0">
                          <a:ln>
                            <a:noFill/>
                          </a:ln>
                          <a:solidFill>
                            <a:schemeClr val="tx1"/>
                          </a:solidFill>
                          <a:effectLst/>
                          <a:latin typeface="Calibri" pitchFamily="34" charset="0"/>
                          <a:cs typeface="Arial" charset="0"/>
                        </a:rPr>
                        <a:t>A)Parameters related to the non-specific immunity, such as Lysozyme (mucus, kidney, plasma); Spontaneous haemolytic activity (SH50); Haemagglutinating activity; Respiratory burst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it-IT" sz="1600" b="1" i="0" u="none" strike="noStrike" cap="none" normalizeH="0" baseline="0" smtClean="0">
                          <a:ln>
                            <a:noFill/>
                          </a:ln>
                          <a:solidFill>
                            <a:schemeClr val="tx1"/>
                          </a:solidFill>
                          <a:effectLst/>
                          <a:latin typeface="Calibri" pitchFamily="34" charset="0"/>
                          <a:cs typeface="Arial" charset="0"/>
                        </a:rPr>
                        <a:t>B)Patterns of digestive enzymes</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it-IT" sz="1600" b="1" i="0" u="none" strike="noStrike" cap="none" normalizeH="0" baseline="0" smtClean="0">
                          <a:ln>
                            <a:noFill/>
                          </a:ln>
                          <a:solidFill>
                            <a:schemeClr val="tx1"/>
                          </a:solidFill>
                          <a:effectLst/>
                          <a:latin typeface="Calibri" pitchFamily="34" charset="0"/>
                          <a:cs typeface="Arial" charset="0"/>
                        </a:rPr>
                        <a:t>C)Antibacterial properties of fish mucus and kidney</a:t>
                      </a:r>
                      <a:endParaRPr kumimoji="0" lang="en-GB" sz="1600" b="1" i="0" u="none" strike="noStrike" cap="none" normalizeH="0" baseline="0" smtClean="0">
                        <a:ln>
                          <a:noFill/>
                        </a:ln>
                        <a:solidFill>
                          <a:schemeClr val="tx1"/>
                        </a:solidFill>
                        <a:effectLst/>
                        <a:latin typeface="Calibri" pitchFamily="34" charset="0"/>
                        <a:cs typeface="Arial" charset="0"/>
                      </a:endParaRPr>
                    </a:p>
                  </a:txBody>
                  <a:tcPr horzOverflow="overflow">
                    <a:lnL cap="flat">
                      <a:noFill/>
                    </a:lnL>
                    <a:lnR cap="flat">
                      <a:noFill/>
                    </a:lnR>
                    <a:lnT w="12700" cap="flat" cmpd="sng" algn="ctr">
                      <a:solidFill>
                        <a:srgbClr val="E0E0E0"/>
                      </a:solidFill>
                      <a:prstDash val="solid"/>
                      <a:round/>
                      <a:headEnd type="none" w="med" len="med"/>
                      <a:tailEnd type="none" w="med" len="med"/>
                    </a:lnT>
                    <a:lnB cap="flat">
                      <a:noFill/>
                    </a:lnB>
                    <a:lnTlToBr>
                      <a:noFill/>
                    </a:lnTlToBr>
                    <a:lnBlToTr>
                      <a:noFill/>
                    </a:lnBlToTr>
                    <a:noFill/>
                  </a:tcPr>
                </a:tc>
              </a:tr>
            </a:tbl>
          </a:graphicData>
        </a:graphic>
      </p:graphicFrame>
      <p:sp>
        <p:nvSpPr>
          <p:cNvPr id="3095" name="Rectangle 23"/>
          <p:cNvSpPr>
            <a:spLocks noChangeArrowheads="1"/>
          </p:cNvSpPr>
          <p:nvPr/>
        </p:nvSpPr>
        <p:spPr bwMode="auto">
          <a:xfrm>
            <a:off x="971550" y="188913"/>
            <a:ext cx="5226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it-IT" b="1">
                <a:solidFill>
                  <a:srgbClr val="FF0000"/>
                </a:solidFill>
              </a:rPr>
              <a:t>Dr. Gabriella Caruso, CNR-IAMC Messina, Italy</a:t>
            </a:r>
          </a:p>
        </p:txBody>
      </p:sp>
      <p:pic>
        <p:nvPicPr>
          <p:cNvPr id="309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0"/>
            <a:ext cx="684212"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71550" y="404813"/>
            <a:ext cx="8424863" cy="792162"/>
          </a:xfrm>
        </p:spPr>
        <p:txBody>
          <a:bodyPr/>
          <a:lstStyle/>
          <a:p>
            <a:pPr algn="l"/>
            <a:r>
              <a:rPr lang="it-IT" sz="1400" b="1">
                <a:latin typeface="Calibri" pitchFamily="34" charset="0"/>
              </a:rPr>
              <a:t>Scientific production (full records available at: http://scholar.google.it/citations?hl=it&amp;user=hGfSyeMAAAAJ&amp;view_op=list_works:)</a:t>
            </a:r>
            <a:r>
              <a:rPr lang="it-IT" sz="4000"/>
              <a:t> </a:t>
            </a:r>
          </a:p>
        </p:txBody>
      </p:sp>
      <p:sp>
        <p:nvSpPr>
          <p:cNvPr id="5134" name="Rectangle 14"/>
          <p:cNvSpPr>
            <a:spLocks noChangeArrowheads="1"/>
          </p:cNvSpPr>
          <p:nvPr/>
        </p:nvSpPr>
        <p:spPr bwMode="auto">
          <a:xfrm>
            <a:off x="971550" y="0"/>
            <a:ext cx="5226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it-IT" b="1">
                <a:solidFill>
                  <a:srgbClr val="FF0000"/>
                </a:solidFill>
              </a:rPr>
              <a:t>Dr. Gabriella Caruso, CNR-IAMC Messina, Italy</a:t>
            </a:r>
          </a:p>
        </p:txBody>
      </p:sp>
      <p:pic>
        <p:nvPicPr>
          <p:cNvPr id="513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0"/>
            <a:ext cx="684212"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6" name="Text Box 16"/>
          <p:cNvSpPr txBox="1">
            <a:spLocks noChangeArrowheads="1"/>
          </p:cNvSpPr>
          <p:nvPr/>
        </p:nvSpPr>
        <p:spPr bwMode="auto">
          <a:xfrm>
            <a:off x="395288" y="1304925"/>
            <a:ext cx="8497887" cy="555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r>
              <a:rPr lang="it-IT" sz="900" i="1"/>
              <a:t>Selected papers</a:t>
            </a:r>
            <a:endParaRPr lang="it-IT" sz="900" b="1"/>
          </a:p>
          <a:p>
            <a:pPr>
              <a:buFontTx/>
              <a:buAutoNum type="arabicPeriod"/>
            </a:pPr>
            <a:r>
              <a:rPr lang="it-IT" sz="900" b="1"/>
              <a:t>Caruso G</a:t>
            </a:r>
            <a:r>
              <a:rPr lang="it-IT" sz="900"/>
              <a:t>., Canicattì C., Calabrò C. (1989). </a:t>
            </a:r>
            <a:r>
              <a:rPr lang="en-GB" sz="900"/>
              <a:t>Observations on a naturally occurring disease causing lesions in the body wall of sea cucumber </a:t>
            </a:r>
            <a:r>
              <a:rPr lang="en-GB" sz="900" i="1"/>
              <a:t>Holothuria polii</a:t>
            </a:r>
            <a:r>
              <a:rPr lang="en-GB" sz="900"/>
              <a:t>. </a:t>
            </a:r>
            <a:r>
              <a:rPr lang="it-IT" sz="900" i="1"/>
              <a:t>Accademia Peloritana Pericolanti</a:t>
            </a:r>
            <a:r>
              <a:rPr lang="it-IT" sz="900"/>
              <a:t>, </a:t>
            </a:r>
            <a:r>
              <a:rPr lang="it-IT" sz="900" u="sng"/>
              <a:t>48</a:t>
            </a:r>
            <a:r>
              <a:rPr lang="it-IT" sz="900"/>
              <a:t>:</a:t>
            </a:r>
            <a:r>
              <a:rPr lang="it-IT" sz="900" b="1"/>
              <a:t> </a:t>
            </a:r>
            <a:r>
              <a:rPr lang="it-IT" sz="900"/>
              <a:t>1-14.</a:t>
            </a:r>
          </a:p>
          <a:p>
            <a:pPr>
              <a:buFontTx/>
              <a:buAutoNum type="arabicPeriod"/>
            </a:pPr>
            <a:r>
              <a:rPr lang="it-IT" sz="900"/>
              <a:t>Crisafi E., Monticelli L., Zaccone R., </a:t>
            </a:r>
            <a:r>
              <a:rPr lang="it-IT" sz="900" b="1"/>
              <a:t>Caruso G</a:t>
            </a:r>
            <a:r>
              <a:rPr lang="it-IT" sz="900"/>
              <a:t>., Maugeri T.L., Bruni V. (1991). </a:t>
            </a:r>
            <a:r>
              <a:rPr lang="en-GB" sz="900"/>
              <a:t>Heterotrophic bacteria in the water of the Straits of Magellan (February-March 1991).</a:t>
            </a:r>
            <a:r>
              <a:rPr lang="en-GB" sz="900" i="1"/>
              <a:t> </a:t>
            </a:r>
            <a:r>
              <a:rPr lang="fr-FR" sz="900" i="1"/>
              <a:t>Mem. Biol. Mar. e Oceanogr</a:t>
            </a:r>
            <a:r>
              <a:rPr lang="fr-FR" sz="900"/>
              <a:t>., </a:t>
            </a:r>
            <a:r>
              <a:rPr lang="fr-FR" sz="900" u="sng"/>
              <a:t>19</a:t>
            </a:r>
            <a:r>
              <a:rPr lang="fr-FR" sz="900"/>
              <a:t>: 111-114.</a:t>
            </a:r>
            <a:endParaRPr lang="it-IT" sz="900"/>
          </a:p>
          <a:p>
            <a:pPr>
              <a:buFontTx/>
              <a:buAutoNum type="arabicPeriod"/>
            </a:pPr>
            <a:r>
              <a:rPr lang="it-IT" sz="900"/>
              <a:t>Zaccone R., </a:t>
            </a:r>
            <a:r>
              <a:rPr lang="it-IT" sz="900" b="1"/>
              <a:t>Caruso G</a:t>
            </a:r>
            <a:r>
              <a:rPr lang="it-IT" sz="900"/>
              <a:t>., Crisafi E. (1991). </a:t>
            </a:r>
            <a:r>
              <a:rPr lang="fr-FR" sz="900"/>
              <a:t>Utilisation d'anticorps fluorescents pour le comptage de </a:t>
            </a:r>
            <a:r>
              <a:rPr lang="fr-FR" sz="900" i="1"/>
              <a:t>E. coli</a:t>
            </a:r>
            <a:r>
              <a:rPr lang="fr-FR" sz="900"/>
              <a:t> en eau de mer. Actes du 9ème Colloque Int. d’Océanographie Médicale, Nice, 22-24 octobre 1990, </a:t>
            </a:r>
            <a:r>
              <a:rPr lang="fr-FR" sz="900" i="1"/>
              <a:t>Rev. Inter. Océanogr. Méd</a:t>
            </a:r>
            <a:r>
              <a:rPr lang="fr-FR" sz="900"/>
              <a:t>., </a:t>
            </a:r>
            <a:r>
              <a:rPr lang="fr-FR" sz="900" u="sng"/>
              <a:t>101-104</a:t>
            </a:r>
            <a:r>
              <a:rPr lang="fr-FR" sz="900"/>
              <a:t>: 90-93.</a:t>
            </a:r>
            <a:endParaRPr lang="it-IT" sz="900"/>
          </a:p>
          <a:p>
            <a:pPr>
              <a:buFontTx/>
              <a:buAutoNum type="arabicPeriod"/>
            </a:pPr>
            <a:r>
              <a:rPr lang="it-IT" sz="900"/>
              <a:t>Maugeri T.L., Zaccone R., </a:t>
            </a:r>
            <a:r>
              <a:rPr lang="it-IT" sz="900" b="1"/>
              <a:t>Caruso G</a:t>
            </a:r>
            <a:r>
              <a:rPr lang="it-IT" sz="900"/>
              <a:t>., Crisafi E., Gugliandolo C. (1992). </a:t>
            </a:r>
            <a:r>
              <a:rPr lang="fr-FR" sz="900"/>
              <a:t>Examen de la qualité de l'eau de mer par immunofluorescence. </a:t>
            </a:r>
            <a:r>
              <a:rPr lang="fr-FR" sz="900" i="1"/>
              <a:t>Rapp. Comm. Int. Mer Médit. (CIESM),</a:t>
            </a:r>
            <a:r>
              <a:rPr lang="fr-FR" sz="900"/>
              <a:t> </a:t>
            </a:r>
            <a:r>
              <a:rPr lang="fr-FR" sz="900" u="sng"/>
              <a:t>33</a:t>
            </a:r>
            <a:r>
              <a:rPr lang="fr-FR" sz="900"/>
              <a:t>: p.199.</a:t>
            </a:r>
            <a:endParaRPr lang="it-IT" sz="900"/>
          </a:p>
          <a:p>
            <a:pPr>
              <a:buFontTx/>
              <a:buAutoNum type="arabicPeriod"/>
            </a:pPr>
            <a:r>
              <a:rPr lang="it-IT" sz="900"/>
              <a:t>Zaccone R., Crisafi E., </a:t>
            </a:r>
            <a:r>
              <a:rPr lang="it-IT" sz="900" b="1"/>
              <a:t>Caruso G</a:t>
            </a:r>
            <a:r>
              <a:rPr lang="it-IT" sz="900"/>
              <a:t>. (1995). </a:t>
            </a:r>
            <a:r>
              <a:rPr lang="en-GB" sz="900"/>
              <a:t>Evaluation of fecal pollution in coastal Italian waters by immunofluorescence. </a:t>
            </a:r>
            <a:r>
              <a:rPr lang="en-GB" sz="900" i="1"/>
              <a:t>Aquat. Microb. Ecol</a:t>
            </a:r>
            <a:r>
              <a:rPr lang="en-GB" sz="900"/>
              <a:t>.,  </a:t>
            </a:r>
            <a:r>
              <a:rPr lang="en-GB" sz="900" u="sng"/>
              <a:t>9</a:t>
            </a:r>
            <a:r>
              <a:rPr lang="en-GB" sz="900"/>
              <a:t>: 79-85.</a:t>
            </a:r>
          </a:p>
          <a:p>
            <a:pPr>
              <a:buFontTx/>
              <a:buAutoNum type="arabicPeriod"/>
            </a:pPr>
            <a:r>
              <a:rPr lang="en-GB" sz="900"/>
              <a:t>Acosta Pomar M.L.C., </a:t>
            </a:r>
            <a:r>
              <a:rPr lang="en-GB" sz="900" b="1"/>
              <a:t>Caruso G</a:t>
            </a:r>
            <a:r>
              <a:rPr lang="en-GB" sz="900"/>
              <a:t>., Maugeri T.L., and Zaccone R. (1995). Immunofluorescent probes to study the diversity of marine picophytoplankton communities of the Mediterranean Sea. </a:t>
            </a:r>
            <a:r>
              <a:rPr lang="fr-FR" sz="900" i="1"/>
              <a:t>Rapp. Comm. Int. Mer Médit. (CIESM)</a:t>
            </a:r>
            <a:r>
              <a:rPr lang="fr-FR" sz="900"/>
              <a:t>, </a:t>
            </a:r>
            <a:r>
              <a:rPr lang="fr-FR" sz="900" u="sng"/>
              <a:t>34</a:t>
            </a:r>
            <a:r>
              <a:rPr lang="fr-FR" sz="900"/>
              <a:t>: p.155.</a:t>
            </a:r>
            <a:endParaRPr lang="it-IT" sz="900"/>
          </a:p>
          <a:p>
            <a:pPr>
              <a:buFontTx/>
              <a:buAutoNum type="arabicPeriod"/>
            </a:pPr>
            <a:r>
              <a:rPr lang="it-IT" sz="900"/>
              <a:t>Zaccone R., Monticelli L., </a:t>
            </a:r>
            <a:r>
              <a:rPr lang="it-IT" sz="900" b="1"/>
              <a:t>Caruso G.</a:t>
            </a:r>
            <a:r>
              <a:rPr lang="it-IT" sz="900"/>
              <a:t> (1995). </a:t>
            </a:r>
            <a:r>
              <a:rPr lang="en-GB" sz="900"/>
              <a:t>The MUG test for a rapid evaluation of </a:t>
            </a:r>
            <a:r>
              <a:rPr lang="en-GB" sz="900" i="1"/>
              <a:t>Escherichia coli</a:t>
            </a:r>
            <a:r>
              <a:rPr lang="en-GB" sz="900"/>
              <a:t> in seawaters. </a:t>
            </a:r>
            <a:r>
              <a:rPr lang="en-GB" sz="900" i="1"/>
              <a:t>Rapp. Comm. Int. Mer Médit. (CIESM)</a:t>
            </a:r>
            <a:r>
              <a:rPr lang="en-GB" sz="900"/>
              <a:t>, </a:t>
            </a:r>
            <a:r>
              <a:rPr lang="en-GB" sz="900" u="sng"/>
              <a:t>34</a:t>
            </a:r>
            <a:r>
              <a:rPr lang="en-GB" sz="900"/>
              <a:t>: p.161.</a:t>
            </a:r>
            <a:endParaRPr lang="en-GB" sz="900" b="1"/>
          </a:p>
          <a:p>
            <a:pPr>
              <a:buFontTx/>
              <a:buAutoNum type="arabicPeriod"/>
            </a:pPr>
            <a:r>
              <a:rPr lang="en-GB" sz="900" b="1"/>
              <a:t>Caruso G</a:t>
            </a:r>
            <a:r>
              <a:rPr lang="en-GB" sz="900"/>
              <a:t>. and Genovese L. (1995). Preliminary data on lysozyme in sea-bass (</a:t>
            </a:r>
            <a:r>
              <a:rPr lang="en-GB" sz="900" i="1"/>
              <a:t>Dicentrarchus labrax</a:t>
            </a:r>
            <a:r>
              <a:rPr lang="en-GB" sz="900"/>
              <a:t>) juveniles fed diets containing varying levels of vitamin C. </a:t>
            </a:r>
            <a:r>
              <a:rPr lang="en-GB" sz="900" i="1"/>
              <a:t>Animal Biology</a:t>
            </a:r>
            <a:r>
              <a:rPr lang="en-GB" sz="900"/>
              <a:t>,</a:t>
            </a:r>
            <a:r>
              <a:rPr lang="en-GB" sz="900" b="1"/>
              <a:t> </a:t>
            </a:r>
            <a:r>
              <a:rPr lang="en-GB" sz="900" u="sng"/>
              <a:t>4</a:t>
            </a:r>
            <a:r>
              <a:rPr lang="en-GB" sz="900"/>
              <a:t>: 161-163.</a:t>
            </a:r>
            <a:endParaRPr lang="it-IT" sz="900"/>
          </a:p>
          <a:p>
            <a:pPr>
              <a:buFontTx/>
              <a:buAutoNum type="arabicPeriod"/>
            </a:pPr>
            <a:r>
              <a:rPr lang="it-IT" sz="900"/>
              <a:t>Genovese L., Patti F., </a:t>
            </a:r>
            <a:r>
              <a:rPr lang="it-IT" sz="900" b="1"/>
              <a:t>Caruso G</a:t>
            </a:r>
            <a:r>
              <a:rPr lang="it-IT" sz="900"/>
              <a:t>. (1995). </a:t>
            </a:r>
            <a:r>
              <a:rPr lang="en-GB" sz="900"/>
              <a:t>Studies of the digestive cycle in the amberjack (</a:t>
            </a:r>
            <a:r>
              <a:rPr lang="en-GB" sz="900" i="1"/>
              <a:t>Seriola dumerilii</a:t>
            </a:r>
            <a:r>
              <a:rPr lang="en-GB" sz="900"/>
              <a:t>) (Risso 1810) in intensive rearing. </a:t>
            </a:r>
            <a:r>
              <a:rPr lang="en-GB" sz="900" i="1"/>
              <a:t>Oebalia,</a:t>
            </a:r>
            <a:r>
              <a:rPr lang="en-GB" sz="900"/>
              <a:t> </a:t>
            </a:r>
            <a:r>
              <a:rPr lang="en-GB" sz="900" u="sng"/>
              <a:t>21</a:t>
            </a:r>
            <a:r>
              <a:rPr lang="en-GB" sz="900"/>
              <a:t>: 5-15.</a:t>
            </a:r>
            <a:endParaRPr lang="it-IT" sz="900" b="1"/>
          </a:p>
          <a:p>
            <a:pPr>
              <a:buFontTx/>
              <a:buAutoNum type="arabicPeriod"/>
            </a:pPr>
            <a:r>
              <a:rPr lang="it-IT" sz="900" b="1"/>
              <a:t>Caruso G</a:t>
            </a:r>
            <a:r>
              <a:rPr lang="it-IT" sz="900"/>
              <a:t>., Zaccone R., Crisafi E. (1996). </a:t>
            </a:r>
            <a:r>
              <a:rPr lang="en-GB" sz="900"/>
              <a:t>Distribution and numerical taxonomy of </a:t>
            </a:r>
            <a:r>
              <a:rPr lang="en-GB" sz="900" i="1"/>
              <a:t>Vibrionaceae</a:t>
            </a:r>
            <a:r>
              <a:rPr lang="en-GB" sz="900"/>
              <a:t> in the waters of the Straits of Messina. </a:t>
            </a:r>
            <a:r>
              <a:rPr lang="en-GB" sz="900" i="1"/>
              <a:t>Microbiologica</a:t>
            </a:r>
            <a:r>
              <a:rPr lang="en-GB" sz="900"/>
              <a:t>, </a:t>
            </a:r>
            <a:r>
              <a:rPr lang="en-GB" sz="900" u="sng"/>
              <a:t>19</a:t>
            </a:r>
            <a:r>
              <a:rPr lang="en-GB" sz="900"/>
              <a:t>: 155-166.</a:t>
            </a:r>
            <a:endParaRPr lang="it-IT" sz="900"/>
          </a:p>
          <a:p>
            <a:pPr>
              <a:buFontTx/>
              <a:buAutoNum type="arabicPeriod"/>
            </a:pPr>
            <a:r>
              <a:rPr lang="it-IT" sz="900"/>
              <a:t>Zaccone R., </a:t>
            </a:r>
            <a:r>
              <a:rPr lang="it-IT" sz="900" b="1"/>
              <a:t>Caruso G</a:t>
            </a:r>
            <a:r>
              <a:rPr lang="it-IT" sz="900"/>
              <a:t>., Azzaro M. (1996). </a:t>
            </a:r>
            <a:r>
              <a:rPr lang="en-GB" sz="900"/>
              <a:t>Detection of </a:t>
            </a:r>
            <a:r>
              <a:rPr lang="en-GB" sz="900" i="1"/>
              <a:t>Nitrosococcus oceanus</a:t>
            </a:r>
            <a:r>
              <a:rPr lang="en-GB" sz="900"/>
              <a:t> in a mediterranean lagoon by immunofluorescence. </a:t>
            </a:r>
            <a:r>
              <a:rPr lang="en-GB" sz="900" i="1"/>
              <a:t>J. Appl. Bacteriol</a:t>
            </a:r>
            <a:r>
              <a:rPr lang="en-GB" sz="900"/>
              <a:t>. , </a:t>
            </a:r>
            <a:r>
              <a:rPr lang="en-GB" sz="900" u="sng"/>
              <a:t>80 (6)</a:t>
            </a:r>
            <a:r>
              <a:rPr lang="en-GB" sz="900"/>
              <a:t>: 611-616.</a:t>
            </a:r>
            <a:endParaRPr lang="it-IT" sz="900" b="1"/>
          </a:p>
          <a:p>
            <a:pPr>
              <a:buFontTx/>
              <a:buAutoNum type="arabicPeriod"/>
            </a:pPr>
            <a:r>
              <a:rPr lang="it-IT" sz="900" b="1"/>
              <a:t>Caruso G</a:t>
            </a:r>
            <a:r>
              <a:rPr lang="it-IT" sz="900"/>
              <a:t>., Genovese L., Greco S. (1996). </a:t>
            </a:r>
            <a:r>
              <a:rPr lang="en-GB" sz="900"/>
              <a:t>Preliminary investigation on the digestive enzymes of reared </a:t>
            </a:r>
            <a:r>
              <a:rPr lang="en-GB" sz="900" i="1"/>
              <a:t>Pagellus acarne </a:t>
            </a:r>
            <a:r>
              <a:rPr lang="en-GB" sz="900"/>
              <a:t>(Risso 1826) juveniles in relation to two different diets. </a:t>
            </a:r>
            <a:r>
              <a:rPr lang="it-IT" sz="900" i="1"/>
              <a:t>Oebalia,</a:t>
            </a:r>
            <a:r>
              <a:rPr lang="it-IT" sz="900"/>
              <a:t> </a:t>
            </a:r>
            <a:r>
              <a:rPr lang="it-IT" sz="900" u="sng"/>
              <a:t>22</a:t>
            </a:r>
            <a:r>
              <a:rPr lang="it-IT" sz="900"/>
              <a:t>: 3-13.</a:t>
            </a:r>
            <a:endParaRPr lang="it-IT" sz="900" b="1"/>
          </a:p>
          <a:p>
            <a:pPr>
              <a:buFontTx/>
              <a:buAutoNum type="arabicPeriod"/>
            </a:pPr>
            <a:r>
              <a:rPr lang="it-IT" sz="900" b="1"/>
              <a:t>Caruso G</a:t>
            </a:r>
            <a:r>
              <a:rPr lang="it-IT" sz="900"/>
              <a:t>., Zaccone R., Genovese L., Crisafi E. (1998). </a:t>
            </a:r>
            <a:r>
              <a:rPr lang="en-GB" sz="900"/>
              <a:t>Microbiological monitoring of Castellammare Gulf (TP) waters for their suitability in marine aquaculture. </a:t>
            </a:r>
            <a:r>
              <a:rPr lang="en-GB" sz="900" i="1"/>
              <a:t>Microbiologica</a:t>
            </a:r>
            <a:r>
              <a:rPr lang="en-GB" sz="900"/>
              <a:t>, </a:t>
            </a:r>
            <a:r>
              <a:rPr lang="en-GB" sz="900" u="sng"/>
              <a:t>21 (4)</a:t>
            </a:r>
            <a:r>
              <a:rPr lang="en-GB" sz="900"/>
              <a:t>: 169-182.</a:t>
            </a:r>
          </a:p>
          <a:p>
            <a:pPr>
              <a:buFontTx/>
              <a:buAutoNum type="arabicPeriod"/>
            </a:pPr>
            <a:r>
              <a:rPr lang="en-GB" sz="900"/>
              <a:t>Acosta Pomar M.L.C., </a:t>
            </a:r>
            <a:r>
              <a:rPr lang="en-GB" sz="900" b="1"/>
              <a:t>Caruso G</a:t>
            </a:r>
            <a:r>
              <a:rPr lang="en-GB" sz="900"/>
              <a:t>., Maugeri T.L., Scarfò R., Zaccone R. (1998) Distribution of </a:t>
            </a:r>
            <a:r>
              <a:rPr lang="en-GB" sz="900" i="1"/>
              <a:t>Synechococcus</a:t>
            </a:r>
            <a:r>
              <a:rPr lang="en-GB" sz="900"/>
              <a:t> spp. determined by immunofluorescent assay. </a:t>
            </a:r>
            <a:r>
              <a:rPr lang="it-IT" sz="900" i="1"/>
              <a:t>J. Appl. Microbiol</a:t>
            </a:r>
            <a:r>
              <a:rPr lang="it-IT" sz="900"/>
              <a:t>.,</a:t>
            </a:r>
            <a:r>
              <a:rPr lang="it-IT" sz="900" u="sng"/>
              <a:t> 84</a:t>
            </a:r>
            <a:r>
              <a:rPr lang="it-IT" sz="900"/>
              <a:t>: 493-500.</a:t>
            </a:r>
            <a:endParaRPr lang="it-IT" sz="900" b="1"/>
          </a:p>
          <a:p>
            <a:pPr>
              <a:buFontTx/>
              <a:buAutoNum type="arabicPeriod"/>
            </a:pPr>
            <a:r>
              <a:rPr lang="it-IT" sz="900" b="1"/>
              <a:t>Caruso G</a:t>
            </a:r>
            <a:r>
              <a:rPr lang="it-IT" sz="900"/>
              <a:t>., Zaccone R., Crisafi E., Monticelli L. (1998) Rapid detection of </a:t>
            </a:r>
            <a:r>
              <a:rPr lang="it-IT" sz="900" i="1"/>
              <a:t>Escherichia coli</a:t>
            </a:r>
            <a:r>
              <a:rPr lang="it-IT" sz="900"/>
              <a:t> in coastal waters by use of the fluorogenic substrate 4-methylumbelliferyl-b-D-glucuronide: preliminary results. </a:t>
            </a:r>
            <a:r>
              <a:rPr lang="it-IT" sz="900" i="1"/>
              <a:t>Rapp. Comm. Int. Mer Médit. (CIESM)</a:t>
            </a:r>
            <a:r>
              <a:rPr lang="it-IT" sz="900"/>
              <a:t>, Dubrovnik (Jugoslavia), 1-5 June  1998, vol. </a:t>
            </a:r>
            <a:r>
              <a:rPr lang="it-IT" sz="900" u="sng"/>
              <a:t>35</a:t>
            </a:r>
            <a:r>
              <a:rPr lang="it-IT" sz="900"/>
              <a:t>: 342-343.</a:t>
            </a:r>
            <a:endParaRPr lang="it-IT" sz="900" b="1"/>
          </a:p>
          <a:p>
            <a:pPr>
              <a:buFontTx/>
              <a:buAutoNum type="arabicPeriod"/>
            </a:pPr>
            <a:r>
              <a:rPr lang="it-IT" sz="900" b="1"/>
              <a:t>Caruso G</a:t>
            </a:r>
            <a:r>
              <a:rPr lang="it-IT" sz="900"/>
              <a:t>., Zaccone R. (1998). </a:t>
            </a:r>
            <a:r>
              <a:rPr lang="en-GB" sz="900"/>
              <a:t>Distribution of</a:t>
            </a:r>
            <a:r>
              <a:rPr lang="en-GB" sz="900" i="1"/>
              <a:t> Synechococcus</a:t>
            </a:r>
            <a:r>
              <a:rPr lang="en-GB" sz="900"/>
              <a:t> sp. and </a:t>
            </a:r>
            <a:r>
              <a:rPr lang="en-GB" sz="900" i="1"/>
              <a:t>Synechococcus bacillaris</a:t>
            </a:r>
            <a:r>
              <a:rPr lang="en-GB" sz="900"/>
              <a:t> in the water of the Strait of Magellan (April 1995- early Austral Autumn). </a:t>
            </a:r>
            <a:r>
              <a:rPr lang="it-IT" sz="900" i="1"/>
              <a:t>Microbiologica</a:t>
            </a:r>
            <a:r>
              <a:rPr lang="it-IT" sz="900"/>
              <a:t>, </a:t>
            </a:r>
            <a:r>
              <a:rPr lang="it-IT" sz="900" u="sng"/>
              <a:t>21 (4)</a:t>
            </a:r>
            <a:r>
              <a:rPr lang="it-IT" sz="900"/>
              <a:t>: 379-389.</a:t>
            </a:r>
            <a:endParaRPr lang="it-IT" sz="900" b="1"/>
          </a:p>
          <a:p>
            <a:pPr>
              <a:buFontTx/>
              <a:buAutoNum type="arabicPeriod"/>
            </a:pPr>
            <a:r>
              <a:rPr lang="it-IT" sz="900" b="1"/>
              <a:t>Caruso G.,</a:t>
            </a:r>
            <a:r>
              <a:rPr lang="it-IT" sz="900"/>
              <a:t> Genovese L., Monticelli L.(1999). </a:t>
            </a:r>
            <a:r>
              <a:rPr lang="en-GB" sz="900"/>
              <a:t>Observations on the enzymatic activities of some </a:t>
            </a:r>
            <a:r>
              <a:rPr lang="en-GB" sz="900" i="1"/>
              <a:t>Pagellus bogaraveo</a:t>
            </a:r>
            <a:r>
              <a:rPr lang="en-GB" sz="900"/>
              <a:t> (Brunnich 1768) specimens in intensive rearing. </a:t>
            </a:r>
            <a:r>
              <a:rPr lang="it-IT" sz="900" i="1"/>
              <a:t>Oebalia</a:t>
            </a:r>
            <a:r>
              <a:rPr lang="it-IT" sz="900"/>
              <a:t>, </a:t>
            </a:r>
            <a:r>
              <a:rPr lang="it-IT" sz="900" u="sng"/>
              <a:t>25</a:t>
            </a:r>
            <a:r>
              <a:rPr lang="it-IT" sz="900"/>
              <a:t>: 31-42.</a:t>
            </a:r>
            <a:endParaRPr lang="it-IT" sz="900" b="1"/>
          </a:p>
          <a:p>
            <a:pPr>
              <a:buFontTx/>
              <a:buAutoNum type="arabicPeriod"/>
            </a:pPr>
            <a:r>
              <a:rPr lang="it-IT" sz="900" b="1"/>
              <a:t>Caruso G</a:t>
            </a:r>
            <a:r>
              <a:rPr lang="it-IT" sz="900"/>
              <a:t>., Zaccone R., Monticelli L., Crisafi E., Zampino D. (2000). </a:t>
            </a:r>
            <a:r>
              <a:rPr lang="en-GB" sz="900"/>
              <a:t>Bacterial pollution of Messina coastal waters: a one year study. </a:t>
            </a:r>
            <a:r>
              <a:rPr lang="it-IT" sz="900" i="1"/>
              <a:t>Microbiologica</a:t>
            </a:r>
            <a:r>
              <a:rPr lang="it-IT" sz="900"/>
              <a:t>, </a:t>
            </a:r>
            <a:r>
              <a:rPr lang="it-IT" sz="900" u="sng"/>
              <a:t>23</a:t>
            </a:r>
            <a:r>
              <a:rPr lang="it-IT" sz="900"/>
              <a:t>: 297-304.</a:t>
            </a:r>
            <a:endParaRPr lang="it-IT" sz="900" b="1"/>
          </a:p>
          <a:p>
            <a:pPr>
              <a:buFontTx/>
              <a:buAutoNum type="arabicPeriod"/>
            </a:pPr>
            <a:r>
              <a:rPr lang="it-IT" sz="900" b="1"/>
              <a:t>Caruso G</a:t>
            </a:r>
            <a:r>
              <a:rPr lang="it-IT" sz="900"/>
              <a:t>., Zaccone R., Crisafi E. (2000). </a:t>
            </a:r>
            <a:r>
              <a:rPr lang="en-GB" sz="900"/>
              <a:t>Use of the indirect immunofluorescence technique for detection and enumeration of </a:t>
            </a:r>
            <a:r>
              <a:rPr lang="en-GB" sz="900" i="1"/>
              <a:t>Escherichia coli</a:t>
            </a:r>
            <a:r>
              <a:rPr lang="en-GB" sz="900"/>
              <a:t> in seawater samples. </a:t>
            </a:r>
            <a:r>
              <a:rPr lang="en-GB" sz="900" i="1"/>
              <a:t>Letters Appl. Microb</a:t>
            </a:r>
            <a:r>
              <a:rPr lang="en-GB" sz="900" i="1" u="sng"/>
              <a:t>.</a:t>
            </a:r>
            <a:r>
              <a:rPr lang="en-GB" sz="900" u="sng"/>
              <a:t> 31(4):</a:t>
            </a:r>
            <a:r>
              <a:rPr lang="en-GB" sz="900"/>
              <a:t> 274-278.</a:t>
            </a:r>
            <a:endParaRPr lang="en-GB" sz="900" b="1"/>
          </a:p>
          <a:p>
            <a:pPr>
              <a:buFontTx/>
              <a:buAutoNum type="arabicPeriod"/>
            </a:pPr>
            <a:r>
              <a:rPr lang="en-GB" sz="900" b="1"/>
              <a:t>Caruso G</a:t>
            </a:r>
            <a:r>
              <a:rPr lang="en-GB" sz="900"/>
              <a:t>., Zaccone R. (2000). Estimates of leucine aminopeptidase activity in different marine and brackish environments. </a:t>
            </a:r>
            <a:r>
              <a:rPr lang="it-IT" sz="900" i="1"/>
              <a:t>Journal Appl. Microb</a:t>
            </a:r>
            <a:r>
              <a:rPr lang="it-IT" sz="900"/>
              <a:t>.</a:t>
            </a:r>
            <a:r>
              <a:rPr lang="it-IT" sz="900" u="sng"/>
              <a:t> 89 (6):</a:t>
            </a:r>
            <a:r>
              <a:rPr lang="it-IT" sz="900"/>
              <a:t> 951-959. </a:t>
            </a:r>
            <a:endParaRPr lang="en-GB" sz="900" b="1"/>
          </a:p>
          <a:p>
            <a:pPr>
              <a:buFontTx/>
              <a:buAutoNum type="arabicPeriod"/>
            </a:pPr>
            <a:r>
              <a:rPr lang="en-GB" sz="900" b="1"/>
              <a:t>Caruso G</a:t>
            </a:r>
            <a:r>
              <a:rPr lang="en-GB" sz="900"/>
              <a:t>. (2001). Extracellular enzymatic activities in water and sediment: first evaluation in three sites designated for mariculture. </a:t>
            </a:r>
            <a:r>
              <a:rPr lang="en-GB" sz="900" i="1"/>
              <a:t>Rapp. Comm. Int. Mer Médit. (CIESM)</a:t>
            </a:r>
            <a:r>
              <a:rPr lang="en-GB" sz="900"/>
              <a:t>, </a:t>
            </a:r>
            <a:r>
              <a:rPr lang="en-GB" sz="900" u="sng"/>
              <a:t>36</a:t>
            </a:r>
            <a:r>
              <a:rPr lang="en-GB" sz="900"/>
              <a:t>: p. 186</a:t>
            </a:r>
            <a:endParaRPr lang="it-IT" sz="9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ChangeArrowheads="1"/>
          </p:cNvSpPr>
          <p:nvPr/>
        </p:nvSpPr>
        <p:spPr bwMode="auto">
          <a:xfrm>
            <a:off x="971550" y="0"/>
            <a:ext cx="5226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it-IT" b="1">
                <a:solidFill>
                  <a:srgbClr val="FF0000"/>
                </a:solidFill>
              </a:rPr>
              <a:t>Dr. Gabriella Caruso, CNR-IAMC Messina, Italy</a:t>
            </a:r>
          </a:p>
        </p:txBody>
      </p:sp>
      <p:pic>
        <p:nvPicPr>
          <p:cNvPr id="717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0"/>
            <a:ext cx="5048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ext Box 5"/>
          <p:cNvSpPr txBox="1">
            <a:spLocks noChangeArrowheads="1"/>
          </p:cNvSpPr>
          <p:nvPr/>
        </p:nvSpPr>
        <p:spPr bwMode="auto">
          <a:xfrm>
            <a:off x="539750" y="485775"/>
            <a:ext cx="8604250" cy="637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buFontTx/>
              <a:buAutoNum type="arabicPeriod"/>
            </a:pPr>
            <a:r>
              <a:rPr lang="it-IT" sz="900" b="1"/>
              <a:t>Caruso G</a:t>
            </a:r>
            <a:r>
              <a:rPr lang="it-IT" sz="900"/>
              <a:t>., Genovese L., Micale V., Spedicato M.T.., and Mancuso M. (2001). </a:t>
            </a:r>
            <a:r>
              <a:rPr lang="en-GB" sz="900"/>
              <a:t>Preliminary investigation of the digestive enzymes in </a:t>
            </a:r>
            <a:r>
              <a:rPr lang="en-GB" sz="900" i="1"/>
              <a:t>Pagellus erythrinus</a:t>
            </a:r>
            <a:r>
              <a:rPr lang="en-GB" sz="900"/>
              <a:t> (Linneo 1758) larvae. </a:t>
            </a:r>
            <a:r>
              <a:rPr lang="it-IT" sz="900" i="1"/>
              <a:t>Mar. Fresh. Behav. Physiol</a:t>
            </a:r>
            <a:r>
              <a:rPr lang="it-IT" sz="900"/>
              <a:t>., </a:t>
            </a:r>
            <a:r>
              <a:rPr lang="it-IT" sz="900" u="sng"/>
              <a:t>34(4</a:t>
            </a:r>
            <a:r>
              <a:rPr lang="it-IT" sz="900"/>
              <a:t>): 265-268.</a:t>
            </a:r>
          </a:p>
          <a:p>
            <a:pPr>
              <a:buFontTx/>
              <a:buAutoNum type="arabicPeriod"/>
            </a:pPr>
            <a:r>
              <a:rPr lang="it-IT" sz="900"/>
              <a:t>Zaccone R., La Ferla R., Azzaro M., </a:t>
            </a:r>
            <a:r>
              <a:rPr lang="it-IT" sz="900" b="1"/>
              <a:t>Caruso G</a:t>
            </a:r>
            <a:r>
              <a:rPr lang="it-IT" sz="900"/>
              <a:t>., Crisafi E. (2001). </a:t>
            </a:r>
            <a:r>
              <a:rPr lang="en-GB" sz="900"/>
              <a:t>Spatial and temporal variations in the microbial activity in the Mediterranean Sea. </a:t>
            </a:r>
            <a:r>
              <a:rPr lang="it-IT" sz="900" i="1"/>
              <a:t>Arch. Oceanogr. Limnol</a:t>
            </a:r>
            <a:r>
              <a:rPr lang="it-IT" sz="900"/>
              <a:t>. </a:t>
            </a:r>
            <a:r>
              <a:rPr lang="it-IT" sz="900" u="sng"/>
              <a:t>22</a:t>
            </a:r>
            <a:r>
              <a:rPr lang="it-IT" sz="900"/>
              <a:t>: 199-206. </a:t>
            </a:r>
          </a:p>
          <a:p>
            <a:pPr>
              <a:buFontTx/>
              <a:buAutoNum type="arabicPeriod"/>
            </a:pPr>
            <a:r>
              <a:rPr lang="it-IT" sz="900"/>
              <a:t>Zaccone R., </a:t>
            </a:r>
            <a:r>
              <a:rPr lang="it-IT" sz="900" b="1"/>
              <a:t>Caruso G</a:t>
            </a:r>
            <a:r>
              <a:rPr lang="it-IT" sz="900"/>
              <a:t>., Azzaro F., Azzaro M., Decembrini F., La Ferla R., Leonardi M. (2002). </a:t>
            </a:r>
            <a:r>
              <a:rPr lang="en-GB" sz="900"/>
              <a:t>Contribution of microbial activities to carbon cycle in a deep sea Ionian area. Geophysical Research Abstracts, Vol. 4, 2002, Abstracts of the contributions of the 27th General Assembly of the European Geophysical Society, Nice (France), 21-26 April 2002. vol. 4, 5828.ISSN 1029-7006</a:t>
            </a:r>
            <a:endParaRPr lang="it-IT" sz="900"/>
          </a:p>
          <a:p>
            <a:pPr>
              <a:buFontTx/>
              <a:buAutoNum type="arabicPeriod"/>
            </a:pPr>
            <a:r>
              <a:rPr lang="it-IT" sz="900"/>
              <a:t>Zappalà G., Azzaro F., Bergamasco A., </a:t>
            </a:r>
            <a:r>
              <a:rPr lang="it-IT" sz="900" b="1"/>
              <a:t>Caruso G</a:t>
            </a:r>
            <a:r>
              <a:rPr lang="it-IT" sz="900"/>
              <a:t>., Decembrini F., Crisafi E. (2002). </a:t>
            </a:r>
            <a:r>
              <a:rPr lang="en-GB" sz="900"/>
              <a:t>A new monitoring network for the integrated knowledge of marine coastal environment. Geophysical Research Abstracts, Vol. 4, 2002, Abstracts of the contributions of the 27th  General Assembly of the European Geophysical Society, Nice (France), 21-26 April 2002, vol. 4, p. 5228 ISSN 1029-7006</a:t>
            </a:r>
            <a:endParaRPr lang="it-IT" sz="900"/>
          </a:p>
          <a:p>
            <a:pPr>
              <a:buFontTx/>
              <a:buAutoNum type="arabicPeriod"/>
            </a:pPr>
            <a:r>
              <a:rPr lang="it-IT" sz="900"/>
              <a:t>Zaccone R., </a:t>
            </a:r>
            <a:r>
              <a:rPr lang="it-IT" sz="900" b="1"/>
              <a:t>Caruso G</a:t>
            </a:r>
            <a:r>
              <a:rPr lang="it-IT" sz="900"/>
              <a:t>., Calì C. (2002). </a:t>
            </a:r>
            <a:r>
              <a:rPr lang="en-GB" sz="900"/>
              <a:t>Heterotrophic bacteria in the northern Adriatic Sea: seasonal changes and ectoenzyme profile. </a:t>
            </a:r>
            <a:r>
              <a:rPr lang="it-IT" sz="900" i="1"/>
              <a:t>Marine Environmental Research</a:t>
            </a:r>
            <a:r>
              <a:rPr lang="it-IT" sz="900"/>
              <a:t>, </a:t>
            </a:r>
            <a:r>
              <a:rPr lang="it-IT" sz="900" u="sng"/>
              <a:t>54(1)</a:t>
            </a:r>
            <a:r>
              <a:rPr lang="it-IT" sz="900"/>
              <a:t>: 1-19.</a:t>
            </a:r>
          </a:p>
          <a:p>
            <a:pPr>
              <a:buFontTx/>
              <a:buAutoNum type="arabicPeriod"/>
            </a:pPr>
            <a:r>
              <a:rPr lang="it-IT" sz="900"/>
              <a:t>La Ferla R., Zaccone R., Azzaro M., </a:t>
            </a:r>
            <a:r>
              <a:rPr lang="it-IT" sz="900" b="1"/>
              <a:t>Caruso G.</a:t>
            </a:r>
            <a:r>
              <a:rPr lang="it-IT" sz="900"/>
              <a:t> (2002). </a:t>
            </a:r>
            <a:r>
              <a:rPr lang="en-GB" sz="900"/>
              <a:t>Microbial respiratory and ectoenzymatic activities in the Northern Adriatic Sea. </a:t>
            </a:r>
            <a:r>
              <a:rPr lang="en-GB" sz="900" i="1"/>
              <a:t>Chemistry and Ecology</a:t>
            </a:r>
            <a:r>
              <a:rPr lang="en-GB" sz="900"/>
              <a:t>,</a:t>
            </a:r>
            <a:r>
              <a:rPr lang="en-GB" sz="900" u="sng"/>
              <a:t>18(1-2)</a:t>
            </a:r>
            <a:r>
              <a:rPr lang="en-GB" sz="900"/>
              <a:t>:</a:t>
            </a:r>
            <a:r>
              <a:rPr lang="en-GB" sz="900" u="sng"/>
              <a:t> </a:t>
            </a:r>
            <a:r>
              <a:rPr lang="en-GB" sz="900"/>
              <a:t>75-84.</a:t>
            </a:r>
          </a:p>
          <a:p>
            <a:pPr>
              <a:buFontTx/>
              <a:buAutoNum type="arabicPeriod"/>
            </a:pPr>
            <a:r>
              <a:rPr lang="en-GB" sz="900"/>
              <a:t>Zaccone R. &amp; </a:t>
            </a:r>
            <a:r>
              <a:rPr lang="en-GB" sz="900" b="1"/>
              <a:t>Caruso G</a:t>
            </a:r>
            <a:r>
              <a:rPr lang="en-GB" sz="900"/>
              <a:t>. (2002). Microbial hydrolysis of polysaccharides and organic phosphates in the Northern Adriatic Sea. </a:t>
            </a:r>
            <a:r>
              <a:rPr lang="it-IT" sz="900" i="1"/>
              <a:t>Chemistry and Ecology,</a:t>
            </a:r>
            <a:r>
              <a:rPr lang="it-IT" sz="900"/>
              <a:t> </a:t>
            </a:r>
            <a:r>
              <a:rPr lang="it-IT" sz="900" u="sng"/>
              <a:t>18(1-2)</a:t>
            </a:r>
            <a:r>
              <a:rPr lang="it-IT" sz="900"/>
              <a:t>: 85-94.</a:t>
            </a:r>
            <a:endParaRPr lang="it-IT" sz="900" b="1"/>
          </a:p>
          <a:p>
            <a:pPr>
              <a:buFontTx/>
              <a:buAutoNum type="arabicPeriod"/>
            </a:pPr>
            <a:r>
              <a:rPr lang="it-IT" sz="900" b="1"/>
              <a:t>Caruso G.</a:t>
            </a:r>
            <a:r>
              <a:rPr lang="it-IT" sz="900"/>
              <a:t>, Crisafi E., Mancuso M. (2002). Immunofluorescence detection of </a:t>
            </a:r>
            <a:r>
              <a:rPr lang="it-IT" sz="900" i="1"/>
              <a:t>Escherichia coli</a:t>
            </a:r>
            <a:r>
              <a:rPr lang="it-IT" sz="900"/>
              <a:t> in seawaters: a comparison of different commercial antisera. </a:t>
            </a:r>
            <a:r>
              <a:rPr lang="en-GB" sz="900" i="1"/>
              <a:t>Journal of Immunoassay and Immunochemistry,</a:t>
            </a:r>
            <a:r>
              <a:rPr lang="en-GB" sz="900" i="1" u="sng"/>
              <a:t> </a:t>
            </a:r>
            <a:r>
              <a:rPr lang="en-GB" sz="900" u="sng"/>
              <a:t>23(4)</a:t>
            </a:r>
            <a:r>
              <a:rPr lang="en-GB" sz="900"/>
              <a:t>: 479-496.</a:t>
            </a:r>
            <a:endParaRPr lang="en-GB" sz="900" b="1"/>
          </a:p>
          <a:p>
            <a:pPr>
              <a:buFontTx/>
              <a:buAutoNum type="arabicPeriod"/>
            </a:pPr>
            <a:r>
              <a:rPr lang="en-GB" sz="900" b="1"/>
              <a:t>Caruso G.</a:t>
            </a:r>
            <a:r>
              <a:rPr lang="en-GB" sz="900"/>
              <a:t>, Crisafi E., Mancuso M. (2002) Development of an enzyme assay for rapid assessment of </a:t>
            </a:r>
            <a:r>
              <a:rPr lang="en-GB" sz="900" i="1"/>
              <a:t>Escherichia coli</a:t>
            </a:r>
            <a:r>
              <a:rPr lang="en-GB" sz="900"/>
              <a:t> in seawaters. </a:t>
            </a:r>
            <a:r>
              <a:rPr lang="en-GB" sz="900" i="1"/>
              <a:t>Journal Applied Microbiology</a:t>
            </a:r>
            <a:r>
              <a:rPr lang="en-GB" sz="900"/>
              <a:t>, </a:t>
            </a:r>
            <a:r>
              <a:rPr lang="en-GB" sz="900" u="sng"/>
              <a:t>93(4)</a:t>
            </a:r>
            <a:r>
              <a:rPr lang="en-GB" sz="900"/>
              <a:t>: 548-556. </a:t>
            </a:r>
          </a:p>
          <a:p>
            <a:pPr>
              <a:buFontTx/>
              <a:buAutoNum type="arabicPeriod"/>
            </a:pPr>
            <a:r>
              <a:rPr lang="en-GB" sz="900"/>
              <a:t>Zappalà G., </a:t>
            </a:r>
            <a:r>
              <a:rPr lang="en-GB" sz="900" b="1"/>
              <a:t>Caruso G</a:t>
            </a:r>
            <a:r>
              <a:rPr lang="en-GB" sz="900"/>
              <a:t>., and Crisafi E. (2002). The “SAM” integrated system for coastal monitoring. In: Brebbia C.A. (ed.), 4th International Conference on Environmental problems in Coastal Regions, Coastal Environment IV, Rhodes (Greece), September 16-18, 2002, Proceedings, pp. 341-350, WIT Press, Southampton (UK).</a:t>
            </a:r>
            <a:endParaRPr lang="it-IT" sz="900"/>
          </a:p>
          <a:p>
            <a:pPr>
              <a:buFontTx/>
              <a:buAutoNum type="arabicPeriod"/>
            </a:pPr>
            <a:r>
              <a:rPr lang="it-IT" sz="900"/>
              <a:t>Zappalà G., </a:t>
            </a:r>
            <a:r>
              <a:rPr lang="it-IT" sz="900" b="1"/>
              <a:t>Caruso G</a:t>
            </a:r>
            <a:r>
              <a:rPr lang="it-IT" sz="900"/>
              <a:t>., Crisafi E. (2003). </a:t>
            </a:r>
            <a:r>
              <a:rPr lang="en-GB" sz="900"/>
              <a:t>Design and use of an automatic multisampler for water quality evaluation. Geophysical Research Abstracts, Vol. 5, 2003, 11447. Abstracts of the contributions of the 28th General Assembly of the European Geophysical Society, Nice (France), 6-11 April 2003. ISSN 1029-7006</a:t>
            </a:r>
            <a:endParaRPr lang="en-GB" sz="900" b="1"/>
          </a:p>
          <a:p>
            <a:pPr>
              <a:buFontTx/>
              <a:buAutoNum type="arabicPeriod"/>
            </a:pPr>
            <a:r>
              <a:rPr lang="en-GB" sz="900" b="1"/>
              <a:t>Caruso G.</a:t>
            </a:r>
            <a:r>
              <a:rPr lang="en-GB" sz="900"/>
              <a:t>, Mancuso M., Crisafi E. (2003). Combined fluorescent antibody assay and viability staining for the assessment of the physiological states of </a:t>
            </a:r>
            <a:r>
              <a:rPr lang="en-GB" sz="900" i="1"/>
              <a:t>Escherichia coli</a:t>
            </a:r>
            <a:r>
              <a:rPr lang="en-GB" sz="900"/>
              <a:t> in seawaters. </a:t>
            </a:r>
            <a:r>
              <a:rPr lang="it-IT" sz="900" i="1"/>
              <a:t>Journal Appl. Microbiol</a:t>
            </a:r>
            <a:r>
              <a:rPr lang="it-IT" sz="900"/>
              <a:t>., </a:t>
            </a:r>
            <a:r>
              <a:rPr lang="it-IT" sz="900" u="sng"/>
              <a:t>95(2)</a:t>
            </a:r>
            <a:r>
              <a:rPr lang="it-IT" sz="900" b="1"/>
              <a:t>: </a:t>
            </a:r>
            <a:r>
              <a:rPr lang="it-IT" sz="900"/>
              <a:t>225-233.</a:t>
            </a:r>
            <a:endParaRPr lang="it-IT" sz="900" b="1"/>
          </a:p>
          <a:p>
            <a:pPr>
              <a:buFontTx/>
              <a:buAutoNum type="arabicPeriod"/>
            </a:pPr>
            <a:r>
              <a:rPr lang="it-IT" sz="900" b="1"/>
              <a:t>Caruso G.</a:t>
            </a:r>
            <a:r>
              <a:rPr lang="it-IT" sz="900"/>
              <a:t>, Genovese L., Mancuso M., Modica A. (2003). </a:t>
            </a:r>
            <a:r>
              <a:rPr lang="en-GB" sz="900"/>
              <a:t>Effects of fish farming on microbial enzyme activities and densities: comparison between three Mediterranean sites. </a:t>
            </a:r>
            <a:r>
              <a:rPr lang="it-IT" sz="900" i="1"/>
              <a:t>Letters Appl. Microbiol</a:t>
            </a:r>
            <a:r>
              <a:rPr lang="it-IT" sz="900"/>
              <a:t>., </a:t>
            </a:r>
            <a:r>
              <a:rPr lang="it-IT" sz="900" u="sng"/>
              <a:t>37(4)</a:t>
            </a:r>
            <a:r>
              <a:rPr lang="it-IT" sz="900"/>
              <a:t>: 324-328.</a:t>
            </a:r>
            <a:endParaRPr lang="it-IT" sz="900" b="1"/>
          </a:p>
          <a:p>
            <a:pPr>
              <a:buFontTx/>
              <a:buAutoNum type="arabicPeriod"/>
            </a:pPr>
            <a:r>
              <a:rPr lang="it-IT" sz="900" b="1"/>
              <a:t>Caruso G</a:t>
            </a:r>
            <a:r>
              <a:rPr lang="it-IT" sz="900"/>
              <a:t>., Maimone M., Mancuso M., Modica A., Genovese L. (2004). </a:t>
            </a:r>
            <a:r>
              <a:rPr lang="en-GB" sz="900"/>
              <a:t>Microbiological controls across the productive cycle of </a:t>
            </a:r>
            <a:r>
              <a:rPr lang="en-GB" sz="900" i="1"/>
              <a:t>Dicentrarchus labrax</a:t>
            </a:r>
            <a:r>
              <a:rPr lang="en-GB" sz="900"/>
              <a:t> and </a:t>
            </a:r>
            <a:r>
              <a:rPr lang="en-GB" sz="900" i="1"/>
              <a:t>Sparus aurata</a:t>
            </a:r>
            <a:r>
              <a:rPr lang="en-GB" sz="900"/>
              <a:t>: a study from the environment to the final product. </a:t>
            </a:r>
            <a:r>
              <a:rPr lang="it-IT" sz="900" i="1"/>
              <a:t>Aquaculture Research</a:t>
            </a:r>
            <a:r>
              <a:rPr lang="it-IT" sz="900"/>
              <a:t>, </a:t>
            </a:r>
            <a:r>
              <a:rPr lang="it-IT" sz="900" u="sng"/>
              <a:t>35(2)</a:t>
            </a:r>
            <a:r>
              <a:rPr lang="it-IT" sz="900"/>
              <a:t>:</a:t>
            </a:r>
            <a:r>
              <a:rPr lang="it-IT" sz="900" u="sng"/>
              <a:t> </a:t>
            </a:r>
            <a:r>
              <a:rPr lang="it-IT" sz="900"/>
              <a:t>184-193.</a:t>
            </a:r>
            <a:endParaRPr lang="it-IT" sz="900" b="1"/>
          </a:p>
          <a:p>
            <a:pPr>
              <a:buFontTx/>
              <a:buAutoNum type="arabicPeriod"/>
            </a:pPr>
            <a:r>
              <a:rPr lang="it-IT" sz="900" b="1"/>
              <a:t>Caruso G</a:t>
            </a:r>
            <a:r>
              <a:rPr lang="it-IT" sz="900"/>
              <a:t>., Denaro R., Genovese M., Giuliano L., Mancuso M., Yakimov M.M. (2004). </a:t>
            </a:r>
            <a:r>
              <a:rPr lang="en-GB" sz="900"/>
              <a:t>New methodological strategies for detecting bacterial indicators. </a:t>
            </a:r>
            <a:r>
              <a:rPr lang="en-GB" sz="900" i="1"/>
              <a:t>Chemistry and Ecology, </a:t>
            </a:r>
            <a:r>
              <a:rPr lang="en-GB" sz="900" u="sng"/>
              <a:t>20(3)</a:t>
            </a:r>
            <a:r>
              <a:rPr lang="en-GB" sz="900"/>
              <a:t>: 167-181.</a:t>
            </a:r>
            <a:endParaRPr lang="it-IT" sz="900"/>
          </a:p>
          <a:p>
            <a:pPr>
              <a:buFontTx/>
              <a:buAutoNum type="arabicPeriod"/>
            </a:pPr>
            <a:r>
              <a:rPr lang="it-IT" sz="900"/>
              <a:t>Zaccone R., Caroppo C., La Ferla R., Zampino D., </a:t>
            </a:r>
            <a:r>
              <a:rPr lang="it-IT" sz="900" b="1"/>
              <a:t>Caruso G</a:t>
            </a:r>
            <a:r>
              <a:rPr lang="it-IT" sz="900"/>
              <a:t>., Leonardi M., Maimone G., Azzaro M., Sitran R. (2004). </a:t>
            </a:r>
            <a:r>
              <a:rPr lang="en-GB" sz="900"/>
              <a:t>Deep-chlorophyll maximum time series in a transitional area of the Augusta Gulf (Sicily): Part III, microbial community structures and functions. </a:t>
            </a:r>
            <a:r>
              <a:rPr lang="en-GB" sz="900" i="1"/>
              <a:t>Chemistry and Ecology</a:t>
            </a:r>
            <a:r>
              <a:rPr lang="en-GB" sz="900" b="1" i="1"/>
              <a:t>,</a:t>
            </a:r>
            <a:r>
              <a:rPr lang="en-GB" sz="900" b="1"/>
              <a:t> </a:t>
            </a:r>
            <a:r>
              <a:rPr lang="en-GB" sz="900" u="sng"/>
              <a:t>20</a:t>
            </a:r>
            <a:r>
              <a:rPr lang="en-GB" sz="900"/>
              <a:t> (supplement 1):  S267-S284.</a:t>
            </a:r>
            <a:endParaRPr lang="it-IT" sz="900"/>
          </a:p>
          <a:p>
            <a:pPr>
              <a:buFontTx/>
              <a:buAutoNum type="arabicPeriod"/>
            </a:pPr>
            <a:r>
              <a:rPr lang="it-IT" sz="900"/>
              <a:t>Zappalà G., </a:t>
            </a:r>
            <a:r>
              <a:rPr lang="it-IT" sz="900" b="1"/>
              <a:t>Caruso G.</a:t>
            </a:r>
            <a:r>
              <a:rPr lang="it-IT" sz="900"/>
              <a:t>, Crisafi E. (2004). </a:t>
            </a:r>
            <a:r>
              <a:rPr lang="en-GB" sz="900"/>
              <a:t>Coastal pollution monitoring by an automatic multisampler coupled with a fluorescent antibody assay. </a:t>
            </a:r>
            <a:r>
              <a:rPr lang="it-IT" sz="900"/>
              <a:t>In: Brebbia C.A., Saval Perez J.M., Garcia Andion L. &amp; Villacampa Y. (Eds.).  </a:t>
            </a:r>
            <a:r>
              <a:rPr lang="en-GB" sz="900"/>
              <a:t>Coastal Environment  V, Alicante (Spain), April 26-28, 2004, Proceedings, pp. 125-133. WIT Press, Southampton (UK). </a:t>
            </a:r>
            <a:endParaRPr lang="en-GB" sz="900" b="1"/>
          </a:p>
          <a:p>
            <a:pPr>
              <a:buFontTx/>
              <a:buAutoNum type="arabicPeriod"/>
            </a:pPr>
            <a:r>
              <a:rPr lang="en-GB" sz="900" b="1"/>
              <a:t>Caruso G.</a:t>
            </a:r>
            <a:r>
              <a:rPr lang="en-GB" sz="900"/>
              <a:t>, Crisafi E., Mancuso M. (2004). Coastal monitoring by MUG assay to the detection of seawater pollution. </a:t>
            </a:r>
            <a:r>
              <a:rPr lang="it-IT" sz="900"/>
              <a:t>37th CIESM Congress, Barcelona (Spain), June 7-11, 2004, p.269.</a:t>
            </a:r>
            <a:endParaRPr lang="it-IT" sz="900" b="1"/>
          </a:p>
          <a:p>
            <a:pPr>
              <a:buFontTx/>
              <a:buAutoNum type="arabicPeriod"/>
            </a:pPr>
            <a:r>
              <a:rPr lang="it-IT" sz="900" b="1"/>
              <a:t>Caruso G.,</a:t>
            </a:r>
            <a:r>
              <a:rPr lang="it-IT" sz="900"/>
              <a:t> Decembrini F., Azzaro F., Galletta M.G., Raffa F. (2004). </a:t>
            </a:r>
            <a:r>
              <a:rPr lang="en-GB" sz="900"/>
              <a:t>Bacterial extracellular enzymatic activities in a Tyrrhenian ecosystem (Milazzo Gulf). 37th CIESM Congress, Barcelona (Spain), June  7-11, 2004, p.268.</a:t>
            </a:r>
            <a:endParaRPr lang="it-IT" sz="900"/>
          </a:p>
          <a:p>
            <a:pPr>
              <a:buFontTx/>
              <a:buAutoNum type="arabicPeriod"/>
            </a:pPr>
            <a:r>
              <a:rPr lang="it-IT" sz="900"/>
              <a:t>Zappalà G., </a:t>
            </a:r>
            <a:r>
              <a:rPr lang="it-IT" sz="900" b="1"/>
              <a:t>Caruso G.,</a:t>
            </a:r>
            <a:r>
              <a:rPr lang="it-IT" sz="900"/>
              <a:t> Azzaro F., Crisafi E. (2004). </a:t>
            </a:r>
            <a:r>
              <a:rPr lang="en-GB" sz="900"/>
              <a:t>Multiparametric marine monitoring from automatic coastal platforms 37th CIESM Congress, Barcelona (Spain), June 7-11, 2004, p.154.</a:t>
            </a:r>
            <a:endParaRPr lang="it-IT" sz="900" b="1"/>
          </a:p>
          <a:p>
            <a:pPr>
              <a:buFontTx/>
              <a:buAutoNum type="arabicPeriod"/>
            </a:pPr>
            <a:r>
              <a:rPr lang="it-IT" sz="900" b="1"/>
              <a:t>Caruso G.</a:t>
            </a:r>
            <a:r>
              <a:rPr lang="it-IT" sz="900"/>
              <a:t>, Monticelli L., Azzaro F., Azzaro M., Decembrini F., La Ferla R., Leonardi M., Zaccone R (2005). </a:t>
            </a:r>
            <a:r>
              <a:rPr lang="en-GB" sz="900"/>
              <a:t>Dynamics of extracellular enzymatic activities in a shallow Mediterranean ecosystem (Tindari ponds, Sicily). </a:t>
            </a:r>
            <a:r>
              <a:rPr lang="en-GB" sz="900" i="1"/>
              <a:t>Marine and Freshwater Research</a:t>
            </a:r>
            <a:r>
              <a:rPr lang="en-GB" sz="900"/>
              <a:t>, </a:t>
            </a:r>
            <a:r>
              <a:rPr lang="en-GB" sz="900" u="sng"/>
              <a:t>56</a:t>
            </a:r>
            <a:r>
              <a:rPr lang="en-GB" sz="900"/>
              <a:t>: 173-188.</a:t>
            </a:r>
            <a:endParaRPr lang="it-IT" sz="900" b="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84213" y="0"/>
            <a:ext cx="5226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it-IT" b="1">
                <a:solidFill>
                  <a:srgbClr val="FF0000"/>
                </a:solidFill>
              </a:rPr>
              <a:t>Dr. Gabriella Caruso, CNR-IAMC Messina, Italy</a:t>
            </a:r>
          </a:p>
        </p:txBody>
      </p:sp>
      <p:pic>
        <p:nvPicPr>
          <p:cNvPr id="819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0"/>
            <a:ext cx="360362"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Text Box 4"/>
          <p:cNvSpPr txBox="1">
            <a:spLocks noChangeArrowheads="1"/>
          </p:cNvSpPr>
          <p:nvPr/>
        </p:nvSpPr>
        <p:spPr bwMode="auto">
          <a:xfrm>
            <a:off x="573088" y="212725"/>
            <a:ext cx="8570912" cy="664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buFontTx/>
              <a:buAutoNum type="arabicPeriod"/>
            </a:pPr>
            <a:r>
              <a:rPr lang="it-IT" sz="900" b="1"/>
              <a:t>Caruso G.</a:t>
            </a:r>
            <a:r>
              <a:rPr lang="it-IT" sz="900"/>
              <a:t>, Genovese L., Maricchiolo G., Modica A. (2005). </a:t>
            </a:r>
            <a:r>
              <a:rPr lang="en-GB" sz="900"/>
              <a:t>Hematological, biochemical and immunological parameters as stress indicators in </a:t>
            </a:r>
            <a:r>
              <a:rPr lang="en-GB" sz="900" i="1"/>
              <a:t>Dicentrarchus labrax</a:t>
            </a:r>
            <a:r>
              <a:rPr lang="en-GB" sz="900"/>
              <a:t> and </a:t>
            </a:r>
            <a:r>
              <a:rPr lang="en-GB" sz="900" i="1"/>
              <a:t>Sparus aurata</a:t>
            </a:r>
            <a:r>
              <a:rPr lang="en-GB" sz="900"/>
              <a:t> farmed in off-shore cages. </a:t>
            </a:r>
            <a:r>
              <a:rPr lang="it-IT" sz="900" i="1"/>
              <a:t>Aquaculture International,</a:t>
            </a:r>
            <a:r>
              <a:rPr lang="it-IT" sz="900"/>
              <a:t> </a:t>
            </a:r>
            <a:r>
              <a:rPr lang="it-IT" sz="900" u="sng"/>
              <a:t>1-2</a:t>
            </a:r>
            <a:r>
              <a:rPr lang="it-IT" sz="900"/>
              <a:t>: 67-73.</a:t>
            </a:r>
          </a:p>
          <a:p>
            <a:pPr>
              <a:buFontTx/>
              <a:buAutoNum type="arabicPeriod"/>
            </a:pPr>
            <a:r>
              <a:rPr lang="it-IT" sz="900"/>
              <a:t>La Ferla R., Azzaro F., Azzaro M., </a:t>
            </a:r>
            <a:r>
              <a:rPr lang="it-IT" sz="900" b="1"/>
              <a:t>Caruso G.</a:t>
            </a:r>
            <a:r>
              <a:rPr lang="it-IT" sz="900"/>
              <a:t>, Decembrini F., Leonardi M., Maimone G., Monticelli L.S., Raffa F., Santinelli C., Zaccone R., Ribera d’Alcalà M.  </a:t>
            </a:r>
            <a:r>
              <a:rPr lang="en-GB" sz="900"/>
              <a:t>(2005). Microbial contribution to carbon biogeochemistry in the Central Mediterranean Sea: variability of activities and biomass. </a:t>
            </a:r>
            <a:r>
              <a:rPr lang="it-IT" sz="900" i="1"/>
              <a:t>Journal of Marine Systems, </a:t>
            </a:r>
            <a:r>
              <a:rPr lang="it-IT" sz="900"/>
              <a:t>57: 146-166.</a:t>
            </a:r>
            <a:endParaRPr lang="it-IT" sz="900" b="1"/>
          </a:p>
          <a:p>
            <a:pPr>
              <a:buFontTx/>
              <a:buAutoNum type="arabicPeriod"/>
            </a:pPr>
            <a:r>
              <a:rPr lang="it-IT" sz="900" b="1"/>
              <a:t>Caruso G</a:t>
            </a:r>
            <a:r>
              <a:rPr lang="it-IT" sz="900"/>
              <a:t>., De Pasquale F., Mancuso M., Zampino D., Crisafi E.</a:t>
            </a:r>
            <a:r>
              <a:rPr lang="it-IT" sz="900" b="1"/>
              <a:t> </a:t>
            </a:r>
            <a:r>
              <a:rPr lang="it-IT" sz="900"/>
              <a:t>(2006). </a:t>
            </a:r>
            <a:r>
              <a:rPr lang="en-US" sz="900"/>
              <a:t>Fluorescent antibody-viability staining and </a:t>
            </a:r>
            <a:r>
              <a:rPr lang="en-GB" sz="900"/>
              <a:t>b</a:t>
            </a:r>
            <a:r>
              <a:rPr lang="en-US" sz="900"/>
              <a:t>-glucuronidase assay as rapid methods for monitoring </a:t>
            </a:r>
            <a:r>
              <a:rPr lang="en-US" sz="900" i="1"/>
              <a:t>Escherichia coli</a:t>
            </a:r>
            <a:r>
              <a:rPr lang="en-US" sz="900"/>
              <a:t> viabi</a:t>
            </a:r>
            <a:r>
              <a:rPr lang="en-GB" sz="900"/>
              <a:t>lity in coastal marine waters. </a:t>
            </a:r>
            <a:r>
              <a:rPr lang="it-IT" sz="900" i="1"/>
              <a:t>J. Immunoassay Immunochem</a:t>
            </a:r>
            <a:r>
              <a:rPr lang="it-IT" sz="900"/>
              <a:t>., 27 :1-13.</a:t>
            </a:r>
            <a:endParaRPr lang="it-IT" sz="900" b="1"/>
          </a:p>
          <a:p>
            <a:pPr>
              <a:buFontTx/>
              <a:buAutoNum type="arabicPeriod"/>
            </a:pPr>
            <a:r>
              <a:rPr lang="it-IT" sz="900" b="1"/>
              <a:t>Caruso G</a:t>
            </a:r>
            <a:r>
              <a:rPr lang="it-IT" sz="900"/>
              <a:t>., Zappalà G., Caruso R., Crisafi E. (2006). Assessment of </a:t>
            </a:r>
            <a:r>
              <a:rPr lang="it-IT" sz="900" i="1"/>
              <a:t>Escherichia coli</a:t>
            </a:r>
            <a:r>
              <a:rPr lang="it-IT" sz="900"/>
              <a:t> viability in coastal Sicilian waters by fluorescent antibody and </a:t>
            </a:r>
            <a:r>
              <a:rPr lang="en-GB" sz="900"/>
              <a:t>b</a:t>
            </a:r>
            <a:r>
              <a:rPr lang="it-IT" sz="900"/>
              <a:t>-glucuronidase activity methods. In: Brebbia C.A. (ed.), Environmental Problems in Coastal Regions VI, Rhodes (Greece), June 5-7, 2006, Proceedings, pp. 57-66, WIT Press, Southampton (UK).</a:t>
            </a:r>
          </a:p>
          <a:p>
            <a:pPr>
              <a:buFontTx/>
              <a:buAutoNum type="arabicPeriod"/>
            </a:pPr>
            <a:r>
              <a:rPr lang="it-IT" sz="900"/>
              <a:t>Zappalà G., </a:t>
            </a:r>
            <a:r>
              <a:rPr lang="it-IT" sz="900" b="1"/>
              <a:t>Caruso G</a:t>
            </a:r>
            <a:r>
              <a:rPr lang="it-IT" sz="900"/>
              <a:t>., Azzaro F., Crisafi E. (2006). </a:t>
            </a:r>
            <a:r>
              <a:rPr lang="en-GB" sz="900"/>
              <a:t>Marine environment monitoring in coastal Sicilian waters. In: Brebbia C.A. (ed.), Water Pollution VIII: Modelling, Monitoring and Management, Bologna, September 4-6, 2006, vol. 95, pp. 337-346, WIT Press, Southampton (UK).</a:t>
            </a:r>
            <a:endParaRPr lang="it-IT" sz="900"/>
          </a:p>
          <a:p>
            <a:pPr>
              <a:buFontTx/>
              <a:buAutoNum type="arabicPeriod"/>
            </a:pPr>
            <a:r>
              <a:rPr lang="it-IT" sz="900"/>
              <a:t>Denaro M.G., </a:t>
            </a:r>
            <a:r>
              <a:rPr lang="it-IT" sz="900" b="1"/>
              <a:t>Caruso G.,</a:t>
            </a:r>
            <a:r>
              <a:rPr lang="it-IT" sz="900"/>
              <a:t> Genovese L. (2006). </a:t>
            </a:r>
            <a:r>
              <a:rPr lang="en-GB" sz="900"/>
              <a:t>Gastro-protective effect of capsaicin in </a:t>
            </a:r>
            <a:r>
              <a:rPr lang="en-GB" sz="900" i="1"/>
              <a:t>Anguilla anguilla </a:t>
            </a:r>
            <a:r>
              <a:rPr lang="en-GB" sz="900"/>
              <a:t>(Linnaeus, 1758): evidence from an experimental study on gastric bags. </a:t>
            </a:r>
            <a:r>
              <a:rPr lang="it-IT" sz="900" i="1"/>
              <a:t>Ittiopatologia</a:t>
            </a:r>
            <a:r>
              <a:rPr lang="it-IT" sz="900"/>
              <a:t>, 3 (3): 263-271.</a:t>
            </a:r>
          </a:p>
          <a:p>
            <a:pPr>
              <a:buFontTx/>
              <a:buAutoNum type="arabicPeriod"/>
            </a:pPr>
            <a:r>
              <a:rPr lang="it-IT" sz="900"/>
              <a:t>Micale V., </a:t>
            </a:r>
            <a:r>
              <a:rPr lang="it-IT" sz="900" b="1"/>
              <a:t>Caruso G</a:t>
            </a:r>
            <a:r>
              <a:rPr lang="it-IT" sz="900"/>
              <a:t>., Garaffo M., Genovese L., Spedicato M.T. and Muglia U. (2006). </a:t>
            </a:r>
            <a:r>
              <a:rPr lang="en-GB" sz="900"/>
              <a:t>Morphological development and enzyme activities of the digestive tract in larval pandora, Pagellus erythrinus L. Italian Journal of Anatomy and Embryology, vol.111. suppl.1, fascicolo 3, July-September 2006, p. 109, issn 1122-6714.</a:t>
            </a:r>
            <a:endParaRPr lang="it-IT" sz="900"/>
          </a:p>
          <a:p>
            <a:pPr>
              <a:buFontTx/>
              <a:buAutoNum type="arabicPeriod"/>
            </a:pPr>
            <a:r>
              <a:rPr lang="it-IT" sz="900"/>
              <a:t>Cappello S., </a:t>
            </a:r>
            <a:r>
              <a:rPr lang="it-IT" sz="900" b="1"/>
              <a:t>Caruso G</a:t>
            </a:r>
            <a:r>
              <a:rPr lang="it-IT" sz="900"/>
              <a:t>., Zampino D., Monticelli L.S, Maimone G., Denaro R., Tripodo B., Troussellier M. Yakimov M., and Giuliano L. (2007). </a:t>
            </a:r>
            <a:r>
              <a:rPr lang="en-GB" sz="900"/>
              <a:t>Microbial community dynamics during assays of harbour oil spill bioremediation: a microscale simulation  study. </a:t>
            </a:r>
            <a:r>
              <a:rPr lang="en-GB" sz="900" i="1"/>
              <a:t>Journal of Applied Microbiology</a:t>
            </a:r>
            <a:r>
              <a:rPr lang="en-GB" sz="900"/>
              <a:t>, 102(1): 184-194.</a:t>
            </a:r>
            <a:endParaRPr lang="it-IT" sz="900" b="1"/>
          </a:p>
          <a:p>
            <a:pPr>
              <a:buFontTx/>
              <a:buAutoNum type="arabicPeriod"/>
            </a:pPr>
            <a:r>
              <a:rPr lang="it-IT" sz="900" b="1"/>
              <a:t>Caruso G., </a:t>
            </a:r>
            <a:r>
              <a:rPr lang="it-IT" sz="900"/>
              <a:t>Monticelli L., Caruso R., Bergamasco A. (2008). </a:t>
            </a:r>
            <a:r>
              <a:rPr lang="en-GB" sz="900"/>
              <a:t>Development of a fluorescent antibody method for the detection and enumeration of </a:t>
            </a:r>
            <a:r>
              <a:rPr lang="en-GB" sz="900" i="1"/>
              <a:t>Enterococcus faecium </a:t>
            </a:r>
            <a:r>
              <a:rPr lang="en-GB" sz="900"/>
              <a:t>and its potential for coastal aquatic environment monitoring. </a:t>
            </a:r>
            <a:r>
              <a:rPr lang="it-IT" sz="900" i="1"/>
              <a:t>Marine Pollution Bulletin</a:t>
            </a:r>
            <a:r>
              <a:rPr lang="it-IT" sz="900"/>
              <a:t>, 56: 318-324.</a:t>
            </a:r>
          </a:p>
          <a:p>
            <a:pPr>
              <a:buFontTx/>
              <a:buAutoNum type="arabicPeriod"/>
            </a:pPr>
            <a:r>
              <a:rPr lang="it-IT" sz="900"/>
              <a:t>La Ferla R., Azzaro M., </a:t>
            </a:r>
            <a:r>
              <a:rPr lang="it-IT" sz="900" b="1"/>
              <a:t>Caruso G.,</a:t>
            </a:r>
            <a:r>
              <a:rPr lang="it-IT" sz="900"/>
              <a:t> Maimone G., Monticelli L.S., Zaccone R. (2008). </a:t>
            </a:r>
            <a:r>
              <a:rPr lang="en-GB" sz="900"/>
              <a:t>Investigating microbial parameters for the characterization of biogeochemical variability in the Mediterranean sea. EGU General Assembly 2008. Geophysical Research Abstracts, Vol. 10, EGU2008-A-02025.</a:t>
            </a:r>
            <a:endParaRPr lang="it-IT" sz="900" b="1"/>
          </a:p>
          <a:p>
            <a:pPr>
              <a:buFontTx/>
              <a:buAutoNum type="arabicPeriod"/>
            </a:pPr>
            <a:r>
              <a:rPr lang="it-IT" sz="900" b="1"/>
              <a:t>Caruso G</a:t>
            </a:r>
            <a:r>
              <a:rPr lang="it-IT" sz="900"/>
              <a:t>., Zappalà G., Maimone G., Azzaro F., Raffa F., Caruso R. (2008). </a:t>
            </a:r>
            <a:r>
              <a:rPr lang="en-GB" sz="900"/>
              <a:t>Assessment of the abundance of actively respiring cells and dead cells within the total bacterioplankton of the Strait of Messina waters</a:t>
            </a:r>
            <a:r>
              <a:rPr lang="en-GB" sz="900" i="1"/>
              <a:t>. </a:t>
            </a:r>
            <a:r>
              <a:rPr lang="en-GB" sz="900"/>
              <a:t>In:</a:t>
            </a:r>
            <a:r>
              <a:rPr lang="en-GB" sz="900" i="1"/>
              <a:t> </a:t>
            </a:r>
            <a:r>
              <a:rPr lang="en-GB" sz="900"/>
              <a:t>Brebbia C.A. (ed.), Environmental Problems in Coastal Regions VII, The New Forest (UK), May 19-21, 2008. Proceedings, pp.15-24. WIT Press, Southampton (UK).</a:t>
            </a:r>
            <a:r>
              <a:rPr lang="en-GB" sz="900" i="1"/>
              <a:t> </a:t>
            </a:r>
            <a:endParaRPr lang="it-IT" sz="900"/>
          </a:p>
          <a:p>
            <a:pPr>
              <a:buFontTx/>
              <a:buAutoNum type="arabicPeriod"/>
            </a:pPr>
            <a:r>
              <a:rPr lang="it-IT" sz="900"/>
              <a:t>Maricchiolo G., </a:t>
            </a:r>
            <a:r>
              <a:rPr lang="it-IT" sz="900" b="1"/>
              <a:t>Caruso G</a:t>
            </a:r>
            <a:r>
              <a:rPr lang="it-IT" sz="900"/>
              <a:t>., Genovese L. (2008). </a:t>
            </a:r>
            <a:r>
              <a:rPr lang="en-GB" sz="900"/>
              <a:t>Haematological and Immunological Responses in Juvenile Sea Bass (</a:t>
            </a:r>
            <a:r>
              <a:rPr lang="en-GB" sz="900" i="1"/>
              <a:t>Dicentrarchus labrax</a:t>
            </a:r>
            <a:r>
              <a:rPr lang="en-GB" sz="900"/>
              <a:t> L.) after Short-Term Acute Stress. </a:t>
            </a:r>
            <a:r>
              <a:rPr lang="en-GB" sz="900" i="1"/>
              <a:t>The Open Fish Science Journal</a:t>
            </a:r>
            <a:r>
              <a:rPr lang="en-GB" sz="900"/>
              <a:t>, vol.1, 28-35.</a:t>
            </a:r>
            <a:endParaRPr lang="it-IT" sz="900" b="1"/>
          </a:p>
          <a:p>
            <a:pPr>
              <a:buFontTx/>
              <a:buAutoNum type="arabicPeriod"/>
            </a:pPr>
            <a:r>
              <a:rPr lang="it-IT" sz="900" b="1"/>
              <a:t>Caruso G.,</a:t>
            </a:r>
            <a:r>
              <a:rPr lang="it-IT" sz="900"/>
              <a:t> Denaro M.G., Genovese L. (2008). </a:t>
            </a:r>
            <a:r>
              <a:rPr lang="en-GB" sz="900"/>
              <a:t>Temporal changes in digestive enzyme activities in European eel (</a:t>
            </a:r>
            <a:r>
              <a:rPr lang="en-GB" sz="900" i="1"/>
              <a:t>Anguilla anguilla</a:t>
            </a:r>
            <a:r>
              <a:rPr lang="en-GB" sz="900"/>
              <a:t> Linneo 1758) following feeding. </a:t>
            </a:r>
            <a:r>
              <a:rPr lang="en-GB" sz="900" i="1"/>
              <a:t>Marine and Freshwater Behaviour and Physiology, </a:t>
            </a:r>
            <a:r>
              <a:rPr lang="en-GB" sz="900"/>
              <a:t>41 (4): 215-228.</a:t>
            </a:r>
            <a:endParaRPr lang="it-IT" sz="900"/>
          </a:p>
          <a:p>
            <a:pPr>
              <a:buFontTx/>
              <a:buAutoNum type="arabicPeriod"/>
            </a:pPr>
            <a:r>
              <a:rPr lang="it-IT" sz="900"/>
              <a:t>Daprà F., Gai F., Costanzo M.T., Maricchiolo G., Micale V., Sicuro B., </a:t>
            </a:r>
            <a:r>
              <a:rPr lang="it-IT" sz="900" b="1"/>
              <a:t>Caruso G., </a:t>
            </a:r>
            <a:r>
              <a:rPr lang="it-IT" sz="900"/>
              <a:t>Genovese L. &amp; Palmegiano G.B. (2009). </a:t>
            </a:r>
            <a:r>
              <a:rPr lang="en-GB" sz="900"/>
              <a:t>Rice protein-concentrate meal as a potential dietary ingredient in practical diets for blackspot seabream </a:t>
            </a:r>
            <a:r>
              <a:rPr lang="en-GB" sz="900" i="1"/>
              <a:t>Pagellus bogaraveo</a:t>
            </a:r>
            <a:r>
              <a:rPr lang="en-GB" sz="900"/>
              <a:t>: A histological and enzymatic investigation. </a:t>
            </a:r>
            <a:r>
              <a:rPr lang="en-GB" sz="900" i="1"/>
              <a:t>Journal of Fish Biology</a:t>
            </a:r>
            <a:r>
              <a:rPr lang="en-GB" sz="900"/>
              <a:t>, 74(4) 773-789. </a:t>
            </a:r>
            <a:endParaRPr lang="it-IT" sz="900" b="1"/>
          </a:p>
          <a:p>
            <a:pPr>
              <a:buFontTx/>
              <a:buAutoNum type="arabicPeriod"/>
            </a:pPr>
            <a:r>
              <a:rPr lang="it-IT" sz="900" b="1"/>
              <a:t>Caruso G.</a:t>
            </a:r>
            <a:r>
              <a:rPr lang="it-IT" sz="900"/>
              <a:t>,  Denaro M.G., Genovese L. (2009). </a:t>
            </a:r>
            <a:r>
              <a:rPr lang="en-GB" sz="900"/>
              <a:t>Digestive enzymes in</a:t>
            </a:r>
            <a:r>
              <a:rPr lang="en-GB" sz="900" b="1"/>
              <a:t> </a:t>
            </a:r>
            <a:r>
              <a:rPr lang="en-GB" sz="900"/>
              <a:t>some Teleost species of interest for Mediterranean aquaculture. </a:t>
            </a:r>
            <a:r>
              <a:rPr lang="it-IT" sz="900" i="1"/>
              <a:t>The Open Fish Science Journal</a:t>
            </a:r>
            <a:r>
              <a:rPr lang="it-IT" sz="900"/>
              <a:t>, 2, 74-86.</a:t>
            </a:r>
          </a:p>
          <a:p>
            <a:pPr>
              <a:buFontTx/>
              <a:buAutoNum type="arabicPeriod"/>
            </a:pPr>
            <a:r>
              <a:rPr lang="it-IT" sz="900"/>
              <a:t>Leonardi M., Azzaro F., Azzaro M., </a:t>
            </a:r>
            <a:r>
              <a:rPr lang="it-IT" sz="900" b="1"/>
              <a:t>Caruso G</a:t>
            </a:r>
            <a:r>
              <a:rPr lang="it-IT" sz="900"/>
              <a:t>., Mancuso M., Monticelli L.S., Maimone G,  La Ferla R., Raffa F., Zaccone R.</a:t>
            </a:r>
            <a:r>
              <a:rPr lang="it-IT" sz="900" b="1"/>
              <a:t> </a:t>
            </a:r>
            <a:r>
              <a:rPr lang="it-IT" sz="900"/>
              <a:t>(2009). </a:t>
            </a:r>
            <a:r>
              <a:rPr lang="en-GB" sz="900"/>
              <a:t>Multidisciplinary study of the Cape Peloro brackish area (Messina, Italy): characterisation of trophic conditions, microbial abundances and activities. </a:t>
            </a:r>
            <a:r>
              <a:rPr lang="en-GB" sz="900" i="1"/>
              <a:t>Marine Ecology: an evolutionary perspective</a:t>
            </a:r>
            <a:r>
              <a:rPr lang="en-GB" sz="900"/>
              <a:t> (S.Z.N.)– 30, supplem.1, 33-42. </a:t>
            </a:r>
            <a:endParaRPr lang="it-IT" sz="900" b="1"/>
          </a:p>
          <a:p>
            <a:pPr>
              <a:buFontTx/>
              <a:buAutoNum type="arabicPeriod"/>
            </a:pPr>
            <a:r>
              <a:rPr lang="it-IT" sz="900" b="1"/>
              <a:t>Caruso G</a:t>
            </a:r>
            <a:r>
              <a:rPr lang="it-IT" sz="900"/>
              <a:t>., Azzaro M., Maimone G., Caruso R., Zappalà G. (2010). </a:t>
            </a:r>
            <a:r>
              <a:rPr lang="en-GB" sz="900"/>
              <a:t>Abundance and distribution of actively respiring bacteria in a coastal-offshore transect of the Tyrrhenian Sea (April 2007).  </a:t>
            </a:r>
            <a:r>
              <a:rPr lang="it-IT" sz="900" i="1"/>
              <a:t>39. CIESM</a:t>
            </a:r>
            <a:r>
              <a:rPr lang="it-IT" sz="900"/>
              <a:t>, Venice, 10-14 May 2010. vol. 39, p. 342.</a:t>
            </a:r>
            <a:endParaRPr lang="it-IT" sz="900" b="1"/>
          </a:p>
          <a:p>
            <a:pPr>
              <a:buFontTx/>
              <a:buAutoNum type="arabicPeriod"/>
            </a:pPr>
            <a:r>
              <a:rPr lang="it-IT" sz="900" b="1"/>
              <a:t>Caruso G</a:t>
            </a:r>
            <a:r>
              <a:rPr lang="it-IT" sz="900"/>
              <a:t>., Maricchiolo G., Micale V., Genovese L., Caruso R., Denaro M.G. (2010). </a:t>
            </a:r>
            <a:r>
              <a:rPr lang="en-GB" sz="900"/>
              <a:t>Physiological responses to starvation in European eel (</a:t>
            </a:r>
            <a:r>
              <a:rPr lang="en-GB" sz="900" i="1"/>
              <a:t>Anguilla anguilla</a:t>
            </a:r>
            <a:r>
              <a:rPr lang="en-GB" sz="900"/>
              <a:t>): effects on haematological, biochemical, non-specific immune parameters and skin structure. </a:t>
            </a:r>
            <a:r>
              <a:rPr lang="en-GB" sz="900" i="1"/>
              <a:t>Fish Physiol. Biochem.</a:t>
            </a:r>
            <a:r>
              <a:rPr lang="en-GB" sz="900"/>
              <a:t>, 36: 71-83. </a:t>
            </a:r>
            <a:endParaRPr lang="en-GB" sz="900" b="1"/>
          </a:p>
          <a:p>
            <a:pPr>
              <a:buFontTx/>
              <a:buAutoNum type="arabicPeriod"/>
            </a:pPr>
            <a:r>
              <a:rPr lang="en-GB" sz="900" b="1"/>
              <a:t>Caruso G.</a:t>
            </a:r>
            <a:r>
              <a:rPr lang="en-GB" sz="900"/>
              <a:t> (2010). Leucine aminopeptidase, beta-glucosidase and alkaline phosphatase activity rates and their significance in Carbon and Phosphorus cycles in some coastal Mediterranean sites. </a:t>
            </a:r>
            <a:r>
              <a:rPr lang="en-GB" sz="900" i="1"/>
              <a:t>Marine Drugs</a:t>
            </a:r>
            <a:r>
              <a:rPr lang="en-GB" sz="900"/>
              <a:t>, special issue, “Enzymes from the sea” (ed. Trincone A.), 8 (4): 916-940. </a:t>
            </a:r>
            <a:endParaRPr lang="it-IT" sz="900"/>
          </a:p>
          <a:p>
            <a:pPr>
              <a:buFontTx/>
              <a:buAutoNum type="arabicPeriod"/>
            </a:pPr>
            <a:r>
              <a:rPr lang="it-IT" sz="900"/>
              <a:t>Zaccone R. </a:t>
            </a:r>
            <a:r>
              <a:rPr lang="it-IT" sz="900" b="1"/>
              <a:t>Caruso G.,</a:t>
            </a:r>
            <a:r>
              <a:rPr lang="it-IT" sz="900"/>
              <a:t> Azzaro M., Azzaro F., Crisafi E., Decembrini F., De Domenico E., De Domenico M., La Ferla R.,  Leonardi M., Lo Giudice A., Maimone G., Mancuso M., Michaud L., Monticelli L.S., Raffa F., Ruggeri G., Bruni V. (2010). </a:t>
            </a:r>
            <a:r>
              <a:rPr lang="en-GB" sz="900"/>
              <a:t>Prokaryotic activities and abundance in pelagic areas of the Ionian Sea. </a:t>
            </a:r>
            <a:r>
              <a:rPr lang="it-IT" sz="900" i="1"/>
              <a:t>Chemistry and ecology, </a:t>
            </a:r>
            <a:r>
              <a:rPr lang="it-IT" sz="900"/>
              <a:t>26(1):169-197. </a:t>
            </a:r>
          </a:p>
          <a:p>
            <a:pPr>
              <a:buFontTx/>
              <a:buAutoNum type="arabicPeriod"/>
            </a:pPr>
            <a:r>
              <a:rPr lang="it-IT" sz="900"/>
              <a:t>Mazzola A., Bergamasco A., Calvo S., </a:t>
            </a:r>
            <a:r>
              <a:rPr lang="it-IT" sz="900" b="1"/>
              <a:t>Caruso G</a:t>
            </a:r>
            <a:r>
              <a:rPr lang="it-IT" sz="900"/>
              <a:t>., Chemello R., Colombo F., Giaccone G., Gianguzza P., Guglielmo L., Leonardi M., Riggio S., Sarà G., Signa G., Tomasello A., Vizzini S. (2010). </a:t>
            </a:r>
            <a:r>
              <a:rPr lang="en-GB" sz="900"/>
              <a:t>Sicilian transitional waters: current status and future development. </a:t>
            </a:r>
            <a:r>
              <a:rPr lang="en-GB" sz="900" i="1"/>
              <a:t>Chemistry and Ecology</a:t>
            </a:r>
            <a:r>
              <a:rPr lang="en-GB" sz="900"/>
              <a:t>, 26(1): 267-283.</a:t>
            </a:r>
            <a:endParaRPr lang="en-GB" sz="9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12200" y="6308725"/>
            <a:ext cx="4318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Text Box 4"/>
          <p:cNvSpPr txBox="1">
            <a:spLocks noChangeArrowheads="1"/>
          </p:cNvSpPr>
          <p:nvPr/>
        </p:nvSpPr>
        <p:spPr bwMode="auto">
          <a:xfrm>
            <a:off x="0" y="76200"/>
            <a:ext cx="9144000" cy="678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buFontTx/>
              <a:buAutoNum type="arabicPeriod"/>
            </a:pPr>
            <a:r>
              <a:rPr lang="en-GB" sz="900" b="1"/>
              <a:t>Caruso G.</a:t>
            </a:r>
            <a:r>
              <a:rPr lang="en-GB" sz="900"/>
              <a:t>, Zappalà G. (2010). Microbial parameters as indicators of mariculture impact on the marine environment. In: Marinov A.M., and Brebbia C.A. (Eds.), Water  Pollution X, 10th International Conference on Water Pollution: modelling, monitoring and management, Bucharest (Romania) June, 9-11, 2010. Proceedings, pp. 219-230. WIT Press, Southampton (UK).</a:t>
            </a:r>
            <a:r>
              <a:rPr lang="en-GB" sz="900" i="1"/>
              <a:t> </a:t>
            </a:r>
            <a:endParaRPr lang="it-IT" sz="900"/>
          </a:p>
          <a:p>
            <a:pPr>
              <a:buFontTx/>
              <a:buAutoNum type="arabicPeriod"/>
            </a:pPr>
            <a:r>
              <a:rPr lang="it-IT" sz="900"/>
              <a:t>La Ferla R., Azzaro M., </a:t>
            </a:r>
            <a:r>
              <a:rPr lang="it-IT" sz="900" b="1"/>
              <a:t>Caruso G</a:t>
            </a:r>
            <a:r>
              <a:rPr lang="it-IT" sz="900"/>
              <a:t>., Monticelli L.S., Maimone G., Zaccone R., Packard T.T. (2010). </a:t>
            </a:r>
            <a:r>
              <a:rPr lang="en-GB" sz="900"/>
              <a:t>Prokaryotic abundance and heterotrophic metabolism in the deep Mediterranean Sea. </a:t>
            </a:r>
            <a:r>
              <a:rPr lang="en-GB" sz="900" i="1"/>
              <a:t>Adv. </a:t>
            </a:r>
            <a:r>
              <a:rPr lang="it-IT" sz="900" i="1"/>
              <a:t>Oceanogr. Limnol</a:t>
            </a:r>
            <a:r>
              <a:rPr lang="it-IT" sz="900"/>
              <a:t>. Vol.1, 143-166.</a:t>
            </a:r>
            <a:endParaRPr lang="it-IT" sz="900" b="1"/>
          </a:p>
          <a:p>
            <a:pPr>
              <a:buFontTx/>
              <a:buAutoNum type="arabicPeriod"/>
            </a:pPr>
            <a:r>
              <a:rPr lang="it-IT" sz="900" b="1"/>
              <a:t>Caruso G.,</a:t>
            </a:r>
            <a:r>
              <a:rPr lang="it-IT" sz="900"/>
              <a:t> Leonardi M., Monticelli L. S., Decembrini F., Azzaro F., Crisafi E., Zappalà G., Bergamasco A., Vizzini S. (2010). </a:t>
            </a:r>
            <a:r>
              <a:rPr lang="en-GB" sz="900"/>
              <a:t>Assessment of the ecological status of Sicilian transitional waters: first characterization and classification according to a multiparametric approach. </a:t>
            </a:r>
            <a:r>
              <a:rPr lang="it-IT" sz="900" i="1"/>
              <a:t>Marine Pollution Bulletin</a:t>
            </a:r>
            <a:r>
              <a:rPr lang="it-IT" sz="900"/>
              <a:t>, 60(10) 1682-1690. </a:t>
            </a:r>
            <a:endParaRPr lang="it-IT" sz="900" b="1"/>
          </a:p>
          <a:p>
            <a:pPr>
              <a:buFontTx/>
              <a:buAutoNum type="arabicPeriod"/>
            </a:pPr>
            <a:r>
              <a:rPr lang="it-IT" sz="900" b="1"/>
              <a:t>Caruso G.,</a:t>
            </a:r>
            <a:r>
              <a:rPr lang="it-IT" sz="900"/>
              <a:t> Maricchiolo G., Muglia U., Genovese L., Denaro M.G. (2010). </a:t>
            </a:r>
            <a:r>
              <a:rPr lang="en-GB" sz="900"/>
              <a:t>Changes in some physiological parameters of red porgy (</a:t>
            </a:r>
            <a:r>
              <a:rPr lang="en-GB" sz="900" i="1"/>
              <a:t>Pagrus pagrus</a:t>
            </a:r>
            <a:r>
              <a:rPr lang="en-GB" sz="900"/>
              <a:t>) during a fasting-refeeding experiment. </a:t>
            </a:r>
            <a:r>
              <a:rPr lang="it-IT" sz="900" i="1"/>
              <a:t>Biol. Mar. Medit. </a:t>
            </a:r>
            <a:r>
              <a:rPr lang="it-IT" sz="900"/>
              <a:t>17(1): 266-267.</a:t>
            </a:r>
          </a:p>
          <a:p>
            <a:pPr>
              <a:buFontTx/>
              <a:buAutoNum type="arabicPeriod"/>
            </a:pPr>
            <a:r>
              <a:rPr lang="it-IT" sz="900"/>
              <a:t>Maricchiolo G., Caruso T., </a:t>
            </a:r>
            <a:r>
              <a:rPr lang="it-IT" sz="900" b="1"/>
              <a:t>Caruso G.,</a:t>
            </a:r>
            <a:r>
              <a:rPr lang="it-IT" sz="900"/>
              <a:t> Genovese L., Mirto S. (2010). </a:t>
            </a:r>
            <a:r>
              <a:rPr lang="en-GB" sz="900"/>
              <a:t>Rearing conditions and welfare in </a:t>
            </a:r>
            <a:r>
              <a:rPr lang="en-GB" sz="900" i="1"/>
              <a:t>Dicentrarchus labrax</a:t>
            </a:r>
            <a:r>
              <a:rPr lang="en-GB" sz="900"/>
              <a:t>: a comparison between submerged and surface cages.</a:t>
            </a:r>
            <a:r>
              <a:rPr lang="en-GB" sz="900" i="1"/>
              <a:t> </a:t>
            </a:r>
            <a:r>
              <a:rPr lang="it-IT" sz="900" i="1"/>
              <a:t>Biol. Mar. Medit. </a:t>
            </a:r>
            <a:r>
              <a:rPr lang="it-IT" sz="900"/>
              <a:t>17(1): 274-275.</a:t>
            </a:r>
          </a:p>
          <a:p>
            <a:pPr>
              <a:buFontTx/>
              <a:buAutoNum type="arabicPeriod"/>
            </a:pPr>
            <a:r>
              <a:rPr lang="it-IT" sz="900"/>
              <a:t>Laganà P., </a:t>
            </a:r>
            <a:r>
              <a:rPr lang="it-IT" sz="900" b="1"/>
              <a:t>Caruso G</a:t>
            </a:r>
            <a:r>
              <a:rPr lang="it-IT" sz="900"/>
              <a:t>., Minutoli E., Zaccone R., Delia S. (2011). Susceptibility to antibiotics of </a:t>
            </a:r>
            <a:r>
              <a:rPr lang="it-IT" sz="900" i="1"/>
              <a:t>Vibrio</a:t>
            </a:r>
            <a:r>
              <a:rPr lang="it-IT" sz="900"/>
              <a:t> spp.and </a:t>
            </a:r>
            <a:r>
              <a:rPr lang="it-IT" sz="900" i="1"/>
              <a:t>Photobacterium damsela</a:t>
            </a:r>
            <a:r>
              <a:rPr lang="it-IT" sz="900"/>
              <a:t> ssp. </a:t>
            </a:r>
            <a:r>
              <a:rPr lang="it-IT" sz="900" i="1"/>
              <a:t>piscicida </a:t>
            </a:r>
            <a:r>
              <a:rPr lang="it-IT" sz="900"/>
              <a:t>strains</a:t>
            </a:r>
            <a:r>
              <a:rPr lang="it-IT" sz="900" i="1"/>
              <a:t> </a:t>
            </a:r>
            <a:r>
              <a:rPr lang="it-IT" sz="900"/>
              <a:t>isolated from Italian aquaculture farms. </a:t>
            </a:r>
            <a:r>
              <a:rPr lang="en-GB" sz="900" i="1"/>
              <a:t>New Microbiologica</a:t>
            </a:r>
            <a:r>
              <a:rPr lang="en-GB" sz="900"/>
              <a:t>, 34(1): 53-63.</a:t>
            </a:r>
            <a:endParaRPr lang="it-IT" sz="900" b="1"/>
          </a:p>
          <a:p>
            <a:pPr>
              <a:buFontTx/>
              <a:buAutoNum type="arabicPeriod"/>
            </a:pPr>
            <a:r>
              <a:rPr lang="it-IT" sz="900" b="1"/>
              <a:t>Caruso G</a:t>
            </a:r>
            <a:r>
              <a:rPr lang="it-IT" sz="900"/>
              <a:t>., Caruso R., Denaro M.G., Genovese L. (2011). </a:t>
            </a:r>
            <a:r>
              <a:rPr lang="en-GB" sz="900"/>
              <a:t>Non-Specific Immune Parameters in Some New Candidate Species for Mediterranean Aquaculture: Results of First Studies. </a:t>
            </a:r>
            <a:r>
              <a:rPr lang="en-GB" sz="900" i="1"/>
              <a:t>The Open Marine Biology Journal</a:t>
            </a:r>
            <a:r>
              <a:rPr lang="en-GB" sz="900"/>
              <a:t>, Special Issue “New candidate species for intensive Mediterranean aquaculture: vol. 5: 3-11.</a:t>
            </a:r>
            <a:endParaRPr lang="it-IT" sz="900"/>
          </a:p>
          <a:p>
            <a:pPr>
              <a:buFontTx/>
              <a:buAutoNum type="arabicPeriod"/>
            </a:pPr>
            <a:r>
              <a:rPr lang="it-IT" sz="900"/>
              <a:t>Costanzo M., Palmegiano G.B., </a:t>
            </a:r>
            <a:r>
              <a:rPr lang="it-IT" sz="900" b="1"/>
              <a:t>Caruso G</a:t>
            </a:r>
            <a:r>
              <a:rPr lang="it-IT" sz="900"/>
              <a:t>., Gai F., Daprà F., Maricchiolo G., Micale V., Genovese L. (2011). </a:t>
            </a:r>
            <a:r>
              <a:rPr lang="en-GB" sz="900"/>
              <a:t>Alternative Dietary Sources in Feeding of the Blackspot Sea Bream </a:t>
            </a:r>
            <a:r>
              <a:rPr lang="en-GB" sz="900" i="1"/>
              <a:t>Pagellus bogaraveo</a:t>
            </a:r>
            <a:r>
              <a:rPr lang="en-GB" sz="900"/>
              <a:t> (Brunnich, 1768). </a:t>
            </a:r>
            <a:r>
              <a:rPr lang="en-GB" sz="900" i="1"/>
              <a:t>The Open Marine Biology Journal, </a:t>
            </a:r>
            <a:r>
              <a:rPr lang="en-GB" sz="900"/>
              <a:t>Special Issue “New candidate species for intensive Mediterranean aquaculture:”, vol.5: 12-23.</a:t>
            </a:r>
            <a:endParaRPr lang="it-IT" sz="900"/>
          </a:p>
          <a:p>
            <a:pPr>
              <a:buFontTx/>
              <a:buAutoNum type="arabicPeriod"/>
            </a:pPr>
            <a:r>
              <a:rPr lang="it-IT" sz="900"/>
              <a:t>Maricchiolo G., Mirto S., </a:t>
            </a:r>
            <a:r>
              <a:rPr lang="it-IT" sz="900" b="1"/>
              <a:t>Caruso G.,</a:t>
            </a:r>
            <a:r>
              <a:rPr lang="it-IT" sz="900"/>
              <a:t> Caruso T., Bonaventura R., Celi M., Matranga V., Genovese L., (2011). </a:t>
            </a:r>
            <a:r>
              <a:rPr lang="en-GB" sz="900"/>
              <a:t>Welfare status of cage farmed European sea bass (</a:t>
            </a:r>
            <a:r>
              <a:rPr lang="en-GB" sz="900" i="1"/>
              <a:t>Dicentrarchus labrax</a:t>
            </a:r>
            <a:r>
              <a:rPr lang="en-GB" sz="900"/>
              <a:t>): a comparison between submerged and surface cages. </a:t>
            </a:r>
            <a:r>
              <a:rPr lang="it-IT" sz="900" i="1"/>
              <a:t>Aquaculture</a:t>
            </a:r>
            <a:r>
              <a:rPr lang="it-IT" sz="900"/>
              <a:t>, 314, 173-181</a:t>
            </a:r>
            <a:endParaRPr lang="it-IT" sz="900" b="1"/>
          </a:p>
          <a:p>
            <a:pPr>
              <a:buFontTx/>
              <a:buAutoNum type="arabicPeriod"/>
            </a:pPr>
            <a:r>
              <a:rPr lang="it-IT" sz="900" b="1"/>
              <a:t>Caruso G.,</a:t>
            </a:r>
            <a:r>
              <a:rPr lang="it-IT" sz="900"/>
              <a:t> Denaro M.G., Caruso R., Mancari F., Genovese L., Maricchiolo G. (2011). Response to short term starvation of growth, haematological, biochemical and non-specific immune parameters in European sea bass (</a:t>
            </a:r>
            <a:r>
              <a:rPr lang="it-IT" sz="900" i="1"/>
              <a:t>Dicentrarchus labrax</a:t>
            </a:r>
            <a:r>
              <a:rPr lang="it-IT" sz="900"/>
              <a:t>, Linnaeus 1758) and blackspot sea bream (</a:t>
            </a:r>
            <a:r>
              <a:rPr lang="it-IT" sz="900" i="1"/>
              <a:t>Pagellus bogaraveo</a:t>
            </a:r>
            <a:r>
              <a:rPr lang="it-IT" sz="900"/>
              <a:t>, Brunnich, 1768). </a:t>
            </a:r>
            <a:r>
              <a:rPr lang="it-IT" sz="900" i="1"/>
              <a:t>Mar. Environ. Res.,</a:t>
            </a:r>
            <a:r>
              <a:rPr lang="it-IT" sz="900"/>
              <a:t> 72: 46-52. </a:t>
            </a:r>
          </a:p>
          <a:p>
            <a:pPr>
              <a:buFontTx/>
              <a:buAutoNum type="arabicPeriod"/>
            </a:pPr>
            <a:r>
              <a:rPr lang="it-IT" sz="900"/>
              <a:t>Zaccone R., Boldrin A., </a:t>
            </a:r>
            <a:r>
              <a:rPr lang="it-IT" sz="900" b="1"/>
              <a:t>Caruso G.,</a:t>
            </a:r>
            <a:r>
              <a:rPr lang="it-IT" sz="900"/>
              <a:t> La Ferla R., Maimone G., Santinelli C., Turchetto M. (2012). </a:t>
            </a:r>
            <a:r>
              <a:rPr lang="en-GB" sz="900"/>
              <a:t>Enzymatic activities and prokayotic abundance in relation to organic matter along a West-East Mediterranean transect (TRANSMED cruise). </a:t>
            </a:r>
            <a:r>
              <a:rPr lang="en-GB" sz="900" i="1"/>
              <a:t>Microb. Ecol.,</a:t>
            </a:r>
            <a:r>
              <a:rPr lang="en-GB" sz="900"/>
              <a:t> 64(1) 54-66. </a:t>
            </a:r>
            <a:endParaRPr lang="it-IT" sz="900" b="1"/>
          </a:p>
          <a:p>
            <a:pPr>
              <a:buFontTx/>
              <a:buAutoNum type="arabicPeriod"/>
            </a:pPr>
            <a:r>
              <a:rPr lang="it-IT" sz="900" b="1"/>
              <a:t>Caruso G. </a:t>
            </a:r>
            <a:r>
              <a:rPr lang="it-IT" sz="900"/>
              <a:t>2012). </a:t>
            </a:r>
            <a:r>
              <a:rPr lang="en-GB" sz="900"/>
              <a:t>How deep is our current knowledge of microbial metabolism in the Mediterranean Sea? Journal of Ecosystems and Ecography, Editorial, 2:1. Accessible at http://dx.doi.org/10.4172/2157-7625.1000e108  </a:t>
            </a:r>
            <a:endParaRPr lang="it-IT" sz="900"/>
          </a:p>
          <a:p>
            <a:pPr>
              <a:buFontTx/>
              <a:buAutoNum type="arabicPeriod"/>
            </a:pPr>
            <a:r>
              <a:rPr lang="it-IT" sz="900"/>
              <a:t>Zappalà G., Bonamano S., Madonia A., </a:t>
            </a:r>
            <a:r>
              <a:rPr lang="it-IT" sz="900" b="1"/>
              <a:t>Caruso G</a:t>
            </a:r>
            <a:r>
              <a:rPr lang="it-IT" sz="900"/>
              <a:t>., Marcelli M. (2012). </a:t>
            </a:r>
            <a:r>
              <a:rPr lang="en-GB" sz="900"/>
              <a:t>Microbiological risk assessment in a coastal marine environment through the use of mathematical models. In: Brebbia C.A. (ed.), Water Pollution XI, Proceedings XIth International Conference on Water Pollution, </a:t>
            </a:r>
            <a:r>
              <a:rPr lang="en-GB" sz="900">
                <a:hlinkClick r:id="rId3" tooltip="Show source title details"/>
              </a:rPr>
              <a:t>WIT Transactions on Ecology and the Environment</a:t>
            </a:r>
            <a:r>
              <a:rPr lang="en-GB" sz="900"/>
              <a:t> 164 , pp. 3-14</a:t>
            </a:r>
            <a:endParaRPr lang="it-IT" sz="900" b="1"/>
          </a:p>
          <a:p>
            <a:pPr>
              <a:buFontTx/>
              <a:buAutoNum type="arabicPeriod"/>
            </a:pPr>
            <a:r>
              <a:rPr lang="it-IT" sz="900" b="1"/>
              <a:t>Caruso G</a:t>
            </a:r>
            <a:r>
              <a:rPr lang="it-IT" sz="900"/>
              <a:t>., Denaro M.G., Caruso R., Genovese L., Mancari F., Maricchiolo G. (2012). </a:t>
            </a:r>
            <a:r>
              <a:rPr lang="en-GB" sz="900"/>
              <a:t>Short fasting and refeeding in red porgy (</a:t>
            </a:r>
            <a:r>
              <a:rPr lang="en-GB" sz="900" i="1"/>
              <a:t>Pagrus pagrus</a:t>
            </a:r>
            <a:r>
              <a:rPr lang="en-GB" sz="900"/>
              <a:t>, Linnaeus 1758): response of some haematological, biochemical and non specific immune parameters. Marine Environmental Research, 81, 18-25. DOI : 10.1016/j.marenvres.2012.07.003</a:t>
            </a:r>
            <a:endParaRPr lang="it-IT" sz="900" b="1"/>
          </a:p>
          <a:p>
            <a:pPr>
              <a:buFontTx/>
              <a:buAutoNum type="arabicPeriod"/>
            </a:pPr>
            <a:r>
              <a:rPr lang="it-IT" sz="900" b="1"/>
              <a:t>Caruso G</a:t>
            </a:r>
            <a:r>
              <a:rPr lang="it-IT" sz="900"/>
              <a:t>., Azzaro F., La Ferla R., De Pasquale F., Raffa F., Decembrini F. (2013). </a:t>
            </a:r>
            <a:r>
              <a:rPr lang="en-GB" sz="900"/>
              <a:t>Microbial enzymatic activities and prokaryotic abundance in the upwelling system of the Straits of Messina (Sicily): distribution, dynamics and biogeochemical considerations. </a:t>
            </a:r>
            <a:r>
              <a:rPr lang="it-IT" sz="900"/>
              <a:t>Advances in Oceanography and Limnology, 4(1): 43-69. DOI 10.1080/19475721.2012.755568</a:t>
            </a:r>
          </a:p>
          <a:p>
            <a:pPr>
              <a:buFontTx/>
              <a:buAutoNum type="arabicPeriod"/>
            </a:pPr>
            <a:r>
              <a:rPr lang="it-IT" sz="900"/>
              <a:t>Caroppo C., Buttino I., Camatti E., </a:t>
            </a:r>
            <a:r>
              <a:rPr lang="it-IT" sz="900" b="1"/>
              <a:t>Caruso G</a:t>
            </a:r>
            <a:r>
              <a:rPr lang="it-IT" sz="900"/>
              <a:t>., De Angelis R., Facca C., Giovanardi F., Lazzara L., Mangoni O., Magaletti E. (2013). </a:t>
            </a:r>
            <a:r>
              <a:rPr lang="en-GB" sz="900"/>
              <a:t>State of the art and perspectives on the use of planktonic communities as indicators of environmental status in relation to the EU Marine Strategy Framework Directive. </a:t>
            </a:r>
            <a:r>
              <a:rPr lang="it-IT" sz="900" i="1"/>
              <a:t>Biol. Mar. Medit.</a:t>
            </a:r>
            <a:r>
              <a:rPr lang="it-IT" sz="900"/>
              <a:t> 20(1): 65-73. </a:t>
            </a:r>
            <a:endParaRPr lang="en-GB" sz="900" b="1"/>
          </a:p>
          <a:p>
            <a:pPr>
              <a:buFontTx/>
              <a:buAutoNum type="arabicPeriod"/>
            </a:pPr>
            <a:r>
              <a:rPr lang="en-GB" sz="900" b="1"/>
              <a:t>Caruso G.</a:t>
            </a:r>
            <a:r>
              <a:rPr lang="en-GB" sz="900"/>
              <a:t> (2013) Microbes and their use as indicators of pollution. </a:t>
            </a:r>
            <a:r>
              <a:rPr lang="en-GB" sz="900" i="1"/>
              <a:t>Journal of Pollution Effects and Control</a:t>
            </a:r>
            <a:r>
              <a:rPr lang="en-GB" sz="900"/>
              <a:t>. JPE-vol 1 (1), pp. 1-4, http://dx.doi.org/10.4172/jpe.1000e102, Editorial.</a:t>
            </a:r>
            <a:endParaRPr lang="it-IT" sz="900"/>
          </a:p>
          <a:p>
            <a:pPr>
              <a:buFontTx/>
              <a:buAutoNum type="arabicPeriod"/>
            </a:pPr>
            <a:r>
              <a:rPr lang="it-IT" sz="900"/>
              <a:t>Zappalà G</a:t>
            </a:r>
            <a:r>
              <a:rPr lang="it-IT" sz="900" b="1"/>
              <a:t>.,Caruso G</a:t>
            </a:r>
            <a:r>
              <a:rPr lang="it-IT" sz="900"/>
              <a:t>., Bonamano S., Madonia A., Piermattei V., Di Cicco A.,  Martellucci R. and Marcelli M. (2013). </a:t>
            </a:r>
            <a:r>
              <a:rPr lang="en-GB" sz="900"/>
              <a:t>Integrated marine measurements in Civitavecchia (Rome) area. In: G. M. Carlomagno, C.A.Brebbia, and S. Hernandez (Eds) XVI Computational Methods and Experimental Measurements (CMEM) 2013, </a:t>
            </a:r>
            <a:r>
              <a:rPr lang="it-IT" sz="900"/>
              <a:t>WIT Transactions on Modelling and Simulation, 55 pp. 221-235.</a:t>
            </a:r>
            <a:endParaRPr lang="it-IT" sz="900" b="1"/>
          </a:p>
          <a:p>
            <a:pPr>
              <a:buFontTx/>
              <a:buAutoNum type="arabicPeriod"/>
            </a:pPr>
            <a:r>
              <a:rPr lang="it-IT" sz="900" b="1"/>
              <a:t>Caruso G</a:t>
            </a:r>
            <a:r>
              <a:rPr lang="it-IT" sz="900"/>
              <a:t>., Monticelli L., La Ferla R., Maimone G., Azzaro M., Azzaro F., Decembrini F., De Pasquale F., Leonardi M., Zappalà G., De Domenico E. (2013) Patterns of prokaryotic activities and abundance among the epi-meso and bathypelagic zones of the Southern-Central Tyrrhenian Sea. </a:t>
            </a:r>
            <a:r>
              <a:rPr lang="it-IT" sz="900" i="1"/>
              <a:t>Oceanography Open Access 1:2, </a:t>
            </a:r>
            <a:r>
              <a:rPr lang="it-IT" sz="900"/>
              <a:t>http://dx.doi.org/</a:t>
            </a:r>
            <a:r>
              <a:rPr lang="it-IT" sz="900">
                <a:hlinkClick r:id="rId4"/>
              </a:rPr>
              <a:t>10.4172/ocn.1000105</a:t>
            </a:r>
            <a:r>
              <a:rPr lang="it-IT" sz="900"/>
              <a:t>. </a:t>
            </a:r>
            <a:endParaRPr lang="it-IT" sz="900" b="1"/>
          </a:p>
          <a:p>
            <a:pPr>
              <a:buFontTx/>
              <a:buAutoNum type="arabicPeriod"/>
            </a:pPr>
            <a:r>
              <a:rPr lang="it-IT" sz="900" b="1"/>
              <a:t>Caruso G.,</a:t>
            </a:r>
            <a:r>
              <a:rPr lang="it-IT" sz="900"/>
              <a:t> Azzaro F., Azzaro M., Decembrini F., La Ferla R., Maimone G., De Pasquale F., Monticelli L.S., Zaccone R., Zappalà G., Leonardi M. (2013). </a:t>
            </a:r>
            <a:r>
              <a:rPr lang="en-GB" sz="900"/>
              <a:t>Environmental variability in a transitional Mediterranean system (Oliveri-Tindari, Italy): focusing on the response of  prokaryotic activities and abundance. Estuarine, Coastal and Shelf Science, 135: 158-170. </a:t>
            </a:r>
            <a:endParaRPr lang="it-IT" sz="900"/>
          </a:p>
          <a:p>
            <a:pPr>
              <a:buFontTx/>
              <a:buAutoNum type="arabicPeriod"/>
            </a:pPr>
            <a:r>
              <a:rPr lang="it-IT" sz="900"/>
              <a:t>Bonamano S., Madonia A., Stefani C., Borsellino C., </a:t>
            </a:r>
            <a:r>
              <a:rPr lang="it-IT" sz="900" b="1"/>
              <a:t>Caruso G</a:t>
            </a:r>
            <a:r>
              <a:rPr lang="it-IT" sz="900"/>
              <a:t>., Zappalà G., Marcelli M. (2013). </a:t>
            </a:r>
            <a:r>
              <a:rPr lang="en-GB" sz="900"/>
              <a:t>Modeling the fate of faecal bacteria in near-shore coastal waters. 40th CIESM Congress Proceedings n°40, p. 832.</a:t>
            </a:r>
            <a:endParaRPr lang="it-IT" sz="9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350" y="5734050"/>
            <a:ext cx="53975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 Box 4"/>
          <p:cNvSpPr txBox="1">
            <a:spLocks noChangeArrowheads="1"/>
          </p:cNvSpPr>
          <p:nvPr/>
        </p:nvSpPr>
        <p:spPr bwMode="auto">
          <a:xfrm>
            <a:off x="0" y="0"/>
            <a:ext cx="9144000" cy="691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buFontTx/>
              <a:buAutoNum type="arabicPeriod"/>
            </a:pPr>
            <a:r>
              <a:rPr lang="it-IT" sz="900"/>
              <a:t>Mancuso M., </a:t>
            </a:r>
            <a:r>
              <a:rPr lang="it-IT" sz="900" b="1"/>
              <a:t>Caruso G.</a:t>
            </a:r>
            <a:r>
              <a:rPr lang="it-IT" sz="900"/>
              <a:t>, Adone R., Genovese L., Crisafi E., Zaccone R. (2013). </a:t>
            </a:r>
            <a:r>
              <a:rPr lang="en-GB" sz="900"/>
              <a:t>Detection of </a:t>
            </a:r>
            <a:r>
              <a:rPr lang="en-GB" sz="900" i="1"/>
              <a:t>Photobacterium damselae</a:t>
            </a:r>
            <a:r>
              <a:rPr lang="en-GB" sz="900"/>
              <a:t> subsp. </a:t>
            </a:r>
            <a:r>
              <a:rPr lang="en-GB" sz="900" i="1"/>
              <a:t>piscicida</a:t>
            </a:r>
            <a:r>
              <a:rPr lang="en-GB" sz="900"/>
              <a:t> in seawaters by fluorescent antibody. </a:t>
            </a:r>
            <a:r>
              <a:rPr lang="it-IT" sz="900" i="1"/>
              <a:t>Journal of applied aquaculture</a:t>
            </a:r>
            <a:r>
              <a:rPr lang="it-IT" sz="900"/>
              <a:t>, 25: 337-345.</a:t>
            </a:r>
            <a:endParaRPr lang="it-IT" sz="900" b="1"/>
          </a:p>
          <a:p>
            <a:pPr>
              <a:buFontTx/>
              <a:buAutoNum type="arabicPeriod"/>
            </a:pPr>
            <a:r>
              <a:rPr lang="it-IT" sz="900" b="1"/>
              <a:t>Caruso G., </a:t>
            </a:r>
            <a:r>
              <a:rPr lang="it-IT" sz="900"/>
              <a:t>Maricchiolo G., Genovese L., De Pasquale F., Caruso R., Denaro M.G., Delia S.A., Laganà P. (2014) Comparative study of antibacterial and haemolytic activities in sea bass, European eel and blackspot seabream. </a:t>
            </a:r>
            <a:r>
              <a:rPr lang="it-IT" sz="900" i="1"/>
              <a:t>The Open Marine Biology Journal</a:t>
            </a:r>
            <a:r>
              <a:rPr lang="it-IT" sz="900"/>
              <a:t>, 8: 10-16.</a:t>
            </a:r>
          </a:p>
          <a:p>
            <a:pPr>
              <a:buFontTx/>
              <a:buAutoNum type="arabicPeriod"/>
            </a:pPr>
            <a:r>
              <a:rPr lang="it-IT" sz="900"/>
              <a:t>Zaccone R., Azzaro M., Azzaro F., Bergamasco A., </a:t>
            </a:r>
            <a:r>
              <a:rPr lang="it-IT" sz="900" b="1"/>
              <a:t>Caruso G</a:t>
            </a:r>
            <a:r>
              <a:rPr lang="it-IT" sz="900"/>
              <a:t>., Leonardi M., La Ferla R., Maimone G., Mancuso M., Monticelli L.S., Raffa F., Crisafi E. (2014). </a:t>
            </a:r>
            <a:r>
              <a:rPr lang="en-GB" sz="900"/>
              <a:t>Seasonal dynamics of prokaryotic abundance and activities in relation to environmental parameters in a transitional aquatic ecosystem (Cape Peloro, Italy). </a:t>
            </a:r>
            <a:r>
              <a:rPr lang="it-IT" sz="900" i="1"/>
              <a:t>Microbial Ecology</a:t>
            </a:r>
            <a:r>
              <a:rPr lang="it-IT" sz="900"/>
              <a:t>, 67(1): 45-56. </a:t>
            </a:r>
          </a:p>
          <a:p>
            <a:pPr>
              <a:buFontTx/>
              <a:buAutoNum type="arabicPeriod"/>
            </a:pPr>
            <a:r>
              <a:rPr lang="it-IT" sz="900"/>
              <a:t>La Ferla R., Maimone G., </a:t>
            </a:r>
            <a:r>
              <a:rPr lang="it-IT" sz="900" b="1"/>
              <a:t>Caruso G.</a:t>
            </a:r>
            <a:r>
              <a:rPr lang="it-IT" sz="900"/>
              <a:t>, Azzaro F., Azzaro M., Decembrini F., Cosenza A., Leonardi M., Paranhos R. (2014). </a:t>
            </a:r>
            <a:r>
              <a:rPr lang="en-GB" sz="900"/>
              <a:t>Are prokaryotic cell shape and size suitable to ecosystem characterization?. </a:t>
            </a:r>
            <a:r>
              <a:rPr lang="en-GB" sz="900" i="1"/>
              <a:t>Hydrobiologia</a:t>
            </a:r>
            <a:r>
              <a:rPr lang="en-GB" sz="900"/>
              <a:t>, 726(1) 65-80. </a:t>
            </a:r>
          </a:p>
          <a:p>
            <a:pPr>
              <a:buFontTx/>
              <a:buAutoNum type="arabicPeriod"/>
            </a:pPr>
            <a:r>
              <a:rPr lang="en-GB" sz="900"/>
              <a:t>Guglielmo L., Azzaro F., Baviera C., Bergamasco A., Bissett S., Brugnano C., </a:t>
            </a:r>
            <a:r>
              <a:rPr lang="en-GB" sz="900" b="1"/>
              <a:t>Caruso G.</a:t>
            </a:r>
            <a:r>
              <a:rPr lang="en-GB" sz="900"/>
              <a:t>, Decembrini F., Garey A….. J., Minutoli R. (2014) Multidisciplinary ecological assessment of the Alcantara River (Sicily, Italy) using bioindicators. Mar. Freshwater Res., 65 (4): 283-305. </a:t>
            </a:r>
          </a:p>
          <a:p>
            <a:pPr>
              <a:buFontTx/>
              <a:buAutoNum type="arabicPeriod"/>
            </a:pPr>
            <a:r>
              <a:rPr lang="en-GB" sz="900"/>
              <a:t>Hassanshahian M., Emtiazi G., </a:t>
            </a:r>
            <a:r>
              <a:rPr lang="en-GB" sz="900" b="1"/>
              <a:t>Caruso G.,</a:t>
            </a:r>
            <a:r>
              <a:rPr lang="en-GB" sz="900"/>
              <a:t> Cappello S. (2014) Bioremediation (bioaugmentation/biostimulation) trials of oil polluted seawater: a mesocosm simulation study.  Marine Environmental Research 95: 28-38. </a:t>
            </a:r>
            <a:endParaRPr lang="it-IT" sz="900"/>
          </a:p>
          <a:p>
            <a:pPr>
              <a:buFontTx/>
              <a:buAutoNum type="arabicPeriod"/>
            </a:pPr>
            <a:r>
              <a:rPr lang="it-IT" sz="900"/>
              <a:t>Monticelli L.S., </a:t>
            </a:r>
            <a:r>
              <a:rPr lang="it-IT" sz="900" b="1"/>
              <a:t>Caruso G</a:t>
            </a:r>
            <a:r>
              <a:rPr lang="it-IT" sz="900"/>
              <a:t>., Decembrini F., Caroppo C., Fiesoletti F. (2014). </a:t>
            </a:r>
            <a:r>
              <a:rPr lang="en-US" sz="900"/>
              <a:t>Role of Prokaryotic Biomasses and Activities in Carbon and Phosphorus Cycles at a Coastal, Thermohaline Front and in Offshore Waters (Gulf of Manfredonia, Southern Adriatic Sea). </a:t>
            </a:r>
            <a:r>
              <a:rPr lang="en-GB" sz="900"/>
              <a:t>Microbial Ecology, 67(3) </a:t>
            </a:r>
            <a:r>
              <a:rPr lang="en-US" sz="900"/>
              <a:t>501-519. </a:t>
            </a:r>
            <a:endParaRPr lang="en-GB" sz="900" b="1"/>
          </a:p>
          <a:p>
            <a:pPr>
              <a:buFontTx/>
              <a:buAutoNum type="arabicPeriod"/>
            </a:pPr>
            <a:r>
              <a:rPr lang="en-GB" sz="900" b="1"/>
              <a:t>Caruso G</a:t>
            </a:r>
            <a:r>
              <a:rPr lang="en-GB" sz="900"/>
              <a:t>., Denaro M.G., Caruso R., Genovese L., Maricchiolo G.</a:t>
            </a:r>
            <a:r>
              <a:rPr lang="en-GB" sz="900" b="1"/>
              <a:t> </a:t>
            </a:r>
            <a:r>
              <a:rPr lang="en-GB" sz="900"/>
              <a:t>(2014) Changes in digestive enzymatic patterns of red porgy </a:t>
            </a:r>
            <a:r>
              <a:rPr lang="en-GB" sz="900" i="1"/>
              <a:t>Pagrus pagrus</a:t>
            </a:r>
            <a:r>
              <a:rPr lang="en-GB" sz="900"/>
              <a:t> during a fasting-refeeding experiment. </a:t>
            </a:r>
            <a:r>
              <a:rPr lang="en-GB" sz="900" i="1"/>
              <a:t>Fish P</a:t>
            </a:r>
            <a:r>
              <a:rPr lang="en-US" sz="900" i="1"/>
              <a:t>hysiology and Biochemistry</a:t>
            </a:r>
            <a:r>
              <a:rPr lang="en-GB" sz="900"/>
              <a:t>, 40 (5): 1373-1382.</a:t>
            </a:r>
            <a:r>
              <a:rPr lang="en-GB" sz="900" i="1"/>
              <a:t> </a:t>
            </a:r>
            <a:endParaRPr lang="en-GB" sz="900" b="1"/>
          </a:p>
          <a:p>
            <a:pPr>
              <a:buFontTx/>
              <a:buAutoNum type="arabicPeriod"/>
            </a:pPr>
            <a:r>
              <a:rPr lang="en-GB" sz="900" b="1"/>
              <a:t>Caruso G.</a:t>
            </a:r>
            <a:r>
              <a:rPr lang="en-GB" sz="900"/>
              <a:t> (2014). Effects of aquaculture activities on microbial assemblages. Oceanography Open Access, Editorial, 2(2) http://dx.doi.org/10.4172/2332-2632.1000e107</a:t>
            </a:r>
            <a:endParaRPr lang="it-IT" sz="900"/>
          </a:p>
          <a:p>
            <a:pPr>
              <a:buFontTx/>
              <a:buAutoNum type="arabicPeriod"/>
            </a:pPr>
            <a:r>
              <a:rPr lang="it-IT" sz="900"/>
              <a:t>Laganà P., </a:t>
            </a:r>
            <a:r>
              <a:rPr lang="it-IT" sz="900" b="1"/>
              <a:t>Caruso G</a:t>
            </a:r>
            <a:r>
              <a:rPr lang="it-IT" sz="900"/>
              <a:t>., Piccione D., Gioffrè M.E., Pino R., Delia S. (2014). </a:t>
            </a:r>
            <a:r>
              <a:rPr lang="en-GB" sz="900" i="1"/>
              <a:t>Legionella</a:t>
            </a:r>
            <a:r>
              <a:rPr lang="en-GB" sz="900"/>
              <a:t> spp., amoebae and not-fermenting Gram negative bacteria in an Italian university hospital water system. Annals of agricultural and environm medicine (AAEM), 21(3): 489-493. </a:t>
            </a:r>
            <a:endParaRPr lang="en-GB" altLang="ja-JP" sz="900">
              <a:ea typeface="ＭＳ Ｐゴシック" charset="-128"/>
            </a:endParaRPr>
          </a:p>
          <a:p>
            <a:pPr>
              <a:buFontTx/>
              <a:buAutoNum type="arabicPeriod"/>
            </a:pPr>
            <a:r>
              <a:rPr lang="en-GB" altLang="ja-JP" sz="900">
                <a:ea typeface="ＭＳ Ｐゴシック" charset="-128"/>
              </a:rPr>
              <a:t>La Ferla R., Azzaro M., </a:t>
            </a:r>
            <a:r>
              <a:rPr lang="en-GB" altLang="ja-JP" sz="900" b="1">
                <a:ea typeface="ＭＳ Ｐゴシック" charset="-128"/>
              </a:rPr>
              <a:t>Caruso G.,</a:t>
            </a:r>
            <a:r>
              <a:rPr lang="en-GB" altLang="ja-JP" sz="900">
                <a:ea typeface="ＭＳ Ｐゴシック" charset="-128"/>
              </a:rPr>
              <a:t> Maimone G., Caroppo C., Fonda Umani S., Zaccone R., Monticelli L.S., Azzaro F., Leonardi M., Decembrini F., Cabral A., Paranhos R., Cuttitta A., Placenti F., Larosa R., Patti B. (2014) Microbial communities and biogeochemistry in an area of </a:t>
            </a:r>
            <a:r>
              <a:rPr lang="en-GB" altLang="ja-JP" sz="900" i="1">
                <a:ea typeface="ＭＳ Ｐゴシック" charset="-128"/>
              </a:rPr>
              <a:t>Engraulis encrasicolus</a:t>
            </a:r>
            <a:r>
              <a:rPr lang="en-GB" altLang="ja-JP" sz="900">
                <a:ea typeface="ＭＳ Ｐゴシック" charset="-128"/>
              </a:rPr>
              <a:t> spawning in the Sicilian Channel. Frontiers in Marine Science Conference Abstracts. IMMR (International Meeting on Marine Research 2014, Peniche, Portugal, July 10-11, 2014. Published online 18 July 2014. doi:10.3389/conf.FMARS.2014.02.00158</a:t>
            </a:r>
            <a:endParaRPr lang="it-IT" altLang="ja-JP" sz="900">
              <a:ea typeface="ＭＳ Ｐゴシック" charset="-128"/>
            </a:endParaRPr>
          </a:p>
          <a:p>
            <a:pPr>
              <a:buFontTx/>
              <a:buAutoNum type="arabicPeriod"/>
            </a:pPr>
            <a:r>
              <a:rPr lang="it-IT" altLang="ja-JP" sz="900">
                <a:ea typeface="ＭＳ Ｐゴシック" charset="-128"/>
              </a:rPr>
              <a:t>Catalano G., Azzaro M., Balestra C., Bastianini M., Bellucci L.,  Bernardi Aubry F., Burca M., Cantoni C., </a:t>
            </a:r>
            <a:r>
              <a:rPr lang="it-IT" altLang="ja-JP" sz="900" b="1">
                <a:ea typeface="ＭＳ Ｐゴシック" charset="-128"/>
              </a:rPr>
              <a:t>Caruso G.,</a:t>
            </a:r>
            <a:r>
              <a:rPr lang="it-IT" altLang="ja-JP" sz="900">
                <a:ea typeface="ＭＳ Ｐゴシック" charset="-128"/>
              </a:rPr>
              <a:t> Casotti R., Cozzi S., Del Negro P., Fonda Umani S., Giani M., Giuliani S., Kovacevic V., La Ferla R., Langone L…..., Ursella L. (2014) The Carbon budget in the northern Adriatic Sea, a winter case study. </a:t>
            </a:r>
            <a:r>
              <a:rPr lang="en-GB" altLang="ja-JP" sz="900">
                <a:ea typeface="ＭＳ Ｐゴシック" charset="-128"/>
              </a:rPr>
              <a:t>JGR-Biogeochemistry, 119: 1399-1417. </a:t>
            </a:r>
            <a:endParaRPr lang="it-IT" altLang="ja-JP" sz="900" b="1">
              <a:ea typeface="ＭＳ Ｐゴシック" charset="-128"/>
            </a:endParaRPr>
          </a:p>
          <a:p>
            <a:pPr>
              <a:buFontTx/>
              <a:buAutoNum type="arabicPeriod"/>
            </a:pPr>
            <a:r>
              <a:rPr lang="it-IT" altLang="ja-JP" sz="900" b="1">
                <a:ea typeface="ＭＳ Ｐゴシック" charset="-128"/>
              </a:rPr>
              <a:t>Caruso G</a:t>
            </a:r>
            <a:r>
              <a:rPr lang="it-IT" altLang="ja-JP" sz="900">
                <a:ea typeface="ＭＳ Ｐゴシック" charset="-128"/>
              </a:rPr>
              <a:t>., Azzaro M., Decembrini F., Larosa R., Maimone G., Cuttitta A., Monticelli L.S., Zaccone R., Patti B., La Ferla R. (2014). </a:t>
            </a:r>
            <a:r>
              <a:rPr lang="en-GB" altLang="ja-JP" sz="900">
                <a:ea typeface="ＭＳ Ｐゴシック" charset="-128"/>
              </a:rPr>
              <a:t>Planktonic communities in an anchovy spawning area of the Sicilian Channel: microbial activities. </a:t>
            </a:r>
            <a:r>
              <a:rPr lang="it-IT" altLang="ja-JP" sz="900" i="1">
                <a:ea typeface="ＭＳ Ｐゴシック" charset="-128"/>
              </a:rPr>
              <a:t>Biol. Mar. Mediterr</a:t>
            </a:r>
            <a:r>
              <a:rPr lang="it-IT" altLang="ja-JP" sz="900">
                <a:ea typeface="ＭＳ Ｐゴシック" charset="-128"/>
              </a:rPr>
              <a:t>. 21(1): 317-318.</a:t>
            </a:r>
          </a:p>
          <a:p>
            <a:pPr>
              <a:buFontTx/>
              <a:buAutoNum type="arabicPeriod"/>
            </a:pPr>
            <a:r>
              <a:rPr lang="it-IT" altLang="ja-JP" sz="900">
                <a:ea typeface="ＭＳ Ｐゴシック" charset="-128"/>
              </a:rPr>
              <a:t>Leonardi M., Azzaro F., Azzaro M., </a:t>
            </a:r>
            <a:r>
              <a:rPr lang="it-IT" altLang="ja-JP" sz="900" b="1">
                <a:ea typeface="ＭＳ Ｐゴシック" charset="-128"/>
              </a:rPr>
              <a:t>Caruso G</a:t>
            </a:r>
            <a:r>
              <a:rPr lang="it-IT" altLang="ja-JP" sz="900">
                <a:ea typeface="ＭＳ Ｐゴシック" charset="-128"/>
              </a:rPr>
              <a:t>., Cuttitta A., Decembrini F., Larosa R., Maimone G., Paranhos R., Placenti F., Zaccone R., Patti B., La Ferla R. (2014) . </a:t>
            </a:r>
            <a:r>
              <a:rPr lang="en-GB" altLang="ja-JP" sz="900">
                <a:ea typeface="ＭＳ Ｐゴシック" charset="-128"/>
              </a:rPr>
              <a:t>Planktonic communities in an anchovy spawning area of the Sicilian Channel: trophic assessment. </a:t>
            </a:r>
            <a:r>
              <a:rPr lang="it-IT" altLang="ja-JP" sz="900" i="1">
                <a:ea typeface="ＭＳ Ｐゴシック" charset="-128"/>
              </a:rPr>
              <a:t>Biol. Mar. Mediterr</a:t>
            </a:r>
            <a:r>
              <a:rPr lang="it-IT" altLang="ja-JP" sz="900">
                <a:ea typeface="ＭＳ Ｐゴシック" charset="-128"/>
              </a:rPr>
              <a:t>, 21(1): 319-320.</a:t>
            </a:r>
            <a:r>
              <a:rPr lang="it-IT" altLang="ja-JP" sz="900" i="1">
                <a:ea typeface="ＭＳ Ｐゴシック" charset="-128"/>
              </a:rPr>
              <a:t> </a:t>
            </a:r>
            <a:r>
              <a:rPr lang="it-IT" altLang="ja-JP" sz="900">
                <a:ea typeface="ＭＳ Ｐゴシック" charset="-128"/>
              </a:rPr>
              <a:t> </a:t>
            </a:r>
            <a:endParaRPr lang="it-IT" altLang="ja-JP" sz="900" b="1">
              <a:ea typeface="ＭＳ Ｐゴシック" charset="-128"/>
            </a:endParaRPr>
          </a:p>
          <a:p>
            <a:pPr>
              <a:buFontTx/>
              <a:buAutoNum type="arabicPeriod"/>
            </a:pPr>
            <a:r>
              <a:rPr lang="it-IT" altLang="ja-JP" sz="900" b="1">
                <a:ea typeface="ＭＳ Ｐゴシック" charset="-128"/>
              </a:rPr>
              <a:t>Caruso G</a:t>
            </a:r>
            <a:r>
              <a:rPr lang="it-IT" altLang="ja-JP" sz="900">
                <a:ea typeface="ＭＳ Ｐゴシック" charset="-128"/>
              </a:rPr>
              <a:t>., Maricchiolo G., Genovese L., De Pasquale F., Caruso R., Denaro M.G., Delia S.A., Laganà P. (2014) Comparative study of antibacterial and haemolytic activities in sea bass, European eel and blackspot seabream. </a:t>
            </a:r>
            <a:r>
              <a:rPr lang="it-IT" altLang="ja-JP" sz="900" i="1">
                <a:ea typeface="ＭＳ Ｐゴシック" charset="-128"/>
              </a:rPr>
              <a:t>The Open Marine Biology Journal</a:t>
            </a:r>
            <a:r>
              <a:rPr lang="it-IT" altLang="ja-JP" sz="900">
                <a:ea typeface="ＭＳ Ｐゴシック" charset="-128"/>
              </a:rPr>
              <a:t>, 8: 10-16.</a:t>
            </a:r>
          </a:p>
          <a:p>
            <a:pPr>
              <a:buFontTx/>
              <a:buAutoNum type="arabicPeriod"/>
            </a:pPr>
            <a:r>
              <a:rPr lang="it-IT" altLang="ja-JP" sz="900">
                <a:ea typeface="ＭＳ Ｐゴシック" charset="-128"/>
              </a:rPr>
              <a:t>Mancuso M., Giordano D., Denaro M.G., </a:t>
            </a:r>
            <a:r>
              <a:rPr lang="it-IT" altLang="ja-JP" sz="900" b="1">
                <a:ea typeface="ＭＳ Ｐゴシック" charset="-128"/>
              </a:rPr>
              <a:t>Caruso G</a:t>
            </a:r>
            <a:r>
              <a:rPr lang="it-IT" altLang="ja-JP" sz="900">
                <a:ea typeface="ＭＳ Ｐゴシック" charset="-128"/>
              </a:rPr>
              <a:t>. (2014). Study of digestive enzymes in wild specimens of cuttlefish </a:t>
            </a:r>
            <a:r>
              <a:rPr lang="it-IT" altLang="ja-JP" sz="900" i="1">
                <a:ea typeface="ＭＳ Ｐゴシック" charset="-128"/>
              </a:rPr>
              <a:t>(Sepia officinalis Linneus 1758</a:t>
            </a:r>
            <a:r>
              <a:rPr lang="it-IT" altLang="ja-JP" sz="900">
                <a:ea typeface="ＭＳ Ｐゴシック" charset="-128"/>
              </a:rPr>
              <a:t>) and common octopus (</a:t>
            </a:r>
            <a:r>
              <a:rPr lang="it-IT" altLang="ja-JP" sz="900" i="1">
                <a:ea typeface="ＭＳ Ｐゴシック" charset="-128"/>
              </a:rPr>
              <a:t>Octopus vulgaris Cuvier 1798</a:t>
            </a:r>
            <a:r>
              <a:rPr lang="it-IT" altLang="ja-JP" sz="900">
                <a:ea typeface="ＭＳ Ｐゴシック" charset="-128"/>
              </a:rPr>
              <a:t>). </a:t>
            </a:r>
            <a:r>
              <a:rPr lang="en-GB" altLang="ja-JP" sz="900">
                <a:ea typeface="ＭＳ Ｐゴシック" charset="-128"/>
              </a:rPr>
              <a:t>Cahiers de biologie marine (CBM), 55-4, 445-452. </a:t>
            </a:r>
            <a:endParaRPr lang="en-GB" altLang="ja-JP" sz="900" b="1">
              <a:ea typeface="ＭＳ Ｐゴシック" charset="-128"/>
            </a:endParaRPr>
          </a:p>
          <a:p>
            <a:pPr>
              <a:buFontTx/>
              <a:buAutoNum type="arabicPeriod"/>
            </a:pPr>
            <a:r>
              <a:rPr lang="en-GB" altLang="ja-JP" sz="900" b="1">
                <a:ea typeface="ＭＳ Ｐゴシック" charset="-128"/>
              </a:rPr>
              <a:t>Caruso G.</a:t>
            </a:r>
            <a:r>
              <a:rPr lang="en-GB" altLang="ja-JP" sz="900">
                <a:ea typeface="ＭＳ Ｐゴシック" charset="-128"/>
              </a:rPr>
              <a:t> (2014). Marine Strategy Framework Directive: current gaps in microbiological issues. Journal of Ecosystem and Ecography, 4 (2): 1-3. </a:t>
            </a:r>
            <a:r>
              <a:rPr lang="it-IT" altLang="ja-JP" sz="900">
                <a:ea typeface="ＭＳ Ｐゴシック" charset="-128"/>
              </a:rPr>
              <a:t>Editorial, http://dx.doi.org/10.4172/2157-7625.1000e120</a:t>
            </a:r>
          </a:p>
          <a:p>
            <a:pPr>
              <a:buFontTx/>
              <a:buAutoNum type="arabicPeriod"/>
            </a:pPr>
            <a:r>
              <a:rPr lang="it-IT" altLang="ja-JP" sz="900">
                <a:ea typeface="ＭＳ Ｐゴシック" charset="-128"/>
              </a:rPr>
              <a:t>Bonamano S., Madonia A., Borsellino C., Stefanì C., </a:t>
            </a:r>
            <a:r>
              <a:rPr lang="it-IT" altLang="ja-JP" sz="900" b="1">
                <a:ea typeface="ＭＳ Ｐゴシック" charset="-128"/>
              </a:rPr>
              <a:t>Caruso G., </a:t>
            </a:r>
            <a:r>
              <a:rPr lang="it-IT" altLang="ja-JP" sz="900">
                <a:ea typeface="ＭＳ Ｐゴシック" charset="-128"/>
              </a:rPr>
              <a:t>De Pasquale F., Piermattei V., Zappalà G., Marcelli M. (2015). </a:t>
            </a:r>
            <a:r>
              <a:rPr lang="en-GB" altLang="ja-JP" sz="900">
                <a:ea typeface="ＭＳ Ｐゴシック" charset="-128"/>
              </a:rPr>
              <a:t>Modeling the dispersion of viable and total</a:t>
            </a:r>
            <a:r>
              <a:rPr lang="en-GB" altLang="ja-JP" sz="900" i="1">
                <a:ea typeface="ＭＳ Ｐゴシック" charset="-128"/>
              </a:rPr>
              <a:t> Escherichia coli </a:t>
            </a:r>
            <a:r>
              <a:rPr lang="en-GB" altLang="ja-JP" sz="900">
                <a:ea typeface="ＭＳ Ｐゴシック" charset="-128"/>
              </a:rPr>
              <a:t>cells in the artificial semi-enclosed bathing area of Santa Marinella (Latium, Italy). </a:t>
            </a:r>
            <a:r>
              <a:rPr lang="it-IT" altLang="ja-JP" sz="900">
                <a:ea typeface="ＭＳ Ｐゴシック" charset="-128"/>
              </a:rPr>
              <a:t>Marine Pollution Bulletin, 95: 141-154.  </a:t>
            </a:r>
          </a:p>
          <a:p>
            <a:pPr>
              <a:buFontTx/>
              <a:buAutoNum type="arabicPeriod"/>
            </a:pPr>
            <a:r>
              <a:rPr lang="it-IT" altLang="ja-JP" sz="900">
                <a:ea typeface="ＭＳ Ｐゴシック" charset="-128"/>
              </a:rPr>
              <a:t>Guerrera M.C., De Pasquale F., Muglia U., </a:t>
            </a:r>
            <a:r>
              <a:rPr lang="it-IT" altLang="ja-JP" sz="900" b="1">
                <a:ea typeface="ＭＳ Ｐゴシック" charset="-128"/>
              </a:rPr>
              <a:t>Caruso G.</a:t>
            </a:r>
            <a:r>
              <a:rPr lang="it-IT" altLang="ja-JP" sz="900">
                <a:ea typeface="ＭＳ Ｐゴシック" charset="-128"/>
              </a:rPr>
              <a:t> (2015). </a:t>
            </a:r>
            <a:r>
              <a:rPr lang="en-GB" altLang="ja-JP" sz="900">
                <a:ea typeface="ＭＳ Ｐゴシック" charset="-128"/>
              </a:rPr>
              <a:t>Changes in digestive enzymatic patterns during ontogenesis in zebrafish larvae. Journal of Experimental Zoology, under revision </a:t>
            </a:r>
          </a:p>
          <a:p>
            <a:pPr>
              <a:buFontTx/>
              <a:buAutoNum type="arabicPeriod"/>
            </a:pPr>
            <a:r>
              <a:rPr lang="en-GB" altLang="ja-JP" sz="900">
                <a:ea typeface="ＭＳ Ｐゴシック" charset="-128"/>
              </a:rPr>
              <a:t>Zaccone R., Azzaro M., </a:t>
            </a:r>
            <a:r>
              <a:rPr lang="en-GB" altLang="ja-JP" sz="900" b="1">
                <a:ea typeface="ＭＳ Ｐゴシック" charset="-128"/>
              </a:rPr>
              <a:t>Caruso G</a:t>
            </a:r>
            <a:r>
              <a:rPr lang="en-GB" altLang="ja-JP" sz="900">
                <a:ea typeface="ＭＳ Ｐゴシック" charset="-128"/>
              </a:rPr>
              <a:t>., Leonardi M., Maimone G., Monticelli L.S:, Cuttitta A., Patti B., La Ferla R. (2015) Seasonal variation on microbial metabolism and biomass in the euphotic layer of Sicilian Channel. Marine Environmental Research, in press http://dx.doi.org/10.1016/j.marenvres.2015.07.007</a:t>
            </a:r>
            <a:endParaRPr lang="it-IT" altLang="ja-JP" sz="900">
              <a:ea typeface="ＭＳ Ｐゴシック" charset="-128"/>
            </a:endParaRPr>
          </a:p>
          <a:p>
            <a:pPr>
              <a:buFontTx/>
              <a:buAutoNum type="arabicPeriod"/>
            </a:pPr>
            <a:r>
              <a:rPr lang="en-GB" altLang="ja-JP" sz="900" b="1">
                <a:ea typeface="ＭＳ Ｐゴシック" charset="-128"/>
              </a:rPr>
              <a:t>Caruso G</a:t>
            </a:r>
            <a:r>
              <a:rPr lang="en-GB" altLang="ja-JP" sz="900">
                <a:ea typeface="ＭＳ Ｐゴシック" charset="-128"/>
              </a:rPr>
              <a:t>. (2015). Microplastics in marine environments: possible interactions with the microbial assemblage. </a:t>
            </a:r>
            <a:r>
              <a:rPr lang="fr-FR" altLang="ja-JP" sz="900">
                <a:ea typeface="ＭＳ Ｐゴシック" charset="-128"/>
              </a:rPr>
              <a:t>Editorial, J Pollut Eff Cont 2015, 3:2, http://dx.doi.org/10.4172/2375-4397.1000e11</a:t>
            </a:r>
            <a:endParaRPr lang="fr-FR" altLang="ja-JP" sz="900" b="1">
              <a:ea typeface="ＭＳ Ｐゴシック" charset="-128"/>
            </a:endParaRPr>
          </a:p>
          <a:p>
            <a:pPr>
              <a:buFontTx/>
              <a:buAutoNum type="arabicPeriod"/>
            </a:pPr>
            <a:r>
              <a:rPr lang="fr-FR" altLang="ja-JP" sz="900" b="1">
                <a:ea typeface="ＭＳ Ｐゴシック" charset="-128"/>
              </a:rPr>
              <a:t>Caruso G. (</a:t>
            </a:r>
            <a:r>
              <a:rPr lang="fr-FR" altLang="ja-JP" sz="900">
                <a:ea typeface="ＭＳ Ｐゴシック" charset="-128"/>
              </a:rPr>
              <a:t>2015). </a:t>
            </a:r>
            <a:r>
              <a:rPr lang="en-US" altLang="ja-JP" sz="900">
                <a:ea typeface="ＭＳ Ｐゴシック" charset="-128"/>
              </a:rPr>
              <a:t>Use of plant products as candidate fish meal substitutes: an emerging issue in aquaculture productions. Fisheries and Aquaculture Journal, vol 6 (3). Editorial, http://dx.doi.org/10.4172/2150-3508.1000e123</a:t>
            </a:r>
            <a:endParaRPr lang="it-IT" altLang="ja-JP" sz="900" b="1">
              <a:ea typeface="ＭＳ Ｐゴシック" charset="-128"/>
            </a:endParaRPr>
          </a:p>
          <a:p>
            <a:pPr>
              <a:buFontTx/>
              <a:buAutoNum type="arabicPeriod"/>
            </a:pPr>
            <a:r>
              <a:rPr lang="it-IT" altLang="ja-JP" sz="900" b="1">
                <a:ea typeface="ＭＳ Ｐゴシック" charset="-128"/>
              </a:rPr>
              <a:t>Caruso G</a:t>
            </a:r>
            <a:r>
              <a:rPr lang="it-IT" altLang="ja-JP" sz="900">
                <a:ea typeface="ＭＳ Ｐゴシック" charset="-128"/>
              </a:rPr>
              <a:t>., La Ferla R., Azzaro M., Zoppini A, Marino G., Petochi T., Corinaldesi C., Leonardi M., Zaccone R., Fonda S., Caroppo C., Monticelli L., Azzaro F., Decembrini F., Maimone G., Cavallo R.A., Stabili L., Todorova N., Karamfilov V., Rastelli E., Cappello S., …. Danovaro R. (2015). </a:t>
            </a:r>
            <a:r>
              <a:rPr lang="en-US" altLang="ja-JP" sz="900">
                <a:ea typeface="ＭＳ Ｐゴシック" charset="-128"/>
              </a:rPr>
              <a:t>Microbial assemblages for environmental quality assessment: Knowledge, gaps and usefulness in the European Marine Strategy Framework Directive. Critical Rev. Microbiol., in press DOI: 10.3109/1040841X.2015.108738</a:t>
            </a:r>
            <a:endParaRPr lang="it-IT" altLang="ja-JP" sz="900" b="1">
              <a:ea typeface="ＭＳ Ｐゴシック"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755650" y="404813"/>
            <a:ext cx="8027988" cy="596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ja-JP" sz="900" b="1">
                <a:ea typeface="ＭＳ Ｐゴシック" charset="-128"/>
              </a:rPr>
              <a:t>Book Chapters</a:t>
            </a:r>
            <a:endParaRPr lang="it-IT" altLang="ja-JP" sz="900">
              <a:ea typeface="ＭＳ Ｐゴシック" charset="-128"/>
            </a:endParaRPr>
          </a:p>
          <a:p>
            <a:r>
              <a:rPr lang="it-IT" altLang="ja-JP" sz="900">
                <a:ea typeface="ＭＳ Ｐゴシック" charset="-128"/>
              </a:rPr>
              <a:t>1)Zappalà G., Crisafi E., </a:t>
            </a:r>
            <a:r>
              <a:rPr lang="it-IT" altLang="ja-JP" sz="900" b="1">
                <a:ea typeface="ＭＳ Ｐゴシック" charset="-128"/>
              </a:rPr>
              <a:t>Caruso G</a:t>
            </a:r>
            <a:r>
              <a:rPr lang="it-IT" altLang="ja-JP" sz="900">
                <a:ea typeface="ＭＳ Ｐゴシック" charset="-128"/>
              </a:rPr>
              <a:t>., Azzaro F., Magazzù G. (1998). </a:t>
            </a:r>
            <a:r>
              <a:rPr lang="en-GB" altLang="ja-JP" sz="900">
                <a:ea typeface="ＭＳ Ｐゴシック" charset="-128"/>
              </a:rPr>
              <a:t>Coastal monitoring by an advanced technology platform. </a:t>
            </a:r>
            <a:r>
              <a:rPr lang="en-GB" altLang="ja-JP" sz="900" i="1">
                <a:ea typeface="ＭＳ Ｐゴシック" charset="-128"/>
              </a:rPr>
              <a:t>Oceanology International ’98, The Global Ocean</a:t>
            </a:r>
            <a:r>
              <a:rPr lang="en-GB" altLang="ja-JP" sz="900">
                <a:ea typeface="ＭＳ Ｐゴシック" charset="-128"/>
              </a:rPr>
              <a:t>, Brighton (UK) 10-13 march 1998, vol</a:t>
            </a:r>
            <a:r>
              <a:rPr lang="en-GB" altLang="ja-JP" sz="900" u="sng">
                <a:ea typeface="ＭＳ Ｐゴシック" charset="-128"/>
              </a:rPr>
              <a:t>.1</a:t>
            </a:r>
            <a:r>
              <a:rPr lang="en-GB" altLang="ja-JP" sz="900">
                <a:ea typeface="ＭＳ Ｐゴシック" charset="-128"/>
              </a:rPr>
              <a:t>: 69-84. </a:t>
            </a:r>
            <a:r>
              <a:rPr lang="it-IT" altLang="ja-JP" sz="900">
                <a:ea typeface="ＭＳ Ｐゴシック" charset="-128"/>
              </a:rPr>
              <a:t>ISBN 0900254238, 9780900254239</a:t>
            </a:r>
          </a:p>
          <a:p>
            <a:r>
              <a:rPr lang="it-IT" altLang="ja-JP" sz="900">
                <a:ea typeface="ＭＳ Ｐゴシック" charset="-128"/>
              </a:rPr>
              <a:t>2)La Ferla R., Zaccone R., </a:t>
            </a:r>
            <a:r>
              <a:rPr lang="it-IT" altLang="ja-JP" sz="900" b="1">
                <a:ea typeface="ＭＳ Ｐゴシック" charset="-128"/>
              </a:rPr>
              <a:t>Caruso G</a:t>
            </a:r>
            <a:r>
              <a:rPr lang="it-IT" altLang="ja-JP" sz="900">
                <a:ea typeface="ＭＳ Ｐゴシック" charset="-128"/>
              </a:rPr>
              <a:t>., Azzaro M. (2001). </a:t>
            </a:r>
            <a:r>
              <a:rPr lang="en-GB" altLang="ja-JP" sz="900">
                <a:ea typeface="ＭＳ Ｐゴシック" charset="-128"/>
              </a:rPr>
              <a:t>Enzymatic activities and carbon flux through the microbial compartment in the Adriatic Sea: In: Faranda F.M., Guglielmo L., Spezie G. (Eds.), Structure and processes in the Mediterranean ecosystems. Chapter 61, Springer-Verlag Italia, pp. 485-493. ISBN 978-88-470-2162-4</a:t>
            </a:r>
            <a:endParaRPr lang="it-IT" altLang="ja-JP" sz="900">
              <a:ea typeface="ＭＳ Ｐゴシック" charset="-128"/>
            </a:endParaRPr>
          </a:p>
          <a:p>
            <a:r>
              <a:rPr lang="it-IT" altLang="ja-JP" sz="900">
                <a:ea typeface="ＭＳ Ｐゴシック" charset="-128"/>
              </a:rPr>
              <a:t>3)Zaccone R., La Ferla R., Azzaro M., </a:t>
            </a:r>
            <a:r>
              <a:rPr lang="it-IT" altLang="ja-JP" sz="900" b="1">
                <a:ea typeface="ＭＳ Ｐゴシック" charset="-128"/>
              </a:rPr>
              <a:t>Caruso G</a:t>
            </a:r>
            <a:r>
              <a:rPr lang="it-IT" altLang="ja-JP" sz="900">
                <a:ea typeface="ＭＳ Ｐゴシック" charset="-128"/>
              </a:rPr>
              <a:t>. (2002). </a:t>
            </a:r>
            <a:r>
              <a:rPr lang="en-GB" altLang="ja-JP" sz="900">
                <a:ea typeface="ＭＳ Ｐゴシック" charset="-128"/>
              </a:rPr>
              <a:t>Microbial parameters for advanced ecosystem models. In: Flemming N.C., Vallerga S., Pinardi N., Behrens H.W.A., Manzella G., Prandle D., Stel J.H.  (Eds.), Operational Oceanography. Implementation at the European and Regional Scales, Proceedings of the 2nd</a:t>
            </a:r>
            <a:r>
              <a:rPr lang="en-GB" altLang="ja-JP" sz="900" i="1">
                <a:ea typeface="ＭＳ Ｐゴシック" charset="-128"/>
              </a:rPr>
              <a:t> International Conference on EUROGOOS</a:t>
            </a:r>
            <a:r>
              <a:rPr lang="en-GB" altLang="ja-JP" sz="900">
                <a:ea typeface="ＭＳ Ｐゴシック" charset="-128"/>
              </a:rPr>
              <a:t>, Rome, March 11-13, 1999, Elsevier Oceanography Series, 66, July 2002. ISBN 0 444 50391 9</a:t>
            </a:r>
            <a:endParaRPr lang="it-IT" altLang="ja-JP" sz="900">
              <a:ea typeface="ＭＳ Ｐゴシック" charset="-128"/>
            </a:endParaRPr>
          </a:p>
          <a:p>
            <a:r>
              <a:rPr lang="it-IT" altLang="ja-JP" sz="900">
                <a:ea typeface="ＭＳ Ｐゴシック" charset="-128"/>
              </a:rPr>
              <a:t>4)Zappalà G., </a:t>
            </a:r>
            <a:r>
              <a:rPr lang="it-IT" altLang="ja-JP" sz="900" b="1">
                <a:ea typeface="ＭＳ Ｐゴシック" charset="-128"/>
              </a:rPr>
              <a:t>Caruso G</a:t>
            </a:r>
            <a:r>
              <a:rPr lang="it-IT" altLang="ja-JP" sz="900">
                <a:ea typeface="ＭＳ Ｐゴシック" charset="-128"/>
              </a:rPr>
              <a:t>., Crisafi E. (2002). </a:t>
            </a:r>
            <a:r>
              <a:rPr lang="en-GB" altLang="ja-JP" sz="900">
                <a:ea typeface="ＭＳ Ｐゴシック" charset="-128"/>
              </a:rPr>
              <a:t>Design and use of advanced technology devices for sea water monitoring.  In: Flemming N.C., Vallerga S., Pinardi N., Behrens H.W.A., Manzella G., Prandle D., Stel J.H.  (Eds.), Operational Oceanography. Implementation at the European and Regional Scales, </a:t>
            </a:r>
            <a:r>
              <a:rPr lang="en-GB" altLang="ja-JP" sz="900" i="1">
                <a:ea typeface="ＭＳ Ｐゴシック" charset="-128"/>
              </a:rPr>
              <a:t>Proceedings of the 2nd International Conference on EUROGOOS</a:t>
            </a:r>
            <a:r>
              <a:rPr lang="en-GB" altLang="ja-JP" sz="900">
                <a:ea typeface="ＭＳ Ｐゴシック" charset="-128"/>
              </a:rPr>
              <a:t>, Rome, March 11-13, 1999, Elsevier Oceanography Series, 66, July 2002. </a:t>
            </a:r>
            <a:r>
              <a:rPr lang="it-IT" altLang="ja-JP" sz="900">
                <a:ea typeface="ＭＳ Ｐゴシック" charset="-128"/>
              </a:rPr>
              <a:t>ISBN 0 444 50391 9</a:t>
            </a:r>
          </a:p>
          <a:p>
            <a:r>
              <a:rPr lang="it-IT" altLang="ja-JP" sz="900">
                <a:ea typeface="ＭＳ Ｐゴシック" charset="-128"/>
              </a:rPr>
              <a:t>5)Zappalà G., </a:t>
            </a:r>
            <a:r>
              <a:rPr lang="it-IT" altLang="ja-JP" sz="900" b="1">
                <a:ea typeface="ＭＳ Ｐゴシック" charset="-128"/>
              </a:rPr>
              <a:t>Caruso G.</a:t>
            </a:r>
            <a:r>
              <a:rPr lang="it-IT" altLang="ja-JP" sz="900">
                <a:ea typeface="ＭＳ Ｐゴシック" charset="-128"/>
              </a:rPr>
              <a:t>, Azzaro F., Crisafi E. (2003). </a:t>
            </a:r>
            <a:r>
              <a:rPr lang="en-GB" altLang="ja-JP" sz="900">
                <a:ea typeface="ＭＳ Ｐゴシック" charset="-128"/>
              </a:rPr>
              <a:t>Integrated environment monitoring from coastal platforms. In: </a:t>
            </a:r>
            <a:r>
              <a:rPr lang="en-AU" altLang="ja-JP" sz="900">
                <a:ea typeface="ＭＳ Ｐゴシック" charset="-128"/>
              </a:rPr>
              <a:t>Ozhan E. (ed), </a:t>
            </a:r>
            <a:r>
              <a:rPr lang="en-AU" altLang="ja-JP" sz="900" i="1">
                <a:ea typeface="ＭＳ Ｐゴシック" charset="-128"/>
              </a:rPr>
              <a:t>Proceedings of the Sixth International Conference on the Mediterranean Coastal Environment, MEDCOAST 03</a:t>
            </a:r>
            <a:r>
              <a:rPr lang="en-AU" altLang="ja-JP" sz="900">
                <a:ea typeface="ＭＳ Ｐゴシック" charset="-128"/>
              </a:rPr>
              <a:t>, R</a:t>
            </a:r>
            <a:r>
              <a:rPr lang="en-GB" altLang="ja-JP" sz="900">
                <a:ea typeface="ＭＳ Ｐゴシック" charset="-128"/>
              </a:rPr>
              <a:t>avenna (Italy), 7-11 October 2003. MEDCOAST, Middle East Technical University: Ankara, Turkey, </a:t>
            </a:r>
            <a:r>
              <a:rPr lang="en-GB" altLang="ja-JP" sz="900" u="sng">
                <a:ea typeface="ＭＳ Ｐゴシック" charset="-128"/>
              </a:rPr>
              <a:t>3:</a:t>
            </a:r>
            <a:r>
              <a:rPr lang="en-GB" altLang="ja-JP" sz="900" b="1">
                <a:ea typeface="ＭＳ Ｐゴシック" charset="-128"/>
              </a:rPr>
              <a:t> </a:t>
            </a:r>
            <a:r>
              <a:rPr lang="en-GB" altLang="ja-JP" sz="900">
                <a:ea typeface="ＭＳ Ｐゴシック" charset="-128"/>
              </a:rPr>
              <a:t>pp. 2007-2018, 2003. ISBN 975681344X, 9789756813447</a:t>
            </a:r>
          </a:p>
          <a:p>
            <a:r>
              <a:rPr lang="en-GB" altLang="ja-JP" sz="900">
                <a:ea typeface="ＭＳ Ｐゴシック" charset="-128"/>
              </a:rPr>
              <a:t>6)</a:t>
            </a:r>
            <a:r>
              <a:rPr lang="en-GB" altLang="ja-JP" sz="900" b="1">
                <a:ea typeface="ＭＳ Ｐゴシック" charset="-128"/>
              </a:rPr>
              <a:t>Caruso G</a:t>
            </a:r>
            <a:r>
              <a:rPr lang="en-GB" altLang="ja-JP" sz="900">
                <a:ea typeface="ＭＳ Ｐゴシック" charset="-128"/>
              </a:rPr>
              <a:t>., Zappalà G., Crisafi E. (2006) Monitoring bacterial pollution in coastal waters: recent advances in technologies and rapid methods”. 4th International Conference on Marine Waste Water Discharges and Marine Environment, Antalya (Turkey), November 6-10, 2006, Abstracts, 333-334. </a:t>
            </a:r>
            <a:r>
              <a:rPr lang="it-IT" altLang="ja-JP" sz="900">
                <a:ea typeface="ＭＳ Ｐゴシック" charset="-128"/>
              </a:rPr>
              <a:t>ISBN 9944556602, 9789944556606</a:t>
            </a:r>
          </a:p>
          <a:p>
            <a:r>
              <a:rPr lang="it-IT" altLang="ja-JP" sz="900">
                <a:ea typeface="ＭＳ Ｐゴシック" charset="-128"/>
              </a:rPr>
              <a:t>7)La Ferla R., Azzaro M., </a:t>
            </a:r>
            <a:r>
              <a:rPr lang="it-IT" altLang="ja-JP" sz="900" b="1">
                <a:ea typeface="ＭＳ Ｐゴシック" charset="-128"/>
              </a:rPr>
              <a:t>Caruso G., </a:t>
            </a:r>
            <a:r>
              <a:rPr lang="it-IT" altLang="ja-JP" sz="900">
                <a:ea typeface="ＭＳ Ｐゴシック" charset="-128"/>
              </a:rPr>
              <a:t>Maimone G., Monticelli L.S., Zaccone R. (2007). “Ricostruzione della variabilità biogeochimica nel Mediterraneo: risposta microbica ai cambiamenti globali”. Volume Clima e cambiamenti climatici: le attività di ricerca del CNR", Sezione “Cambiamenti climatici ed ecosistemi marini. Contributi sui processi biologici nel mare in relazione ai cambiamenti climatici” (Comitato Editoriale B. Carli, G. Cavarretta, M. Colacino, S. Fuzzi), pp. 561-564. ISBN 978-88-8080-075-0</a:t>
            </a:r>
            <a:r>
              <a:rPr lang="it-IT" altLang="ja-JP" sz="900" i="1">
                <a:ea typeface="ＭＳ Ｐゴシック" charset="-128"/>
              </a:rPr>
              <a:t> </a:t>
            </a:r>
            <a:endParaRPr lang="it-IT" altLang="ja-JP" sz="900">
              <a:ea typeface="ＭＳ Ｐゴシック" charset="-128"/>
            </a:endParaRPr>
          </a:p>
          <a:p>
            <a:r>
              <a:rPr lang="it-IT" altLang="ja-JP" sz="900">
                <a:ea typeface="ＭＳ Ｐゴシック" charset="-128"/>
              </a:rPr>
              <a:t>8)</a:t>
            </a:r>
            <a:r>
              <a:rPr lang="it-IT" altLang="ja-JP" sz="900" b="1">
                <a:ea typeface="ＭＳ Ｐゴシック" charset="-128"/>
              </a:rPr>
              <a:t>Caruso G.,</a:t>
            </a:r>
            <a:r>
              <a:rPr lang="it-IT" altLang="ja-JP" sz="900">
                <a:ea typeface="ＭＳ Ｐゴシック" charset="-128"/>
              </a:rPr>
              <a:t> Crisafi E., Caruso R., Zappalà G. (2008). Advances in marine bacterial pollution monitoring. In: </a:t>
            </a:r>
            <a:r>
              <a:rPr lang="it-IT" altLang="ja-JP" sz="900" i="1">
                <a:ea typeface="ＭＳ Ｐゴシック" charset="-128"/>
              </a:rPr>
              <a:t>Environmental Microbiology Research Trends</a:t>
            </a:r>
            <a:r>
              <a:rPr lang="it-IT" altLang="ja-JP" sz="900">
                <a:ea typeface="ＭＳ Ｐゴシック" charset="-128"/>
              </a:rPr>
              <a:t>, G. V. Kurladze (Editor), Chapter 10,  pp. 273-287,  NOVA Publishers: Hauppauge, NY. USA. ISBN 1-60021-939-X</a:t>
            </a:r>
          </a:p>
          <a:p>
            <a:r>
              <a:rPr lang="it-IT" altLang="ja-JP" sz="900">
                <a:ea typeface="ＭＳ Ｐゴシック" charset="-128"/>
              </a:rPr>
              <a:t>9)</a:t>
            </a:r>
            <a:r>
              <a:rPr lang="it-IT" altLang="ja-JP" sz="900" b="1">
                <a:ea typeface="ＭＳ Ｐゴシック" charset="-128"/>
              </a:rPr>
              <a:t>Caruso G.,</a:t>
            </a:r>
            <a:r>
              <a:rPr lang="it-IT" altLang="ja-JP" sz="900">
                <a:ea typeface="ＭＳ Ｐゴシック" charset="-128"/>
              </a:rPr>
              <a:t> Danovaro R., Zaccone R., Zoppini, A.M. (2010). Attività enzimatiche extracellulari (Socal G., Buttino I., Cabrini M., Mangoni O., Penna A., Totti C. (eds.) Metodologie di studio del plancton marino; Manuali e Linee Guida ISPRA SIBM Roma, vol. 56 pp. 195-201. </a:t>
            </a:r>
            <a:r>
              <a:rPr lang="en-GB" altLang="ja-JP" sz="900">
                <a:ea typeface="ＭＳ Ｐゴシック" charset="-128"/>
              </a:rPr>
              <a:t>ISBN: 978-88-448-0427-5</a:t>
            </a:r>
            <a:endParaRPr lang="it-IT" altLang="ja-JP" sz="900">
              <a:ea typeface="ＭＳ Ｐゴシック" charset="-128"/>
            </a:endParaRPr>
          </a:p>
          <a:p>
            <a:r>
              <a:rPr lang="it-IT" altLang="ja-JP" sz="900">
                <a:ea typeface="ＭＳ Ｐゴシック" charset="-128"/>
              </a:rPr>
              <a:t>10)</a:t>
            </a:r>
            <a:r>
              <a:rPr lang="it-IT" altLang="ja-JP" sz="900" b="1">
                <a:ea typeface="ＭＳ Ｐゴシック" charset="-128"/>
              </a:rPr>
              <a:t>Caruso G</a:t>
            </a:r>
            <a:r>
              <a:rPr lang="it-IT" altLang="ja-JP" sz="900">
                <a:ea typeface="ＭＳ Ｐゴシック" charset="-128"/>
              </a:rPr>
              <a:t>., Decembrini F., Caruso R., Zappalà G., Bergamasco A., Leonardi M. (2011). </a:t>
            </a:r>
            <a:r>
              <a:rPr lang="en-GB" altLang="ja-JP" sz="900">
                <a:ea typeface="ＭＳ Ｐゴシック" charset="-128"/>
              </a:rPr>
              <a:t>Are microbial enzyme activities sensitive indicators of the trophic state of marine ecosystems? In: </a:t>
            </a:r>
            <a:r>
              <a:rPr lang="en-GB" altLang="ja-JP" sz="900" i="1">
                <a:ea typeface="ＭＳ Ｐゴシック" charset="-128"/>
              </a:rPr>
              <a:t>Pollution Monitoring</a:t>
            </a:r>
            <a:r>
              <a:rPr lang="en-GB" altLang="ja-JP" sz="900">
                <a:ea typeface="ＭＳ Ｐゴシック" charset="-128"/>
              </a:rPr>
              <a:t>, Ortiz A.C. and Griffin N.B. (Editors), Chapter 10,  pp. 195-210,  NOVA Publishers: Hauppauge, NY. USA. ISBN 978-1-61209-397-0</a:t>
            </a:r>
          </a:p>
          <a:p>
            <a:r>
              <a:rPr lang="en-GB" altLang="ja-JP" sz="900">
                <a:ea typeface="ＭＳ Ｐゴシック" charset="-128"/>
              </a:rPr>
              <a:t>11)Parisi S., Barone C., Caruso G., Delia A.S., </a:t>
            </a:r>
            <a:r>
              <a:rPr lang="en-GB" altLang="ja-JP" sz="900" b="1">
                <a:ea typeface="ＭＳ Ｐゴシック" charset="-128"/>
              </a:rPr>
              <a:t>Caruso G.,</a:t>
            </a:r>
            <a:r>
              <a:rPr lang="en-GB" altLang="ja-JP" sz="900">
                <a:ea typeface="ＭＳ Ｐゴシック" charset="-128"/>
              </a:rPr>
              <a:t> Laganà P. (2015) Histamine in Fish and Fishery Products. In: Laganà P, Caruso G, Barone C., Caruso G., Parisi S., Melcarne L,, Mazzù F., Delia A.S. Microbial Toxins and Related Contamination in the Food Industry Springer Briefs in Molecular Science ISBN 978-3-319-20558-8, Chapter 1, pp. 1-12</a:t>
            </a:r>
          </a:p>
          <a:p>
            <a:r>
              <a:rPr lang="en-GB" altLang="ja-JP" sz="900">
                <a:ea typeface="ＭＳ Ｐゴシック" charset="-128"/>
              </a:rPr>
              <a:t>12)Delia A.S., </a:t>
            </a:r>
            <a:r>
              <a:rPr lang="en-GB" altLang="ja-JP" sz="900" b="1">
                <a:ea typeface="ＭＳ Ｐゴシック" charset="-128"/>
              </a:rPr>
              <a:t>Caruso G.,</a:t>
            </a:r>
            <a:r>
              <a:rPr lang="en-GB" altLang="ja-JP" sz="900">
                <a:ea typeface="ＭＳ Ｐゴシック" charset="-128"/>
              </a:rPr>
              <a:t> Melcarne L., Caruso G., Parisi S., Laganà P.(2015) Biological Toxins from Marine and Freshwater Microalgae. In: Laganà P, Caruso G, Barone C., Caruso G., Parisi S., Melcarne L,, Mazzù F., Delia A.S. Microbial Toxins and Related Contamination in the Food Industry Springer Briefs in Molecular Science Springer Briefs in Molecular Science  ISBN 978-3-319-20558-8, Chapter 2, pp. 13-56</a:t>
            </a:r>
          </a:p>
          <a:p>
            <a:r>
              <a:rPr lang="en-GB" altLang="ja-JP" sz="900">
                <a:ea typeface="ＭＳ Ｐゴシック" charset="-128"/>
              </a:rPr>
              <a:t>13)Laganà P., </a:t>
            </a:r>
            <a:r>
              <a:rPr lang="en-GB" altLang="ja-JP" sz="900" b="1">
                <a:ea typeface="ＭＳ Ｐゴシック" charset="-128"/>
              </a:rPr>
              <a:t>Caruso G.,</a:t>
            </a:r>
            <a:r>
              <a:rPr lang="en-GB" altLang="ja-JP" sz="900">
                <a:ea typeface="ＭＳ Ｐゴシック" charset="-128"/>
              </a:rPr>
              <a:t> Mazzù F., Caruso G., Parisi S., Delia A.S. (2015) Brief Notes About Biofilms. In: Laganà P, Caruso G, Barone C., Caruso G., Parisi S., Melcarne L,, Mazzù F., Delia A.S. Microbial Toxins and Related Contamination in the Food Industry Springer Briefs in Molecular Science ISBN 978-3-319-20558-8, Chapter 3, pp. 57-78.</a:t>
            </a:r>
          </a:p>
          <a:p>
            <a:r>
              <a:rPr lang="en-GB" altLang="ja-JP" sz="900">
                <a:ea typeface="ＭＳ Ｐゴシック" charset="-128"/>
              </a:rPr>
              <a:t>14)Caruso G., Delia A.S., </a:t>
            </a:r>
            <a:r>
              <a:rPr lang="en-GB" altLang="ja-JP" sz="900" b="1">
                <a:ea typeface="ＭＳ Ｐゴシック" charset="-128"/>
              </a:rPr>
              <a:t>Caruso G.</a:t>
            </a:r>
            <a:r>
              <a:rPr lang="en-GB" altLang="ja-JP" sz="900">
                <a:ea typeface="ＭＳ Ｐゴシック" charset="-128"/>
              </a:rPr>
              <a:t>, Parisi S., Laganà P. (2015) Microbial toxins in Foods: the importance of Escherichia coli, a versatile enemy. In: Laganà P, Caruso G, Barone C., Caruso G., Parisi S., Melcarne L,, Mazzù F., Delia A.S. Microbial Toxins and Related Contamination in the Food Industry Springer Briefs in Molecular Science ISBN 978-3-319-20558-8, Chapter 4, pp. 79-100.</a:t>
            </a:r>
            <a:endParaRPr lang="it-IT" sz="900"/>
          </a:p>
        </p:txBody>
      </p:sp>
      <p:sp>
        <p:nvSpPr>
          <p:cNvPr id="11269" name="Rectangle 5"/>
          <p:cNvSpPr>
            <a:spLocks noChangeArrowheads="1"/>
          </p:cNvSpPr>
          <p:nvPr/>
        </p:nvSpPr>
        <p:spPr bwMode="auto">
          <a:xfrm>
            <a:off x="684213" y="0"/>
            <a:ext cx="5226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it-IT" b="1">
                <a:solidFill>
                  <a:srgbClr val="FF0000"/>
                </a:solidFill>
              </a:rPr>
              <a:t>Dr. Gabriella Caruso, CNR-IAMC Messina, Italy</a:t>
            </a:r>
          </a:p>
        </p:txBody>
      </p:sp>
      <p:pic>
        <p:nvPicPr>
          <p:cNvPr id="11270"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0"/>
            <a:ext cx="360362"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204</TotalTime>
  <Words>6284</Words>
  <Application>Microsoft Office PowerPoint</Application>
  <PresentationFormat>On-screen Show (4:3)</PresentationFormat>
  <Paragraphs>175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Times New Roman</vt:lpstr>
      <vt:lpstr>Calibri</vt:lpstr>
      <vt:lpstr>MS Mincho</vt:lpstr>
      <vt:lpstr>Wingdings</vt:lpstr>
      <vt:lpstr>Struttura predefinita</vt:lpstr>
      <vt:lpstr>PowerPoint Presentation</vt:lpstr>
      <vt:lpstr>PowerPoint Presentation</vt:lpstr>
      <vt:lpstr>PowerPoint Presentation</vt:lpstr>
      <vt:lpstr>Scientific production (full records available at: http://scholar.google.it/citations?hl=it&amp;user=hGfSyeMAAAAJ&amp;view_op=list_works:) </vt:lpstr>
      <vt:lpstr>PowerPoint Presentation</vt:lpstr>
      <vt:lpstr>PowerPoint Presentation</vt:lpstr>
      <vt:lpstr>PowerPoint Presentation</vt:lpstr>
      <vt:lpstr>PowerPoint Presentation</vt:lpstr>
      <vt:lpstr>PowerPoint Presentation</vt:lpstr>
      <vt:lpstr>Journal of Ecosystem &amp; Ecography</vt:lpstr>
      <vt:lpstr>Journal of Ecosystem &amp; Ecography</vt:lpstr>
    </vt:vector>
  </TitlesOfParts>
  <Company>CNR - IAMC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Caruso</dc:creator>
  <cp:lastModifiedBy>Rajesh Thota</cp:lastModifiedBy>
  <cp:revision>4</cp:revision>
  <dcterms:created xsi:type="dcterms:W3CDTF">2015-09-29T07:36:06Z</dcterms:created>
  <dcterms:modified xsi:type="dcterms:W3CDTF">2015-10-19T09:49:56Z</dcterms:modified>
</cp:coreProperties>
</file>