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6" r:id="rId4"/>
    <p:sldMasterId id="2147483669" r:id="rId5"/>
  </p:sldMasterIdLst>
  <p:notesMasterIdLst>
    <p:notesMasterId r:id="rId58"/>
  </p:notesMasterIdLst>
  <p:sldIdLst>
    <p:sldId id="256" r:id="rId6"/>
    <p:sldId id="293" r:id="rId7"/>
    <p:sldId id="288" r:id="rId8"/>
    <p:sldId id="316" r:id="rId9"/>
    <p:sldId id="257" r:id="rId10"/>
    <p:sldId id="290" r:id="rId11"/>
    <p:sldId id="291" r:id="rId12"/>
    <p:sldId id="267" r:id="rId13"/>
    <p:sldId id="264" r:id="rId14"/>
    <p:sldId id="265" r:id="rId15"/>
    <p:sldId id="268" r:id="rId16"/>
    <p:sldId id="269" r:id="rId17"/>
    <p:sldId id="270" r:id="rId18"/>
    <p:sldId id="271" r:id="rId19"/>
    <p:sldId id="259" r:id="rId20"/>
    <p:sldId id="260" r:id="rId21"/>
    <p:sldId id="262" r:id="rId22"/>
    <p:sldId id="261" r:id="rId23"/>
    <p:sldId id="263" r:id="rId24"/>
    <p:sldId id="272" r:id="rId25"/>
    <p:sldId id="309" r:id="rId26"/>
    <p:sldId id="315" r:id="rId27"/>
    <p:sldId id="273" r:id="rId28"/>
    <p:sldId id="274" r:id="rId29"/>
    <p:sldId id="275" r:id="rId30"/>
    <p:sldId id="276" r:id="rId31"/>
    <p:sldId id="277" r:id="rId32"/>
    <p:sldId id="278" r:id="rId33"/>
    <p:sldId id="279" r:id="rId34"/>
    <p:sldId id="289" r:id="rId35"/>
    <p:sldId id="382" r:id="rId36"/>
    <p:sldId id="317" r:id="rId37"/>
    <p:sldId id="280" r:id="rId38"/>
    <p:sldId id="281" r:id="rId39"/>
    <p:sldId id="282" r:id="rId40"/>
    <p:sldId id="283" r:id="rId41"/>
    <p:sldId id="285" r:id="rId42"/>
    <p:sldId id="286" r:id="rId43"/>
    <p:sldId id="327" r:id="rId44"/>
    <p:sldId id="326" r:id="rId45"/>
    <p:sldId id="335" r:id="rId46"/>
    <p:sldId id="336" r:id="rId47"/>
    <p:sldId id="376" r:id="rId48"/>
    <p:sldId id="345" r:id="rId49"/>
    <p:sldId id="332" r:id="rId50"/>
    <p:sldId id="361" r:id="rId51"/>
    <p:sldId id="363" r:id="rId52"/>
    <p:sldId id="298" r:id="rId53"/>
    <p:sldId id="360" r:id="rId54"/>
    <p:sldId id="287" r:id="rId55"/>
    <p:sldId id="385" r:id="rId56"/>
    <p:sldId id="38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B:\Ottawa%202012%20International%20Symposium%20on%20Biochemistry%20&amp;%20Biophysica,%20Canada\Ottawa%20Presentation\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Sheet1!$G$17</c:f>
              <c:strCache>
                <c:ptCount val="1"/>
                <c:pt idx="0">
                  <c:v>CIPed</c:v>
                </c:pt>
              </c:strCache>
            </c:strRef>
          </c:tx>
          <c:spPr>
            <a:solidFill>
              <a:srgbClr val="FF0000"/>
            </a:solidFill>
          </c:spPr>
          <c:invertIfNegative val="0"/>
          <c:errBars>
            <c:errBarType val="plus"/>
            <c:errValType val="cust"/>
            <c:noEndCap val="0"/>
            <c:plus>
              <c:numRef>
                <c:f>Sheet1!$I$17:$I$18</c:f>
                <c:numCache>
                  <c:formatCode>General</c:formatCode>
                  <c:ptCount val="2"/>
                  <c:pt idx="0">
                    <c:v>2.300000000000001E-2</c:v>
                  </c:pt>
                  <c:pt idx="1">
                    <c:v>0.12200000000000009</c:v>
                  </c:pt>
                </c:numCache>
              </c:numRef>
            </c:plus>
            <c:minus>
              <c:numLit>
                <c:formatCode>General</c:formatCode>
                <c:ptCount val="1"/>
                <c:pt idx="0">
                  <c:v>1</c:v>
                </c:pt>
              </c:numLit>
            </c:minus>
            <c:spPr>
              <a:ln w="28575">
                <a:solidFill>
                  <a:srgbClr val="FF0000"/>
                </a:solidFill>
              </a:ln>
            </c:spPr>
          </c:errBars>
          <c:cat>
            <c:strRef>
              <c:f>(Sheet1!$H$16,Sheet1!$J$16)</c:f>
              <c:strCache>
                <c:ptCount val="2"/>
                <c:pt idx="0">
                  <c:v>Inserted clones</c:v>
                </c:pt>
                <c:pt idx="1">
                  <c:v>Positive clones</c:v>
                </c:pt>
              </c:strCache>
            </c:strRef>
          </c:cat>
          <c:val>
            <c:numRef>
              <c:f>(Sheet1!$H$17,Sheet1!$J$17)</c:f>
              <c:numCache>
                <c:formatCode>0%</c:formatCode>
                <c:ptCount val="2"/>
                <c:pt idx="0">
                  <c:v>0.94000000000000061</c:v>
                </c:pt>
                <c:pt idx="1">
                  <c:v>0.48000000000000032</c:v>
                </c:pt>
              </c:numCache>
            </c:numRef>
          </c:val>
        </c:ser>
        <c:ser>
          <c:idx val="1"/>
          <c:order val="1"/>
          <c:tx>
            <c:strRef>
              <c:f>Sheet1!$G$18</c:f>
              <c:strCache>
                <c:ptCount val="1"/>
                <c:pt idx="0">
                  <c:v>Un-CIPed</c:v>
                </c:pt>
              </c:strCache>
            </c:strRef>
          </c:tx>
          <c:spPr>
            <a:solidFill>
              <a:schemeClr val="tx1"/>
            </a:solidFill>
            <a:ln>
              <a:solidFill>
                <a:sysClr val="windowText" lastClr="000000"/>
              </a:solidFill>
            </a:ln>
          </c:spPr>
          <c:invertIfNegative val="0"/>
          <c:errBars>
            <c:errBarType val="plus"/>
            <c:errValType val="cust"/>
            <c:noEndCap val="0"/>
            <c:plus>
              <c:numRef>
                <c:f>Sheet1!$K$17:$K$18</c:f>
                <c:numCache>
                  <c:formatCode>General</c:formatCode>
                  <c:ptCount val="2"/>
                  <c:pt idx="0">
                    <c:v>7.6000000000000123E-2</c:v>
                  </c:pt>
                  <c:pt idx="1">
                    <c:v>4.5000000000000033E-2</c:v>
                  </c:pt>
                </c:numCache>
              </c:numRef>
            </c:plus>
            <c:minus>
              <c:numLit>
                <c:formatCode>General</c:formatCode>
                <c:ptCount val="1"/>
                <c:pt idx="0">
                  <c:v>1</c:v>
                </c:pt>
              </c:numLit>
            </c:minus>
            <c:spPr>
              <a:ln w="28575"/>
            </c:spPr>
          </c:errBars>
          <c:cat>
            <c:strRef>
              <c:f>(Sheet1!$H$16,Sheet1!$J$16)</c:f>
              <c:strCache>
                <c:ptCount val="2"/>
                <c:pt idx="0">
                  <c:v>Inserted clones</c:v>
                </c:pt>
                <c:pt idx="1">
                  <c:v>Positive clones</c:v>
                </c:pt>
              </c:strCache>
            </c:strRef>
          </c:cat>
          <c:val>
            <c:numRef>
              <c:f>(Sheet1!$H$18,Sheet1!$J$18)</c:f>
              <c:numCache>
                <c:formatCode>0%</c:formatCode>
                <c:ptCount val="2"/>
                <c:pt idx="0">
                  <c:v>0.1</c:v>
                </c:pt>
                <c:pt idx="1">
                  <c:v>2.0000000000000052E-2</c:v>
                </c:pt>
              </c:numCache>
            </c:numRef>
          </c:val>
        </c:ser>
        <c:dLbls>
          <c:showLegendKey val="0"/>
          <c:showVal val="0"/>
          <c:showCatName val="0"/>
          <c:showSerName val="0"/>
          <c:showPercent val="0"/>
          <c:showBubbleSize val="0"/>
        </c:dLbls>
        <c:gapWidth val="150"/>
        <c:axId val="93041152"/>
        <c:axId val="81739072"/>
      </c:barChart>
      <c:catAx>
        <c:axId val="93041152"/>
        <c:scaling>
          <c:orientation val="minMax"/>
        </c:scaling>
        <c:delete val="0"/>
        <c:axPos val="b"/>
        <c:majorTickMark val="out"/>
        <c:minorTickMark val="none"/>
        <c:tickLblPos val="nextTo"/>
        <c:txPr>
          <a:bodyPr/>
          <a:lstStyle/>
          <a:p>
            <a:pPr>
              <a:defRPr sz="2400" b="1"/>
            </a:pPr>
            <a:endParaRPr lang="en-US"/>
          </a:p>
        </c:txPr>
        <c:crossAx val="81739072"/>
        <c:crosses val="autoZero"/>
        <c:auto val="1"/>
        <c:lblAlgn val="ctr"/>
        <c:lblOffset val="100"/>
        <c:noMultiLvlLbl val="0"/>
      </c:catAx>
      <c:valAx>
        <c:axId val="81739072"/>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93041152"/>
        <c:crosses val="autoZero"/>
        <c:crossBetween val="between"/>
      </c:valAx>
    </c:plotArea>
    <c:legend>
      <c:legendPos val="r"/>
      <c:legendEntry>
        <c:idx val="0"/>
        <c:txPr>
          <a:bodyPr/>
          <a:lstStyle/>
          <a:p>
            <a:pPr>
              <a:defRPr sz="1600" b="1"/>
            </a:pPr>
            <a:endParaRPr lang="en-US"/>
          </a:p>
        </c:txPr>
      </c:legendEntry>
      <c:legendEntry>
        <c:idx val="1"/>
        <c:txPr>
          <a:bodyPr/>
          <a:lstStyle/>
          <a:p>
            <a:pPr>
              <a:defRPr sz="1600" b="1"/>
            </a:pPr>
            <a:endParaRPr lang="en-US"/>
          </a:p>
        </c:txPr>
      </c:legendEntry>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4023B-3E9B-4125-A7E7-621B566E6597}" type="datetimeFigureOut">
              <a:rPr lang="en-CA" smtClean="0"/>
              <a:pPr/>
              <a:t>13/10/2015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C254E-1BD0-4DE0-AEA3-77096F5EE3A4}" type="slidenum">
              <a:rPr lang="en-CA" smtClean="0"/>
              <a:pPr/>
              <a:t>‹#›</a:t>
            </a:fld>
            <a:endParaRPr lang="en-CA"/>
          </a:p>
        </p:txBody>
      </p:sp>
    </p:spTree>
    <p:extLst>
      <p:ext uri="{BB962C8B-B14F-4D97-AF65-F5344CB8AC3E}">
        <p14:creationId xmlns:p14="http://schemas.microsoft.com/office/powerpoint/2010/main" val="272365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ABC254E-1BD0-4DE0-AEA3-77096F5EE3A4}" type="slidenum">
              <a:rPr lang="en-CA" smtClean="0"/>
              <a:pPr/>
              <a:t>17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ABC254E-1BD0-4DE0-AEA3-77096F5EE3A4}" type="slidenum">
              <a:rPr lang="en-CA" smtClean="0"/>
              <a:pPr/>
              <a:t>25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957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37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76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73BDAFA-7404-4B67-9083-39AF143DFE44}" type="datetimeFigureOut">
              <a:rPr lang="en-US">
                <a:solidFill>
                  <a:srgbClr val="FFFFFF"/>
                </a:solidFill>
                <a:latin typeface="Arial" charset="0"/>
                <a:cs typeface="Arial" charset="0"/>
              </a:rPr>
              <a:pPr fontAlgn="base">
                <a:spcBef>
                  <a:spcPct val="0"/>
                </a:spcBef>
                <a:spcAft>
                  <a:spcPct val="0"/>
                </a:spcAft>
                <a:defRPr/>
              </a:pPr>
              <a:t>10/13/2015</a:t>
            </a:fld>
            <a:endParaRPr lang="en-US">
              <a:solidFill>
                <a:srgbClr val="FFFFFF"/>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srgbClr val="FFFFFF"/>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7CE9840C-31B5-4374-8D87-3012E0C86EE8}" type="slidenum">
              <a:rPr lang="en-US">
                <a:solidFill>
                  <a:srgbClr val="FFFFFF"/>
                </a:solidFill>
                <a:latin typeface="Arial" charset="0"/>
                <a:cs typeface="Arial" charset="0"/>
              </a:rPr>
              <a:pPr fontAlgn="base">
                <a:spcBef>
                  <a:spcPct val="0"/>
                </a:spcBef>
                <a:spcAft>
                  <a:spcPct val="0"/>
                </a:spcAft>
                <a:defRPr/>
              </a:pPr>
              <a:t>‹#›</a:t>
            </a:fld>
            <a:endParaRPr lang="en-US">
              <a:solidFill>
                <a:srgbClr val="FFFFFF"/>
              </a:solidFill>
              <a:latin typeface="Arial" charset="0"/>
              <a:cs typeface="Arial" charset="0"/>
            </a:endParaRPr>
          </a:p>
        </p:txBody>
      </p:sp>
    </p:spTree>
    <p:extLst>
      <p:ext uri="{BB962C8B-B14F-4D97-AF65-F5344CB8AC3E}">
        <p14:creationId xmlns:p14="http://schemas.microsoft.com/office/powerpoint/2010/main" val="2100786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2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73BDAFA-7404-4B67-9083-39AF143DFE44}" type="datetimeFigureOut">
              <a:rPr lang="en-US">
                <a:solidFill>
                  <a:srgbClr val="FFFFFF"/>
                </a:solidFill>
                <a:latin typeface="Arial" charset="0"/>
                <a:cs typeface="Arial" charset="0"/>
              </a:rPr>
              <a:pPr fontAlgn="base">
                <a:spcBef>
                  <a:spcPct val="0"/>
                </a:spcBef>
                <a:spcAft>
                  <a:spcPct val="0"/>
                </a:spcAft>
                <a:defRPr/>
              </a:pPr>
              <a:t>10/13/2015</a:t>
            </a:fld>
            <a:endParaRPr lang="en-US">
              <a:solidFill>
                <a:srgbClr val="FFFFFF"/>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srgbClr val="FFFFFF"/>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7CE9840C-31B5-4374-8D87-3012E0C86EE8}" type="slidenum">
              <a:rPr lang="en-US">
                <a:solidFill>
                  <a:srgbClr val="FFFFFF"/>
                </a:solidFill>
                <a:latin typeface="Arial" charset="0"/>
                <a:cs typeface="Arial" charset="0"/>
              </a:rPr>
              <a:pPr fontAlgn="base">
                <a:spcBef>
                  <a:spcPct val="0"/>
                </a:spcBef>
                <a:spcAft>
                  <a:spcPct val="0"/>
                </a:spcAft>
                <a:defRPr/>
              </a:pPr>
              <a:t>‹#›</a:t>
            </a:fld>
            <a:endParaRPr lang="en-US">
              <a:solidFill>
                <a:srgbClr val="FFFFFF"/>
              </a:solidFill>
              <a:latin typeface="Arial" charset="0"/>
              <a:cs typeface="Arial" charset="0"/>
            </a:endParaRPr>
          </a:p>
        </p:txBody>
      </p:sp>
    </p:spTree>
    <p:extLst>
      <p:ext uri="{BB962C8B-B14F-4D97-AF65-F5344CB8AC3E}">
        <p14:creationId xmlns:p14="http://schemas.microsoft.com/office/powerpoint/2010/main" val="383025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4.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5.xml"/><Relationship Id="rId7" Type="http://schemas.openxmlformats.org/officeDocument/2006/relationships/image" Target="../media/image4.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83000">
              <a:srgbClr val="0A128C"/>
            </a:gs>
            <a:gs pos="85001">
              <a:srgbClr val="181CC7"/>
            </a:gs>
            <a:gs pos="87000">
              <a:srgbClr val="0066FF"/>
            </a:gs>
            <a:gs pos="100000">
              <a:srgbClr val="002060"/>
            </a:gs>
          </a:gsLst>
          <a:lin ang="5400000"/>
        </a:gradFill>
        <a:effectLst/>
      </p:bgPr>
    </p:bg>
    <p:spTree>
      <p:nvGrpSpPr>
        <p:cNvPr id="1" name=""/>
        <p:cNvGrpSpPr/>
        <p:nvPr/>
      </p:nvGrpSpPr>
      <p:grpSpPr>
        <a:xfrm>
          <a:off x="0" y="0"/>
          <a:ext cx="0" cy="0"/>
          <a:chOff x="0" y="0"/>
          <a:chExt cx="0" cy="0"/>
        </a:xfrm>
      </p:grpSpPr>
      <p:pic>
        <p:nvPicPr>
          <p:cNvPr id="1026" name="Picture 4" descr="Un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609282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6"/>
          <p:cNvSpPr txBox="1">
            <a:spLocks noChangeArrowheads="1"/>
          </p:cNvSpPr>
          <p:nvPr/>
        </p:nvSpPr>
        <p:spPr bwMode="auto">
          <a:xfrm>
            <a:off x="971550" y="6094413"/>
            <a:ext cx="3240088" cy="538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100" b="1" i="1" dirty="0" smtClean="0">
                <a:solidFill>
                  <a:srgbClr val="FFFFFF"/>
                </a:solidFill>
              </a:rPr>
              <a:t>Dr. Antonio Simone Laganà</a:t>
            </a:r>
          </a:p>
          <a:p>
            <a:pPr eaLnBrk="1" fontAlgn="base" hangingPunct="1">
              <a:spcBef>
                <a:spcPct val="0"/>
              </a:spcBef>
              <a:spcAft>
                <a:spcPct val="0"/>
              </a:spcAft>
              <a:defRPr/>
            </a:pPr>
            <a:r>
              <a:rPr lang="en-US" sz="900" b="1" i="1" dirty="0" smtClean="0">
                <a:solidFill>
                  <a:srgbClr val="FFFFFF"/>
                </a:solidFill>
              </a:rPr>
              <a:t>Department of Pediatric, Gynecological, Microbiological</a:t>
            </a:r>
          </a:p>
          <a:p>
            <a:pPr eaLnBrk="1" fontAlgn="base" hangingPunct="1">
              <a:spcBef>
                <a:spcPct val="0"/>
              </a:spcBef>
              <a:spcAft>
                <a:spcPct val="0"/>
              </a:spcAft>
              <a:defRPr/>
            </a:pPr>
            <a:r>
              <a:rPr lang="en-US" sz="900" b="1" i="1" dirty="0" smtClean="0">
                <a:solidFill>
                  <a:srgbClr val="FFFFFF"/>
                </a:solidFill>
              </a:rPr>
              <a:t>and Biomedical Sciences - University of Messina (Italy)</a:t>
            </a:r>
            <a:endParaRPr lang="it-IT" sz="900" b="1" i="1" dirty="0" smtClean="0">
              <a:solidFill>
                <a:srgbClr val="FFFFFF"/>
              </a:solidFill>
            </a:endParaRPr>
          </a:p>
        </p:txBody>
      </p:sp>
      <p:grpSp>
        <p:nvGrpSpPr>
          <p:cNvPr id="1028" name="Gruppo 6"/>
          <p:cNvGrpSpPr>
            <a:grpSpLocks/>
          </p:cNvGrpSpPr>
          <p:nvPr userDrawn="1"/>
        </p:nvGrpSpPr>
        <p:grpSpPr bwMode="auto">
          <a:xfrm>
            <a:off x="7245350" y="6091238"/>
            <a:ext cx="828675" cy="573087"/>
            <a:chOff x="7245522" y="6091901"/>
            <a:chExt cx="828675" cy="572631"/>
          </a:xfrm>
        </p:grpSpPr>
        <p:pic>
          <p:nvPicPr>
            <p:cNvPr id="104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860" y="6091901"/>
              <a:ext cx="306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49" name="Rectangle 10"/>
            <p:cNvSpPr>
              <a:spLocks noChangeArrowheads="1"/>
            </p:cNvSpPr>
            <p:nvPr/>
          </p:nvSpPr>
          <p:spPr bwMode="auto">
            <a:xfrm>
              <a:off x="7245522" y="6448804"/>
              <a:ext cx="828675" cy="21572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CC"/>
                  </a:solidFill>
                </a:rPr>
                <a:t>Giorgio Pardi’s</a:t>
              </a:r>
            </a:p>
            <a:p>
              <a:pPr eaLnBrk="1" fontAlgn="base" hangingPunct="1">
                <a:spcBef>
                  <a:spcPct val="0"/>
                </a:spcBef>
                <a:spcAft>
                  <a:spcPct val="0"/>
                </a:spcAft>
                <a:defRPr/>
              </a:pPr>
              <a:r>
                <a:rPr lang="it-IT" altLang="it-IT" sz="700" i="1" smtClean="0">
                  <a:solidFill>
                    <a:srgbClr val="FFFFCC"/>
                  </a:solidFill>
                </a:rPr>
                <a:t>Foundation</a:t>
              </a:r>
              <a:endParaRPr lang="it-IT" altLang="it-IT" sz="700" smtClean="0">
                <a:solidFill>
                  <a:srgbClr val="FFFFCC"/>
                </a:solidFill>
              </a:endParaRPr>
            </a:p>
          </p:txBody>
        </p:sp>
      </p:grpSp>
      <p:cxnSp>
        <p:nvCxnSpPr>
          <p:cNvPr id="1029" name="AutoShape 7"/>
          <p:cNvCxnSpPr>
            <a:cxnSpLocks noChangeShapeType="1"/>
          </p:cNvCxnSpPr>
          <p:nvPr/>
        </p:nvCxnSpPr>
        <p:spPr bwMode="auto">
          <a:xfrm>
            <a:off x="365125" y="5949950"/>
            <a:ext cx="8396288" cy="0"/>
          </a:xfrm>
          <a:prstGeom prst="straightConnector1">
            <a:avLst/>
          </a:prstGeom>
          <a:noFill/>
          <a:ln w="15875">
            <a:solidFill>
              <a:srgbClr val="00B0F0"/>
            </a:solidFill>
            <a:round/>
            <a:headEnd/>
            <a:tailEnd/>
          </a:ln>
          <a:extLst>
            <a:ext uri="{909E8E84-426E-40DD-AFC4-6F175D3DCCD1}">
              <a14:hiddenFill xmlns:a14="http://schemas.microsoft.com/office/drawing/2010/main">
                <a:noFill/>
              </a14:hiddenFill>
            </a:ext>
          </a:extLst>
        </p:spPr>
      </p:cxnSp>
      <p:sp>
        <p:nvSpPr>
          <p:cNvPr id="1030" name="Rectangle 10"/>
          <p:cNvSpPr>
            <a:spLocks noChangeArrowheads="1"/>
          </p:cNvSpPr>
          <p:nvPr/>
        </p:nvSpPr>
        <p:spPr bwMode="auto">
          <a:xfrm>
            <a:off x="7885113" y="6453188"/>
            <a:ext cx="1089025" cy="215900"/>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FF"/>
                </a:solidFill>
              </a:rPr>
              <a:t>Italian Association</a:t>
            </a:r>
            <a:endParaRPr lang="it-IT" altLang="it-IT" sz="700" i="1" smtClean="0">
              <a:solidFill>
                <a:srgbClr val="FFFFCC"/>
              </a:solidFill>
            </a:endParaRPr>
          </a:p>
          <a:p>
            <a:pPr eaLnBrk="1" fontAlgn="base" hangingPunct="1">
              <a:spcBef>
                <a:spcPct val="0"/>
              </a:spcBef>
              <a:spcAft>
                <a:spcPct val="0"/>
              </a:spcAft>
              <a:defRPr/>
            </a:pPr>
            <a:r>
              <a:rPr lang="it-IT" altLang="it-IT" sz="700" i="1" smtClean="0">
                <a:solidFill>
                  <a:srgbClr val="FFFFFF"/>
                </a:solidFill>
              </a:rPr>
              <a:t>of Endometriosis</a:t>
            </a:r>
            <a:endParaRPr lang="it-IT" altLang="it-IT" sz="700" i="1" smtClean="0">
              <a:solidFill>
                <a:srgbClr val="FFFFCC"/>
              </a:solidFill>
            </a:endParaRPr>
          </a:p>
        </p:txBody>
      </p:sp>
      <p:grpSp>
        <p:nvGrpSpPr>
          <p:cNvPr id="1031" name="Gruppo 2"/>
          <p:cNvGrpSpPr>
            <a:grpSpLocks/>
          </p:cNvGrpSpPr>
          <p:nvPr userDrawn="1"/>
        </p:nvGrpSpPr>
        <p:grpSpPr bwMode="auto">
          <a:xfrm>
            <a:off x="5435600" y="6065838"/>
            <a:ext cx="936625" cy="701675"/>
            <a:chOff x="5436096" y="6065500"/>
            <a:chExt cx="936104" cy="701262"/>
          </a:xfrm>
        </p:grpSpPr>
        <p:sp>
          <p:nvSpPr>
            <p:cNvPr id="1046" name="Rectangle 10"/>
            <p:cNvSpPr>
              <a:spLocks noChangeArrowheads="1"/>
            </p:cNvSpPr>
            <p:nvPr/>
          </p:nvSpPr>
          <p:spPr bwMode="auto">
            <a:xfrm>
              <a:off x="5436096" y="6443103"/>
              <a:ext cx="936104" cy="323659"/>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European Society of</a:t>
              </a:r>
            </a:p>
            <a:p>
              <a:pPr eaLnBrk="1" fontAlgn="base" hangingPunct="1">
                <a:spcBef>
                  <a:spcPct val="0"/>
                </a:spcBef>
                <a:spcAft>
                  <a:spcPct val="0"/>
                </a:spcAft>
                <a:defRPr/>
              </a:pPr>
              <a:r>
                <a:rPr lang="en-US" altLang="it-IT" sz="700" i="1" smtClean="0">
                  <a:solidFill>
                    <a:srgbClr val="FFFFCC"/>
                  </a:solidFill>
                </a:rPr>
                <a:t>Human Reproduction</a:t>
              </a:r>
            </a:p>
            <a:p>
              <a:pPr eaLnBrk="1" fontAlgn="base" hangingPunct="1">
                <a:spcBef>
                  <a:spcPct val="0"/>
                </a:spcBef>
                <a:spcAft>
                  <a:spcPct val="0"/>
                </a:spcAft>
                <a:defRPr/>
              </a:pPr>
              <a:r>
                <a:rPr lang="en-US" altLang="it-IT" sz="700" i="1" smtClean="0">
                  <a:solidFill>
                    <a:srgbClr val="FFFFCC"/>
                  </a:solidFill>
                </a:rPr>
                <a:t>and Embryology</a:t>
              </a:r>
              <a:endParaRPr lang="it-IT" altLang="it-IT" sz="700" smtClean="0">
                <a:solidFill>
                  <a:srgbClr val="FFFFCC"/>
                </a:solidFill>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6065500"/>
              <a:ext cx="614831" cy="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uppo 3"/>
          <p:cNvGrpSpPr>
            <a:grpSpLocks/>
          </p:cNvGrpSpPr>
          <p:nvPr userDrawn="1"/>
        </p:nvGrpSpPr>
        <p:grpSpPr bwMode="auto">
          <a:xfrm>
            <a:off x="6372225" y="6027738"/>
            <a:ext cx="936625" cy="749300"/>
            <a:chOff x="6372200" y="6028479"/>
            <a:chExt cx="936104" cy="748022"/>
          </a:xfrm>
        </p:grpSpPr>
        <p:sp>
          <p:nvSpPr>
            <p:cNvPr id="1044" name="Rectangle 10"/>
            <p:cNvSpPr>
              <a:spLocks noChangeArrowheads="1"/>
            </p:cNvSpPr>
            <p:nvPr userDrawn="1"/>
          </p:nvSpPr>
          <p:spPr bwMode="auto">
            <a:xfrm>
              <a:off x="6372200" y="6453203"/>
              <a:ext cx="936104" cy="32329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International Society </a:t>
              </a:r>
            </a:p>
            <a:p>
              <a:pPr eaLnBrk="1" fontAlgn="base" hangingPunct="1">
                <a:spcBef>
                  <a:spcPct val="0"/>
                </a:spcBef>
                <a:spcAft>
                  <a:spcPct val="0"/>
                </a:spcAft>
                <a:defRPr/>
              </a:pPr>
              <a:r>
                <a:rPr lang="en-US" altLang="it-IT" sz="700" i="1" smtClean="0">
                  <a:solidFill>
                    <a:srgbClr val="FFFFCC"/>
                  </a:solidFill>
                </a:rPr>
                <a:t>Of Gynecological</a:t>
              </a:r>
            </a:p>
            <a:p>
              <a:pPr eaLnBrk="1" fontAlgn="base" hangingPunct="1">
                <a:spcBef>
                  <a:spcPct val="0"/>
                </a:spcBef>
                <a:spcAft>
                  <a:spcPct val="0"/>
                </a:spcAft>
                <a:defRPr/>
              </a:pPr>
              <a:r>
                <a:rPr lang="en-US" altLang="it-IT" sz="700" i="1" smtClean="0">
                  <a:solidFill>
                    <a:srgbClr val="FFFFCC"/>
                  </a:solidFill>
                </a:rPr>
                <a:t>Endocrinology</a:t>
              </a:r>
            </a:p>
          </p:txBody>
        </p:sp>
        <p:pic>
          <p:nvPicPr>
            <p:cNvPr id="1042" name="Immagin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9486" y="6028479"/>
              <a:ext cx="410786" cy="3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3" name="Gruppo 17"/>
          <p:cNvGrpSpPr>
            <a:grpSpLocks/>
          </p:cNvGrpSpPr>
          <p:nvPr userDrawn="1"/>
        </p:nvGrpSpPr>
        <p:grpSpPr bwMode="auto">
          <a:xfrm>
            <a:off x="4300538" y="6094413"/>
            <a:ext cx="1135062" cy="595312"/>
            <a:chOff x="3779838" y="6101056"/>
            <a:chExt cx="1135062" cy="594563"/>
          </a:xfrm>
        </p:grpSpPr>
        <p:sp>
          <p:nvSpPr>
            <p:cNvPr id="19" name="Rectangle 10"/>
            <p:cNvSpPr>
              <a:spLocks noChangeArrowheads="1"/>
            </p:cNvSpPr>
            <p:nvPr userDrawn="1"/>
          </p:nvSpPr>
          <p:spPr bwMode="auto">
            <a:xfrm>
              <a:off x="3779838" y="6479991"/>
              <a:ext cx="1135062" cy="215628"/>
            </a:xfrm>
            <a:prstGeom prst="rect">
              <a:avLst/>
            </a:prstGeom>
            <a:noFill/>
            <a:ln>
              <a:noFill/>
            </a:ln>
            <a:extLst/>
          </p:spPr>
          <p:txBody>
            <a:bodyPr lIns="0" tIns="0" rIns="0" bIns="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it-IT" altLang="it-IT" sz="700" i="1" dirty="0" smtClean="0">
                  <a:solidFill>
                    <a:srgbClr val="FFFFCC"/>
                  </a:solidFill>
                </a:rPr>
                <a:t>Society for </a:t>
              </a:r>
              <a:r>
                <a:rPr lang="it-IT" altLang="it-IT" sz="700" i="1" dirty="0" err="1" smtClean="0">
                  <a:solidFill>
                    <a:srgbClr val="FFFFCC"/>
                  </a:solidFill>
                </a:rPr>
                <a:t>Reproductive</a:t>
              </a:r>
              <a:r>
                <a:rPr lang="it-IT" altLang="it-IT" sz="700" i="1" dirty="0" smtClean="0">
                  <a:solidFill>
                    <a:srgbClr val="FFFFCC"/>
                  </a:solidFill>
                </a:rPr>
                <a:t> </a:t>
              </a:r>
              <a:r>
                <a:rPr lang="it-IT" altLang="it-IT" sz="700" i="1" dirty="0" err="1" smtClean="0">
                  <a:solidFill>
                    <a:srgbClr val="FFFFCC"/>
                  </a:solidFill>
                </a:rPr>
                <a:t>Investigation</a:t>
              </a:r>
              <a:endParaRPr lang="it-IT" altLang="it-IT" sz="700" dirty="0" smtClean="0">
                <a:solidFill>
                  <a:srgbClr val="FFFFCC"/>
                </a:solidFill>
              </a:endParaRPr>
            </a:p>
          </p:txBody>
        </p:sp>
        <p:pic>
          <p:nvPicPr>
            <p:cNvPr id="1040" name="Immagine 19"/>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23333" y="6101056"/>
              <a:ext cx="648072" cy="34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ttangolo arrotondato 20"/>
          <p:cNvSpPr/>
          <p:nvPr userDrawn="1"/>
        </p:nvSpPr>
        <p:spPr>
          <a:xfrm>
            <a:off x="251520" y="188640"/>
            <a:ext cx="8640960" cy="10081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it-IT" kern="0">
              <a:solidFill>
                <a:sysClr val="window" lastClr="FFFFFF"/>
              </a:solidFill>
              <a:latin typeface="Calibri"/>
              <a:cs typeface="Arial" charset="0"/>
            </a:endParaRPr>
          </a:p>
        </p:txBody>
      </p:sp>
      <p:pic>
        <p:nvPicPr>
          <p:cNvPr id="1037" name="Picture 2" descr="C:\Users\AntonioSimone\Desktop\logo_associazione_05.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89913" y="6042025"/>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619250" y="296863"/>
            <a:ext cx="6111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78703"/>
      </p:ext>
    </p:extLst>
  </p:cSld>
  <p:clrMap bg1="dk2" tx1="lt1" bg2="dk1" tx2="lt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83000">
              <a:srgbClr val="0A128C"/>
            </a:gs>
            <a:gs pos="85001">
              <a:srgbClr val="181CC7"/>
            </a:gs>
            <a:gs pos="87000">
              <a:srgbClr val="0066FF"/>
            </a:gs>
            <a:gs pos="100000">
              <a:srgbClr val="002060"/>
            </a:gs>
          </a:gsLst>
          <a:lin ang="5400000"/>
        </a:gradFill>
        <a:effectLst/>
      </p:bgPr>
    </p:bg>
    <p:spTree>
      <p:nvGrpSpPr>
        <p:cNvPr id="1" name=""/>
        <p:cNvGrpSpPr/>
        <p:nvPr/>
      </p:nvGrpSpPr>
      <p:grpSpPr>
        <a:xfrm>
          <a:off x="0" y="0"/>
          <a:ext cx="0" cy="0"/>
          <a:chOff x="0" y="0"/>
          <a:chExt cx="0" cy="0"/>
        </a:xfrm>
      </p:grpSpPr>
      <p:pic>
        <p:nvPicPr>
          <p:cNvPr id="1026" name="Picture 4" descr="Un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609282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6"/>
          <p:cNvSpPr txBox="1">
            <a:spLocks noChangeArrowheads="1"/>
          </p:cNvSpPr>
          <p:nvPr/>
        </p:nvSpPr>
        <p:spPr bwMode="auto">
          <a:xfrm>
            <a:off x="971550" y="6094413"/>
            <a:ext cx="3240088" cy="538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100" b="1" i="1" dirty="0" smtClean="0">
                <a:solidFill>
                  <a:srgbClr val="FFFFFF"/>
                </a:solidFill>
              </a:rPr>
              <a:t>Dr. Antonio Simone Laganà</a:t>
            </a:r>
          </a:p>
          <a:p>
            <a:pPr eaLnBrk="1" fontAlgn="base" hangingPunct="1">
              <a:spcBef>
                <a:spcPct val="0"/>
              </a:spcBef>
              <a:spcAft>
                <a:spcPct val="0"/>
              </a:spcAft>
              <a:defRPr/>
            </a:pPr>
            <a:r>
              <a:rPr lang="en-US" sz="900" b="1" i="1" dirty="0" smtClean="0">
                <a:solidFill>
                  <a:srgbClr val="FFFFFF"/>
                </a:solidFill>
              </a:rPr>
              <a:t>Department of Pediatric, Gynecological, Microbiological</a:t>
            </a:r>
          </a:p>
          <a:p>
            <a:pPr eaLnBrk="1" fontAlgn="base" hangingPunct="1">
              <a:spcBef>
                <a:spcPct val="0"/>
              </a:spcBef>
              <a:spcAft>
                <a:spcPct val="0"/>
              </a:spcAft>
              <a:defRPr/>
            </a:pPr>
            <a:r>
              <a:rPr lang="en-US" sz="900" b="1" i="1" dirty="0" smtClean="0">
                <a:solidFill>
                  <a:srgbClr val="FFFFFF"/>
                </a:solidFill>
              </a:rPr>
              <a:t>and Biomedical Sciences - University of Messina (Italy)</a:t>
            </a:r>
            <a:endParaRPr lang="it-IT" sz="900" b="1" i="1" dirty="0" smtClean="0">
              <a:solidFill>
                <a:srgbClr val="FFFFFF"/>
              </a:solidFill>
            </a:endParaRPr>
          </a:p>
        </p:txBody>
      </p:sp>
      <p:grpSp>
        <p:nvGrpSpPr>
          <p:cNvPr id="1028" name="Gruppo 6"/>
          <p:cNvGrpSpPr>
            <a:grpSpLocks/>
          </p:cNvGrpSpPr>
          <p:nvPr userDrawn="1"/>
        </p:nvGrpSpPr>
        <p:grpSpPr bwMode="auto">
          <a:xfrm>
            <a:off x="7245350" y="6091238"/>
            <a:ext cx="828675" cy="573087"/>
            <a:chOff x="7245522" y="6091901"/>
            <a:chExt cx="828675" cy="572631"/>
          </a:xfrm>
        </p:grpSpPr>
        <p:pic>
          <p:nvPicPr>
            <p:cNvPr id="104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860" y="6091901"/>
              <a:ext cx="306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49" name="Rectangle 10"/>
            <p:cNvSpPr>
              <a:spLocks noChangeArrowheads="1"/>
            </p:cNvSpPr>
            <p:nvPr/>
          </p:nvSpPr>
          <p:spPr bwMode="auto">
            <a:xfrm>
              <a:off x="7245522" y="6448804"/>
              <a:ext cx="828675" cy="21572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CC"/>
                  </a:solidFill>
                </a:rPr>
                <a:t>Giorgio Pardi’s</a:t>
              </a:r>
            </a:p>
            <a:p>
              <a:pPr eaLnBrk="1" fontAlgn="base" hangingPunct="1">
                <a:spcBef>
                  <a:spcPct val="0"/>
                </a:spcBef>
                <a:spcAft>
                  <a:spcPct val="0"/>
                </a:spcAft>
                <a:defRPr/>
              </a:pPr>
              <a:r>
                <a:rPr lang="it-IT" altLang="it-IT" sz="700" i="1" smtClean="0">
                  <a:solidFill>
                    <a:srgbClr val="FFFFCC"/>
                  </a:solidFill>
                </a:rPr>
                <a:t>Foundation</a:t>
              </a:r>
              <a:endParaRPr lang="it-IT" altLang="it-IT" sz="700" smtClean="0">
                <a:solidFill>
                  <a:srgbClr val="FFFFCC"/>
                </a:solidFill>
              </a:endParaRPr>
            </a:p>
          </p:txBody>
        </p:sp>
      </p:grpSp>
      <p:cxnSp>
        <p:nvCxnSpPr>
          <p:cNvPr id="1029" name="AutoShape 7"/>
          <p:cNvCxnSpPr>
            <a:cxnSpLocks noChangeShapeType="1"/>
          </p:cNvCxnSpPr>
          <p:nvPr/>
        </p:nvCxnSpPr>
        <p:spPr bwMode="auto">
          <a:xfrm>
            <a:off x="365125" y="5949950"/>
            <a:ext cx="8396288" cy="0"/>
          </a:xfrm>
          <a:prstGeom prst="straightConnector1">
            <a:avLst/>
          </a:prstGeom>
          <a:noFill/>
          <a:ln w="15875">
            <a:solidFill>
              <a:srgbClr val="00B0F0"/>
            </a:solidFill>
            <a:round/>
            <a:headEnd/>
            <a:tailEnd/>
          </a:ln>
          <a:extLst>
            <a:ext uri="{909E8E84-426E-40DD-AFC4-6F175D3DCCD1}">
              <a14:hiddenFill xmlns:a14="http://schemas.microsoft.com/office/drawing/2010/main">
                <a:noFill/>
              </a14:hiddenFill>
            </a:ext>
          </a:extLst>
        </p:spPr>
      </p:cxnSp>
      <p:sp>
        <p:nvSpPr>
          <p:cNvPr id="1030" name="Rectangle 10"/>
          <p:cNvSpPr>
            <a:spLocks noChangeArrowheads="1"/>
          </p:cNvSpPr>
          <p:nvPr/>
        </p:nvSpPr>
        <p:spPr bwMode="auto">
          <a:xfrm>
            <a:off x="7885113" y="6453188"/>
            <a:ext cx="1089025" cy="215900"/>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FF"/>
                </a:solidFill>
              </a:rPr>
              <a:t>Italian Association</a:t>
            </a:r>
            <a:endParaRPr lang="it-IT" altLang="it-IT" sz="700" i="1" smtClean="0">
              <a:solidFill>
                <a:srgbClr val="FFFFCC"/>
              </a:solidFill>
            </a:endParaRPr>
          </a:p>
          <a:p>
            <a:pPr eaLnBrk="1" fontAlgn="base" hangingPunct="1">
              <a:spcBef>
                <a:spcPct val="0"/>
              </a:spcBef>
              <a:spcAft>
                <a:spcPct val="0"/>
              </a:spcAft>
              <a:defRPr/>
            </a:pPr>
            <a:r>
              <a:rPr lang="it-IT" altLang="it-IT" sz="700" i="1" smtClean="0">
                <a:solidFill>
                  <a:srgbClr val="FFFFFF"/>
                </a:solidFill>
              </a:rPr>
              <a:t>of Endometriosis</a:t>
            </a:r>
            <a:endParaRPr lang="it-IT" altLang="it-IT" sz="700" i="1" smtClean="0">
              <a:solidFill>
                <a:srgbClr val="FFFFCC"/>
              </a:solidFill>
            </a:endParaRPr>
          </a:p>
        </p:txBody>
      </p:sp>
      <p:grpSp>
        <p:nvGrpSpPr>
          <p:cNvPr id="1031" name="Gruppo 2"/>
          <p:cNvGrpSpPr>
            <a:grpSpLocks/>
          </p:cNvGrpSpPr>
          <p:nvPr userDrawn="1"/>
        </p:nvGrpSpPr>
        <p:grpSpPr bwMode="auto">
          <a:xfrm>
            <a:off x="5435600" y="6065838"/>
            <a:ext cx="936625" cy="701675"/>
            <a:chOff x="5436096" y="6065500"/>
            <a:chExt cx="936104" cy="701262"/>
          </a:xfrm>
        </p:grpSpPr>
        <p:sp>
          <p:nvSpPr>
            <p:cNvPr id="1046" name="Rectangle 10"/>
            <p:cNvSpPr>
              <a:spLocks noChangeArrowheads="1"/>
            </p:cNvSpPr>
            <p:nvPr/>
          </p:nvSpPr>
          <p:spPr bwMode="auto">
            <a:xfrm>
              <a:off x="5436096" y="6443103"/>
              <a:ext cx="936104" cy="323659"/>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European Society of</a:t>
              </a:r>
            </a:p>
            <a:p>
              <a:pPr eaLnBrk="1" fontAlgn="base" hangingPunct="1">
                <a:spcBef>
                  <a:spcPct val="0"/>
                </a:spcBef>
                <a:spcAft>
                  <a:spcPct val="0"/>
                </a:spcAft>
                <a:defRPr/>
              </a:pPr>
              <a:r>
                <a:rPr lang="en-US" altLang="it-IT" sz="700" i="1" smtClean="0">
                  <a:solidFill>
                    <a:srgbClr val="FFFFCC"/>
                  </a:solidFill>
                </a:rPr>
                <a:t>Human Reproduction</a:t>
              </a:r>
            </a:p>
            <a:p>
              <a:pPr eaLnBrk="1" fontAlgn="base" hangingPunct="1">
                <a:spcBef>
                  <a:spcPct val="0"/>
                </a:spcBef>
                <a:spcAft>
                  <a:spcPct val="0"/>
                </a:spcAft>
                <a:defRPr/>
              </a:pPr>
              <a:r>
                <a:rPr lang="en-US" altLang="it-IT" sz="700" i="1" smtClean="0">
                  <a:solidFill>
                    <a:srgbClr val="FFFFCC"/>
                  </a:solidFill>
                </a:rPr>
                <a:t>and Embryology</a:t>
              </a:r>
              <a:endParaRPr lang="it-IT" altLang="it-IT" sz="700" smtClean="0">
                <a:solidFill>
                  <a:srgbClr val="FFFFCC"/>
                </a:solidFill>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6065500"/>
              <a:ext cx="614831" cy="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uppo 3"/>
          <p:cNvGrpSpPr>
            <a:grpSpLocks/>
          </p:cNvGrpSpPr>
          <p:nvPr userDrawn="1"/>
        </p:nvGrpSpPr>
        <p:grpSpPr bwMode="auto">
          <a:xfrm>
            <a:off x="6372225" y="6027738"/>
            <a:ext cx="936625" cy="749300"/>
            <a:chOff x="6372200" y="6028479"/>
            <a:chExt cx="936104" cy="748022"/>
          </a:xfrm>
        </p:grpSpPr>
        <p:sp>
          <p:nvSpPr>
            <p:cNvPr id="1044" name="Rectangle 10"/>
            <p:cNvSpPr>
              <a:spLocks noChangeArrowheads="1"/>
            </p:cNvSpPr>
            <p:nvPr userDrawn="1"/>
          </p:nvSpPr>
          <p:spPr bwMode="auto">
            <a:xfrm>
              <a:off x="6372200" y="6453203"/>
              <a:ext cx="936104" cy="32329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International Society </a:t>
              </a:r>
            </a:p>
            <a:p>
              <a:pPr eaLnBrk="1" fontAlgn="base" hangingPunct="1">
                <a:spcBef>
                  <a:spcPct val="0"/>
                </a:spcBef>
                <a:spcAft>
                  <a:spcPct val="0"/>
                </a:spcAft>
                <a:defRPr/>
              </a:pPr>
              <a:r>
                <a:rPr lang="en-US" altLang="it-IT" sz="700" i="1" smtClean="0">
                  <a:solidFill>
                    <a:srgbClr val="FFFFCC"/>
                  </a:solidFill>
                </a:rPr>
                <a:t>Of Gynecological</a:t>
              </a:r>
            </a:p>
            <a:p>
              <a:pPr eaLnBrk="1" fontAlgn="base" hangingPunct="1">
                <a:spcBef>
                  <a:spcPct val="0"/>
                </a:spcBef>
                <a:spcAft>
                  <a:spcPct val="0"/>
                </a:spcAft>
                <a:defRPr/>
              </a:pPr>
              <a:r>
                <a:rPr lang="en-US" altLang="it-IT" sz="700" i="1" smtClean="0">
                  <a:solidFill>
                    <a:srgbClr val="FFFFCC"/>
                  </a:solidFill>
                </a:rPr>
                <a:t>Endocrinology</a:t>
              </a:r>
            </a:p>
          </p:txBody>
        </p:sp>
        <p:pic>
          <p:nvPicPr>
            <p:cNvPr id="1042" name="Immagin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9486" y="6028479"/>
              <a:ext cx="410786" cy="3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3" name="Gruppo 17"/>
          <p:cNvGrpSpPr>
            <a:grpSpLocks/>
          </p:cNvGrpSpPr>
          <p:nvPr userDrawn="1"/>
        </p:nvGrpSpPr>
        <p:grpSpPr bwMode="auto">
          <a:xfrm>
            <a:off x="4300538" y="6094413"/>
            <a:ext cx="1135062" cy="595312"/>
            <a:chOff x="3779838" y="6101056"/>
            <a:chExt cx="1135062" cy="594563"/>
          </a:xfrm>
        </p:grpSpPr>
        <p:sp>
          <p:nvSpPr>
            <p:cNvPr id="19" name="Rectangle 10"/>
            <p:cNvSpPr>
              <a:spLocks noChangeArrowheads="1"/>
            </p:cNvSpPr>
            <p:nvPr userDrawn="1"/>
          </p:nvSpPr>
          <p:spPr bwMode="auto">
            <a:xfrm>
              <a:off x="3779838" y="6479991"/>
              <a:ext cx="1135062" cy="215628"/>
            </a:xfrm>
            <a:prstGeom prst="rect">
              <a:avLst/>
            </a:prstGeom>
            <a:noFill/>
            <a:ln>
              <a:noFill/>
            </a:ln>
            <a:extLst/>
          </p:spPr>
          <p:txBody>
            <a:bodyPr lIns="0" tIns="0" rIns="0" bIns="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it-IT" altLang="it-IT" sz="700" i="1" dirty="0" smtClean="0">
                  <a:solidFill>
                    <a:srgbClr val="FFFFCC"/>
                  </a:solidFill>
                </a:rPr>
                <a:t>Society for </a:t>
              </a:r>
              <a:r>
                <a:rPr lang="it-IT" altLang="it-IT" sz="700" i="1" dirty="0" err="1" smtClean="0">
                  <a:solidFill>
                    <a:srgbClr val="FFFFCC"/>
                  </a:solidFill>
                </a:rPr>
                <a:t>Reproductive</a:t>
              </a:r>
              <a:r>
                <a:rPr lang="it-IT" altLang="it-IT" sz="700" i="1" dirty="0" smtClean="0">
                  <a:solidFill>
                    <a:srgbClr val="FFFFCC"/>
                  </a:solidFill>
                </a:rPr>
                <a:t> </a:t>
              </a:r>
              <a:r>
                <a:rPr lang="it-IT" altLang="it-IT" sz="700" i="1" dirty="0" err="1" smtClean="0">
                  <a:solidFill>
                    <a:srgbClr val="FFFFCC"/>
                  </a:solidFill>
                </a:rPr>
                <a:t>Investigation</a:t>
              </a:r>
              <a:endParaRPr lang="it-IT" altLang="it-IT" sz="700" dirty="0" smtClean="0">
                <a:solidFill>
                  <a:srgbClr val="FFFFCC"/>
                </a:solidFill>
              </a:endParaRPr>
            </a:p>
          </p:txBody>
        </p:sp>
        <p:pic>
          <p:nvPicPr>
            <p:cNvPr id="1040" name="Immagine 19"/>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23333" y="6101056"/>
              <a:ext cx="648072" cy="34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ttangolo arrotondato 20"/>
          <p:cNvSpPr/>
          <p:nvPr userDrawn="1"/>
        </p:nvSpPr>
        <p:spPr>
          <a:xfrm>
            <a:off x="251520" y="188640"/>
            <a:ext cx="8640960" cy="10081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it-IT" kern="0">
              <a:solidFill>
                <a:sysClr val="window" lastClr="FFFFFF"/>
              </a:solidFill>
              <a:latin typeface="Calibri"/>
              <a:cs typeface="Arial" charset="0"/>
            </a:endParaRPr>
          </a:p>
        </p:txBody>
      </p:sp>
      <p:pic>
        <p:nvPicPr>
          <p:cNvPr id="1037" name="Picture 2" descr="C:\Users\AntonioSimone\Desktop\logo_associazione_05.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89913" y="6042025"/>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619250" y="296863"/>
            <a:ext cx="6111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480818"/>
      </p:ext>
    </p:extLst>
  </p:cSld>
  <p:clrMap bg1="dk2" tx1="lt1" bg2="dk1" tx2="lt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83000">
              <a:srgbClr val="0A128C"/>
            </a:gs>
            <a:gs pos="85001">
              <a:srgbClr val="181CC7"/>
            </a:gs>
            <a:gs pos="87000">
              <a:srgbClr val="0066FF"/>
            </a:gs>
            <a:gs pos="100000">
              <a:srgbClr val="002060"/>
            </a:gs>
          </a:gsLst>
          <a:lin ang="5400000"/>
        </a:gradFill>
        <a:effectLst/>
      </p:bgPr>
    </p:bg>
    <p:spTree>
      <p:nvGrpSpPr>
        <p:cNvPr id="1" name=""/>
        <p:cNvGrpSpPr/>
        <p:nvPr/>
      </p:nvGrpSpPr>
      <p:grpSpPr>
        <a:xfrm>
          <a:off x="0" y="0"/>
          <a:ext cx="0" cy="0"/>
          <a:chOff x="0" y="0"/>
          <a:chExt cx="0" cy="0"/>
        </a:xfrm>
      </p:grpSpPr>
      <p:pic>
        <p:nvPicPr>
          <p:cNvPr id="1026" name="Picture 4" descr="Un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609282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6"/>
          <p:cNvSpPr txBox="1">
            <a:spLocks noChangeArrowheads="1"/>
          </p:cNvSpPr>
          <p:nvPr/>
        </p:nvSpPr>
        <p:spPr bwMode="auto">
          <a:xfrm>
            <a:off x="971550" y="6094413"/>
            <a:ext cx="3240088" cy="538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100" b="1" i="1" dirty="0" smtClean="0">
                <a:solidFill>
                  <a:srgbClr val="FFFFFF"/>
                </a:solidFill>
              </a:rPr>
              <a:t>Dr. Antonio Simone Laganà</a:t>
            </a:r>
          </a:p>
          <a:p>
            <a:pPr eaLnBrk="1" fontAlgn="base" hangingPunct="1">
              <a:spcBef>
                <a:spcPct val="0"/>
              </a:spcBef>
              <a:spcAft>
                <a:spcPct val="0"/>
              </a:spcAft>
              <a:defRPr/>
            </a:pPr>
            <a:r>
              <a:rPr lang="en-US" sz="900" b="1" i="1" dirty="0" smtClean="0">
                <a:solidFill>
                  <a:srgbClr val="FFFFFF"/>
                </a:solidFill>
              </a:rPr>
              <a:t>Department of Pediatric, Gynecological, Microbiological</a:t>
            </a:r>
          </a:p>
          <a:p>
            <a:pPr eaLnBrk="1" fontAlgn="base" hangingPunct="1">
              <a:spcBef>
                <a:spcPct val="0"/>
              </a:spcBef>
              <a:spcAft>
                <a:spcPct val="0"/>
              </a:spcAft>
              <a:defRPr/>
            </a:pPr>
            <a:r>
              <a:rPr lang="en-US" sz="900" b="1" i="1" dirty="0" smtClean="0">
                <a:solidFill>
                  <a:srgbClr val="FFFFFF"/>
                </a:solidFill>
              </a:rPr>
              <a:t>and Biomedical Sciences - University of Messina (Italy)</a:t>
            </a:r>
            <a:endParaRPr lang="it-IT" sz="900" b="1" i="1" dirty="0" smtClean="0">
              <a:solidFill>
                <a:srgbClr val="FFFFFF"/>
              </a:solidFill>
            </a:endParaRPr>
          </a:p>
        </p:txBody>
      </p:sp>
      <p:grpSp>
        <p:nvGrpSpPr>
          <p:cNvPr id="1028" name="Gruppo 6"/>
          <p:cNvGrpSpPr>
            <a:grpSpLocks/>
          </p:cNvGrpSpPr>
          <p:nvPr userDrawn="1"/>
        </p:nvGrpSpPr>
        <p:grpSpPr bwMode="auto">
          <a:xfrm>
            <a:off x="7245350" y="6091238"/>
            <a:ext cx="828675" cy="573087"/>
            <a:chOff x="7245522" y="6091901"/>
            <a:chExt cx="828675" cy="572631"/>
          </a:xfrm>
        </p:grpSpPr>
        <p:pic>
          <p:nvPicPr>
            <p:cNvPr id="104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860" y="6091901"/>
              <a:ext cx="306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49" name="Rectangle 10"/>
            <p:cNvSpPr>
              <a:spLocks noChangeArrowheads="1"/>
            </p:cNvSpPr>
            <p:nvPr/>
          </p:nvSpPr>
          <p:spPr bwMode="auto">
            <a:xfrm>
              <a:off x="7245522" y="6448804"/>
              <a:ext cx="828675" cy="21572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CC"/>
                  </a:solidFill>
                </a:rPr>
                <a:t>Giorgio Pardi’s</a:t>
              </a:r>
            </a:p>
            <a:p>
              <a:pPr eaLnBrk="1" fontAlgn="base" hangingPunct="1">
                <a:spcBef>
                  <a:spcPct val="0"/>
                </a:spcBef>
                <a:spcAft>
                  <a:spcPct val="0"/>
                </a:spcAft>
                <a:defRPr/>
              </a:pPr>
              <a:r>
                <a:rPr lang="it-IT" altLang="it-IT" sz="700" i="1" smtClean="0">
                  <a:solidFill>
                    <a:srgbClr val="FFFFCC"/>
                  </a:solidFill>
                </a:rPr>
                <a:t>Foundation</a:t>
              </a:r>
              <a:endParaRPr lang="it-IT" altLang="it-IT" sz="700" smtClean="0">
                <a:solidFill>
                  <a:srgbClr val="FFFFCC"/>
                </a:solidFill>
              </a:endParaRPr>
            </a:p>
          </p:txBody>
        </p:sp>
      </p:grpSp>
      <p:cxnSp>
        <p:nvCxnSpPr>
          <p:cNvPr id="1029" name="AutoShape 7"/>
          <p:cNvCxnSpPr>
            <a:cxnSpLocks noChangeShapeType="1"/>
          </p:cNvCxnSpPr>
          <p:nvPr/>
        </p:nvCxnSpPr>
        <p:spPr bwMode="auto">
          <a:xfrm>
            <a:off x="365125" y="5949950"/>
            <a:ext cx="8396288" cy="0"/>
          </a:xfrm>
          <a:prstGeom prst="straightConnector1">
            <a:avLst/>
          </a:prstGeom>
          <a:noFill/>
          <a:ln w="15875">
            <a:solidFill>
              <a:srgbClr val="00B0F0"/>
            </a:solidFill>
            <a:round/>
            <a:headEnd/>
            <a:tailEnd/>
          </a:ln>
          <a:extLst>
            <a:ext uri="{909E8E84-426E-40DD-AFC4-6F175D3DCCD1}">
              <a14:hiddenFill xmlns:a14="http://schemas.microsoft.com/office/drawing/2010/main">
                <a:noFill/>
              </a14:hiddenFill>
            </a:ext>
          </a:extLst>
        </p:spPr>
      </p:cxnSp>
      <p:sp>
        <p:nvSpPr>
          <p:cNvPr id="1030" name="Rectangle 10"/>
          <p:cNvSpPr>
            <a:spLocks noChangeArrowheads="1"/>
          </p:cNvSpPr>
          <p:nvPr/>
        </p:nvSpPr>
        <p:spPr bwMode="auto">
          <a:xfrm>
            <a:off x="7885113" y="6453188"/>
            <a:ext cx="1089025" cy="215900"/>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FF"/>
                </a:solidFill>
              </a:rPr>
              <a:t>Italian Association</a:t>
            </a:r>
            <a:endParaRPr lang="it-IT" altLang="it-IT" sz="700" i="1" smtClean="0">
              <a:solidFill>
                <a:srgbClr val="FFFFCC"/>
              </a:solidFill>
            </a:endParaRPr>
          </a:p>
          <a:p>
            <a:pPr eaLnBrk="1" fontAlgn="base" hangingPunct="1">
              <a:spcBef>
                <a:spcPct val="0"/>
              </a:spcBef>
              <a:spcAft>
                <a:spcPct val="0"/>
              </a:spcAft>
              <a:defRPr/>
            </a:pPr>
            <a:r>
              <a:rPr lang="it-IT" altLang="it-IT" sz="700" i="1" smtClean="0">
                <a:solidFill>
                  <a:srgbClr val="FFFFFF"/>
                </a:solidFill>
              </a:rPr>
              <a:t>of Endometriosis</a:t>
            </a:r>
            <a:endParaRPr lang="it-IT" altLang="it-IT" sz="700" i="1" smtClean="0">
              <a:solidFill>
                <a:srgbClr val="FFFFCC"/>
              </a:solidFill>
            </a:endParaRPr>
          </a:p>
        </p:txBody>
      </p:sp>
      <p:grpSp>
        <p:nvGrpSpPr>
          <p:cNvPr id="1031" name="Gruppo 2"/>
          <p:cNvGrpSpPr>
            <a:grpSpLocks/>
          </p:cNvGrpSpPr>
          <p:nvPr userDrawn="1"/>
        </p:nvGrpSpPr>
        <p:grpSpPr bwMode="auto">
          <a:xfrm>
            <a:off x="5435600" y="6065838"/>
            <a:ext cx="936625" cy="701675"/>
            <a:chOff x="5436096" y="6065500"/>
            <a:chExt cx="936104" cy="701262"/>
          </a:xfrm>
        </p:grpSpPr>
        <p:sp>
          <p:nvSpPr>
            <p:cNvPr id="1046" name="Rectangle 10"/>
            <p:cNvSpPr>
              <a:spLocks noChangeArrowheads="1"/>
            </p:cNvSpPr>
            <p:nvPr/>
          </p:nvSpPr>
          <p:spPr bwMode="auto">
            <a:xfrm>
              <a:off x="5436096" y="6443103"/>
              <a:ext cx="936104" cy="323659"/>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European Society of</a:t>
              </a:r>
            </a:p>
            <a:p>
              <a:pPr eaLnBrk="1" fontAlgn="base" hangingPunct="1">
                <a:spcBef>
                  <a:spcPct val="0"/>
                </a:spcBef>
                <a:spcAft>
                  <a:spcPct val="0"/>
                </a:spcAft>
                <a:defRPr/>
              </a:pPr>
              <a:r>
                <a:rPr lang="en-US" altLang="it-IT" sz="700" i="1" smtClean="0">
                  <a:solidFill>
                    <a:srgbClr val="FFFFCC"/>
                  </a:solidFill>
                </a:rPr>
                <a:t>Human Reproduction</a:t>
              </a:r>
            </a:p>
            <a:p>
              <a:pPr eaLnBrk="1" fontAlgn="base" hangingPunct="1">
                <a:spcBef>
                  <a:spcPct val="0"/>
                </a:spcBef>
                <a:spcAft>
                  <a:spcPct val="0"/>
                </a:spcAft>
                <a:defRPr/>
              </a:pPr>
              <a:r>
                <a:rPr lang="en-US" altLang="it-IT" sz="700" i="1" smtClean="0">
                  <a:solidFill>
                    <a:srgbClr val="FFFFCC"/>
                  </a:solidFill>
                </a:rPr>
                <a:t>and Embryology</a:t>
              </a:r>
              <a:endParaRPr lang="it-IT" altLang="it-IT" sz="700" smtClean="0">
                <a:solidFill>
                  <a:srgbClr val="FFFFCC"/>
                </a:solidFill>
              </a:endParaRPr>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6065500"/>
              <a:ext cx="614831" cy="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uppo 3"/>
          <p:cNvGrpSpPr>
            <a:grpSpLocks/>
          </p:cNvGrpSpPr>
          <p:nvPr userDrawn="1"/>
        </p:nvGrpSpPr>
        <p:grpSpPr bwMode="auto">
          <a:xfrm>
            <a:off x="6372225" y="6027738"/>
            <a:ext cx="936625" cy="749300"/>
            <a:chOff x="6372200" y="6028479"/>
            <a:chExt cx="936104" cy="748022"/>
          </a:xfrm>
        </p:grpSpPr>
        <p:sp>
          <p:nvSpPr>
            <p:cNvPr id="1044" name="Rectangle 10"/>
            <p:cNvSpPr>
              <a:spLocks noChangeArrowheads="1"/>
            </p:cNvSpPr>
            <p:nvPr userDrawn="1"/>
          </p:nvSpPr>
          <p:spPr bwMode="auto">
            <a:xfrm>
              <a:off x="6372200" y="6453203"/>
              <a:ext cx="936104" cy="32329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International Society </a:t>
              </a:r>
            </a:p>
            <a:p>
              <a:pPr eaLnBrk="1" fontAlgn="base" hangingPunct="1">
                <a:spcBef>
                  <a:spcPct val="0"/>
                </a:spcBef>
                <a:spcAft>
                  <a:spcPct val="0"/>
                </a:spcAft>
                <a:defRPr/>
              </a:pPr>
              <a:r>
                <a:rPr lang="en-US" altLang="it-IT" sz="700" i="1" smtClean="0">
                  <a:solidFill>
                    <a:srgbClr val="FFFFCC"/>
                  </a:solidFill>
                </a:rPr>
                <a:t>Of Gynecological</a:t>
              </a:r>
            </a:p>
            <a:p>
              <a:pPr eaLnBrk="1" fontAlgn="base" hangingPunct="1">
                <a:spcBef>
                  <a:spcPct val="0"/>
                </a:spcBef>
                <a:spcAft>
                  <a:spcPct val="0"/>
                </a:spcAft>
                <a:defRPr/>
              </a:pPr>
              <a:r>
                <a:rPr lang="en-US" altLang="it-IT" sz="700" i="1" smtClean="0">
                  <a:solidFill>
                    <a:srgbClr val="FFFFCC"/>
                  </a:solidFill>
                </a:rPr>
                <a:t>Endocrinology</a:t>
              </a:r>
            </a:p>
          </p:txBody>
        </p:sp>
        <p:pic>
          <p:nvPicPr>
            <p:cNvPr id="1042" name="Immagin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09486" y="6028479"/>
              <a:ext cx="410786" cy="3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3" name="Gruppo 17"/>
          <p:cNvGrpSpPr>
            <a:grpSpLocks/>
          </p:cNvGrpSpPr>
          <p:nvPr userDrawn="1"/>
        </p:nvGrpSpPr>
        <p:grpSpPr bwMode="auto">
          <a:xfrm>
            <a:off x="4300538" y="6094413"/>
            <a:ext cx="1135062" cy="595312"/>
            <a:chOff x="3779838" y="6101056"/>
            <a:chExt cx="1135062" cy="594563"/>
          </a:xfrm>
        </p:grpSpPr>
        <p:sp>
          <p:nvSpPr>
            <p:cNvPr id="19" name="Rectangle 10"/>
            <p:cNvSpPr>
              <a:spLocks noChangeArrowheads="1"/>
            </p:cNvSpPr>
            <p:nvPr userDrawn="1"/>
          </p:nvSpPr>
          <p:spPr bwMode="auto">
            <a:xfrm>
              <a:off x="3779838" y="6479991"/>
              <a:ext cx="1135062" cy="215628"/>
            </a:xfrm>
            <a:prstGeom prst="rect">
              <a:avLst/>
            </a:prstGeom>
            <a:noFill/>
            <a:ln>
              <a:noFill/>
            </a:ln>
            <a:extLst/>
          </p:spPr>
          <p:txBody>
            <a:bodyPr lIns="0" tIns="0" rIns="0" bIns="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it-IT" altLang="it-IT" sz="700" i="1" dirty="0" smtClean="0">
                  <a:solidFill>
                    <a:srgbClr val="FFFFCC"/>
                  </a:solidFill>
                </a:rPr>
                <a:t>Society for </a:t>
              </a:r>
              <a:r>
                <a:rPr lang="it-IT" altLang="it-IT" sz="700" i="1" dirty="0" err="1" smtClean="0">
                  <a:solidFill>
                    <a:srgbClr val="FFFFCC"/>
                  </a:solidFill>
                </a:rPr>
                <a:t>Reproductive</a:t>
              </a:r>
              <a:r>
                <a:rPr lang="it-IT" altLang="it-IT" sz="700" i="1" dirty="0" smtClean="0">
                  <a:solidFill>
                    <a:srgbClr val="FFFFCC"/>
                  </a:solidFill>
                </a:rPr>
                <a:t> </a:t>
              </a:r>
              <a:r>
                <a:rPr lang="it-IT" altLang="it-IT" sz="700" i="1" dirty="0" err="1" smtClean="0">
                  <a:solidFill>
                    <a:srgbClr val="FFFFCC"/>
                  </a:solidFill>
                </a:rPr>
                <a:t>Investigation</a:t>
              </a:r>
              <a:endParaRPr lang="it-IT" altLang="it-IT" sz="700" dirty="0" smtClean="0">
                <a:solidFill>
                  <a:srgbClr val="FFFFCC"/>
                </a:solidFill>
              </a:endParaRPr>
            </a:p>
          </p:txBody>
        </p:sp>
        <p:pic>
          <p:nvPicPr>
            <p:cNvPr id="1040" name="Immagine 1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3333" y="6101056"/>
              <a:ext cx="648072" cy="34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ttangolo arrotondato 20"/>
          <p:cNvSpPr/>
          <p:nvPr userDrawn="1"/>
        </p:nvSpPr>
        <p:spPr>
          <a:xfrm>
            <a:off x="251520" y="188640"/>
            <a:ext cx="8640960" cy="10081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it-IT" kern="0">
              <a:solidFill>
                <a:sysClr val="window" lastClr="FFFFFF"/>
              </a:solidFill>
              <a:latin typeface="Calibri"/>
              <a:cs typeface="Arial" charset="0"/>
            </a:endParaRPr>
          </a:p>
        </p:txBody>
      </p:sp>
      <p:pic>
        <p:nvPicPr>
          <p:cNvPr id="1037" name="Picture 2" descr="C:\Users\AntonioSimone\Desktop\logo_associazione_05.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89913" y="6042025"/>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619250" y="296863"/>
            <a:ext cx="6111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883716"/>
      </p:ext>
    </p:extLst>
  </p:cSld>
  <p:clrMap bg1="dk2" tx1="lt1" bg2="dk1" tx2="lt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83000">
              <a:srgbClr val="0A128C"/>
            </a:gs>
            <a:gs pos="85001">
              <a:srgbClr val="181CC7"/>
            </a:gs>
            <a:gs pos="87000">
              <a:srgbClr val="0066FF"/>
            </a:gs>
            <a:gs pos="100000">
              <a:srgbClr val="002060"/>
            </a:gs>
          </a:gsLst>
          <a:lin ang="5400000"/>
        </a:gradFill>
        <a:effectLst/>
      </p:bgPr>
    </p:bg>
    <p:spTree>
      <p:nvGrpSpPr>
        <p:cNvPr id="1" name=""/>
        <p:cNvGrpSpPr/>
        <p:nvPr/>
      </p:nvGrpSpPr>
      <p:grpSpPr>
        <a:xfrm>
          <a:off x="0" y="0"/>
          <a:ext cx="0" cy="0"/>
          <a:chOff x="0" y="0"/>
          <a:chExt cx="0" cy="0"/>
        </a:xfrm>
      </p:grpSpPr>
      <p:pic>
        <p:nvPicPr>
          <p:cNvPr id="1026" name="Picture 4" descr="Un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609282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6"/>
          <p:cNvSpPr txBox="1">
            <a:spLocks noChangeArrowheads="1"/>
          </p:cNvSpPr>
          <p:nvPr/>
        </p:nvSpPr>
        <p:spPr bwMode="auto">
          <a:xfrm>
            <a:off x="971550" y="6094413"/>
            <a:ext cx="3240088" cy="538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100" b="1" i="1" dirty="0" smtClean="0">
                <a:solidFill>
                  <a:srgbClr val="FFFFFF"/>
                </a:solidFill>
              </a:rPr>
              <a:t>Dr. Antonio Simone Laganà</a:t>
            </a:r>
          </a:p>
          <a:p>
            <a:pPr eaLnBrk="1" fontAlgn="base" hangingPunct="1">
              <a:spcBef>
                <a:spcPct val="0"/>
              </a:spcBef>
              <a:spcAft>
                <a:spcPct val="0"/>
              </a:spcAft>
              <a:defRPr/>
            </a:pPr>
            <a:r>
              <a:rPr lang="en-US" sz="900" b="1" i="1" dirty="0" smtClean="0">
                <a:solidFill>
                  <a:srgbClr val="FFFFFF"/>
                </a:solidFill>
              </a:rPr>
              <a:t>Department of Pediatric, Gynecological, Microbiological</a:t>
            </a:r>
          </a:p>
          <a:p>
            <a:pPr eaLnBrk="1" fontAlgn="base" hangingPunct="1">
              <a:spcBef>
                <a:spcPct val="0"/>
              </a:spcBef>
              <a:spcAft>
                <a:spcPct val="0"/>
              </a:spcAft>
              <a:defRPr/>
            </a:pPr>
            <a:r>
              <a:rPr lang="en-US" sz="900" b="1" i="1" dirty="0" smtClean="0">
                <a:solidFill>
                  <a:srgbClr val="FFFFFF"/>
                </a:solidFill>
              </a:rPr>
              <a:t>and Biomedical Sciences - University of Messina (Italy)</a:t>
            </a:r>
            <a:endParaRPr lang="it-IT" sz="900" b="1" i="1" dirty="0" smtClean="0">
              <a:solidFill>
                <a:srgbClr val="FFFFFF"/>
              </a:solidFill>
            </a:endParaRPr>
          </a:p>
        </p:txBody>
      </p:sp>
      <p:grpSp>
        <p:nvGrpSpPr>
          <p:cNvPr id="1028" name="Gruppo 6"/>
          <p:cNvGrpSpPr>
            <a:grpSpLocks/>
          </p:cNvGrpSpPr>
          <p:nvPr userDrawn="1"/>
        </p:nvGrpSpPr>
        <p:grpSpPr bwMode="auto">
          <a:xfrm>
            <a:off x="7245350" y="6091238"/>
            <a:ext cx="828675" cy="573087"/>
            <a:chOff x="7245522" y="6091901"/>
            <a:chExt cx="828675" cy="572631"/>
          </a:xfrm>
        </p:grpSpPr>
        <p:pic>
          <p:nvPicPr>
            <p:cNvPr id="104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860" y="6091901"/>
              <a:ext cx="306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49" name="Rectangle 10"/>
            <p:cNvSpPr>
              <a:spLocks noChangeArrowheads="1"/>
            </p:cNvSpPr>
            <p:nvPr/>
          </p:nvSpPr>
          <p:spPr bwMode="auto">
            <a:xfrm>
              <a:off x="7245522" y="6448804"/>
              <a:ext cx="828675" cy="21572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CC"/>
                  </a:solidFill>
                </a:rPr>
                <a:t>Giorgio Pardi’s</a:t>
              </a:r>
            </a:p>
            <a:p>
              <a:pPr eaLnBrk="1" fontAlgn="base" hangingPunct="1">
                <a:spcBef>
                  <a:spcPct val="0"/>
                </a:spcBef>
                <a:spcAft>
                  <a:spcPct val="0"/>
                </a:spcAft>
                <a:defRPr/>
              </a:pPr>
              <a:r>
                <a:rPr lang="it-IT" altLang="it-IT" sz="700" i="1" smtClean="0">
                  <a:solidFill>
                    <a:srgbClr val="FFFFCC"/>
                  </a:solidFill>
                </a:rPr>
                <a:t>Foundation</a:t>
              </a:r>
              <a:endParaRPr lang="it-IT" altLang="it-IT" sz="700" smtClean="0">
                <a:solidFill>
                  <a:srgbClr val="FFFFCC"/>
                </a:solidFill>
              </a:endParaRPr>
            </a:p>
          </p:txBody>
        </p:sp>
      </p:grpSp>
      <p:cxnSp>
        <p:nvCxnSpPr>
          <p:cNvPr id="1029" name="AutoShape 7"/>
          <p:cNvCxnSpPr>
            <a:cxnSpLocks noChangeShapeType="1"/>
          </p:cNvCxnSpPr>
          <p:nvPr/>
        </p:nvCxnSpPr>
        <p:spPr bwMode="auto">
          <a:xfrm>
            <a:off x="365125" y="5949950"/>
            <a:ext cx="8396288" cy="0"/>
          </a:xfrm>
          <a:prstGeom prst="straightConnector1">
            <a:avLst/>
          </a:prstGeom>
          <a:noFill/>
          <a:ln w="15875">
            <a:solidFill>
              <a:srgbClr val="00B0F0"/>
            </a:solidFill>
            <a:round/>
            <a:headEnd/>
            <a:tailEnd/>
          </a:ln>
          <a:extLst>
            <a:ext uri="{909E8E84-426E-40DD-AFC4-6F175D3DCCD1}">
              <a14:hiddenFill xmlns:a14="http://schemas.microsoft.com/office/drawing/2010/main">
                <a:noFill/>
              </a14:hiddenFill>
            </a:ext>
          </a:extLst>
        </p:spPr>
      </p:cxnSp>
      <p:sp>
        <p:nvSpPr>
          <p:cNvPr id="1030" name="Rectangle 10"/>
          <p:cNvSpPr>
            <a:spLocks noChangeArrowheads="1"/>
          </p:cNvSpPr>
          <p:nvPr/>
        </p:nvSpPr>
        <p:spPr bwMode="auto">
          <a:xfrm>
            <a:off x="7885113" y="6453188"/>
            <a:ext cx="1089025" cy="215900"/>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it-IT" altLang="it-IT" sz="700" i="1" smtClean="0">
                <a:solidFill>
                  <a:srgbClr val="FFFFFF"/>
                </a:solidFill>
              </a:rPr>
              <a:t>Italian Association</a:t>
            </a:r>
            <a:endParaRPr lang="it-IT" altLang="it-IT" sz="700" i="1" smtClean="0">
              <a:solidFill>
                <a:srgbClr val="FFFFCC"/>
              </a:solidFill>
            </a:endParaRPr>
          </a:p>
          <a:p>
            <a:pPr eaLnBrk="1" fontAlgn="base" hangingPunct="1">
              <a:spcBef>
                <a:spcPct val="0"/>
              </a:spcBef>
              <a:spcAft>
                <a:spcPct val="0"/>
              </a:spcAft>
              <a:defRPr/>
            </a:pPr>
            <a:r>
              <a:rPr lang="it-IT" altLang="it-IT" sz="700" i="1" smtClean="0">
                <a:solidFill>
                  <a:srgbClr val="FFFFFF"/>
                </a:solidFill>
              </a:rPr>
              <a:t>of Endometriosis</a:t>
            </a:r>
            <a:endParaRPr lang="it-IT" altLang="it-IT" sz="700" i="1" smtClean="0">
              <a:solidFill>
                <a:srgbClr val="FFFFCC"/>
              </a:solidFill>
            </a:endParaRPr>
          </a:p>
        </p:txBody>
      </p:sp>
      <p:grpSp>
        <p:nvGrpSpPr>
          <p:cNvPr id="1031" name="Gruppo 2"/>
          <p:cNvGrpSpPr>
            <a:grpSpLocks/>
          </p:cNvGrpSpPr>
          <p:nvPr userDrawn="1"/>
        </p:nvGrpSpPr>
        <p:grpSpPr bwMode="auto">
          <a:xfrm>
            <a:off x="5435600" y="6065838"/>
            <a:ext cx="936625" cy="701675"/>
            <a:chOff x="5436096" y="6065500"/>
            <a:chExt cx="936104" cy="701262"/>
          </a:xfrm>
        </p:grpSpPr>
        <p:sp>
          <p:nvSpPr>
            <p:cNvPr id="1046" name="Rectangle 10"/>
            <p:cNvSpPr>
              <a:spLocks noChangeArrowheads="1"/>
            </p:cNvSpPr>
            <p:nvPr/>
          </p:nvSpPr>
          <p:spPr bwMode="auto">
            <a:xfrm>
              <a:off x="5436096" y="6443103"/>
              <a:ext cx="936104" cy="323659"/>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European Society of</a:t>
              </a:r>
            </a:p>
            <a:p>
              <a:pPr eaLnBrk="1" fontAlgn="base" hangingPunct="1">
                <a:spcBef>
                  <a:spcPct val="0"/>
                </a:spcBef>
                <a:spcAft>
                  <a:spcPct val="0"/>
                </a:spcAft>
                <a:defRPr/>
              </a:pPr>
              <a:r>
                <a:rPr lang="en-US" altLang="it-IT" sz="700" i="1" smtClean="0">
                  <a:solidFill>
                    <a:srgbClr val="FFFFCC"/>
                  </a:solidFill>
                </a:rPr>
                <a:t>Human Reproduction</a:t>
              </a:r>
            </a:p>
            <a:p>
              <a:pPr eaLnBrk="1" fontAlgn="base" hangingPunct="1">
                <a:spcBef>
                  <a:spcPct val="0"/>
                </a:spcBef>
                <a:spcAft>
                  <a:spcPct val="0"/>
                </a:spcAft>
                <a:defRPr/>
              </a:pPr>
              <a:r>
                <a:rPr lang="en-US" altLang="it-IT" sz="700" i="1" smtClean="0">
                  <a:solidFill>
                    <a:srgbClr val="FFFFCC"/>
                  </a:solidFill>
                </a:rPr>
                <a:t>and Embryology</a:t>
              </a:r>
              <a:endParaRPr lang="it-IT" altLang="it-IT" sz="700" smtClean="0">
                <a:solidFill>
                  <a:srgbClr val="FFFFCC"/>
                </a:solidFill>
              </a:endParaRPr>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6065500"/>
              <a:ext cx="614831" cy="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uppo 3"/>
          <p:cNvGrpSpPr>
            <a:grpSpLocks/>
          </p:cNvGrpSpPr>
          <p:nvPr userDrawn="1"/>
        </p:nvGrpSpPr>
        <p:grpSpPr bwMode="auto">
          <a:xfrm>
            <a:off x="6372225" y="6027738"/>
            <a:ext cx="936625" cy="749300"/>
            <a:chOff x="6372200" y="6028479"/>
            <a:chExt cx="936104" cy="748022"/>
          </a:xfrm>
        </p:grpSpPr>
        <p:sp>
          <p:nvSpPr>
            <p:cNvPr id="1044" name="Rectangle 10"/>
            <p:cNvSpPr>
              <a:spLocks noChangeArrowheads="1"/>
            </p:cNvSpPr>
            <p:nvPr userDrawn="1"/>
          </p:nvSpPr>
          <p:spPr bwMode="auto">
            <a:xfrm>
              <a:off x="6372200" y="6453203"/>
              <a:ext cx="936104" cy="32329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it-IT" sz="700" i="1" smtClean="0">
                  <a:solidFill>
                    <a:srgbClr val="FFFFCC"/>
                  </a:solidFill>
                </a:rPr>
                <a:t>International Society </a:t>
              </a:r>
            </a:p>
            <a:p>
              <a:pPr eaLnBrk="1" fontAlgn="base" hangingPunct="1">
                <a:spcBef>
                  <a:spcPct val="0"/>
                </a:spcBef>
                <a:spcAft>
                  <a:spcPct val="0"/>
                </a:spcAft>
                <a:defRPr/>
              </a:pPr>
              <a:r>
                <a:rPr lang="en-US" altLang="it-IT" sz="700" i="1" smtClean="0">
                  <a:solidFill>
                    <a:srgbClr val="FFFFCC"/>
                  </a:solidFill>
                </a:rPr>
                <a:t>Of Gynecological</a:t>
              </a:r>
            </a:p>
            <a:p>
              <a:pPr eaLnBrk="1" fontAlgn="base" hangingPunct="1">
                <a:spcBef>
                  <a:spcPct val="0"/>
                </a:spcBef>
                <a:spcAft>
                  <a:spcPct val="0"/>
                </a:spcAft>
                <a:defRPr/>
              </a:pPr>
              <a:r>
                <a:rPr lang="en-US" altLang="it-IT" sz="700" i="1" smtClean="0">
                  <a:solidFill>
                    <a:srgbClr val="FFFFCC"/>
                  </a:solidFill>
                </a:rPr>
                <a:t>Endocrinology</a:t>
              </a:r>
            </a:p>
          </p:txBody>
        </p:sp>
        <p:pic>
          <p:nvPicPr>
            <p:cNvPr id="1042" name="Immagin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09486" y="6028479"/>
              <a:ext cx="410786" cy="3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3" name="Gruppo 17"/>
          <p:cNvGrpSpPr>
            <a:grpSpLocks/>
          </p:cNvGrpSpPr>
          <p:nvPr userDrawn="1"/>
        </p:nvGrpSpPr>
        <p:grpSpPr bwMode="auto">
          <a:xfrm>
            <a:off x="4300538" y="6094413"/>
            <a:ext cx="1135062" cy="595312"/>
            <a:chOff x="3779838" y="6101056"/>
            <a:chExt cx="1135062" cy="594563"/>
          </a:xfrm>
        </p:grpSpPr>
        <p:sp>
          <p:nvSpPr>
            <p:cNvPr id="19" name="Rectangle 10"/>
            <p:cNvSpPr>
              <a:spLocks noChangeArrowheads="1"/>
            </p:cNvSpPr>
            <p:nvPr userDrawn="1"/>
          </p:nvSpPr>
          <p:spPr bwMode="auto">
            <a:xfrm>
              <a:off x="3779838" y="6479991"/>
              <a:ext cx="1135062" cy="215628"/>
            </a:xfrm>
            <a:prstGeom prst="rect">
              <a:avLst/>
            </a:prstGeom>
            <a:noFill/>
            <a:ln>
              <a:noFill/>
            </a:ln>
            <a:extLst/>
          </p:spPr>
          <p:txBody>
            <a:bodyPr lIns="0" tIns="0" rIns="0" bIns="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it-IT" altLang="it-IT" sz="700" i="1" dirty="0" smtClean="0">
                  <a:solidFill>
                    <a:srgbClr val="FFFFCC"/>
                  </a:solidFill>
                </a:rPr>
                <a:t>Society for </a:t>
              </a:r>
              <a:r>
                <a:rPr lang="it-IT" altLang="it-IT" sz="700" i="1" dirty="0" err="1" smtClean="0">
                  <a:solidFill>
                    <a:srgbClr val="FFFFCC"/>
                  </a:solidFill>
                </a:rPr>
                <a:t>Reproductive</a:t>
              </a:r>
              <a:r>
                <a:rPr lang="it-IT" altLang="it-IT" sz="700" i="1" dirty="0" smtClean="0">
                  <a:solidFill>
                    <a:srgbClr val="FFFFCC"/>
                  </a:solidFill>
                </a:rPr>
                <a:t> </a:t>
              </a:r>
              <a:r>
                <a:rPr lang="it-IT" altLang="it-IT" sz="700" i="1" dirty="0" err="1" smtClean="0">
                  <a:solidFill>
                    <a:srgbClr val="FFFFCC"/>
                  </a:solidFill>
                </a:rPr>
                <a:t>Investigation</a:t>
              </a:r>
              <a:endParaRPr lang="it-IT" altLang="it-IT" sz="700" dirty="0" smtClean="0">
                <a:solidFill>
                  <a:srgbClr val="FFFFCC"/>
                </a:solidFill>
              </a:endParaRPr>
            </a:p>
          </p:txBody>
        </p:sp>
        <p:pic>
          <p:nvPicPr>
            <p:cNvPr id="1040" name="Immagine 1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3333" y="6101056"/>
              <a:ext cx="648072" cy="34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ttangolo arrotondato 20"/>
          <p:cNvSpPr/>
          <p:nvPr userDrawn="1"/>
        </p:nvSpPr>
        <p:spPr>
          <a:xfrm>
            <a:off x="251520" y="188640"/>
            <a:ext cx="8640960" cy="10081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it-IT" kern="0">
              <a:solidFill>
                <a:sysClr val="window" lastClr="FFFFFF"/>
              </a:solidFill>
              <a:latin typeface="Calibri"/>
              <a:cs typeface="Arial" charset="0"/>
            </a:endParaRPr>
          </a:p>
        </p:txBody>
      </p:sp>
      <p:pic>
        <p:nvPicPr>
          <p:cNvPr id="1037" name="Picture 2" descr="C:\Users\AntonioSimone\Desktop\logo_associazione_05.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89913" y="6042025"/>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619250" y="296863"/>
            <a:ext cx="6111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396688"/>
      </p:ext>
    </p:extLst>
  </p:cSld>
  <p:clrMap bg1="dk2" tx1="lt1" bg2="dk1" tx2="lt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combinator.com/concepts/cloning/articles" TargetMode="External"/><Relationship Id="rId2" Type="http://schemas.openxmlformats.org/officeDocument/2006/relationships/hyperlink" Target="http://wipimd.com/?&amp;sttflpg=23c42b52a62e87fabdf578517544b43ca5d50aa8f00f8029" TargetMode="External"/><Relationship Id="rId1" Type="http://schemas.openxmlformats.org/officeDocument/2006/relationships/slideLayout" Target="../slideLayouts/slideLayout7.xml"/><Relationship Id="rId4" Type="http://schemas.openxmlformats.org/officeDocument/2006/relationships/hyperlink" Target="http://www.scicombinator.com/concepts/viral-vector/articl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4" Type="http://schemas.openxmlformats.org/officeDocument/2006/relationships/hyperlink" Target="http://omicsonline.org/membership.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78334"/>
            <a:ext cx="8839200" cy="5139869"/>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On </a:t>
            </a:r>
            <a:r>
              <a:rPr lang="en-US" sz="3200" b="1" dirty="0" err="1" smtClean="0">
                <a:solidFill>
                  <a:srgbClr val="FF0000"/>
                </a:solidFill>
                <a:latin typeface="Arial" pitchFamily="34" charset="0"/>
                <a:cs typeface="Arial" pitchFamily="34" charset="0"/>
              </a:rPr>
              <a:t>Lentiviral</a:t>
            </a:r>
            <a:r>
              <a:rPr lang="en-US" sz="3200" b="1" dirty="0" smtClean="0">
                <a:solidFill>
                  <a:srgbClr val="FF0000"/>
                </a:solidFill>
                <a:latin typeface="Arial" pitchFamily="34" charset="0"/>
                <a:cs typeface="Arial" pitchFamily="34" charset="0"/>
              </a:rPr>
              <a:t> Vector Cloning, Titration, and Expression in </a:t>
            </a:r>
            <a:r>
              <a:rPr lang="en-US" sz="3200" b="1" smtClean="0">
                <a:solidFill>
                  <a:srgbClr val="FF0000"/>
                </a:solidFill>
                <a:latin typeface="Arial" pitchFamily="34" charset="0"/>
                <a:cs typeface="Arial" pitchFamily="34" charset="0"/>
              </a:rPr>
              <a:t>Mammalian Cells</a:t>
            </a:r>
            <a:endParaRPr lang="en-US" sz="3200" b="1" dirty="0" smtClean="0">
              <a:solidFill>
                <a:srgbClr val="FF0000"/>
              </a:solidFill>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Gang Zhang, Ph. D</a:t>
            </a:r>
          </a:p>
          <a:p>
            <a:endParaRPr lang="en-US" sz="2800" b="1" dirty="0" smtClean="0">
              <a:latin typeface="Arial" pitchFamily="34" charset="0"/>
              <a:cs typeface="Arial" pitchFamily="34" charset="0"/>
            </a:endParaRPr>
          </a:p>
          <a:p>
            <a:r>
              <a:rPr lang="en-US" sz="2400" b="1" dirty="0" smtClean="0">
                <a:latin typeface="Arial" pitchFamily="34" charset="0"/>
                <a:cs typeface="Arial" pitchFamily="34" charset="0"/>
              </a:rPr>
              <a:t>Research Technician II</a:t>
            </a:r>
          </a:p>
          <a:p>
            <a:r>
              <a:rPr lang="en-US" sz="2400" b="1" dirty="0" smtClean="0">
                <a:latin typeface="Arial" pitchFamily="34" charset="0"/>
                <a:cs typeface="Arial" pitchFamily="34" charset="0"/>
              </a:rPr>
              <a:t>Centre for Research in Neurodegenerative Diseases</a:t>
            </a:r>
          </a:p>
          <a:p>
            <a:r>
              <a:rPr lang="en-US" sz="2400" b="1" dirty="0" smtClean="0">
                <a:latin typeface="Arial" pitchFamily="34" charset="0"/>
                <a:cs typeface="Arial" pitchFamily="34" charset="0"/>
              </a:rPr>
              <a:t>Department of Medicine</a:t>
            </a:r>
          </a:p>
          <a:p>
            <a:r>
              <a:rPr lang="en-US" sz="2400" b="1" dirty="0" smtClean="0">
                <a:latin typeface="Arial" pitchFamily="34" charset="0"/>
                <a:cs typeface="Arial" pitchFamily="34" charset="0"/>
              </a:rPr>
              <a:t>University of Toronto, Canada</a:t>
            </a:r>
            <a:endParaRPr lang="en-CA"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730916" cy="2923877"/>
          </a:xfrm>
          <a:prstGeom prst="rect">
            <a:avLst/>
          </a:prstGeom>
          <a:noFill/>
        </p:spPr>
        <p:txBody>
          <a:bodyPr wrap="none" rtlCol="0">
            <a:spAutoFit/>
          </a:bodyPr>
          <a:lstStyle/>
          <a:p>
            <a:r>
              <a:rPr lang="en-US" sz="2800" b="1" dirty="0" smtClean="0">
                <a:solidFill>
                  <a:srgbClr val="00B0F0"/>
                </a:solidFill>
              </a:rPr>
              <a:t>Approaches to create compatible clone sites</a:t>
            </a:r>
          </a:p>
          <a:p>
            <a:endParaRPr lang="en-US" dirty="0" smtClean="0"/>
          </a:p>
          <a:p>
            <a:endParaRPr lang="en-US" dirty="0" smtClean="0"/>
          </a:p>
          <a:p>
            <a:pPr marL="342900" indent="-342900">
              <a:buAutoNum type="arabicPeriod"/>
            </a:pPr>
            <a:r>
              <a:rPr lang="en-US" sz="2400" b="1" dirty="0" smtClean="0"/>
              <a:t>Design PCR primers contained proper clone sites for the inserts</a:t>
            </a:r>
          </a:p>
          <a:p>
            <a:pPr marL="342900" indent="-342900">
              <a:buAutoNum type="arabicPeriod"/>
            </a:pPr>
            <a:endParaRPr lang="en-US" sz="2400" b="1" dirty="0" smtClean="0"/>
          </a:p>
          <a:p>
            <a:pPr marL="342900" indent="-342900">
              <a:buAutoNum type="arabicPeriod"/>
            </a:pPr>
            <a:r>
              <a:rPr lang="en-US" sz="2400" b="1" dirty="0" smtClean="0">
                <a:solidFill>
                  <a:srgbClr val="FF0000"/>
                </a:solidFill>
              </a:rPr>
              <a:t>Make blunt ends by </a:t>
            </a:r>
            <a:r>
              <a:rPr lang="en-US" sz="2400" b="1" dirty="0" err="1" smtClean="0">
                <a:solidFill>
                  <a:srgbClr val="FF0000"/>
                </a:solidFill>
              </a:rPr>
              <a:t>Klenow</a:t>
            </a:r>
            <a:r>
              <a:rPr lang="en-US" sz="2400" b="1" dirty="0" smtClean="0">
                <a:solidFill>
                  <a:srgbClr val="FF0000"/>
                </a:solidFill>
              </a:rPr>
              <a:t> fragment and T4 DNA polymerase</a:t>
            </a:r>
          </a:p>
          <a:p>
            <a:pPr marL="342900" indent="-342900">
              <a:buAutoNum type="arabicPeriod"/>
            </a:pPr>
            <a:endParaRPr lang="en-US" sz="2400" b="1" dirty="0" smtClean="0"/>
          </a:p>
          <a:p>
            <a:pPr marL="342900" indent="-342900">
              <a:buAutoNum type="arabicPeriod"/>
            </a:pPr>
            <a:r>
              <a:rPr lang="en-US" sz="2400" b="1" dirty="0" smtClean="0"/>
              <a:t>Insert clone sites by site-directed mutagenesis</a:t>
            </a:r>
            <a:endParaRPr lang="en-CA"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228600"/>
            <a:ext cx="8209940" cy="5895439"/>
            <a:chOff x="304800" y="228600"/>
            <a:chExt cx="8209940" cy="5895439"/>
          </a:xfrm>
        </p:grpSpPr>
        <p:sp>
          <p:nvSpPr>
            <p:cNvPr id="2" name="TextBox 1"/>
            <p:cNvSpPr txBox="1"/>
            <p:nvPr/>
          </p:nvSpPr>
          <p:spPr>
            <a:xfrm>
              <a:off x="304800" y="228600"/>
              <a:ext cx="8209940" cy="738664"/>
            </a:xfrm>
            <a:prstGeom prst="rect">
              <a:avLst/>
            </a:prstGeom>
            <a:noFill/>
          </p:spPr>
          <p:txBody>
            <a:bodyPr wrap="none" rtlCol="0">
              <a:spAutoFit/>
            </a:bodyPr>
            <a:lstStyle/>
            <a:p>
              <a:r>
                <a:rPr lang="en-US" sz="2400" b="1" dirty="0" smtClean="0">
                  <a:solidFill>
                    <a:srgbClr val="FF0000"/>
                  </a:solidFill>
                </a:rPr>
                <a:t>Design PCR primers contained proper clone sites for the inserts</a:t>
              </a:r>
            </a:p>
            <a:p>
              <a:r>
                <a:rPr lang="en-US" dirty="0" smtClean="0"/>
                <a:t> </a:t>
              </a:r>
              <a:endParaRPr lang="en-CA" dirty="0"/>
            </a:p>
          </p:txBody>
        </p:sp>
        <p:pic>
          <p:nvPicPr>
            <p:cNvPr id="1026" name="Picture 2" descr="C:\Users\Mike\Pictures\oligo.gif"/>
            <p:cNvPicPr>
              <a:picLocks noChangeAspect="1" noChangeArrowheads="1"/>
            </p:cNvPicPr>
            <p:nvPr/>
          </p:nvPicPr>
          <p:blipFill>
            <a:blip r:embed="rId2" cstate="print">
              <a:lum bright="-40000" contrast="40000"/>
            </a:blip>
            <a:srcRect/>
            <a:stretch>
              <a:fillRect/>
            </a:stretch>
          </p:blipFill>
          <p:spPr bwMode="auto">
            <a:xfrm>
              <a:off x="914400" y="765073"/>
              <a:ext cx="6781800" cy="3883127"/>
            </a:xfrm>
            <a:prstGeom prst="rect">
              <a:avLst/>
            </a:prstGeom>
            <a:noFill/>
          </p:spPr>
        </p:pic>
        <p:sp>
          <p:nvSpPr>
            <p:cNvPr id="4" name="TextBox 3"/>
            <p:cNvSpPr txBox="1"/>
            <p:nvPr/>
          </p:nvSpPr>
          <p:spPr>
            <a:xfrm>
              <a:off x="838200" y="4800600"/>
              <a:ext cx="7431393" cy="1323439"/>
            </a:xfrm>
            <a:prstGeom prst="rect">
              <a:avLst/>
            </a:prstGeom>
            <a:noFill/>
          </p:spPr>
          <p:txBody>
            <a:bodyPr wrap="none" rtlCol="0">
              <a:spAutoFit/>
            </a:bodyPr>
            <a:lstStyle/>
            <a:p>
              <a:r>
                <a:rPr lang="en-US" sz="2000" b="1" dirty="0" smtClean="0">
                  <a:solidFill>
                    <a:srgbClr val="FF0000"/>
                  </a:solidFill>
                </a:rPr>
                <a:t>Advantages:</a:t>
              </a:r>
              <a:r>
                <a:rPr lang="en-US" sz="2000" dirty="0" smtClean="0">
                  <a:solidFill>
                    <a:srgbClr val="FF0000"/>
                  </a:solidFill>
                </a:rPr>
                <a:t> easy and simple, suitable for small size regular cloning</a:t>
              </a:r>
            </a:p>
            <a:p>
              <a:endParaRPr lang="en-US" sz="2000" dirty="0" smtClean="0"/>
            </a:p>
            <a:p>
              <a:r>
                <a:rPr lang="en-US" sz="2000" b="1" dirty="0" smtClean="0"/>
                <a:t>Disadvantages:</a:t>
              </a:r>
              <a:r>
                <a:rPr lang="en-US" sz="2000" dirty="0" smtClean="0"/>
                <a:t> not guarantee 100% correct-cutting ends, not suitable</a:t>
              </a:r>
            </a:p>
            <a:p>
              <a:r>
                <a:rPr lang="en-US" sz="2000" dirty="0" smtClean="0"/>
                <a:t>                       for large size cloning</a:t>
              </a:r>
              <a:endParaRPr lang="en-CA" sz="2000" dirty="0"/>
            </a:p>
          </p:txBody>
        </p:sp>
      </p:grpSp>
      <p:sp>
        <p:nvSpPr>
          <p:cNvPr id="8" name="TextBox 7"/>
          <p:cNvSpPr txBox="1"/>
          <p:nvPr/>
        </p:nvSpPr>
        <p:spPr>
          <a:xfrm>
            <a:off x="7374133" y="6324600"/>
            <a:ext cx="1331198" cy="369332"/>
          </a:xfrm>
          <a:prstGeom prst="rect">
            <a:avLst/>
          </a:prstGeom>
          <a:noFill/>
        </p:spPr>
        <p:txBody>
          <a:bodyPr wrap="none" rtlCol="0">
            <a:spAutoFit/>
          </a:bodyPr>
          <a:lstStyle/>
          <a:p>
            <a:r>
              <a:rPr lang="en-US" b="1" dirty="0" smtClean="0"/>
              <a:t>From online</a:t>
            </a:r>
            <a:endParaRPr lang="en-CA"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228600"/>
            <a:ext cx="8610600" cy="6465332"/>
            <a:chOff x="152400" y="228600"/>
            <a:chExt cx="8610600" cy="6465332"/>
          </a:xfrm>
        </p:grpSpPr>
        <p:grpSp>
          <p:nvGrpSpPr>
            <p:cNvPr id="6" name="Group 5"/>
            <p:cNvGrpSpPr/>
            <p:nvPr/>
          </p:nvGrpSpPr>
          <p:grpSpPr>
            <a:xfrm>
              <a:off x="152400" y="228600"/>
              <a:ext cx="8526834" cy="5646480"/>
              <a:chOff x="152400" y="228600"/>
              <a:chExt cx="8526834" cy="5646480"/>
            </a:xfrm>
          </p:grpSpPr>
          <p:sp>
            <p:nvSpPr>
              <p:cNvPr id="2" name="TextBox 1"/>
              <p:cNvSpPr txBox="1"/>
              <p:nvPr/>
            </p:nvSpPr>
            <p:spPr>
              <a:xfrm>
                <a:off x="152400" y="228600"/>
                <a:ext cx="8041304" cy="830997"/>
              </a:xfrm>
              <a:prstGeom prst="rect">
                <a:avLst/>
              </a:prstGeom>
              <a:noFill/>
            </p:spPr>
            <p:txBody>
              <a:bodyPr wrap="none" rtlCol="0">
                <a:spAutoFit/>
              </a:bodyPr>
              <a:lstStyle/>
              <a:p>
                <a:r>
                  <a:rPr lang="en-US" sz="2400" b="1" dirty="0" smtClean="0">
                    <a:solidFill>
                      <a:srgbClr val="00B0F0"/>
                    </a:solidFill>
                  </a:rPr>
                  <a:t>Making blunt ends for the inserts or/and vectors with </a:t>
                </a:r>
                <a:r>
                  <a:rPr lang="en-US" sz="2400" b="1" dirty="0" err="1" smtClean="0">
                    <a:solidFill>
                      <a:srgbClr val="00B0F0"/>
                    </a:solidFill>
                  </a:rPr>
                  <a:t>Klenow</a:t>
                </a:r>
                <a:endParaRPr lang="en-US" sz="2400" b="1" dirty="0" smtClean="0">
                  <a:solidFill>
                    <a:srgbClr val="00B0F0"/>
                  </a:solidFill>
                </a:endParaRPr>
              </a:p>
              <a:p>
                <a:r>
                  <a:rPr lang="en-US" sz="2400" b="1" dirty="0" smtClean="0">
                    <a:solidFill>
                      <a:srgbClr val="00B0F0"/>
                    </a:solidFill>
                  </a:rPr>
                  <a:t>fragment or T4 DNA polymerase</a:t>
                </a:r>
                <a:endParaRPr lang="en-CA" sz="2400" b="1" dirty="0">
                  <a:solidFill>
                    <a:srgbClr val="00B0F0"/>
                  </a:solidFill>
                </a:endParaRPr>
              </a:p>
            </p:txBody>
          </p:sp>
          <p:sp>
            <p:nvSpPr>
              <p:cNvPr id="3" name="TextBox 2"/>
              <p:cNvSpPr txBox="1"/>
              <p:nvPr/>
            </p:nvSpPr>
            <p:spPr>
              <a:xfrm>
                <a:off x="344941" y="1219200"/>
                <a:ext cx="8042394" cy="2062103"/>
              </a:xfrm>
              <a:prstGeom prst="rect">
                <a:avLst/>
              </a:prstGeom>
              <a:noFill/>
            </p:spPr>
            <p:txBody>
              <a:bodyPr wrap="none" rtlCol="0">
                <a:spAutoFit/>
              </a:bodyPr>
              <a:lstStyle/>
              <a:p>
                <a:r>
                  <a:rPr lang="en-US" sz="2000" b="1" dirty="0" smtClean="0"/>
                  <a:t>Functions of </a:t>
                </a:r>
                <a:r>
                  <a:rPr lang="en-US" sz="2000" b="1" dirty="0" err="1" smtClean="0"/>
                  <a:t>Klenow</a:t>
                </a:r>
                <a:r>
                  <a:rPr lang="en-US" sz="2000" b="1" dirty="0" smtClean="0"/>
                  <a:t> fragment and T4 DNA polymerase:</a:t>
                </a:r>
              </a:p>
              <a:p>
                <a:endParaRPr lang="en-US" dirty="0" smtClean="0"/>
              </a:p>
              <a:p>
                <a:pPr marL="342900" indent="-342900">
                  <a:buAutoNum type="arabicPeriod"/>
                </a:pPr>
                <a:r>
                  <a:rPr lang="en-US" b="1" dirty="0" smtClean="0">
                    <a:solidFill>
                      <a:srgbClr val="FF0000"/>
                    </a:solidFill>
                  </a:rPr>
                  <a:t>Fill-in of 5’-overhangs to form blunt ends</a:t>
                </a:r>
              </a:p>
              <a:p>
                <a:pPr marL="342900" indent="-342900">
                  <a:buAutoNum type="arabicPeriod"/>
                </a:pPr>
                <a:endParaRPr lang="en-US" dirty="0" smtClean="0"/>
              </a:p>
              <a:p>
                <a:pPr marL="342900" indent="-342900">
                  <a:buAutoNum type="arabicPeriod"/>
                </a:pPr>
                <a:r>
                  <a:rPr lang="en-US" b="1" dirty="0" smtClean="0"/>
                  <a:t>Removal of 3’-overhangs to form blunt ends</a:t>
                </a:r>
              </a:p>
              <a:p>
                <a:pPr marL="342900" indent="-342900">
                  <a:buAutoNum type="arabicPeriod"/>
                </a:pPr>
                <a:endParaRPr lang="en-US" dirty="0" smtClean="0"/>
              </a:p>
              <a:p>
                <a:pPr marL="342900" indent="-342900">
                  <a:buAutoNum type="arabicPeriod"/>
                </a:pPr>
                <a:r>
                  <a:rPr lang="en-US" b="1" dirty="0" smtClean="0">
                    <a:solidFill>
                      <a:srgbClr val="FF0000"/>
                    </a:solidFill>
                  </a:rPr>
                  <a:t>Result in recessed ends due to the 3’ to 5’ </a:t>
                </a:r>
                <a:r>
                  <a:rPr lang="en-US" b="1" dirty="0" err="1" smtClean="0">
                    <a:solidFill>
                      <a:srgbClr val="FF0000"/>
                    </a:solidFill>
                  </a:rPr>
                  <a:t>exonuclease</a:t>
                </a:r>
                <a:r>
                  <a:rPr lang="en-US" b="1" dirty="0" smtClean="0">
                    <a:solidFill>
                      <a:srgbClr val="FF0000"/>
                    </a:solidFill>
                  </a:rPr>
                  <a:t> activity of the enzymes.</a:t>
                </a:r>
                <a:endParaRPr lang="en-CA" b="1" dirty="0">
                  <a:solidFill>
                    <a:srgbClr val="FF0000"/>
                  </a:solidFill>
                </a:endParaRPr>
              </a:p>
            </p:txBody>
          </p:sp>
          <p:sp>
            <p:nvSpPr>
              <p:cNvPr id="4" name="TextBox 3"/>
              <p:cNvSpPr txBox="1"/>
              <p:nvPr/>
            </p:nvSpPr>
            <p:spPr>
              <a:xfrm>
                <a:off x="381000" y="3505200"/>
                <a:ext cx="8298234" cy="2369880"/>
              </a:xfrm>
              <a:prstGeom prst="rect">
                <a:avLst/>
              </a:prstGeom>
              <a:noFill/>
            </p:spPr>
            <p:txBody>
              <a:bodyPr wrap="none" rtlCol="0">
                <a:spAutoFit/>
              </a:bodyPr>
              <a:lstStyle/>
              <a:p>
                <a:r>
                  <a:rPr lang="en-US" sz="2000" b="1" dirty="0" smtClean="0"/>
                  <a:t>Advantages:</a:t>
                </a:r>
              </a:p>
              <a:p>
                <a:endParaRPr lang="en-US" dirty="0" smtClean="0"/>
              </a:p>
              <a:p>
                <a:r>
                  <a:rPr lang="en-US" b="1" dirty="0" smtClean="0">
                    <a:solidFill>
                      <a:srgbClr val="FF0000"/>
                    </a:solidFill>
                  </a:rPr>
                  <a:t>Easy and simple, only a short time reaction, such as 5 to 15 minutes, suitable for easy</a:t>
                </a:r>
              </a:p>
              <a:p>
                <a:r>
                  <a:rPr lang="en-US" b="1" dirty="0" smtClean="0">
                    <a:solidFill>
                      <a:srgbClr val="FF0000"/>
                    </a:solidFill>
                  </a:rPr>
                  <a:t>cloning</a:t>
                </a:r>
              </a:p>
              <a:p>
                <a:endParaRPr lang="en-US" dirty="0" smtClean="0"/>
              </a:p>
              <a:p>
                <a:r>
                  <a:rPr lang="en-US" sz="2000" b="1" dirty="0" smtClean="0"/>
                  <a:t>Disadvantages:</a:t>
                </a:r>
              </a:p>
              <a:p>
                <a:endParaRPr lang="en-US" dirty="0" smtClean="0"/>
              </a:p>
              <a:p>
                <a:r>
                  <a:rPr lang="en-US" b="1" dirty="0" smtClean="0">
                    <a:solidFill>
                      <a:srgbClr val="FF0000"/>
                    </a:solidFill>
                  </a:rPr>
                  <a:t>Not guarantee 100% with the correct blunt ends, not suitable for low efficient cloning</a:t>
                </a:r>
                <a:endParaRPr lang="en-CA" b="1" dirty="0">
                  <a:solidFill>
                    <a:srgbClr val="FF0000"/>
                  </a:solidFill>
                </a:endParaRPr>
              </a:p>
            </p:txBody>
          </p:sp>
        </p:grpSp>
        <p:sp>
          <p:nvSpPr>
            <p:cNvPr id="5" name="TextBox 4"/>
            <p:cNvSpPr txBox="1"/>
            <p:nvPr/>
          </p:nvSpPr>
          <p:spPr>
            <a:xfrm>
              <a:off x="6575285" y="6324600"/>
              <a:ext cx="2187715" cy="369332"/>
            </a:xfrm>
            <a:prstGeom prst="rect">
              <a:avLst/>
            </a:prstGeom>
            <a:noFill/>
          </p:spPr>
          <p:txBody>
            <a:bodyPr wrap="none" rtlCol="0">
              <a:spAutoFit/>
            </a:bodyPr>
            <a:lstStyle/>
            <a:p>
              <a:r>
                <a:rPr lang="en-US" dirty="0" smtClean="0"/>
                <a:t>New England </a:t>
              </a:r>
              <a:r>
                <a:rPr lang="en-US" dirty="0" err="1" smtClean="0"/>
                <a:t>BioLabs</a:t>
              </a:r>
              <a:endParaRPr lang="en-CA"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4800" y="152400"/>
            <a:ext cx="8517909" cy="6477000"/>
            <a:chOff x="304800" y="228600"/>
            <a:chExt cx="8517909" cy="6477000"/>
          </a:xfrm>
        </p:grpSpPr>
        <p:grpSp>
          <p:nvGrpSpPr>
            <p:cNvPr id="6" name="Group 5"/>
            <p:cNvGrpSpPr/>
            <p:nvPr/>
          </p:nvGrpSpPr>
          <p:grpSpPr>
            <a:xfrm>
              <a:off x="304800" y="228600"/>
              <a:ext cx="8517909" cy="6231047"/>
              <a:chOff x="304800" y="228600"/>
              <a:chExt cx="8517909" cy="6231047"/>
            </a:xfrm>
          </p:grpSpPr>
          <p:sp>
            <p:nvSpPr>
              <p:cNvPr id="2" name="TextBox 1"/>
              <p:cNvSpPr txBox="1"/>
              <p:nvPr/>
            </p:nvSpPr>
            <p:spPr>
              <a:xfrm>
                <a:off x="304800" y="228600"/>
                <a:ext cx="8517909" cy="1631216"/>
              </a:xfrm>
              <a:prstGeom prst="rect">
                <a:avLst/>
              </a:prstGeom>
              <a:noFill/>
            </p:spPr>
            <p:txBody>
              <a:bodyPr wrap="square" rtlCol="0">
                <a:spAutoFit/>
              </a:bodyPr>
              <a:lstStyle/>
              <a:p>
                <a:r>
                  <a:rPr lang="en-US" sz="2800" b="1" dirty="0" smtClean="0">
                    <a:solidFill>
                      <a:srgbClr val="FF0000"/>
                    </a:solidFill>
                  </a:rPr>
                  <a:t>Inserting clone sites by site-directed mutagenesis (SDM)</a:t>
                </a:r>
              </a:p>
              <a:p>
                <a:endParaRPr lang="en-US" dirty="0" smtClean="0"/>
              </a:p>
              <a:p>
                <a:endParaRPr lang="en-US" dirty="0" smtClean="0"/>
              </a:p>
              <a:p>
                <a:endParaRPr lang="en-US" dirty="0" smtClean="0"/>
              </a:p>
              <a:p>
                <a:endParaRPr lang="en-CA" dirty="0"/>
              </a:p>
            </p:txBody>
          </p:sp>
          <p:pic>
            <p:nvPicPr>
              <p:cNvPr id="1029" name="Picture 5" descr="C:\Users\Mike\Pictures\SDM format (2).jpg"/>
              <p:cNvPicPr>
                <a:picLocks noChangeAspect="1" noChangeArrowheads="1"/>
              </p:cNvPicPr>
              <p:nvPr/>
            </p:nvPicPr>
            <p:blipFill>
              <a:blip r:embed="rId2" cstate="print">
                <a:lum bright="-40000" contrast="40000"/>
              </a:blip>
              <a:srcRect/>
              <a:stretch>
                <a:fillRect/>
              </a:stretch>
            </p:blipFill>
            <p:spPr bwMode="auto">
              <a:xfrm>
                <a:off x="609600" y="914400"/>
                <a:ext cx="2667000" cy="5545247"/>
              </a:xfrm>
              <a:prstGeom prst="rect">
                <a:avLst/>
              </a:prstGeom>
              <a:noFill/>
            </p:spPr>
          </p:pic>
          <p:sp>
            <p:nvSpPr>
              <p:cNvPr id="7" name="TextBox 6"/>
              <p:cNvSpPr txBox="1"/>
              <p:nvPr/>
            </p:nvSpPr>
            <p:spPr>
              <a:xfrm>
                <a:off x="3352800" y="1064597"/>
                <a:ext cx="5257800" cy="4955203"/>
              </a:xfrm>
              <a:prstGeom prst="rect">
                <a:avLst/>
              </a:prstGeom>
              <a:noFill/>
            </p:spPr>
            <p:txBody>
              <a:bodyPr wrap="square" rtlCol="0">
                <a:spAutoFit/>
              </a:bodyPr>
              <a:lstStyle/>
              <a:p>
                <a:pPr marL="457200" indent="-457200"/>
                <a:r>
                  <a:rPr lang="en-US" sz="2400" b="1" dirty="0" smtClean="0"/>
                  <a:t>1. Mutant strand synthesis</a:t>
                </a:r>
              </a:p>
              <a:p>
                <a:pPr marL="457200" indent="-457200"/>
                <a:r>
                  <a:rPr lang="en-US" sz="2000" dirty="0" smtClean="0"/>
                  <a:t>      </a:t>
                </a:r>
                <a:r>
                  <a:rPr lang="en-US" sz="2400" b="1" dirty="0" smtClean="0"/>
                  <a:t>Perform thermal cycling to</a:t>
                </a:r>
              </a:p>
              <a:p>
                <a:pPr marL="342900" indent="-342900"/>
                <a:r>
                  <a:rPr lang="en-US" sz="2000" dirty="0" smtClean="0"/>
                  <a:t>      </a:t>
                </a:r>
                <a:r>
                  <a:rPr lang="en-US" sz="2000" b="1" dirty="0" smtClean="0"/>
                  <a:t>A. </a:t>
                </a:r>
                <a:r>
                  <a:rPr lang="en-US" sz="2000" dirty="0" smtClean="0"/>
                  <a:t>Denature DNA template</a:t>
                </a:r>
              </a:p>
              <a:p>
                <a:pPr marL="342900" indent="-342900"/>
                <a:r>
                  <a:rPr lang="en-US" sz="2000" dirty="0" smtClean="0"/>
                  <a:t>      </a:t>
                </a:r>
                <a:r>
                  <a:rPr lang="en-US" sz="2000" b="1" dirty="0" smtClean="0"/>
                  <a:t>B.</a:t>
                </a:r>
                <a:r>
                  <a:rPr lang="en-US" sz="2000" dirty="0" smtClean="0"/>
                  <a:t> anneal mutagenic primers </a:t>
                </a:r>
              </a:p>
              <a:p>
                <a:pPr marL="342900" indent="-342900"/>
                <a:r>
                  <a:rPr lang="en-US" sz="2000" dirty="0" smtClean="0"/>
                  <a:t>      containing desired </a:t>
                </a:r>
                <a:r>
                  <a:rPr lang="en-US" sz="2000" dirty="0" err="1" smtClean="0"/>
                  <a:t>mutantion</a:t>
                </a:r>
                <a:endParaRPr lang="en-US" sz="2000" dirty="0" smtClean="0"/>
              </a:p>
              <a:p>
                <a:pPr marL="342900" indent="-342900"/>
                <a:r>
                  <a:rPr lang="en-US" sz="2000" dirty="0" smtClean="0"/>
                  <a:t>      </a:t>
                </a:r>
                <a:r>
                  <a:rPr lang="en-US" sz="2000" b="1" dirty="0" smtClean="0"/>
                  <a:t>C. </a:t>
                </a:r>
                <a:r>
                  <a:rPr lang="en-US" sz="2000" dirty="0" smtClean="0"/>
                  <a:t>extend and incorporate primers   with     </a:t>
                </a:r>
                <a:r>
                  <a:rPr lang="en-US" sz="2000" dirty="0" err="1" smtClean="0"/>
                  <a:t>PfuUltra</a:t>
                </a:r>
                <a:r>
                  <a:rPr lang="en-US" sz="2000" dirty="0" smtClean="0"/>
                  <a:t> DNA polymerase</a:t>
                </a:r>
              </a:p>
              <a:p>
                <a:pPr marL="342900" indent="-342900"/>
                <a:endParaRPr lang="en-US" sz="2000" dirty="0" smtClean="0"/>
              </a:p>
              <a:p>
                <a:pPr marL="342900" indent="-342900"/>
                <a:r>
                  <a:rPr lang="en-US" sz="2400" b="1" dirty="0" smtClean="0"/>
                  <a:t>2. </a:t>
                </a:r>
                <a:r>
                  <a:rPr lang="en-US" sz="2400" b="1" dirty="0" err="1" smtClean="0"/>
                  <a:t>Dpn</a:t>
                </a:r>
                <a:r>
                  <a:rPr lang="en-US" sz="2400" b="1" dirty="0" smtClean="0"/>
                  <a:t> I digestion of template</a:t>
                </a:r>
              </a:p>
              <a:p>
                <a:pPr marL="342900" indent="-342900"/>
                <a:r>
                  <a:rPr lang="en-US" sz="2000" dirty="0" smtClean="0"/>
                  <a:t>      Digest parental </a:t>
                </a:r>
                <a:r>
                  <a:rPr lang="en-US" sz="2000" dirty="0" err="1" smtClean="0"/>
                  <a:t>methylated</a:t>
                </a:r>
                <a:r>
                  <a:rPr lang="en-US" sz="2000" dirty="0" smtClean="0"/>
                  <a:t> and</a:t>
                </a:r>
              </a:p>
              <a:p>
                <a:pPr marL="342900" indent="-342900"/>
                <a:r>
                  <a:rPr lang="en-US" sz="2000" dirty="0" smtClean="0"/>
                  <a:t>      </a:t>
                </a:r>
                <a:r>
                  <a:rPr lang="en-US" sz="2000" dirty="0" err="1" smtClean="0"/>
                  <a:t>hemimethylated</a:t>
                </a:r>
                <a:r>
                  <a:rPr lang="en-US" sz="2000" dirty="0" smtClean="0"/>
                  <a:t> DNA with </a:t>
                </a:r>
                <a:r>
                  <a:rPr lang="en-US" sz="2000" dirty="0" err="1" smtClean="0"/>
                  <a:t>Dpn</a:t>
                </a:r>
                <a:r>
                  <a:rPr lang="en-US" sz="2000" dirty="0" smtClean="0"/>
                  <a:t> I</a:t>
                </a:r>
              </a:p>
              <a:p>
                <a:pPr marL="342900" indent="-342900"/>
                <a:endParaRPr lang="en-US" sz="2000" dirty="0" smtClean="0"/>
              </a:p>
              <a:p>
                <a:pPr marL="342900" indent="-342900"/>
                <a:r>
                  <a:rPr lang="en-US" sz="2400" b="1" dirty="0" smtClean="0"/>
                  <a:t>3. Transformation</a:t>
                </a:r>
              </a:p>
              <a:p>
                <a:pPr marL="342900" indent="-342900"/>
                <a:r>
                  <a:rPr lang="en-US" sz="2000" dirty="0" smtClean="0"/>
                  <a:t>      Transform mutated molecules into competent cells for nick repair</a:t>
                </a:r>
                <a:endParaRPr lang="en-CA" sz="2000" dirty="0"/>
              </a:p>
            </p:txBody>
          </p:sp>
        </p:grpSp>
        <p:sp>
          <p:nvSpPr>
            <p:cNvPr id="8" name="TextBox 7"/>
            <p:cNvSpPr txBox="1"/>
            <p:nvPr/>
          </p:nvSpPr>
          <p:spPr>
            <a:xfrm>
              <a:off x="6333220" y="6305490"/>
              <a:ext cx="2248885" cy="400110"/>
            </a:xfrm>
            <a:prstGeom prst="rect">
              <a:avLst/>
            </a:prstGeom>
            <a:noFill/>
          </p:spPr>
          <p:txBody>
            <a:bodyPr wrap="none" rtlCol="0">
              <a:spAutoFit/>
            </a:bodyPr>
            <a:lstStyle/>
            <a:p>
              <a:r>
                <a:rPr lang="en-US" sz="2000" b="1" dirty="0" err="1" smtClean="0"/>
                <a:t>Stratagene</a:t>
              </a:r>
              <a:r>
                <a:rPr lang="en-US" sz="2000" b="1" dirty="0" smtClean="0"/>
                <a:t> SDM Kit</a:t>
              </a:r>
              <a:endParaRPr lang="en-CA" sz="2000" b="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001000" cy="5324535"/>
          </a:xfrm>
          <a:prstGeom prst="rect">
            <a:avLst/>
          </a:prstGeom>
          <a:noFill/>
        </p:spPr>
        <p:txBody>
          <a:bodyPr wrap="square" rtlCol="0">
            <a:spAutoFit/>
          </a:bodyPr>
          <a:lstStyle/>
          <a:p>
            <a:r>
              <a:rPr lang="en-US" sz="3200" b="1" dirty="0" smtClean="0">
                <a:solidFill>
                  <a:srgbClr val="0070C0"/>
                </a:solidFill>
              </a:rPr>
              <a:t>Advantages of inserting clone sites by SDM</a:t>
            </a:r>
          </a:p>
          <a:p>
            <a:endParaRPr lang="en-US" sz="2800" dirty="0" smtClean="0"/>
          </a:p>
          <a:p>
            <a:pPr marL="342900" indent="-342900">
              <a:buAutoNum type="arabicPeriod"/>
            </a:pPr>
            <a:r>
              <a:rPr lang="en-US" sz="2800" dirty="0" smtClean="0"/>
              <a:t>The mutated products are circular double-stranded plasmid DNA</a:t>
            </a:r>
          </a:p>
          <a:p>
            <a:pPr marL="342900" indent="-342900">
              <a:buAutoNum type="arabicPeriod"/>
            </a:pPr>
            <a:endParaRPr lang="en-US" sz="2800" dirty="0" smtClean="0"/>
          </a:p>
          <a:p>
            <a:pPr marL="342900" indent="-342900">
              <a:buAutoNum type="arabicPeriod"/>
            </a:pPr>
            <a:r>
              <a:rPr lang="en-US" sz="2800" dirty="0" smtClean="0"/>
              <a:t>The </a:t>
            </a:r>
            <a:r>
              <a:rPr lang="en-US" sz="2800" dirty="0" err="1" smtClean="0"/>
              <a:t>linearized</a:t>
            </a:r>
            <a:r>
              <a:rPr lang="en-US" sz="2800" dirty="0" smtClean="0"/>
              <a:t> inserts are theoretically 100% with correct-cutting ends</a:t>
            </a:r>
          </a:p>
          <a:p>
            <a:pPr marL="342900" indent="-342900">
              <a:buAutoNum type="arabicPeriod"/>
            </a:pPr>
            <a:endParaRPr lang="en-US" sz="2800" dirty="0" smtClean="0"/>
          </a:p>
          <a:p>
            <a:pPr marL="342900" indent="-342900">
              <a:buAutoNum type="arabicPeriod"/>
            </a:pPr>
            <a:r>
              <a:rPr lang="en-US" sz="2800" dirty="0" smtClean="0"/>
              <a:t>Maximal ligation could achieve with the vectors</a:t>
            </a:r>
          </a:p>
          <a:p>
            <a:pPr marL="342900" indent="-342900">
              <a:buAutoNum type="arabicPeriod"/>
            </a:pPr>
            <a:endParaRPr lang="en-US" sz="2800" dirty="0" smtClean="0"/>
          </a:p>
          <a:p>
            <a:pPr marL="342900" indent="-342900">
              <a:buAutoNum type="arabicPeriod"/>
            </a:pPr>
            <a:r>
              <a:rPr lang="en-US" sz="2800" dirty="0" smtClean="0"/>
              <a:t>Suitable for low efficient vector cloning, such as </a:t>
            </a:r>
            <a:r>
              <a:rPr lang="en-US" sz="2800" dirty="0" err="1" smtClean="0"/>
              <a:t>lentiviral</a:t>
            </a:r>
            <a:r>
              <a:rPr lang="en-US" sz="2800" dirty="0" smtClean="0"/>
              <a:t> vectors.</a:t>
            </a:r>
            <a:endParaRPr lang="en-CA"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228600"/>
            <a:ext cx="8839200" cy="6324600"/>
            <a:chOff x="152400" y="228600"/>
            <a:chExt cx="8839200" cy="6324600"/>
          </a:xfrm>
        </p:grpSpPr>
        <p:sp>
          <p:nvSpPr>
            <p:cNvPr id="2" name="TextBox 1"/>
            <p:cNvSpPr txBox="1"/>
            <p:nvPr/>
          </p:nvSpPr>
          <p:spPr>
            <a:xfrm>
              <a:off x="152400" y="457200"/>
              <a:ext cx="4648200" cy="5386090"/>
            </a:xfrm>
            <a:prstGeom prst="rect">
              <a:avLst/>
            </a:prstGeom>
            <a:noFill/>
          </p:spPr>
          <p:txBody>
            <a:bodyPr wrap="square" rtlCol="0">
              <a:spAutoFit/>
            </a:bodyPr>
            <a:lstStyle/>
            <a:p>
              <a:r>
                <a:rPr lang="en-US" sz="2800" b="1" dirty="0" smtClean="0">
                  <a:solidFill>
                    <a:srgbClr val="FF0000"/>
                  </a:solidFill>
                </a:rPr>
                <a:t>The function of T4 DNA </a:t>
              </a:r>
              <a:r>
                <a:rPr lang="en-US" sz="2800" b="1" dirty="0" err="1" smtClean="0">
                  <a:solidFill>
                    <a:srgbClr val="FF0000"/>
                  </a:solidFill>
                </a:rPr>
                <a:t>ligase</a:t>
              </a:r>
              <a:endParaRPr lang="en-US" sz="2800" b="1" dirty="0" smtClean="0">
                <a:solidFill>
                  <a:srgbClr val="FF0000"/>
                </a:solidFill>
              </a:endParaRPr>
            </a:p>
            <a:p>
              <a:endParaRPr lang="en-US" sz="2800" b="1" dirty="0" smtClean="0"/>
            </a:p>
            <a:p>
              <a:r>
                <a:rPr lang="en-US" sz="2400" dirty="0" smtClean="0"/>
                <a:t>1. To catalyze the formation of </a:t>
              </a:r>
              <a:r>
                <a:rPr lang="en-US" sz="2400" b="1" dirty="0" smtClean="0"/>
                <a:t>3’, 5’-Phosphodiester Bond </a:t>
              </a:r>
              <a:r>
                <a:rPr lang="en-US" sz="2400" dirty="0" smtClean="0"/>
                <a:t>between juxtaposed 5</a:t>
              </a:r>
              <a:r>
                <a:rPr lang="en-US" sz="2400" b="1" dirty="0" smtClean="0"/>
                <a:t>’-phosphate groups</a:t>
              </a:r>
              <a:r>
                <a:rPr lang="en-US" sz="2400" dirty="0" smtClean="0"/>
                <a:t> and 3</a:t>
              </a:r>
              <a:r>
                <a:rPr lang="en-US" sz="2400" b="1" dirty="0" smtClean="0"/>
                <a:t>’-hydroxyl groups</a:t>
              </a:r>
              <a:r>
                <a:rPr lang="en-US" sz="2400" dirty="0" smtClean="0"/>
                <a:t>.</a:t>
              </a:r>
            </a:p>
            <a:p>
              <a:endParaRPr lang="en-US" sz="2400" dirty="0" smtClean="0"/>
            </a:p>
            <a:p>
              <a:r>
                <a:rPr lang="en-US" sz="2400" dirty="0" smtClean="0"/>
                <a:t>2. Ligation could take place when there are </a:t>
              </a:r>
              <a:r>
                <a:rPr lang="en-US" sz="2400" b="1" dirty="0" smtClean="0"/>
                <a:t>mismatches</a:t>
              </a:r>
              <a:r>
                <a:rPr lang="en-US" sz="2400" dirty="0" smtClean="0"/>
                <a:t> at or close to the ligation junctions. That is to say, T4 DNA </a:t>
              </a:r>
              <a:r>
                <a:rPr lang="en-US" sz="2400" dirty="0" err="1" smtClean="0"/>
                <a:t>ligase</a:t>
              </a:r>
              <a:r>
                <a:rPr lang="en-US" sz="2400" dirty="0" smtClean="0"/>
                <a:t> could catalyze the ligation </a:t>
              </a:r>
              <a:r>
                <a:rPr lang="en-US" sz="2400" u="sng" dirty="0" smtClean="0">
                  <a:solidFill>
                    <a:srgbClr val="FF0000"/>
                  </a:solidFill>
                </a:rPr>
                <a:t>between </a:t>
              </a:r>
              <a:r>
                <a:rPr lang="en-US" sz="2400" b="1" u="sng" dirty="0" smtClean="0">
                  <a:solidFill>
                    <a:srgbClr val="FF0000"/>
                  </a:solidFill>
                </a:rPr>
                <a:t>different</a:t>
              </a:r>
            </a:p>
            <a:p>
              <a:r>
                <a:rPr lang="en-US" sz="2400" b="1" u="sng" dirty="0" smtClean="0">
                  <a:solidFill>
                    <a:srgbClr val="FF0000"/>
                  </a:solidFill>
                </a:rPr>
                <a:t>clone sites</a:t>
              </a:r>
              <a:r>
                <a:rPr lang="en-US" sz="2400" b="1" dirty="0" smtClean="0"/>
                <a:t> </a:t>
              </a:r>
              <a:r>
                <a:rPr lang="en-US" sz="2400" dirty="0" smtClean="0"/>
                <a:t>(</a:t>
              </a:r>
              <a:r>
                <a:rPr lang="en-US" sz="2400" dirty="0" err="1" smtClean="0"/>
                <a:t>Haarada</a:t>
              </a:r>
              <a:r>
                <a:rPr lang="en-US" sz="2400" dirty="0" smtClean="0"/>
                <a:t> &amp; </a:t>
              </a:r>
              <a:r>
                <a:rPr lang="en-US" sz="2400" dirty="0" err="1" smtClean="0"/>
                <a:t>Orgel</a:t>
              </a:r>
              <a:r>
                <a:rPr lang="en-US" sz="2400" dirty="0" smtClean="0"/>
                <a:t>, </a:t>
              </a:r>
              <a:r>
                <a:rPr lang="en-US" sz="2400" i="1" dirty="0" err="1" smtClean="0"/>
                <a:t>Nucl</a:t>
              </a:r>
              <a:r>
                <a:rPr lang="en-US" sz="2400" i="1" dirty="0" smtClean="0"/>
                <a:t>. Acids Res.</a:t>
              </a:r>
              <a:r>
                <a:rPr lang="en-US" sz="2400" dirty="0" smtClean="0"/>
                <a:t>, 1993, 21: 2287-91). </a:t>
              </a:r>
              <a:endParaRPr lang="en-CA" sz="2400" dirty="0"/>
            </a:p>
          </p:txBody>
        </p:sp>
        <p:pic>
          <p:nvPicPr>
            <p:cNvPr id="2050" name="Picture 2" descr="http://animalsciences.missouri.edu/biotech/low/basics/dna_structure/dnabonding/dnabonding.gif"/>
            <p:cNvPicPr>
              <a:picLocks noChangeAspect="1" noChangeArrowheads="1"/>
            </p:cNvPicPr>
            <p:nvPr/>
          </p:nvPicPr>
          <p:blipFill>
            <a:blip r:embed="rId2" cstate="print">
              <a:lum bright="-10000" contrast="40000"/>
            </a:blip>
            <a:srcRect/>
            <a:stretch>
              <a:fillRect/>
            </a:stretch>
          </p:blipFill>
          <p:spPr bwMode="auto">
            <a:xfrm>
              <a:off x="4876800" y="228600"/>
              <a:ext cx="4114800" cy="6324600"/>
            </a:xfrm>
            <a:prstGeom prst="rect">
              <a:avLst/>
            </a:prstGeom>
            <a:no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Shape 15"/>
          <p:cNvSpPr/>
          <p:nvPr/>
        </p:nvSpPr>
        <p:spPr>
          <a:xfrm>
            <a:off x="4572000" y="2971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228600" y="152400"/>
            <a:ext cx="8686800" cy="6651486"/>
            <a:chOff x="228600" y="152400"/>
            <a:chExt cx="8686800" cy="6651486"/>
          </a:xfrm>
        </p:grpSpPr>
        <p:sp>
          <p:nvSpPr>
            <p:cNvPr id="2" name="TextBox 1"/>
            <p:cNvSpPr txBox="1"/>
            <p:nvPr/>
          </p:nvSpPr>
          <p:spPr>
            <a:xfrm>
              <a:off x="228600" y="152400"/>
              <a:ext cx="4439549" cy="800219"/>
            </a:xfrm>
            <a:prstGeom prst="rect">
              <a:avLst/>
            </a:prstGeom>
            <a:noFill/>
          </p:spPr>
          <p:txBody>
            <a:bodyPr wrap="none" rtlCol="0">
              <a:spAutoFit/>
            </a:bodyPr>
            <a:lstStyle/>
            <a:p>
              <a:r>
                <a:rPr lang="en-US" sz="2800" b="1" dirty="0" smtClean="0">
                  <a:solidFill>
                    <a:srgbClr val="0070C0"/>
                  </a:solidFill>
                </a:rPr>
                <a:t>Procedure of regular ligation</a:t>
              </a:r>
              <a:endParaRPr lang="en-US" dirty="0" smtClean="0">
                <a:solidFill>
                  <a:srgbClr val="0070C0"/>
                </a:solidFill>
              </a:endParaRPr>
            </a:p>
            <a:p>
              <a:endParaRPr lang="en-CA" dirty="0"/>
            </a:p>
          </p:txBody>
        </p:sp>
        <p:sp>
          <p:nvSpPr>
            <p:cNvPr id="8" name="Rectangle 7"/>
            <p:cNvSpPr/>
            <p:nvPr/>
          </p:nvSpPr>
          <p:spPr>
            <a:xfrm>
              <a:off x="914400" y="838200"/>
              <a:ext cx="3657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715000" y="838200"/>
              <a:ext cx="2819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Shape 9"/>
            <p:cNvSpPr/>
            <p:nvPr/>
          </p:nvSpPr>
          <p:spPr>
            <a:xfrm>
              <a:off x="4495800" y="8382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L-Shape 10"/>
            <p:cNvSpPr/>
            <p:nvPr/>
          </p:nvSpPr>
          <p:spPr>
            <a:xfrm flipH="1" flipV="1">
              <a:off x="5334000" y="8382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L-Shape 12"/>
            <p:cNvSpPr/>
            <p:nvPr/>
          </p:nvSpPr>
          <p:spPr>
            <a:xfrm>
              <a:off x="8458200" y="8382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990600" y="2971800"/>
              <a:ext cx="3657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029200" y="2971800"/>
              <a:ext cx="2819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L-Shape 17"/>
            <p:cNvSpPr/>
            <p:nvPr/>
          </p:nvSpPr>
          <p:spPr>
            <a:xfrm flipH="1" flipV="1">
              <a:off x="4648200" y="2971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L-Shape 18"/>
            <p:cNvSpPr/>
            <p:nvPr/>
          </p:nvSpPr>
          <p:spPr>
            <a:xfrm>
              <a:off x="7772400" y="2971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Donut 21"/>
            <p:cNvSpPr/>
            <p:nvPr/>
          </p:nvSpPr>
          <p:spPr>
            <a:xfrm>
              <a:off x="4648200" y="4876800"/>
              <a:ext cx="1828800" cy="1752600"/>
            </a:xfrm>
            <a:prstGeom prst="donut">
              <a:avLst>
                <a:gd name="adj" fmla="val 81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L-Shape 22"/>
            <p:cNvSpPr/>
            <p:nvPr/>
          </p:nvSpPr>
          <p:spPr>
            <a:xfrm flipH="1" flipV="1">
              <a:off x="609600" y="8382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L-Shape 23"/>
            <p:cNvSpPr/>
            <p:nvPr/>
          </p:nvSpPr>
          <p:spPr>
            <a:xfrm flipH="1" flipV="1">
              <a:off x="609600" y="2971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Arrow Connector 25"/>
            <p:cNvCxnSpPr/>
            <p:nvPr/>
          </p:nvCxnSpPr>
          <p:spPr>
            <a:xfrm>
              <a:off x="4343400" y="1295400"/>
              <a:ext cx="0"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34000" y="3352800"/>
              <a:ext cx="0"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 y="1447800"/>
              <a:ext cx="3851567" cy="1015663"/>
            </a:xfrm>
            <a:prstGeom prst="rect">
              <a:avLst/>
            </a:prstGeom>
            <a:noFill/>
          </p:spPr>
          <p:txBody>
            <a:bodyPr wrap="none" rtlCol="0">
              <a:spAutoFit/>
            </a:bodyPr>
            <a:lstStyle/>
            <a:p>
              <a:r>
                <a:rPr lang="en-US" sz="2000" b="1" dirty="0" smtClean="0">
                  <a:solidFill>
                    <a:srgbClr val="FF0000"/>
                  </a:solidFill>
                </a:rPr>
                <a:t>1.</a:t>
              </a:r>
              <a:r>
                <a:rPr lang="en-US" sz="2000" b="1" dirty="0" smtClean="0"/>
                <a:t> Inter-molecular</a:t>
              </a:r>
              <a:r>
                <a:rPr lang="en-US" sz="2000" dirty="0" smtClean="0"/>
                <a:t> reaction to form</a:t>
              </a:r>
            </a:p>
            <a:p>
              <a:r>
                <a:rPr lang="en-US" sz="2000" b="1" dirty="0" smtClean="0"/>
                <a:t>non-covalently bonded, linear </a:t>
              </a:r>
            </a:p>
            <a:p>
              <a:r>
                <a:rPr lang="en-US" sz="2000" b="1" dirty="0" smtClean="0"/>
                <a:t>vector-insert </a:t>
              </a:r>
              <a:r>
                <a:rPr lang="en-US" sz="2000" dirty="0" smtClean="0"/>
                <a:t>Hybrids.</a:t>
              </a:r>
              <a:endParaRPr lang="en-CA" sz="2000" dirty="0"/>
            </a:p>
          </p:txBody>
        </p:sp>
        <p:sp>
          <p:nvSpPr>
            <p:cNvPr id="29" name="TextBox 28"/>
            <p:cNvSpPr txBox="1"/>
            <p:nvPr/>
          </p:nvSpPr>
          <p:spPr>
            <a:xfrm>
              <a:off x="457200" y="3429000"/>
              <a:ext cx="3903569" cy="1015663"/>
            </a:xfrm>
            <a:prstGeom prst="rect">
              <a:avLst/>
            </a:prstGeom>
            <a:noFill/>
          </p:spPr>
          <p:txBody>
            <a:bodyPr wrap="none" rtlCol="0">
              <a:spAutoFit/>
            </a:bodyPr>
            <a:lstStyle/>
            <a:p>
              <a:r>
                <a:rPr lang="en-US" sz="2000" b="1" dirty="0" smtClean="0">
                  <a:solidFill>
                    <a:srgbClr val="FF0000"/>
                  </a:solidFill>
                </a:rPr>
                <a:t>2.</a:t>
              </a:r>
              <a:r>
                <a:rPr lang="en-US" sz="2000" b="1" dirty="0" smtClean="0"/>
                <a:t> Intra-molecular</a:t>
              </a:r>
              <a:r>
                <a:rPr lang="en-US" sz="2000" dirty="0" smtClean="0"/>
                <a:t> reaction to form </a:t>
              </a:r>
            </a:p>
            <a:p>
              <a:r>
                <a:rPr lang="en-US" sz="2000" b="1" dirty="0" smtClean="0"/>
                <a:t>non-covalently bonded, circular</a:t>
              </a:r>
              <a:r>
                <a:rPr lang="en-US" sz="2000" dirty="0" smtClean="0"/>
                <a:t> </a:t>
              </a:r>
            </a:p>
            <a:p>
              <a:r>
                <a:rPr lang="en-US" sz="2000" dirty="0" smtClean="0"/>
                <a:t>molecules.</a:t>
              </a:r>
              <a:endParaRPr lang="en-CA" sz="2000" dirty="0"/>
            </a:p>
          </p:txBody>
        </p:sp>
        <p:sp>
          <p:nvSpPr>
            <p:cNvPr id="31" name="TextBox 30"/>
            <p:cNvSpPr txBox="1"/>
            <p:nvPr/>
          </p:nvSpPr>
          <p:spPr>
            <a:xfrm>
              <a:off x="440766" y="4495800"/>
              <a:ext cx="4131234" cy="2246769"/>
            </a:xfrm>
            <a:prstGeom prst="rect">
              <a:avLst/>
            </a:prstGeom>
            <a:noFill/>
          </p:spPr>
          <p:txBody>
            <a:bodyPr wrap="square" rtlCol="0">
              <a:spAutoFit/>
            </a:bodyPr>
            <a:lstStyle/>
            <a:p>
              <a:r>
                <a:rPr lang="en-US" sz="2000" b="1" dirty="0" smtClean="0">
                  <a:solidFill>
                    <a:srgbClr val="FF0000"/>
                  </a:solidFill>
                </a:rPr>
                <a:t>3. </a:t>
              </a:r>
              <a:r>
                <a:rPr lang="en-US" sz="2000" dirty="0" smtClean="0"/>
                <a:t>Annealing between the inter and intra molecules brings the 5’-phosphate and 3’-hydroxyl residues of the vectors and inserts into </a:t>
              </a:r>
              <a:r>
                <a:rPr lang="en-US" sz="2000" b="1" dirty="0" smtClean="0"/>
                <a:t>close alignment</a:t>
              </a:r>
              <a:r>
                <a:rPr lang="en-US" sz="2000" dirty="0" smtClean="0"/>
                <a:t>, which allows T4 DNA </a:t>
              </a:r>
              <a:r>
                <a:rPr lang="en-US" sz="2000" dirty="0" err="1" smtClean="0"/>
                <a:t>ligase</a:t>
              </a:r>
              <a:r>
                <a:rPr lang="en-US" sz="2000" dirty="0" smtClean="0"/>
                <a:t> to catalyze the formation of </a:t>
              </a:r>
            </a:p>
            <a:p>
              <a:r>
                <a:rPr lang="en-US" sz="2000" b="1" dirty="0" smtClean="0"/>
                <a:t>3’, 5’-phosphodiester bonds</a:t>
              </a:r>
              <a:r>
                <a:rPr lang="en-US" b="1" dirty="0" smtClean="0"/>
                <a:t>.</a:t>
              </a:r>
              <a:endParaRPr lang="en-CA" dirty="0"/>
            </a:p>
          </p:txBody>
        </p:sp>
        <p:sp>
          <p:nvSpPr>
            <p:cNvPr id="32" name="TextBox 31"/>
            <p:cNvSpPr txBox="1"/>
            <p:nvPr/>
          </p:nvSpPr>
          <p:spPr>
            <a:xfrm>
              <a:off x="5029200" y="1676400"/>
              <a:ext cx="2975045" cy="707886"/>
            </a:xfrm>
            <a:prstGeom prst="rect">
              <a:avLst/>
            </a:prstGeom>
            <a:noFill/>
          </p:spPr>
          <p:txBody>
            <a:bodyPr wrap="none" rtlCol="0">
              <a:spAutoFit/>
            </a:bodyPr>
            <a:lstStyle/>
            <a:p>
              <a:r>
                <a:rPr lang="en-US" sz="2000" dirty="0" smtClean="0"/>
                <a:t>This reaction requires </a:t>
              </a:r>
              <a:r>
                <a:rPr lang="en-US" sz="2000" b="1" dirty="0" smtClean="0"/>
                <a:t>high</a:t>
              </a:r>
            </a:p>
            <a:p>
              <a:r>
                <a:rPr lang="en-US" sz="2000" b="1" dirty="0" smtClean="0"/>
                <a:t> DNA concentrations</a:t>
              </a:r>
              <a:endParaRPr lang="en-CA" sz="2000" dirty="0"/>
            </a:p>
          </p:txBody>
        </p:sp>
        <p:sp>
          <p:nvSpPr>
            <p:cNvPr id="33" name="TextBox 32"/>
            <p:cNvSpPr txBox="1"/>
            <p:nvPr/>
          </p:nvSpPr>
          <p:spPr>
            <a:xfrm>
              <a:off x="5486400" y="3505200"/>
              <a:ext cx="3391954" cy="707886"/>
            </a:xfrm>
            <a:prstGeom prst="rect">
              <a:avLst/>
            </a:prstGeom>
            <a:noFill/>
          </p:spPr>
          <p:txBody>
            <a:bodyPr wrap="none" rtlCol="0">
              <a:spAutoFit/>
            </a:bodyPr>
            <a:lstStyle/>
            <a:p>
              <a:r>
                <a:rPr lang="en-US" sz="2000" dirty="0" smtClean="0"/>
                <a:t>This reaction works efficiently</a:t>
              </a:r>
            </a:p>
            <a:p>
              <a:r>
                <a:rPr lang="en-US" sz="2000" dirty="0" smtClean="0"/>
                <a:t> with </a:t>
              </a:r>
              <a:r>
                <a:rPr lang="en-US" sz="2000" b="1" dirty="0" smtClean="0"/>
                <a:t>low DNA concentrations.</a:t>
              </a:r>
              <a:endParaRPr lang="en-CA" sz="2000" b="1" dirty="0"/>
            </a:p>
          </p:txBody>
        </p:sp>
        <p:sp>
          <p:nvSpPr>
            <p:cNvPr id="35" name="TextBox 34"/>
            <p:cNvSpPr txBox="1"/>
            <p:nvPr/>
          </p:nvSpPr>
          <p:spPr>
            <a:xfrm>
              <a:off x="6705600" y="6096000"/>
              <a:ext cx="2197718" cy="707886"/>
            </a:xfrm>
            <a:prstGeom prst="rect">
              <a:avLst/>
            </a:prstGeom>
            <a:noFill/>
          </p:spPr>
          <p:txBody>
            <a:bodyPr wrap="none" rtlCol="0">
              <a:spAutoFit/>
            </a:bodyPr>
            <a:lstStyle/>
            <a:p>
              <a:r>
                <a:rPr lang="en-US" sz="2000" b="1" dirty="0" smtClean="0"/>
                <a:t>Molecular cloning,</a:t>
              </a:r>
            </a:p>
            <a:p>
              <a:r>
                <a:rPr lang="en-US" sz="2000" b="1" dirty="0" smtClean="0"/>
                <a:t>3</a:t>
              </a:r>
              <a:r>
                <a:rPr lang="en-US" sz="2000" b="1" baseline="30000" dirty="0" smtClean="0"/>
                <a:t>rd</a:t>
              </a:r>
              <a:r>
                <a:rPr lang="en-US" sz="2000" b="1" dirty="0" smtClean="0"/>
                <a:t> Edition</a:t>
              </a:r>
              <a:endParaRPr lang="en-CA" sz="2000" b="1"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Shape 7"/>
          <p:cNvSpPr/>
          <p:nvPr/>
        </p:nvSpPr>
        <p:spPr>
          <a:xfrm flipH="1" flipV="1">
            <a:off x="457200" y="1066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L-Shape 8"/>
          <p:cNvSpPr/>
          <p:nvPr/>
        </p:nvSpPr>
        <p:spPr>
          <a:xfrm>
            <a:off x="4419600" y="1066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L-Shape 11"/>
          <p:cNvSpPr/>
          <p:nvPr/>
        </p:nvSpPr>
        <p:spPr>
          <a:xfrm flipH="1" flipV="1">
            <a:off x="6096000" y="1066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chemeClr val="tx1"/>
                </a:solidFill>
              </a:ln>
              <a:solidFill>
                <a:schemeClr val="tx1"/>
              </a:solidFill>
            </a:endParaRPr>
          </a:p>
        </p:txBody>
      </p:sp>
      <p:sp>
        <p:nvSpPr>
          <p:cNvPr id="13" name="L-Shape 12"/>
          <p:cNvSpPr/>
          <p:nvPr/>
        </p:nvSpPr>
        <p:spPr>
          <a:xfrm>
            <a:off x="8001000" y="10668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457200" y="1154668"/>
            <a:ext cx="360996" cy="369332"/>
          </a:xfrm>
          <a:prstGeom prst="rect">
            <a:avLst/>
          </a:prstGeom>
          <a:noFill/>
        </p:spPr>
        <p:txBody>
          <a:bodyPr wrap="none" rtlCol="0">
            <a:spAutoFit/>
          </a:bodyPr>
          <a:lstStyle/>
          <a:p>
            <a:r>
              <a:rPr lang="en-US" b="1" dirty="0" smtClean="0"/>
              <a:t>3’</a:t>
            </a:r>
            <a:endParaRPr lang="en-CA" b="1" dirty="0"/>
          </a:p>
        </p:txBody>
      </p:sp>
      <p:sp>
        <p:nvSpPr>
          <p:cNvPr id="21" name="TextBox 20"/>
          <p:cNvSpPr txBox="1"/>
          <p:nvPr/>
        </p:nvSpPr>
        <p:spPr>
          <a:xfrm>
            <a:off x="4876800" y="1154668"/>
            <a:ext cx="359394" cy="369332"/>
          </a:xfrm>
          <a:prstGeom prst="rect">
            <a:avLst/>
          </a:prstGeom>
          <a:noFill/>
        </p:spPr>
        <p:txBody>
          <a:bodyPr wrap="none" rtlCol="0">
            <a:spAutoFit/>
          </a:bodyPr>
          <a:lstStyle/>
          <a:p>
            <a:r>
              <a:rPr lang="en-US" b="1" dirty="0" smtClean="0"/>
              <a:t>5’</a:t>
            </a:r>
            <a:endParaRPr lang="en-CA" b="1" dirty="0"/>
          </a:p>
        </p:txBody>
      </p:sp>
      <p:sp>
        <p:nvSpPr>
          <p:cNvPr id="24" name="TextBox 23"/>
          <p:cNvSpPr txBox="1"/>
          <p:nvPr/>
        </p:nvSpPr>
        <p:spPr>
          <a:xfrm>
            <a:off x="6019800" y="1143000"/>
            <a:ext cx="359394" cy="369332"/>
          </a:xfrm>
          <a:prstGeom prst="rect">
            <a:avLst/>
          </a:prstGeom>
          <a:noFill/>
        </p:spPr>
        <p:txBody>
          <a:bodyPr wrap="none" rtlCol="0">
            <a:spAutoFit/>
          </a:bodyPr>
          <a:lstStyle/>
          <a:p>
            <a:r>
              <a:rPr lang="en-US" b="1" dirty="0" smtClean="0">
                <a:solidFill>
                  <a:srgbClr val="FF0000"/>
                </a:solidFill>
              </a:rPr>
              <a:t>3’</a:t>
            </a:r>
            <a:endParaRPr lang="en-CA" b="1" dirty="0">
              <a:solidFill>
                <a:srgbClr val="FF0000"/>
              </a:solidFill>
            </a:endParaRPr>
          </a:p>
        </p:txBody>
      </p:sp>
      <p:grpSp>
        <p:nvGrpSpPr>
          <p:cNvPr id="44" name="Group 43"/>
          <p:cNvGrpSpPr/>
          <p:nvPr/>
        </p:nvGrpSpPr>
        <p:grpSpPr>
          <a:xfrm>
            <a:off x="152400" y="152400"/>
            <a:ext cx="8763000" cy="6477000"/>
            <a:chOff x="304800" y="151632"/>
            <a:chExt cx="8839200" cy="6542300"/>
          </a:xfrm>
        </p:grpSpPr>
        <p:sp>
          <p:nvSpPr>
            <p:cNvPr id="2" name="TextBox 1"/>
            <p:cNvSpPr txBox="1"/>
            <p:nvPr/>
          </p:nvSpPr>
          <p:spPr>
            <a:xfrm>
              <a:off x="381000" y="151632"/>
              <a:ext cx="7358121" cy="528495"/>
            </a:xfrm>
            <a:prstGeom prst="rect">
              <a:avLst/>
            </a:prstGeom>
            <a:noFill/>
          </p:spPr>
          <p:txBody>
            <a:bodyPr wrap="none" rtlCol="0">
              <a:spAutoFit/>
            </a:bodyPr>
            <a:lstStyle/>
            <a:p>
              <a:r>
                <a:rPr lang="en-US" sz="2800" b="1" dirty="0" smtClean="0">
                  <a:solidFill>
                    <a:srgbClr val="FF0000"/>
                  </a:solidFill>
                </a:rPr>
                <a:t>Transformation and selection after DNA ligation</a:t>
              </a:r>
              <a:endParaRPr lang="en-CA" sz="2800" dirty="0">
                <a:solidFill>
                  <a:srgbClr val="FF0000"/>
                </a:solidFill>
              </a:endParaRPr>
            </a:p>
          </p:txBody>
        </p:sp>
        <p:sp>
          <p:nvSpPr>
            <p:cNvPr id="10" name="Rectangle 9"/>
            <p:cNvSpPr/>
            <p:nvPr/>
          </p:nvSpPr>
          <p:spPr>
            <a:xfrm>
              <a:off x="951506" y="1066800"/>
              <a:ext cx="3657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553200" y="1066800"/>
              <a:ext cx="1752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381000" y="838200"/>
              <a:ext cx="413896" cy="369332"/>
            </a:xfrm>
            <a:prstGeom prst="rect">
              <a:avLst/>
            </a:prstGeom>
            <a:noFill/>
          </p:spPr>
          <p:txBody>
            <a:bodyPr wrap="none" rtlCol="0">
              <a:spAutoFit/>
            </a:bodyPr>
            <a:lstStyle/>
            <a:p>
              <a:r>
                <a:rPr lang="en-US" b="1" dirty="0" smtClean="0"/>
                <a:t>5’ </a:t>
              </a:r>
              <a:endParaRPr lang="en-CA" b="1" dirty="0"/>
            </a:p>
          </p:txBody>
        </p:sp>
        <p:sp>
          <p:nvSpPr>
            <p:cNvPr id="19" name="TextBox 18"/>
            <p:cNvSpPr txBox="1"/>
            <p:nvPr/>
          </p:nvSpPr>
          <p:spPr>
            <a:xfrm>
              <a:off x="4669806" y="838199"/>
              <a:ext cx="359394" cy="652847"/>
            </a:xfrm>
            <a:prstGeom prst="rect">
              <a:avLst/>
            </a:prstGeom>
            <a:noFill/>
          </p:spPr>
          <p:txBody>
            <a:bodyPr wrap="square" rtlCol="0">
              <a:spAutoFit/>
            </a:bodyPr>
            <a:lstStyle/>
            <a:p>
              <a:r>
                <a:rPr lang="en-US" b="1" dirty="0" smtClean="0"/>
                <a:t>3’</a:t>
              </a:r>
              <a:endParaRPr lang="en-CA" b="1" dirty="0"/>
            </a:p>
          </p:txBody>
        </p:sp>
        <p:sp>
          <p:nvSpPr>
            <p:cNvPr id="22" name="TextBox 21"/>
            <p:cNvSpPr txBox="1"/>
            <p:nvPr/>
          </p:nvSpPr>
          <p:spPr>
            <a:xfrm>
              <a:off x="5889006" y="914400"/>
              <a:ext cx="664194" cy="369332"/>
            </a:xfrm>
            <a:prstGeom prst="rect">
              <a:avLst/>
            </a:prstGeom>
            <a:noFill/>
          </p:spPr>
          <p:txBody>
            <a:bodyPr wrap="square" rtlCol="0">
              <a:spAutoFit/>
            </a:bodyPr>
            <a:lstStyle/>
            <a:p>
              <a:r>
                <a:rPr lang="en-US" b="1" dirty="0" smtClean="0">
                  <a:solidFill>
                    <a:srgbClr val="FF0000"/>
                  </a:solidFill>
                </a:rPr>
                <a:t>5’</a:t>
              </a:r>
              <a:endParaRPr lang="en-CA" b="1" dirty="0">
                <a:solidFill>
                  <a:srgbClr val="FF0000"/>
                </a:solidFill>
              </a:endParaRPr>
            </a:p>
          </p:txBody>
        </p:sp>
        <p:sp>
          <p:nvSpPr>
            <p:cNvPr id="23" name="Rectangle 22"/>
            <p:cNvSpPr/>
            <p:nvPr/>
          </p:nvSpPr>
          <p:spPr>
            <a:xfrm>
              <a:off x="8730104" y="1066800"/>
              <a:ext cx="413896" cy="369332"/>
            </a:xfrm>
            <a:prstGeom prst="rect">
              <a:avLst/>
            </a:prstGeom>
          </p:spPr>
          <p:txBody>
            <a:bodyPr wrap="none">
              <a:spAutoFit/>
            </a:bodyPr>
            <a:lstStyle/>
            <a:p>
              <a:r>
                <a:rPr lang="en-US" b="1" dirty="0" smtClean="0">
                  <a:solidFill>
                    <a:srgbClr val="FF0000"/>
                  </a:solidFill>
                </a:rPr>
                <a:t>5’</a:t>
              </a:r>
              <a:r>
                <a:rPr lang="en-US" b="1" dirty="0" smtClean="0">
                  <a:solidFill>
                    <a:srgbClr val="00B0F0"/>
                  </a:solidFill>
                </a:rPr>
                <a:t> </a:t>
              </a:r>
              <a:endParaRPr lang="en-CA" b="1" dirty="0">
                <a:solidFill>
                  <a:srgbClr val="00B0F0"/>
                </a:solidFill>
              </a:endParaRPr>
            </a:p>
          </p:txBody>
        </p:sp>
        <p:sp>
          <p:nvSpPr>
            <p:cNvPr id="25" name="Rectangle 24"/>
            <p:cNvSpPr/>
            <p:nvPr/>
          </p:nvSpPr>
          <p:spPr>
            <a:xfrm>
              <a:off x="8478204" y="838200"/>
              <a:ext cx="360996" cy="369332"/>
            </a:xfrm>
            <a:prstGeom prst="rect">
              <a:avLst/>
            </a:prstGeom>
          </p:spPr>
          <p:txBody>
            <a:bodyPr wrap="none">
              <a:spAutoFit/>
            </a:bodyPr>
            <a:lstStyle/>
            <a:p>
              <a:r>
                <a:rPr lang="en-US" b="1" dirty="0" smtClean="0">
                  <a:solidFill>
                    <a:srgbClr val="FF0000"/>
                  </a:solidFill>
                </a:rPr>
                <a:t>3’</a:t>
              </a:r>
              <a:endParaRPr lang="en-CA" dirty="0">
                <a:solidFill>
                  <a:srgbClr val="FF0000"/>
                </a:solidFill>
              </a:endParaRPr>
            </a:p>
          </p:txBody>
        </p:sp>
        <p:sp>
          <p:nvSpPr>
            <p:cNvPr id="26" name="TextBox 25"/>
            <p:cNvSpPr txBox="1"/>
            <p:nvPr/>
          </p:nvSpPr>
          <p:spPr>
            <a:xfrm>
              <a:off x="3733800" y="1307068"/>
              <a:ext cx="1310359" cy="369332"/>
            </a:xfrm>
            <a:prstGeom prst="rect">
              <a:avLst/>
            </a:prstGeom>
            <a:noFill/>
          </p:spPr>
          <p:txBody>
            <a:bodyPr wrap="none" rtlCol="0">
              <a:spAutoFit/>
            </a:bodyPr>
            <a:lstStyle/>
            <a:p>
              <a:r>
                <a:rPr lang="en-US" b="1" dirty="0" smtClean="0"/>
                <a:t>Clone site A</a:t>
              </a:r>
              <a:endParaRPr lang="en-CA" b="1" dirty="0"/>
            </a:p>
          </p:txBody>
        </p:sp>
        <p:sp>
          <p:nvSpPr>
            <p:cNvPr id="27" name="Rectangle 26"/>
            <p:cNvSpPr/>
            <p:nvPr/>
          </p:nvSpPr>
          <p:spPr>
            <a:xfrm>
              <a:off x="5867400" y="1295400"/>
              <a:ext cx="1417180" cy="381000"/>
            </a:xfrm>
            <a:prstGeom prst="rect">
              <a:avLst/>
            </a:prstGeom>
          </p:spPr>
          <p:txBody>
            <a:bodyPr wrap="square">
              <a:spAutoFit/>
            </a:bodyPr>
            <a:lstStyle/>
            <a:p>
              <a:r>
                <a:rPr lang="en-US" b="1" dirty="0" smtClean="0">
                  <a:solidFill>
                    <a:srgbClr val="FF0000"/>
                  </a:solidFill>
                </a:rPr>
                <a:t>Clone site A</a:t>
              </a:r>
              <a:endParaRPr lang="en-CA" b="1" dirty="0">
                <a:solidFill>
                  <a:srgbClr val="FF0000"/>
                </a:solidFill>
              </a:endParaRPr>
            </a:p>
          </p:txBody>
        </p:sp>
        <p:sp>
          <p:nvSpPr>
            <p:cNvPr id="28" name="Rectangle 27"/>
            <p:cNvSpPr/>
            <p:nvPr/>
          </p:nvSpPr>
          <p:spPr>
            <a:xfrm>
              <a:off x="304800" y="1307068"/>
              <a:ext cx="1300741" cy="369332"/>
            </a:xfrm>
            <a:prstGeom prst="rect">
              <a:avLst/>
            </a:prstGeom>
          </p:spPr>
          <p:txBody>
            <a:bodyPr wrap="none">
              <a:spAutoFit/>
            </a:bodyPr>
            <a:lstStyle/>
            <a:p>
              <a:r>
                <a:rPr lang="en-US" b="1" dirty="0" smtClean="0"/>
                <a:t>Clone site B</a:t>
              </a:r>
              <a:endParaRPr lang="en-CA" b="1" dirty="0"/>
            </a:p>
          </p:txBody>
        </p:sp>
        <p:sp>
          <p:nvSpPr>
            <p:cNvPr id="29" name="Rectangle 28"/>
            <p:cNvSpPr/>
            <p:nvPr/>
          </p:nvSpPr>
          <p:spPr>
            <a:xfrm>
              <a:off x="7620000" y="1307068"/>
              <a:ext cx="1300741" cy="369332"/>
            </a:xfrm>
            <a:prstGeom prst="rect">
              <a:avLst/>
            </a:prstGeom>
          </p:spPr>
          <p:txBody>
            <a:bodyPr wrap="none">
              <a:spAutoFit/>
            </a:bodyPr>
            <a:lstStyle/>
            <a:p>
              <a:r>
                <a:rPr lang="en-US" b="1" dirty="0" smtClean="0">
                  <a:solidFill>
                    <a:srgbClr val="FF0000"/>
                  </a:solidFill>
                </a:rPr>
                <a:t>Clone site B</a:t>
              </a:r>
              <a:endParaRPr lang="en-CA" b="1" dirty="0">
                <a:solidFill>
                  <a:srgbClr val="FF0000"/>
                </a:solidFill>
              </a:endParaRPr>
            </a:p>
          </p:txBody>
        </p:sp>
        <p:sp>
          <p:nvSpPr>
            <p:cNvPr id="30" name="TextBox 29"/>
            <p:cNvSpPr txBox="1"/>
            <p:nvPr/>
          </p:nvSpPr>
          <p:spPr>
            <a:xfrm>
              <a:off x="2101087" y="762000"/>
              <a:ext cx="803746" cy="369332"/>
            </a:xfrm>
            <a:prstGeom prst="rect">
              <a:avLst/>
            </a:prstGeom>
            <a:noFill/>
          </p:spPr>
          <p:txBody>
            <a:bodyPr wrap="none" rtlCol="0">
              <a:spAutoFit/>
            </a:bodyPr>
            <a:lstStyle/>
            <a:p>
              <a:r>
                <a:rPr lang="en-US" b="1" dirty="0" smtClean="0"/>
                <a:t>Vector</a:t>
              </a:r>
              <a:endParaRPr lang="en-CA" b="1" dirty="0"/>
            </a:p>
          </p:txBody>
        </p:sp>
        <p:sp>
          <p:nvSpPr>
            <p:cNvPr id="31" name="TextBox 30"/>
            <p:cNvSpPr txBox="1"/>
            <p:nvPr/>
          </p:nvSpPr>
          <p:spPr>
            <a:xfrm>
              <a:off x="7010400" y="685800"/>
              <a:ext cx="737702" cy="369332"/>
            </a:xfrm>
            <a:prstGeom prst="rect">
              <a:avLst/>
            </a:prstGeom>
            <a:noFill/>
          </p:spPr>
          <p:txBody>
            <a:bodyPr wrap="none" rtlCol="0">
              <a:spAutoFit/>
            </a:bodyPr>
            <a:lstStyle/>
            <a:p>
              <a:r>
                <a:rPr lang="en-US" b="1" dirty="0" smtClean="0">
                  <a:solidFill>
                    <a:srgbClr val="FF0000"/>
                  </a:solidFill>
                </a:rPr>
                <a:t>Insert</a:t>
              </a:r>
              <a:endParaRPr lang="en-CA" b="1" dirty="0">
                <a:solidFill>
                  <a:srgbClr val="FF0000"/>
                </a:solidFill>
              </a:endParaRPr>
            </a:p>
          </p:txBody>
        </p:sp>
        <p:sp>
          <p:nvSpPr>
            <p:cNvPr id="32" name="TextBox 31"/>
            <p:cNvSpPr txBox="1"/>
            <p:nvPr/>
          </p:nvSpPr>
          <p:spPr>
            <a:xfrm>
              <a:off x="5257800" y="914400"/>
              <a:ext cx="364202" cy="523220"/>
            </a:xfrm>
            <a:prstGeom prst="rect">
              <a:avLst/>
            </a:prstGeom>
            <a:noFill/>
          </p:spPr>
          <p:txBody>
            <a:bodyPr wrap="none" rtlCol="0">
              <a:spAutoFit/>
            </a:bodyPr>
            <a:lstStyle/>
            <a:p>
              <a:r>
                <a:rPr lang="en-US" sz="2800" b="1" dirty="0" smtClean="0"/>
                <a:t>+</a:t>
              </a:r>
              <a:endParaRPr lang="en-CA" sz="2800" b="1" dirty="0"/>
            </a:p>
          </p:txBody>
        </p:sp>
        <p:cxnSp>
          <p:nvCxnSpPr>
            <p:cNvPr id="34" name="Straight Arrow Connector 33"/>
            <p:cNvCxnSpPr/>
            <p:nvPr/>
          </p:nvCxnSpPr>
          <p:spPr>
            <a:xfrm>
              <a:off x="5334000" y="16764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152037" y="1764268"/>
              <a:ext cx="896720" cy="369332"/>
            </a:xfrm>
            <a:prstGeom prst="rect">
              <a:avLst/>
            </a:prstGeom>
            <a:noFill/>
          </p:spPr>
          <p:txBody>
            <a:bodyPr wrap="none" rtlCol="0">
              <a:spAutoFit/>
            </a:bodyPr>
            <a:lstStyle/>
            <a:p>
              <a:r>
                <a:rPr lang="en-US" b="1" dirty="0" smtClean="0"/>
                <a:t>ligation</a:t>
              </a:r>
              <a:endParaRPr lang="en-CA" b="1" dirty="0"/>
            </a:p>
          </p:txBody>
        </p:sp>
        <p:sp>
          <p:nvSpPr>
            <p:cNvPr id="38" name="Donut 37"/>
            <p:cNvSpPr/>
            <p:nvPr/>
          </p:nvSpPr>
          <p:spPr>
            <a:xfrm>
              <a:off x="1371600" y="2438400"/>
              <a:ext cx="1676400" cy="1676400"/>
            </a:xfrm>
            <a:prstGeom prst="donut">
              <a:avLst>
                <a:gd name="adj" fmla="val 1489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9" name="TextBox 38"/>
            <p:cNvSpPr txBox="1"/>
            <p:nvPr/>
          </p:nvSpPr>
          <p:spPr>
            <a:xfrm>
              <a:off x="1828800" y="3059668"/>
              <a:ext cx="786241" cy="369332"/>
            </a:xfrm>
            <a:prstGeom prst="rect">
              <a:avLst/>
            </a:prstGeom>
            <a:noFill/>
          </p:spPr>
          <p:txBody>
            <a:bodyPr wrap="none" rtlCol="0">
              <a:spAutoFit/>
            </a:bodyPr>
            <a:lstStyle/>
            <a:p>
              <a:r>
                <a:rPr lang="en-US" b="1" dirty="0" smtClean="0"/>
                <a:t>vector</a:t>
              </a:r>
              <a:endParaRPr lang="en-CA" b="1" dirty="0"/>
            </a:p>
          </p:txBody>
        </p:sp>
        <p:sp>
          <p:nvSpPr>
            <p:cNvPr id="40" name="Donut 39"/>
            <p:cNvSpPr/>
            <p:nvPr/>
          </p:nvSpPr>
          <p:spPr>
            <a:xfrm>
              <a:off x="3886200" y="2286000"/>
              <a:ext cx="2362200" cy="2438400"/>
            </a:xfrm>
            <a:prstGeom prst="donut">
              <a:avLst>
                <a:gd name="adj" fmla="val 106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1" name="TextBox 40"/>
            <p:cNvSpPr txBox="1"/>
            <p:nvPr/>
          </p:nvSpPr>
          <p:spPr>
            <a:xfrm>
              <a:off x="4191000" y="3276600"/>
              <a:ext cx="1812035" cy="369332"/>
            </a:xfrm>
            <a:prstGeom prst="rect">
              <a:avLst/>
            </a:prstGeom>
            <a:noFill/>
          </p:spPr>
          <p:txBody>
            <a:bodyPr wrap="none" rtlCol="0">
              <a:spAutoFit/>
            </a:bodyPr>
            <a:lstStyle/>
            <a:p>
              <a:r>
                <a:rPr lang="en-US" b="1" dirty="0" smtClean="0"/>
                <a:t>Vector</a:t>
              </a:r>
              <a:r>
                <a:rPr lang="en-US" dirty="0" smtClean="0"/>
                <a:t> and </a:t>
              </a:r>
              <a:r>
                <a:rPr lang="en-US" b="1" dirty="0" smtClean="0">
                  <a:solidFill>
                    <a:srgbClr val="FF0000"/>
                  </a:solidFill>
                </a:rPr>
                <a:t>insert</a:t>
              </a:r>
              <a:endParaRPr lang="en-CA" b="1" dirty="0">
                <a:solidFill>
                  <a:srgbClr val="FF0000"/>
                </a:solidFill>
              </a:endParaRPr>
            </a:p>
          </p:txBody>
        </p:sp>
        <p:sp>
          <p:nvSpPr>
            <p:cNvPr id="42" name="Donut 41"/>
            <p:cNvSpPr/>
            <p:nvPr/>
          </p:nvSpPr>
          <p:spPr>
            <a:xfrm>
              <a:off x="7391400" y="2895600"/>
              <a:ext cx="1066800" cy="1066800"/>
            </a:xfrm>
            <a:prstGeom prst="donut">
              <a:avLst>
                <a:gd name="adj" fmla="val 157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3" name="TextBox 42"/>
            <p:cNvSpPr txBox="1"/>
            <p:nvPr/>
          </p:nvSpPr>
          <p:spPr>
            <a:xfrm>
              <a:off x="7543800" y="3288268"/>
              <a:ext cx="732893" cy="369332"/>
            </a:xfrm>
            <a:prstGeom prst="rect">
              <a:avLst/>
            </a:prstGeom>
            <a:noFill/>
          </p:spPr>
          <p:txBody>
            <a:bodyPr wrap="none" rtlCol="0">
              <a:spAutoFit/>
            </a:bodyPr>
            <a:lstStyle/>
            <a:p>
              <a:r>
                <a:rPr lang="en-US" b="1" dirty="0" smtClean="0">
                  <a:solidFill>
                    <a:srgbClr val="FF0000"/>
                  </a:solidFill>
                </a:rPr>
                <a:t>insert</a:t>
              </a:r>
              <a:endParaRPr lang="en-CA" b="1" dirty="0">
                <a:solidFill>
                  <a:srgbClr val="FF0000"/>
                </a:solidFill>
              </a:endParaRPr>
            </a:p>
          </p:txBody>
        </p:sp>
        <p:cxnSp>
          <p:nvCxnSpPr>
            <p:cNvPr id="46" name="Straight Arrow Connector 45"/>
            <p:cNvCxnSpPr/>
            <p:nvPr/>
          </p:nvCxnSpPr>
          <p:spPr>
            <a:xfrm>
              <a:off x="3352800" y="48768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886200" y="4964668"/>
              <a:ext cx="3931589" cy="369332"/>
            </a:xfrm>
            <a:prstGeom prst="rect">
              <a:avLst/>
            </a:prstGeom>
            <a:noFill/>
          </p:spPr>
          <p:txBody>
            <a:bodyPr wrap="none" rtlCol="0">
              <a:spAutoFit/>
            </a:bodyPr>
            <a:lstStyle/>
            <a:p>
              <a:r>
                <a:rPr lang="en-US" b="1" dirty="0" smtClean="0"/>
                <a:t>Transformation and antibiotic selection</a:t>
              </a:r>
              <a:endParaRPr lang="en-CA" b="1" dirty="0"/>
            </a:p>
          </p:txBody>
        </p:sp>
        <p:sp>
          <p:nvSpPr>
            <p:cNvPr id="48" name="TextBox 47"/>
            <p:cNvSpPr txBox="1"/>
            <p:nvPr/>
          </p:nvSpPr>
          <p:spPr>
            <a:xfrm>
              <a:off x="914400" y="5574268"/>
              <a:ext cx="2298578" cy="369332"/>
            </a:xfrm>
            <a:prstGeom prst="rect">
              <a:avLst/>
            </a:prstGeom>
            <a:noFill/>
          </p:spPr>
          <p:txBody>
            <a:bodyPr wrap="none" rtlCol="0">
              <a:spAutoFit/>
            </a:bodyPr>
            <a:lstStyle/>
            <a:p>
              <a:r>
                <a:rPr lang="en-US" b="1" dirty="0" err="1" smtClean="0"/>
                <a:t>Transformants</a:t>
              </a:r>
              <a:r>
                <a:rPr lang="en-US" b="1" dirty="0" smtClean="0"/>
                <a:t> survive</a:t>
              </a:r>
              <a:endParaRPr lang="en-CA" b="1" dirty="0"/>
            </a:p>
          </p:txBody>
        </p:sp>
        <p:sp>
          <p:nvSpPr>
            <p:cNvPr id="49" name="TextBox 48"/>
            <p:cNvSpPr txBox="1"/>
            <p:nvPr/>
          </p:nvSpPr>
          <p:spPr>
            <a:xfrm>
              <a:off x="4191000" y="5562600"/>
              <a:ext cx="2329677" cy="369332"/>
            </a:xfrm>
            <a:prstGeom prst="rect">
              <a:avLst/>
            </a:prstGeom>
            <a:noFill/>
          </p:spPr>
          <p:txBody>
            <a:bodyPr wrap="none" rtlCol="0">
              <a:spAutoFit/>
            </a:bodyPr>
            <a:lstStyle/>
            <a:p>
              <a:r>
                <a:rPr lang="en-US" b="1" dirty="0" err="1" smtClean="0"/>
                <a:t>Transformants</a:t>
              </a:r>
              <a:r>
                <a:rPr lang="en-US" b="1" dirty="0" smtClean="0"/>
                <a:t> survive</a:t>
              </a:r>
              <a:endParaRPr lang="en-CA" b="1" dirty="0"/>
            </a:p>
          </p:txBody>
        </p:sp>
        <p:sp>
          <p:nvSpPr>
            <p:cNvPr id="50" name="TextBox 49"/>
            <p:cNvSpPr txBox="1"/>
            <p:nvPr/>
          </p:nvSpPr>
          <p:spPr>
            <a:xfrm>
              <a:off x="7086600" y="5410200"/>
              <a:ext cx="1944635" cy="646331"/>
            </a:xfrm>
            <a:prstGeom prst="rect">
              <a:avLst/>
            </a:prstGeom>
            <a:noFill/>
          </p:spPr>
          <p:txBody>
            <a:bodyPr wrap="none" rtlCol="0">
              <a:spAutoFit/>
            </a:bodyPr>
            <a:lstStyle/>
            <a:p>
              <a:r>
                <a:rPr lang="en-US" b="1" dirty="0" err="1" smtClean="0">
                  <a:solidFill>
                    <a:srgbClr val="FF0000"/>
                  </a:solidFill>
                </a:rPr>
                <a:t>Transformants</a:t>
              </a:r>
              <a:r>
                <a:rPr lang="en-US" b="1" dirty="0" smtClean="0">
                  <a:solidFill>
                    <a:srgbClr val="FF0000"/>
                  </a:solidFill>
                </a:rPr>
                <a:t> can</a:t>
              </a:r>
            </a:p>
            <a:p>
              <a:r>
                <a:rPr lang="en-US" b="1" dirty="0" smtClean="0">
                  <a:solidFill>
                    <a:srgbClr val="FF0000"/>
                  </a:solidFill>
                </a:rPr>
                <a:t> not survive</a:t>
              </a:r>
              <a:endParaRPr lang="en-CA" b="1" dirty="0">
                <a:solidFill>
                  <a:srgbClr val="FF0000"/>
                </a:solidFill>
              </a:endParaRPr>
            </a:p>
          </p:txBody>
        </p:sp>
        <p:sp>
          <p:nvSpPr>
            <p:cNvPr id="51" name="TextBox 50"/>
            <p:cNvSpPr txBox="1"/>
            <p:nvPr/>
          </p:nvSpPr>
          <p:spPr>
            <a:xfrm>
              <a:off x="304800" y="6324600"/>
              <a:ext cx="8211287" cy="369332"/>
            </a:xfrm>
            <a:prstGeom prst="rect">
              <a:avLst/>
            </a:prstGeom>
            <a:noFill/>
          </p:spPr>
          <p:txBody>
            <a:bodyPr wrap="none" rtlCol="0">
              <a:spAutoFit/>
            </a:bodyPr>
            <a:lstStyle/>
            <a:p>
              <a:r>
                <a:rPr lang="en-US" b="1" dirty="0" smtClean="0"/>
                <a:t>Note: clone sites A and B could be blunt ends, over-hang ends, the same or different</a:t>
              </a:r>
              <a:endParaRPr lang="en-CA" b="1"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43200" y="1219200"/>
            <a:ext cx="3657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L-Shape 8"/>
          <p:cNvSpPr/>
          <p:nvPr/>
        </p:nvSpPr>
        <p:spPr>
          <a:xfrm>
            <a:off x="6324600" y="12192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L-Shape 19"/>
          <p:cNvSpPr/>
          <p:nvPr/>
        </p:nvSpPr>
        <p:spPr>
          <a:xfrm flipH="1" flipV="1">
            <a:off x="2514600"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1905000" y="2907268"/>
            <a:ext cx="732893" cy="369332"/>
          </a:xfrm>
          <a:prstGeom prst="rect">
            <a:avLst/>
          </a:prstGeom>
        </p:spPr>
        <p:txBody>
          <a:bodyPr wrap="none">
            <a:spAutoFit/>
          </a:bodyPr>
          <a:lstStyle/>
          <a:p>
            <a:r>
              <a:rPr lang="en-US" b="1" dirty="0" smtClean="0"/>
              <a:t>3’-OH</a:t>
            </a:r>
            <a:endParaRPr lang="en-CA" b="1" dirty="0"/>
          </a:p>
        </p:txBody>
      </p:sp>
      <p:grpSp>
        <p:nvGrpSpPr>
          <p:cNvPr id="34" name="Group 33"/>
          <p:cNvGrpSpPr/>
          <p:nvPr/>
        </p:nvGrpSpPr>
        <p:grpSpPr>
          <a:xfrm>
            <a:off x="228600" y="316468"/>
            <a:ext cx="8698907" cy="6301264"/>
            <a:chOff x="228600" y="316468"/>
            <a:chExt cx="8698907" cy="6301264"/>
          </a:xfrm>
        </p:grpSpPr>
        <p:sp>
          <p:nvSpPr>
            <p:cNvPr id="2" name="TextBox 1"/>
            <p:cNvSpPr txBox="1"/>
            <p:nvPr/>
          </p:nvSpPr>
          <p:spPr>
            <a:xfrm>
              <a:off x="228600" y="316468"/>
              <a:ext cx="8698907" cy="1077218"/>
            </a:xfrm>
            <a:prstGeom prst="rect">
              <a:avLst/>
            </a:prstGeom>
            <a:noFill/>
          </p:spPr>
          <p:txBody>
            <a:bodyPr wrap="square" rtlCol="0">
              <a:spAutoFit/>
            </a:bodyPr>
            <a:lstStyle/>
            <a:p>
              <a:r>
                <a:rPr lang="en-US" sz="2800" b="1" dirty="0" smtClean="0">
                  <a:solidFill>
                    <a:srgbClr val="0070C0"/>
                  </a:solidFill>
                </a:rPr>
                <a:t>The function of calf intestinal </a:t>
              </a:r>
              <a:r>
                <a:rPr lang="en-US" sz="2800" b="1" dirty="0" err="1" smtClean="0">
                  <a:solidFill>
                    <a:srgbClr val="0070C0"/>
                  </a:solidFill>
                </a:rPr>
                <a:t>phosphatase</a:t>
              </a:r>
              <a:r>
                <a:rPr lang="en-US" sz="2800" b="1" dirty="0" smtClean="0">
                  <a:solidFill>
                    <a:srgbClr val="0070C0"/>
                  </a:solidFill>
                </a:rPr>
                <a:t> (CIP)</a:t>
              </a:r>
            </a:p>
            <a:p>
              <a:endParaRPr lang="en-US" dirty="0" smtClean="0"/>
            </a:p>
            <a:p>
              <a:endParaRPr lang="en-CA" dirty="0"/>
            </a:p>
          </p:txBody>
        </p:sp>
        <p:sp>
          <p:nvSpPr>
            <p:cNvPr id="7" name="L-Shape 6"/>
            <p:cNvSpPr/>
            <p:nvPr/>
          </p:nvSpPr>
          <p:spPr>
            <a:xfrm flipH="1" flipV="1">
              <a:off x="2209800" y="1230868"/>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947905" y="849868"/>
              <a:ext cx="847411" cy="369332"/>
            </a:xfrm>
            <a:prstGeom prst="rect">
              <a:avLst/>
            </a:prstGeom>
            <a:noFill/>
          </p:spPr>
          <p:txBody>
            <a:bodyPr wrap="none" rtlCol="0">
              <a:spAutoFit/>
            </a:bodyPr>
            <a:lstStyle/>
            <a:p>
              <a:r>
                <a:rPr lang="en-US" dirty="0" smtClean="0"/>
                <a:t>Vector </a:t>
              </a:r>
              <a:endParaRPr lang="en-CA" dirty="0"/>
            </a:p>
          </p:txBody>
        </p:sp>
        <p:sp>
          <p:nvSpPr>
            <p:cNvPr id="11" name="TextBox 10"/>
            <p:cNvSpPr txBox="1"/>
            <p:nvPr/>
          </p:nvSpPr>
          <p:spPr>
            <a:xfrm>
              <a:off x="1731040" y="1002268"/>
              <a:ext cx="554960" cy="369332"/>
            </a:xfrm>
            <a:prstGeom prst="rect">
              <a:avLst/>
            </a:prstGeom>
            <a:noFill/>
          </p:spPr>
          <p:txBody>
            <a:bodyPr wrap="none" rtlCol="0">
              <a:spAutoFit/>
            </a:bodyPr>
            <a:lstStyle/>
            <a:p>
              <a:r>
                <a:rPr lang="en-US" b="1" dirty="0" smtClean="0"/>
                <a:t>5’-P</a:t>
              </a:r>
              <a:endParaRPr lang="en-CA" b="1" dirty="0"/>
            </a:p>
          </p:txBody>
        </p:sp>
        <p:sp>
          <p:nvSpPr>
            <p:cNvPr id="12" name="Rectangle 11"/>
            <p:cNvSpPr/>
            <p:nvPr/>
          </p:nvSpPr>
          <p:spPr>
            <a:xfrm>
              <a:off x="6858000" y="1307068"/>
              <a:ext cx="554960" cy="369332"/>
            </a:xfrm>
            <a:prstGeom prst="rect">
              <a:avLst/>
            </a:prstGeom>
          </p:spPr>
          <p:txBody>
            <a:bodyPr wrap="none">
              <a:spAutoFit/>
            </a:bodyPr>
            <a:lstStyle/>
            <a:p>
              <a:r>
                <a:rPr lang="en-US" b="1" dirty="0" smtClean="0"/>
                <a:t>5’-P</a:t>
              </a:r>
              <a:endParaRPr lang="en-CA" b="1" dirty="0"/>
            </a:p>
          </p:txBody>
        </p:sp>
        <p:sp>
          <p:nvSpPr>
            <p:cNvPr id="13" name="Rectangle 12"/>
            <p:cNvSpPr/>
            <p:nvPr/>
          </p:nvSpPr>
          <p:spPr>
            <a:xfrm>
              <a:off x="1905000" y="1307068"/>
              <a:ext cx="732893" cy="369332"/>
            </a:xfrm>
            <a:prstGeom prst="rect">
              <a:avLst/>
            </a:prstGeom>
          </p:spPr>
          <p:txBody>
            <a:bodyPr wrap="none">
              <a:spAutoFit/>
            </a:bodyPr>
            <a:lstStyle/>
            <a:p>
              <a:r>
                <a:rPr lang="en-US" b="1" dirty="0" smtClean="0"/>
                <a:t>3’-OH</a:t>
              </a:r>
              <a:endParaRPr lang="en-CA" b="1" dirty="0"/>
            </a:p>
          </p:txBody>
        </p:sp>
        <p:sp>
          <p:nvSpPr>
            <p:cNvPr id="14" name="Rectangle 13"/>
            <p:cNvSpPr/>
            <p:nvPr/>
          </p:nvSpPr>
          <p:spPr>
            <a:xfrm>
              <a:off x="6506107" y="1013936"/>
              <a:ext cx="732893" cy="369332"/>
            </a:xfrm>
            <a:prstGeom prst="rect">
              <a:avLst/>
            </a:prstGeom>
          </p:spPr>
          <p:txBody>
            <a:bodyPr wrap="none">
              <a:spAutoFit/>
            </a:bodyPr>
            <a:lstStyle/>
            <a:p>
              <a:r>
                <a:rPr lang="en-US" b="1" dirty="0" smtClean="0"/>
                <a:t>3’-OH</a:t>
              </a:r>
              <a:endParaRPr lang="en-CA" b="1" dirty="0"/>
            </a:p>
          </p:txBody>
        </p:sp>
        <p:cxnSp>
          <p:nvCxnSpPr>
            <p:cNvPr id="16" name="Straight Arrow Connector 15"/>
            <p:cNvCxnSpPr/>
            <p:nvPr/>
          </p:nvCxnSpPr>
          <p:spPr>
            <a:xfrm>
              <a:off x="4495800" y="1611868"/>
              <a:ext cx="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4400" y="1916668"/>
              <a:ext cx="1536574" cy="369332"/>
            </a:xfrm>
            <a:prstGeom prst="rect">
              <a:avLst/>
            </a:prstGeom>
            <a:noFill/>
          </p:spPr>
          <p:txBody>
            <a:bodyPr wrap="none" rtlCol="0">
              <a:spAutoFit/>
            </a:bodyPr>
            <a:lstStyle/>
            <a:p>
              <a:r>
                <a:rPr lang="en-US" b="1" dirty="0" smtClean="0"/>
                <a:t>CIP Treatment</a:t>
              </a:r>
              <a:endParaRPr lang="en-CA" b="1" dirty="0"/>
            </a:p>
          </p:txBody>
        </p:sp>
        <p:sp>
          <p:nvSpPr>
            <p:cNvPr id="19" name="Rectangle 18"/>
            <p:cNvSpPr/>
            <p:nvPr/>
          </p:nvSpPr>
          <p:spPr>
            <a:xfrm>
              <a:off x="2667000" y="1230868"/>
              <a:ext cx="3657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L-Shape 20"/>
            <p:cNvSpPr/>
            <p:nvPr/>
          </p:nvSpPr>
          <p:spPr>
            <a:xfrm>
              <a:off x="6400800"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2819400" y="2831068"/>
              <a:ext cx="3657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658507" y="2602468"/>
              <a:ext cx="732893" cy="369332"/>
            </a:xfrm>
            <a:prstGeom prst="rect">
              <a:avLst/>
            </a:prstGeom>
          </p:spPr>
          <p:txBody>
            <a:bodyPr wrap="none">
              <a:spAutoFit/>
            </a:bodyPr>
            <a:lstStyle/>
            <a:p>
              <a:r>
                <a:rPr lang="en-US" b="1" dirty="0" smtClean="0"/>
                <a:t>3’-OH</a:t>
              </a:r>
              <a:endParaRPr lang="en-CA" b="1" dirty="0"/>
            </a:p>
          </p:txBody>
        </p:sp>
        <p:cxnSp>
          <p:nvCxnSpPr>
            <p:cNvPr id="25" name="Straight Arrow Connector 24"/>
            <p:cNvCxnSpPr/>
            <p:nvPr/>
          </p:nvCxnSpPr>
          <p:spPr>
            <a:xfrm>
              <a:off x="4495800" y="3212068"/>
              <a:ext cx="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00600" y="3516868"/>
              <a:ext cx="991297" cy="369332"/>
            </a:xfrm>
            <a:prstGeom prst="rect">
              <a:avLst/>
            </a:prstGeom>
            <a:noFill/>
          </p:spPr>
          <p:txBody>
            <a:bodyPr wrap="none" rtlCol="0">
              <a:spAutoFit/>
            </a:bodyPr>
            <a:lstStyle/>
            <a:p>
              <a:r>
                <a:rPr lang="en-US" b="1" dirty="0" smtClean="0"/>
                <a:t>Ligation </a:t>
              </a:r>
              <a:endParaRPr lang="en-CA" b="1" dirty="0"/>
            </a:p>
          </p:txBody>
        </p:sp>
        <p:sp>
          <p:nvSpPr>
            <p:cNvPr id="27" name="Rectangle 26"/>
            <p:cNvSpPr/>
            <p:nvPr/>
          </p:nvSpPr>
          <p:spPr>
            <a:xfrm>
              <a:off x="2819400" y="4355068"/>
              <a:ext cx="3657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L-Shape 27"/>
            <p:cNvSpPr/>
            <p:nvPr/>
          </p:nvSpPr>
          <p:spPr>
            <a:xfrm flipH="1" flipV="1">
              <a:off x="2514600" y="4343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L-Shape 28"/>
            <p:cNvSpPr/>
            <p:nvPr/>
          </p:nvSpPr>
          <p:spPr>
            <a:xfrm>
              <a:off x="6324600" y="4343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553200" y="4126468"/>
              <a:ext cx="732893" cy="369332"/>
            </a:xfrm>
            <a:prstGeom prst="rect">
              <a:avLst/>
            </a:prstGeom>
          </p:spPr>
          <p:txBody>
            <a:bodyPr wrap="none">
              <a:spAutoFit/>
            </a:bodyPr>
            <a:lstStyle/>
            <a:p>
              <a:r>
                <a:rPr lang="en-US" b="1" dirty="0" smtClean="0"/>
                <a:t>3’-OH</a:t>
              </a:r>
              <a:endParaRPr lang="en-CA" b="1" dirty="0"/>
            </a:p>
          </p:txBody>
        </p:sp>
        <p:sp>
          <p:nvSpPr>
            <p:cNvPr id="31" name="Rectangle 30"/>
            <p:cNvSpPr/>
            <p:nvPr/>
          </p:nvSpPr>
          <p:spPr>
            <a:xfrm>
              <a:off x="1981200" y="4431268"/>
              <a:ext cx="732893" cy="369332"/>
            </a:xfrm>
            <a:prstGeom prst="rect">
              <a:avLst/>
            </a:prstGeom>
          </p:spPr>
          <p:txBody>
            <a:bodyPr wrap="none">
              <a:spAutoFit/>
            </a:bodyPr>
            <a:lstStyle/>
            <a:p>
              <a:r>
                <a:rPr lang="en-US" b="1" dirty="0" smtClean="0"/>
                <a:t>3’-OH</a:t>
              </a:r>
              <a:endParaRPr lang="en-CA" b="1" dirty="0"/>
            </a:p>
          </p:txBody>
        </p:sp>
        <p:sp>
          <p:nvSpPr>
            <p:cNvPr id="32" name="TextBox 31"/>
            <p:cNvSpPr txBox="1"/>
            <p:nvPr/>
          </p:nvSpPr>
          <p:spPr>
            <a:xfrm>
              <a:off x="3505200" y="4595336"/>
              <a:ext cx="2759538" cy="369332"/>
            </a:xfrm>
            <a:prstGeom prst="rect">
              <a:avLst/>
            </a:prstGeom>
            <a:noFill/>
          </p:spPr>
          <p:txBody>
            <a:bodyPr wrap="none" rtlCol="0">
              <a:spAutoFit/>
            </a:bodyPr>
            <a:lstStyle/>
            <a:p>
              <a:r>
                <a:rPr lang="en-US" b="1" dirty="0" smtClean="0"/>
                <a:t>Can not be self-circularized</a:t>
              </a:r>
              <a:endParaRPr lang="en-CA" b="1" dirty="0"/>
            </a:p>
          </p:txBody>
        </p:sp>
        <p:cxnSp>
          <p:nvCxnSpPr>
            <p:cNvPr id="33" name="Straight Arrow Connector 32"/>
            <p:cNvCxnSpPr/>
            <p:nvPr/>
          </p:nvCxnSpPr>
          <p:spPr>
            <a:xfrm>
              <a:off x="4495800" y="4964668"/>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24400" y="5040868"/>
              <a:ext cx="1700722" cy="369332"/>
            </a:xfrm>
            <a:prstGeom prst="rect">
              <a:avLst/>
            </a:prstGeom>
            <a:noFill/>
          </p:spPr>
          <p:txBody>
            <a:bodyPr wrap="none" rtlCol="0">
              <a:spAutoFit/>
            </a:bodyPr>
            <a:lstStyle/>
            <a:p>
              <a:r>
                <a:rPr lang="en-US" b="1" dirty="0" smtClean="0"/>
                <a:t>Transformation</a:t>
              </a:r>
              <a:r>
                <a:rPr lang="en-US" dirty="0" smtClean="0"/>
                <a:t> </a:t>
              </a:r>
              <a:endParaRPr lang="en-CA" dirty="0"/>
            </a:p>
          </p:txBody>
        </p:sp>
        <p:sp>
          <p:nvSpPr>
            <p:cNvPr id="36" name="TextBox 35"/>
            <p:cNvSpPr txBox="1"/>
            <p:nvPr/>
          </p:nvSpPr>
          <p:spPr>
            <a:xfrm>
              <a:off x="1528803" y="5678269"/>
              <a:ext cx="6929397" cy="646331"/>
            </a:xfrm>
            <a:prstGeom prst="rect">
              <a:avLst/>
            </a:prstGeom>
            <a:noFill/>
          </p:spPr>
          <p:txBody>
            <a:bodyPr wrap="none" rtlCol="0">
              <a:spAutoFit/>
            </a:bodyPr>
            <a:lstStyle/>
            <a:p>
              <a:r>
                <a:rPr lang="en-US" b="1" dirty="0" smtClean="0"/>
                <a:t>Because the transformation efficiencies of linear DNA are very low,  </a:t>
              </a:r>
            </a:p>
            <a:p>
              <a:r>
                <a:rPr lang="en-US" b="1" dirty="0" smtClean="0"/>
                <a:t>the backgrounds with empty-vectors are decreased radically.</a:t>
              </a:r>
              <a:endParaRPr lang="en-CA" b="1" dirty="0"/>
            </a:p>
          </p:txBody>
        </p:sp>
        <p:sp>
          <p:nvSpPr>
            <p:cNvPr id="37" name="TextBox 36"/>
            <p:cNvSpPr txBox="1"/>
            <p:nvPr/>
          </p:nvSpPr>
          <p:spPr>
            <a:xfrm>
              <a:off x="5895317" y="6248400"/>
              <a:ext cx="2943883" cy="369332"/>
            </a:xfrm>
            <a:prstGeom prst="rect">
              <a:avLst/>
            </a:prstGeom>
            <a:noFill/>
          </p:spPr>
          <p:txBody>
            <a:bodyPr wrap="none" rtlCol="0">
              <a:spAutoFit/>
            </a:bodyPr>
            <a:lstStyle/>
            <a:p>
              <a:r>
                <a:rPr lang="en-US" dirty="0" smtClean="0"/>
                <a:t>Molecular cloning, 3</a:t>
              </a:r>
              <a:r>
                <a:rPr lang="en-US" baseline="30000" dirty="0" smtClean="0"/>
                <a:t>rd</a:t>
              </a:r>
              <a:r>
                <a:rPr lang="en-US" dirty="0" smtClean="0"/>
                <a:t> edition</a:t>
              </a:r>
              <a:endParaRPr lang="en-CA"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72854" y="461665"/>
            <a:ext cx="7937746" cy="6084332"/>
            <a:chOff x="672854" y="461665"/>
            <a:chExt cx="7937746" cy="6084332"/>
          </a:xfrm>
        </p:grpSpPr>
        <p:sp>
          <p:nvSpPr>
            <p:cNvPr id="6" name="TextBox 5"/>
            <p:cNvSpPr txBox="1"/>
            <p:nvPr/>
          </p:nvSpPr>
          <p:spPr>
            <a:xfrm>
              <a:off x="672854" y="461665"/>
              <a:ext cx="6870946" cy="461665"/>
            </a:xfrm>
            <a:prstGeom prst="rect">
              <a:avLst/>
            </a:prstGeom>
            <a:noFill/>
          </p:spPr>
          <p:txBody>
            <a:bodyPr wrap="square" rtlCol="0">
              <a:spAutoFit/>
            </a:bodyPr>
            <a:lstStyle/>
            <a:p>
              <a:r>
                <a:rPr lang="en-US" sz="2400" b="1" dirty="0" smtClean="0">
                  <a:solidFill>
                    <a:srgbClr val="FF0000"/>
                  </a:solidFill>
                </a:rPr>
                <a:t>Choosing proper competent cells for transformation</a:t>
              </a:r>
              <a:endParaRPr lang="en-CA" sz="2400" b="1" dirty="0">
                <a:solidFill>
                  <a:srgbClr val="FF0000"/>
                </a:solidFill>
              </a:endParaRPr>
            </a:p>
          </p:txBody>
        </p:sp>
        <p:sp>
          <p:nvSpPr>
            <p:cNvPr id="3" name="TextBox 2"/>
            <p:cNvSpPr txBox="1"/>
            <p:nvPr/>
          </p:nvSpPr>
          <p:spPr>
            <a:xfrm>
              <a:off x="855111" y="1264743"/>
              <a:ext cx="7298289" cy="4154984"/>
            </a:xfrm>
            <a:prstGeom prst="rect">
              <a:avLst/>
            </a:prstGeom>
            <a:noFill/>
          </p:spPr>
          <p:txBody>
            <a:bodyPr wrap="square" rtlCol="0">
              <a:spAutoFit/>
            </a:bodyPr>
            <a:lstStyle/>
            <a:p>
              <a:r>
                <a:rPr lang="en-US" sz="2400" b="1" dirty="0" err="1" smtClean="0"/>
                <a:t>Subcloning</a:t>
              </a:r>
              <a:r>
                <a:rPr lang="en-US" sz="2400" b="1" dirty="0" smtClean="0"/>
                <a:t> efficiency DH5</a:t>
              </a:r>
              <a:r>
                <a:rPr lang="el-GR" sz="2400" b="1" dirty="0" smtClean="0"/>
                <a:t>α</a:t>
              </a:r>
              <a:r>
                <a:rPr lang="en-US" sz="2400" b="1" dirty="0" smtClean="0"/>
                <a:t> chemical competent E. Coli:</a:t>
              </a:r>
            </a:p>
            <a:p>
              <a:endParaRPr lang="en-US" sz="2400" dirty="0" smtClean="0"/>
            </a:p>
            <a:p>
              <a:r>
                <a:rPr lang="en-US" sz="2400" dirty="0" smtClean="0"/>
                <a:t>1 X 10</a:t>
              </a:r>
              <a:r>
                <a:rPr lang="en-US" sz="2400" baseline="30000" dirty="0" smtClean="0"/>
                <a:t>6</a:t>
              </a:r>
              <a:r>
                <a:rPr lang="en-US" sz="2400" dirty="0" smtClean="0"/>
                <a:t> CFU/µg </a:t>
              </a:r>
              <a:r>
                <a:rPr lang="en-US" sz="2400" dirty="0" err="1" smtClean="0"/>
                <a:t>supercoiled</a:t>
              </a:r>
              <a:r>
                <a:rPr lang="en-US" sz="2400" dirty="0" smtClean="0"/>
                <a:t> DNA</a:t>
              </a:r>
            </a:p>
            <a:p>
              <a:endParaRPr lang="en-US" sz="2400" dirty="0" smtClean="0"/>
            </a:p>
            <a:p>
              <a:r>
                <a:rPr lang="en-US" sz="2400" b="1" dirty="0" smtClean="0"/>
                <a:t>One shot Stbl3 chemical competent E. Coli:</a:t>
              </a:r>
            </a:p>
            <a:p>
              <a:endParaRPr lang="en-US" sz="2400" dirty="0" smtClean="0"/>
            </a:p>
            <a:p>
              <a:r>
                <a:rPr lang="en-US" sz="2400" dirty="0" smtClean="0"/>
                <a:t>1 X 10</a:t>
              </a:r>
              <a:r>
                <a:rPr lang="en-US" sz="2400" baseline="30000" dirty="0" smtClean="0"/>
                <a:t>8</a:t>
              </a:r>
              <a:r>
                <a:rPr lang="en-US" sz="2400" dirty="0" smtClean="0"/>
                <a:t> CFU/µg </a:t>
              </a:r>
              <a:r>
                <a:rPr lang="en-US" sz="2400" dirty="0" err="1" smtClean="0"/>
                <a:t>supercoiled</a:t>
              </a:r>
              <a:r>
                <a:rPr lang="en-US" sz="2400" dirty="0" smtClean="0"/>
                <a:t> DNA</a:t>
              </a:r>
            </a:p>
            <a:p>
              <a:endParaRPr lang="en-US" sz="2400" dirty="0" smtClean="0"/>
            </a:p>
            <a:p>
              <a:r>
                <a:rPr lang="en-US" sz="2400" b="1" dirty="0" smtClean="0"/>
                <a:t>One shot Top10 chemical competent E. Coli:</a:t>
              </a:r>
            </a:p>
            <a:p>
              <a:endParaRPr lang="en-US" sz="2400" dirty="0" smtClean="0"/>
            </a:p>
            <a:p>
              <a:r>
                <a:rPr lang="en-US" sz="2400" dirty="0" smtClean="0"/>
                <a:t>1 X 10</a:t>
              </a:r>
              <a:r>
                <a:rPr lang="en-US" sz="2400" baseline="30000" dirty="0" smtClean="0"/>
                <a:t>9</a:t>
              </a:r>
              <a:r>
                <a:rPr lang="en-US" sz="2400" dirty="0" smtClean="0"/>
                <a:t> CFU/µg </a:t>
              </a:r>
              <a:r>
                <a:rPr lang="en-US" sz="2400" dirty="0" err="1" smtClean="0"/>
                <a:t>supercoiled</a:t>
              </a:r>
              <a:r>
                <a:rPr lang="en-US" sz="2400" dirty="0" smtClean="0"/>
                <a:t> DNA</a:t>
              </a:r>
              <a:endParaRPr lang="en-CA" dirty="0"/>
            </a:p>
          </p:txBody>
        </p:sp>
        <p:sp>
          <p:nvSpPr>
            <p:cNvPr id="4" name="TextBox 3"/>
            <p:cNvSpPr txBox="1"/>
            <p:nvPr/>
          </p:nvSpPr>
          <p:spPr>
            <a:xfrm>
              <a:off x="6324600" y="5715000"/>
              <a:ext cx="2286000" cy="830997"/>
            </a:xfrm>
            <a:prstGeom prst="rect">
              <a:avLst/>
            </a:prstGeom>
            <a:noFill/>
          </p:spPr>
          <p:txBody>
            <a:bodyPr wrap="square" rtlCol="0">
              <a:spAutoFit/>
            </a:bodyPr>
            <a:lstStyle/>
            <a:p>
              <a:r>
                <a:rPr lang="en-US" sz="2400" dirty="0" err="1" smtClean="0"/>
                <a:t>Invitrogen</a:t>
              </a:r>
              <a:r>
                <a:rPr lang="en-US" sz="2400" dirty="0" smtClean="0"/>
                <a:t> (Life Technologies) </a:t>
              </a:r>
              <a:endParaRPr lang="en-CA" sz="24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8291"/>
            <a:ext cx="8686800" cy="6186309"/>
          </a:xfrm>
          <a:prstGeom prst="rect">
            <a:avLst/>
          </a:prstGeom>
        </p:spPr>
        <p:txBody>
          <a:bodyPr wrap="square">
            <a:spAutoFit/>
          </a:bodyPr>
          <a:lstStyle/>
          <a:p>
            <a:r>
              <a:rPr lang="pt-BR" sz="3200" b="1" dirty="0" smtClean="0">
                <a:solidFill>
                  <a:srgbClr val="00B0F0"/>
                </a:solidFill>
              </a:rPr>
              <a:t>This talk based on the following publications:</a:t>
            </a:r>
          </a:p>
          <a:p>
            <a:endParaRPr lang="pt-BR" sz="2800" dirty="0" smtClean="0"/>
          </a:p>
          <a:p>
            <a:pPr marL="514350" indent="-514350">
              <a:buAutoNum type="arabicPeriod"/>
            </a:pPr>
            <a:r>
              <a:rPr lang="pt-BR" sz="2400" b="1" dirty="0" smtClean="0"/>
              <a:t>Gang Zhang* </a:t>
            </a:r>
            <a:r>
              <a:rPr lang="pt-BR" sz="2400" dirty="0" smtClean="0"/>
              <a:t>&amp; Anurag Tandon. Quantitative assessment on the cloning efficiencies of lentiviral transfer vectors with a unique clone site. </a:t>
            </a:r>
            <a:r>
              <a:rPr lang="pt-BR" sz="2400" b="1" i="1" dirty="0" smtClean="0"/>
              <a:t>Scientific Reports</a:t>
            </a:r>
            <a:r>
              <a:rPr lang="pt-BR" sz="2400" b="1" dirty="0" smtClean="0"/>
              <a:t>,</a:t>
            </a:r>
            <a:r>
              <a:rPr lang="pt-BR" sz="2400" dirty="0" smtClean="0"/>
              <a:t> 2012, 2: 415</a:t>
            </a:r>
          </a:p>
          <a:p>
            <a:pPr marL="514350" indent="-514350">
              <a:buAutoNum type="arabicPeriod"/>
            </a:pPr>
            <a:endParaRPr lang="pt-BR" sz="2400" b="1" dirty="0" smtClean="0"/>
          </a:p>
          <a:p>
            <a:pPr marL="514350" indent="-514350">
              <a:buAutoNum type="arabicPeriod"/>
            </a:pPr>
            <a:r>
              <a:rPr lang="pt-BR" sz="2400" b="1" dirty="0" smtClean="0"/>
              <a:t>Gang Zhang* </a:t>
            </a:r>
            <a:r>
              <a:rPr lang="pt-BR" sz="2400" dirty="0" smtClean="0"/>
              <a:t>&amp; Anurag Tandon. Quantitative models for efficient cloning of different vectors with various clone sites. </a:t>
            </a:r>
            <a:r>
              <a:rPr lang="pt-BR" sz="2400" b="1" i="1" dirty="0" smtClean="0"/>
              <a:t>American Journal of Biomedical Research</a:t>
            </a:r>
            <a:r>
              <a:rPr lang="pt-BR" sz="2400" dirty="0" smtClean="0"/>
              <a:t>, 2013, 1(4): 112-119</a:t>
            </a:r>
          </a:p>
          <a:p>
            <a:pPr marL="514350" indent="-514350">
              <a:buAutoNum type="arabicPeriod"/>
            </a:pPr>
            <a:endParaRPr lang="pt-BR" sz="2400" dirty="0" smtClean="0"/>
          </a:p>
          <a:p>
            <a:pPr marL="514350" indent="-514350">
              <a:buAutoNum type="arabicPeriod"/>
            </a:pPr>
            <a:r>
              <a:rPr lang="pt-BR" sz="2400" b="1" dirty="0" smtClean="0"/>
              <a:t>Gang Zhang*</a:t>
            </a:r>
            <a:r>
              <a:rPr lang="pt-BR" sz="2400" dirty="0" smtClean="0"/>
              <a:t>. A new overview on the old topic: the theoretical analysis of “Combinatorial Strategy” for DNA recombination. </a:t>
            </a:r>
            <a:r>
              <a:rPr lang="pt-BR" sz="2400" b="1" i="1" dirty="0" smtClean="0"/>
              <a:t>American Journal of Biomedical Research, </a:t>
            </a:r>
            <a:r>
              <a:rPr lang="pt-BR" sz="2400" dirty="0" smtClean="0"/>
              <a:t>3013, 1(4):108-111</a:t>
            </a:r>
          </a:p>
          <a:p>
            <a:pPr marL="514350" indent="-514350">
              <a:buAutoNum type="arabicPeriod"/>
            </a:pPr>
            <a:endParaRPr lang="pt-BR" sz="2400" b="1" dirty="0" smtClean="0"/>
          </a:p>
          <a:p>
            <a:pPr marL="514350" indent="-514350">
              <a:buAutoNum type="arabicPeriod"/>
            </a:pPr>
            <a:r>
              <a:rPr lang="pt-BR" sz="2400" b="1" dirty="0" smtClean="0"/>
              <a:t>Gang Zhang*, </a:t>
            </a:r>
            <a:r>
              <a:rPr lang="pt-BR" sz="2400" dirty="0" smtClean="0"/>
              <a:t>Anurag Tandon. Efficient lentiviral transduction of different mammalian cells. </a:t>
            </a:r>
            <a:r>
              <a:rPr lang="pt-BR" sz="2400" b="1" dirty="0" smtClean="0"/>
              <a:t>In preparation.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7665432" cy="1692771"/>
          </a:xfrm>
          <a:prstGeom prst="rect">
            <a:avLst/>
          </a:prstGeom>
          <a:noFill/>
        </p:spPr>
        <p:txBody>
          <a:bodyPr wrap="none" rtlCol="0">
            <a:spAutoFit/>
          </a:bodyPr>
          <a:lstStyle/>
          <a:p>
            <a:r>
              <a:rPr lang="en-US" sz="3200" b="1" dirty="0" smtClean="0">
                <a:solidFill>
                  <a:srgbClr val="0070C0"/>
                </a:solidFill>
              </a:rPr>
              <a:t>Theoretical design of combinatorial strategy</a:t>
            </a:r>
          </a:p>
          <a:p>
            <a:endParaRPr lang="en-US" dirty="0" smtClean="0"/>
          </a:p>
          <a:p>
            <a:endParaRPr lang="en-US" dirty="0" smtClean="0"/>
          </a:p>
          <a:p>
            <a:endParaRPr lang="en-US" dirty="0" smtClean="0"/>
          </a:p>
          <a:p>
            <a:endParaRPr lang="en-CA" dirty="0"/>
          </a:p>
        </p:txBody>
      </p:sp>
      <p:sp>
        <p:nvSpPr>
          <p:cNvPr id="9" name="TextBox 8"/>
          <p:cNvSpPr txBox="1"/>
          <p:nvPr/>
        </p:nvSpPr>
        <p:spPr>
          <a:xfrm>
            <a:off x="1371600" y="2057400"/>
            <a:ext cx="2286075" cy="369332"/>
          </a:xfrm>
          <a:prstGeom prst="rect">
            <a:avLst/>
          </a:prstGeom>
          <a:noFill/>
        </p:spPr>
        <p:txBody>
          <a:bodyPr wrap="none" rtlCol="0">
            <a:spAutoFit/>
          </a:bodyPr>
          <a:lstStyle/>
          <a:p>
            <a:r>
              <a:rPr lang="en-US" dirty="0" smtClean="0"/>
              <a:t>Enzyme digest and CIP</a:t>
            </a:r>
            <a:endParaRPr lang="en-CA" dirty="0"/>
          </a:p>
        </p:txBody>
      </p:sp>
      <p:sp>
        <p:nvSpPr>
          <p:cNvPr id="10" name="TextBox 9"/>
          <p:cNvSpPr txBox="1"/>
          <p:nvPr/>
        </p:nvSpPr>
        <p:spPr>
          <a:xfrm>
            <a:off x="4876800" y="2069068"/>
            <a:ext cx="1526252" cy="369332"/>
          </a:xfrm>
          <a:prstGeom prst="rect">
            <a:avLst/>
          </a:prstGeom>
          <a:noFill/>
        </p:spPr>
        <p:txBody>
          <a:bodyPr wrap="none" rtlCol="0">
            <a:spAutoFit/>
          </a:bodyPr>
          <a:lstStyle/>
          <a:p>
            <a:r>
              <a:rPr lang="en-US" dirty="0" smtClean="0"/>
              <a:t>Enzyme digest</a:t>
            </a:r>
            <a:endParaRPr lang="en-CA" dirty="0"/>
          </a:p>
        </p:txBody>
      </p:sp>
      <p:sp>
        <p:nvSpPr>
          <p:cNvPr id="14" name="TextBox 13"/>
          <p:cNvSpPr txBox="1"/>
          <p:nvPr/>
        </p:nvSpPr>
        <p:spPr>
          <a:xfrm>
            <a:off x="3947905" y="849868"/>
            <a:ext cx="184731" cy="369332"/>
          </a:xfrm>
          <a:prstGeom prst="rect">
            <a:avLst/>
          </a:prstGeom>
          <a:noFill/>
        </p:spPr>
        <p:txBody>
          <a:bodyPr wrap="none" rtlCol="0">
            <a:spAutoFit/>
          </a:bodyPr>
          <a:lstStyle/>
          <a:p>
            <a:endParaRPr lang="en-CA" dirty="0"/>
          </a:p>
        </p:txBody>
      </p:sp>
      <p:sp>
        <p:nvSpPr>
          <p:cNvPr id="15" name="TextBox 14"/>
          <p:cNvSpPr txBox="1"/>
          <p:nvPr/>
        </p:nvSpPr>
        <p:spPr>
          <a:xfrm>
            <a:off x="1731040" y="1002268"/>
            <a:ext cx="184731" cy="369332"/>
          </a:xfrm>
          <a:prstGeom prst="rect">
            <a:avLst/>
          </a:prstGeom>
          <a:noFill/>
        </p:spPr>
        <p:txBody>
          <a:bodyPr wrap="none" rtlCol="0">
            <a:spAutoFit/>
          </a:bodyPr>
          <a:lstStyle/>
          <a:p>
            <a:endParaRPr lang="en-CA" b="1" dirty="0"/>
          </a:p>
        </p:txBody>
      </p:sp>
      <p:sp>
        <p:nvSpPr>
          <p:cNvPr id="16" name="Rectangle 15"/>
          <p:cNvSpPr/>
          <p:nvPr/>
        </p:nvSpPr>
        <p:spPr>
          <a:xfrm>
            <a:off x="6858000" y="1307068"/>
            <a:ext cx="184731" cy="369332"/>
          </a:xfrm>
          <a:prstGeom prst="rect">
            <a:avLst/>
          </a:prstGeom>
        </p:spPr>
        <p:txBody>
          <a:bodyPr wrap="none">
            <a:spAutoFit/>
          </a:bodyPr>
          <a:lstStyle/>
          <a:p>
            <a:endParaRPr lang="en-CA" b="1" dirty="0"/>
          </a:p>
        </p:txBody>
      </p:sp>
      <p:sp>
        <p:nvSpPr>
          <p:cNvPr id="18" name="Rectangle 17"/>
          <p:cNvSpPr/>
          <p:nvPr/>
        </p:nvSpPr>
        <p:spPr>
          <a:xfrm>
            <a:off x="6506107" y="1013936"/>
            <a:ext cx="184731" cy="369332"/>
          </a:xfrm>
          <a:prstGeom prst="rect">
            <a:avLst/>
          </a:prstGeom>
        </p:spPr>
        <p:txBody>
          <a:bodyPr wrap="none">
            <a:spAutoFit/>
          </a:bodyPr>
          <a:lstStyle/>
          <a:p>
            <a:endParaRPr lang="en-CA" b="1" dirty="0"/>
          </a:p>
        </p:txBody>
      </p:sp>
      <p:sp>
        <p:nvSpPr>
          <p:cNvPr id="20" name="TextBox 19"/>
          <p:cNvSpPr txBox="1"/>
          <p:nvPr/>
        </p:nvSpPr>
        <p:spPr>
          <a:xfrm>
            <a:off x="4724400" y="1916668"/>
            <a:ext cx="184731" cy="369332"/>
          </a:xfrm>
          <a:prstGeom prst="rect">
            <a:avLst/>
          </a:prstGeom>
          <a:noFill/>
        </p:spPr>
        <p:txBody>
          <a:bodyPr wrap="none" rtlCol="0">
            <a:spAutoFit/>
          </a:bodyPr>
          <a:lstStyle/>
          <a:p>
            <a:endParaRPr lang="en-CA" b="1" dirty="0"/>
          </a:p>
        </p:txBody>
      </p:sp>
      <p:sp>
        <p:nvSpPr>
          <p:cNvPr id="26" name="TextBox 25"/>
          <p:cNvSpPr txBox="1"/>
          <p:nvPr/>
        </p:nvSpPr>
        <p:spPr>
          <a:xfrm>
            <a:off x="4800600" y="3516868"/>
            <a:ext cx="184731" cy="369332"/>
          </a:xfrm>
          <a:prstGeom prst="rect">
            <a:avLst/>
          </a:prstGeom>
          <a:noFill/>
        </p:spPr>
        <p:txBody>
          <a:bodyPr wrap="none" rtlCol="0">
            <a:spAutoFit/>
          </a:bodyPr>
          <a:lstStyle/>
          <a:p>
            <a:endParaRPr lang="en-CA" b="1" dirty="0"/>
          </a:p>
        </p:txBody>
      </p:sp>
      <p:grpSp>
        <p:nvGrpSpPr>
          <p:cNvPr id="38" name="Group 37"/>
          <p:cNvGrpSpPr/>
          <p:nvPr/>
        </p:nvGrpSpPr>
        <p:grpSpPr>
          <a:xfrm>
            <a:off x="0" y="2362200"/>
            <a:ext cx="3933293" cy="674132"/>
            <a:chOff x="228600" y="2590800"/>
            <a:chExt cx="3933293" cy="674132"/>
          </a:xfrm>
        </p:grpSpPr>
        <p:grpSp>
          <p:nvGrpSpPr>
            <p:cNvPr id="37" name="Group 36"/>
            <p:cNvGrpSpPr/>
            <p:nvPr/>
          </p:nvGrpSpPr>
          <p:grpSpPr>
            <a:xfrm>
              <a:off x="609600" y="2819400"/>
              <a:ext cx="3124200" cy="228600"/>
              <a:chOff x="609600" y="2819400"/>
              <a:chExt cx="3124200" cy="228600"/>
            </a:xfrm>
          </p:grpSpPr>
          <p:sp>
            <p:nvSpPr>
              <p:cNvPr id="27" name="Rectangle 26"/>
              <p:cNvSpPr/>
              <p:nvPr/>
            </p:nvSpPr>
            <p:spPr>
              <a:xfrm>
                <a:off x="914400" y="2819400"/>
                <a:ext cx="2514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L-Shape 27"/>
              <p:cNvSpPr/>
              <p:nvPr/>
            </p:nvSpPr>
            <p:spPr>
              <a:xfrm flipH="1" flipV="1">
                <a:off x="609600"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L-Shape 28"/>
              <p:cNvSpPr/>
              <p:nvPr/>
            </p:nvSpPr>
            <p:spPr>
              <a:xfrm>
                <a:off x="3276600"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0" name="Rectangle 29"/>
            <p:cNvSpPr/>
            <p:nvPr/>
          </p:nvSpPr>
          <p:spPr>
            <a:xfrm>
              <a:off x="3429000" y="2590800"/>
              <a:ext cx="732893" cy="369332"/>
            </a:xfrm>
            <a:prstGeom prst="rect">
              <a:avLst/>
            </a:prstGeom>
          </p:spPr>
          <p:txBody>
            <a:bodyPr wrap="none">
              <a:spAutoFit/>
            </a:bodyPr>
            <a:lstStyle/>
            <a:p>
              <a:r>
                <a:rPr lang="en-US" b="1" dirty="0" smtClean="0"/>
                <a:t>3’-OH</a:t>
              </a:r>
              <a:endParaRPr lang="en-CA" b="1" dirty="0"/>
            </a:p>
          </p:txBody>
        </p:sp>
        <p:sp>
          <p:nvSpPr>
            <p:cNvPr id="31" name="Rectangle 30"/>
            <p:cNvSpPr/>
            <p:nvPr/>
          </p:nvSpPr>
          <p:spPr>
            <a:xfrm>
              <a:off x="228600" y="2895600"/>
              <a:ext cx="732893" cy="369332"/>
            </a:xfrm>
            <a:prstGeom prst="rect">
              <a:avLst/>
            </a:prstGeom>
          </p:spPr>
          <p:txBody>
            <a:bodyPr wrap="none">
              <a:spAutoFit/>
            </a:bodyPr>
            <a:lstStyle/>
            <a:p>
              <a:r>
                <a:rPr lang="en-US" b="1" dirty="0" smtClean="0"/>
                <a:t>3’-OH</a:t>
              </a:r>
              <a:endParaRPr lang="en-CA" b="1" dirty="0"/>
            </a:p>
          </p:txBody>
        </p:sp>
      </p:grpSp>
      <p:sp>
        <p:nvSpPr>
          <p:cNvPr id="34" name="TextBox 33"/>
          <p:cNvSpPr txBox="1"/>
          <p:nvPr/>
        </p:nvSpPr>
        <p:spPr>
          <a:xfrm>
            <a:off x="2209800" y="5345668"/>
            <a:ext cx="1700722" cy="369332"/>
          </a:xfrm>
          <a:prstGeom prst="rect">
            <a:avLst/>
          </a:prstGeom>
          <a:noFill/>
        </p:spPr>
        <p:txBody>
          <a:bodyPr wrap="none" rtlCol="0">
            <a:spAutoFit/>
          </a:bodyPr>
          <a:lstStyle/>
          <a:p>
            <a:r>
              <a:rPr lang="en-US" b="1" dirty="0" smtClean="0"/>
              <a:t>Transformation</a:t>
            </a:r>
            <a:r>
              <a:rPr lang="en-US" dirty="0" smtClean="0"/>
              <a:t> </a:t>
            </a:r>
            <a:endParaRPr lang="en-CA" dirty="0"/>
          </a:p>
        </p:txBody>
      </p:sp>
      <p:grpSp>
        <p:nvGrpSpPr>
          <p:cNvPr id="48" name="Group 47"/>
          <p:cNvGrpSpPr/>
          <p:nvPr/>
        </p:nvGrpSpPr>
        <p:grpSpPr>
          <a:xfrm>
            <a:off x="5105400" y="2362200"/>
            <a:ext cx="3352800" cy="685800"/>
            <a:chOff x="4800600" y="2514600"/>
            <a:chExt cx="3352800" cy="685800"/>
          </a:xfrm>
        </p:grpSpPr>
        <p:grpSp>
          <p:nvGrpSpPr>
            <p:cNvPr id="40" name="Group 36"/>
            <p:cNvGrpSpPr/>
            <p:nvPr/>
          </p:nvGrpSpPr>
          <p:grpSpPr>
            <a:xfrm>
              <a:off x="5334000" y="2743200"/>
              <a:ext cx="2209800" cy="228600"/>
              <a:chOff x="1037693" y="2819400"/>
              <a:chExt cx="2209800" cy="228600"/>
            </a:xfrm>
          </p:grpSpPr>
          <p:sp>
            <p:nvSpPr>
              <p:cNvPr id="43" name="Rectangle 42"/>
              <p:cNvSpPr/>
              <p:nvPr/>
            </p:nvSpPr>
            <p:spPr>
              <a:xfrm>
                <a:off x="1295400" y="2819400"/>
                <a:ext cx="1723493"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L-Shape 43"/>
              <p:cNvSpPr/>
              <p:nvPr/>
            </p:nvSpPr>
            <p:spPr>
              <a:xfrm flipH="1" flipV="1">
                <a:off x="1037693"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L-Shape 44"/>
              <p:cNvSpPr/>
              <p:nvPr/>
            </p:nvSpPr>
            <p:spPr>
              <a:xfrm>
                <a:off x="2790293"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1" name="Rectangle 40"/>
            <p:cNvSpPr/>
            <p:nvPr/>
          </p:nvSpPr>
          <p:spPr>
            <a:xfrm>
              <a:off x="7391400" y="2514600"/>
              <a:ext cx="732893" cy="369332"/>
            </a:xfrm>
            <a:prstGeom prst="rect">
              <a:avLst/>
            </a:prstGeom>
          </p:spPr>
          <p:txBody>
            <a:bodyPr wrap="none">
              <a:spAutoFit/>
            </a:bodyPr>
            <a:lstStyle/>
            <a:p>
              <a:r>
                <a:rPr lang="en-US" b="1" dirty="0" smtClean="0"/>
                <a:t>3’-OH</a:t>
              </a:r>
              <a:endParaRPr lang="en-CA" b="1" dirty="0"/>
            </a:p>
          </p:txBody>
        </p:sp>
        <p:sp>
          <p:nvSpPr>
            <p:cNvPr id="42" name="Rectangle 41"/>
            <p:cNvSpPr/>
            <p:nvPr/>
          </p:nvSpPr>
          <p:spPr>
            <a:xfrm>
              <a:off x="4905907" y="2819400"/>
              <a:ext cx="732893" cy="369332"/>
            </a:xfrm>
            <a:prstGeom prst="rect">
              <a:avLst/>
            </a:prstGeom>
          </p:spPr>
          <p:txBody>
            <a:bodyPr wrap="none">
              <a:spAutoFit/>
            </a:bodyPr>
            <a:lstStyle/>
            <a:p>
              <a:r>
                <a:rPr lang="en-US" b="1" dirty="0" smtClean="0"/>
                <a:t>3’-OH</a:t>
              </a:r>
              <a:endParaRPr lang="en-CA" b="1" dirty="0"/>
            </a:p>
          </p:txBody>
        </p:sp>
        <p:sp>
          <p:nvSpPr>
            <p:cNvPr id="46" name="TextBox 45"/>
            <p:cNvSpPr txBox="1"/>
            <p:nvPr/>
          </p:nvSpPr>
          <p:spPr>
            <a:xfrm>
              <a:off x="4800600" y="2514600"/>
              <a:ext cx="554960" cy="369332"/>
            </a:xfrm>
            <a:prstGeom prst="rect">
              <a:avLst/>
            </a:prstGeom>
            <a:noFill/>
          </p:spPr>
          <p:txBody>
            <a:bodyPr wrap="none" rtlCol="0">
              <a:spAutoFit/>
            </a:bodyPr>
            <a:lstStyle/>
            <a:p>
              <a:r>
                <a:rPr lang="en-US" b="1" dirty="0" smtClean="0"/>
                <a:t>5’-P</a:t>
              </a:r>
              <a:endParaRPr lang="en-CA" b="1" dirty="0"/>
            </a:p>
          </p:txBody>
        </p:sp>
        <p:sp>
          <p:nvSpPr>
            <p:cNvPr id="47" name="TextBox 46"/>
            <p:cNvSpPr txBox="1"/>
            <p:nvPr/>
          </p:nvSpPr>
          <p:spPr>
            <a:xfrm>
              <a:off x="7598440" y="2831068"/>
              <a:ext cx="554960" cy="369332"/>
            </a:xfrm>
            <a:prstGeom prst="rect">
              <a:avLst/>
            </a:prstGeom>
            <a:noFill/>
          </p:spPr>
          <p:txBody>
            <a:bodyPr wrap="none" rtlCol="0">
              <a:spAutoFit/>
            </a:bodyPr>
            <a:lstStyle/>
            <a:p>
              <a:r>
                <a:rPr lang="en-US" b="1" dirty="0" smtClean="0"/>
                <a:t>5’-P</a:t>
              </a:r>
              <a:endParaRPr lang="en-CA" b="1" dirty="0"/>
            </a:p>
          </p:txBody>
        </p:sp>
      </p:grpSp>
      <p:sp>
        <p:nvSpPr>
          <p:cNvPr id="49" name="TextBox 48"/>
          <p:cNvSpPr txBox="1"/>
          <p:nvPr/>
        </p:nvSpPr>
        <p:spPr>
          <a:xfrm>
            <a:off x="228600" y="2895600"/>
            <a:ext cx="3695114" cy="369332"/>
          </a:xfrm>
          <a:prstGeom prst="rect">
            <a:avLst/>
          </a:prstGeom>
          <a:noFill/>
        </p:spPr>
        <p:txBody>
          <a:bodyPr wrap="none" rtlCol="0">
            <a:spAutoFit/>
          </a:bodyPr>
          <a:lstStyle/>
          <a:p>
            <a:r>
              <a:rPr lang="en-US" dirty="0" smtClean="0"/>
              <a:t>100% correct cutting, not self-</a:t>
            </a:r>
            <a:r>
              <a:rPr lang="en-US" dirty="0" err="1" smtClean="0"/>
              <a:t>ligated</a:t>
            </a:r>
            <a:r>
              <a:rPr lang="en-US" dirty="0" smtClean="0"/>
              <a:t> </a:t>
            </a:r>
            <a:endParaRPr lang="en-CA" dirty="0"/>
          </a:p>
        </p:txBody>
      </p:sp>
      <p:sp>
        <p:nvSpPr>
          <p:cNvPr id="50" name="TextBox 49"/>
          <p:cNvSpPr txBox="1"/>
          <p:nvPr/>
        </p:nvSpPr>
        <p:spPr>
          <a:xfrm>
            <a:off x="5486400" y="2895600"/>
            <a:ext cx="2627451" cy="369332"/>
          </a:xfrm>
          <a:prstGeom prst="rect">
            <a:avLst/>
          </a:prstGeom>
          <a:noFill/>
        </p:spPr>
        <p:txBody>
          <a:bodyPr wrap="none" rtlCol="0">
            <a:spAutoFit/>
          </a:bodyPr>
          <a:lstStyle/>
          <a:p>
            <a:r>
              <a:rPr lang="en-US" dirty="0" smtClean="0"/>
              <a:t>100% correct cutting ends</a:t>
            </a:r>
            <a:endParaRPr lang="en-CA" dirty="0"/>
          </a:p>
        </p:txBody>
      </p:sp>
      <p:cxnSp>
        <p:nvCxnSpPr>
          <p:cNvPr id="51" name="Straight Arrow Connector 50"/>
          <p:cNvCxnSpPr/>
          <p:nvPr/>
        </p:nvCxnSpPr>
        <p:spPr>
          <a:xfrm>
            <a:off x="4267200" y="2895600"/>
            <a:ext cx="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14800" y="2362200"/>
            <a:ext cx="364202" cy="523220"/>
          </a:xfrm>
          <a:prstGeom prst="rect">
            <a:avLst/>
          </a:prstGeom>
          <a:noFill/>
        </p:spPr>
        <p:txBody>
          <a:bodyPr wrap="none" rtlCol="0">
            <a:spAutoFit/>
          </a:bodyPr>
          <a:lstStyle/>
          <a:p>
            <a:r>
              <a:rPr lang="en-US" sz="2800" b="1" dirty="0" smtClean="0"/>
              <a:t>+</a:t>
            </a:r>
            <a:endParaRPr lang="en-CA" sz="2800" b="1" dirty="0"/>
          </a:p>
        </p:txBody>
      </p:sp>
      <p:sp>
        <p:nvSpPr>
          <p:cNvPr id="53" name="TextBox 52"/>
          <p:cNvSpPr txBox="1"/>
          <p:nvPr/>
        </p:nvSpPr>
        <p:spPr>
          <a:xfrm>
            <a:off x="4419600" y="3124200"/>
            <a:ext cx="991297" cy="369332"/>
          </a:xfrm>
          <a:prstGeom prst="rect">
            <a:avLst/>
          </a:prstGeom>
          <a:noFill/>
        </p:spPr>
        <p:txBody>
          <a:bodyPr wrap="none" rtlCol="0">
            <a:spAutoFit/>
          </a:bodyPr>
          <a:lstStyle/>
          <a:p>
            <a:r>
              <a:rPr lang="en-US" b="1" dirty="0" smtClean="0"/>
              <a:t>Ligation </a:t>
            </a:r>
            <a:endParaRPr lang="en-CA" b="1" dirty="0"/>
          </a:p>
        </p:txBody>
      </p:sp>
      <p:grpSp>
        <p:nvGrpSpPr>
          <p:cNvPr id="54" name="Group 53"/>
          <p:cNvGrpSpPr/>
          <p:nvPr/>
        </p:nvGrpSpPr>
        <p:grpSpPr>
          <a:xfrm>
            <a:off x="0" y="3745468"/>
            <a:ext cx="3933293" cy="674132"/>
            <a:chOff x="228600" y="2590800"/>
            <a:chExt cx="3933293" cy="674132"/>
          </a:xfrm>
        </p:grpSpPr>
        <p:grpSp>
          <p:nvGrpSpPr>
            <p:cNvPr id="55" name="Group 36"/>
            <p:cNvGrpSpPr/>
            <p:nvPr/>
          </p:nvGrpSpPr>
          <p:grpSpPr>
            <a:xfrm>
              <a:off x="609600" y="2819400"/>
              <a:ext cx="3124200" cy="228600"/>
              <a:chOff x="609600" y="2819400"/>
              <a:chExt cx="3124200" cy="228600"/>
            </a:xfrm>
          </p:grpSpPr>
          <p:sp>
            <p:nvSpPr>
              <p:cNvPr id="58" name="Rectangle 57"/>
              <p:cNvSpPr/>
              <p:nvPr/>
            </p:nvSpPr>
            <p:spPr>
              <a:xfrm>
                <a:off x="914400" y="2819400"/>
                <a:ext cx="2514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L-Shape 58"/>
              <p:cNvSpPr/>
              <p:nvPr/>
            </p:nvSpPr>
            <p:spPr>
              <a:xfrm flipH="1" flipV="1">
                <a:off x="609600"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L-Shape 59"/>
              <p:cNvSpPr/>
              <p:nvPr/>
            </p:nvSpPr>
            <p:spPr>
              <a:xfrm>
                <a:off x="3276600" y="2819400"/>
                <a:ext cx="457200" cy="228600"/>
              </a:xfrm>
              <a:prstGeom prst="corne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6" name="Rectangle 55"/>
            <p:cNvSpPr/>
            <p:nvPr/>
          </p:nvSpPr>
          <p:spPr>
            <a:xfrm>
              <a:off x="3429000" y="2590800"/>
              <a:ext cx="732893" cy="369332"/>
            </a:xfrm>
            <a:prstGeom prst="rect">
              <a:avLst/>
            </a:prstGeom>
          </p:spPr>
          <p:txBody>
            <a:bodyPr wrap="none">
              <a:spAutoFit/>
            </a:bodyPr>
            <a:lstStyle/>
            <a:p>
              <a:r>
                <a:rPr lang="en-US" b="1" dirty="0" smtClean="0"/>
                <a:t>3’-OH</a:t>
              </a:r>
              <a:endParaRPr lang="en-CA" b="1" dirty="0"/>
            </a:p>
          </p:txBody>
        </p:sp>
        <p:sp>
          <p:nvSpPr>
            <p:cNvPr id="57" name="Rectangle 56"/>
            <p:cNvSpPr/>
            <p:nvPr/>
          </p:nvSpPr>
          <p:spPr>
            <a:xfrm>
              <a:off x="228600" y="2895600"/>
              <a:ext cx="732893" cy="369332"/>
            </a:xfrm>
            <a:prstGeom prst="rect">
              <a:avLst/>
            </a:prstGeom>
          </p:spPr>
          <p:txBody>
            <a:bodyPr wrap="none">
              <a:spAutoFit/>
            </a:bodyPr>
            <a:lstStyle/>
            <a:p>
              <a:r>
                <a:rPr lang="en-US" b="1" dirty="0" smtClean="0"/>
                <a:t>3’-OH</a:t>
              </a:r>
              <a:endParaRPr lang="en-CA" b="1" dirty="0"/>
            </a:p>
          </p:txBody>
        </p:sp>
      </p:grpSp>
      <p:sp>
        <p:nvSpPr>
          <p:cNvPr id="61" name="Donut 60"/>
          <p:cNvSpPr/>
          <p:nvPr/>
        </p:nvSpPr>
        <p:spPr>
          <a:xfrm>
            <a:off x="6629400" y="3581400"/>
            <a:ext cx="1066800" cy="1066800"/>
          </a:xfrm>
          <a:prstGeom prst="donut">
            <a:avLst>
              <a:gd name="adj" fmla="val 106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2" name="Donut 61"/>
          <p:cNvSpPr/>
          <p:nvPr/>
        </p:nvSpPr>
        <p:spPr>
          <a:xfrm>
            <a:off x="4267200" y="3657600"/>
            <a:ext cx="1600200" cy="1524000"/>
          </a:xfrm>
          <a:prstGeom prst="donut">
            <a:avLst>
              <a:gd name="adj" fmla="val 106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5" name="Straight Arrow Connector 64"/>
          <p:cNvCxnSpPr/>
          <p:nvPr/>
        </p:nvCxnSpPr>
        <p:spPr>
          <a:xfrm>
            <a:off x="4267200" y="5257800"/>
            <a:ext cx="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61645" y="4267200"/>
            <a:ext cx="2033955" cy="369332"/>
          </a:xfrm>
          <a:prstGeom prst="rect">
            <a:avLst/>
          </a:prstGeom>
          <a:noFill/>
        </p:spPr>
        <p:txBody>
          <a:bodyPr wrap="none" rtlCol="0">
            <a:spAutoFit/>
          </a:bodyPr>
          <a:lstStyle/>
          <a:p>
            <a:r>
              <a:rPr lang="en-US" dirty="0" smtClean="0"/>
              <a:t>Can not circularized</a:t>
            </a:r>
            <a:endParaRPr lang="en-CA" dirty="0"/>
          </a:p>
        </p:txBody>
      </p:sp>
      <p:sp>
        <p:nvSpPr>
          <p:cNvPr id="67" name="TextBox 66"/>
          <p:cNvSpPr txBox="1"/>
          <p:nvPr/>
        </p:nvSpPr>
        <p:spPr>
          <a:xfrm>
            <a:off x="4572000" y="4078069"/>
            <a:ext cx="1015727" cy="646331"/>
          </a:xfrm>
          <a:prstGeom prst="rect">
            <a:avLst/>
          </a:prstGeom>
          <a:noFill/>
        </p:spPr>
        <p:txBody>
          <a:bodyPr wrap="none" rtlCol="0">
            <a:spAutoFit/>
          </a:bodyPr>
          <a:lstStyle/>
          <a:p>
            <a:r>
              <a:rPr lang="en-US" dirty="0" smtClean="0"/>
              <a:t>Vector + </a:t>
            </a:r>
          </a:p>
          <a:p>
            <a:r>
              <a:rPr lang="en-US" dirty="0" smtClean="0"/>
              <a:t>insert</a:t>
            </a:r>
            <a:endParaRPr lang="en-CA" dirty="0"/>
          </a:p>
        </p:txBody>
      </p:sp>
      <p:sp>
        <p:nvSpPr>
          <p:cNvPr id="68" name="TextBox 67"/>
          <p:cNvSpPr txBox="1"/>
          <p:nvPr/>
        </p:nvSpPr>
        <p:spPr>
          <a:xfrm>
            <a:off x="6822128" y="3974068"/>
            <a:ext cx="721672" cy="369332"/>
          </a:xfrm>
          <a:prstGeom prst="rect">
            <a:avLst/>
          </a:prstGeom>
          <a:noFill/>
        </p:spPr>
        <p:txBody>
          <a:bodyPr wrap="none" rtlCol="0">
            <a:spAutoFit/>
          </a:bodyPr>
          <a:lstStyle/>
          <a:p>
            <a:r>
              <a:rPr lang="en-US" dirty="0" smtClean="0"/>
              <a:t>insert</a:t>
            </a:r>
            <a:endParaRPr lang="en-CA" dirty="0"/>
          </a:p>
        </p:txBody>
      </p:sp>
      <p:sp>
        <p:nvSpPr>
          <p:cNvPr id="69" name="TextBox 68"/>
          <p:cNvSpPr txBox="1"/>
          <p:nvPr/>
        </p:nvSpPr>
        <p:spPr>
          <a:xfrm>
            <a:off x="4419600" y="5410200"/>
            <a:ext cx="3296543" cy="369332"/>
          </a:xfrm>
          <a:prstGeom prst="rect">
            <a:avLst/>
          </a:prstGeom>
          <a:noFill/>
        </p:spPr>
        <p:txBody>
          <a:bodyPr wrap="none" rtlCol="0">
            <a:spAutoFit/>
          </a:bodyPr>
          <a:lstStyle/>
          <a:p>
            <a:r>
              <a:rPr lang="en-US" dirty="0" smtClean="0"/>
              <a:t>Top10 to increase transformation</a:t>
            </a:r>
            <a:endParaRPr lang="en-CA" dirty="0"/>
          </a:p>
        </p:txBody>
      </p:sp>
      <p:sp>
        <p:nvSpPr>
          <p:cNvPr id="70" name="TextBox 69"/>
          <p:cNvSpPr txBox="1"/>
          <p:nvPr/>
        </p:nvSpPr>
        <p:spPr>
          <a:xfrm>
            <a:off x="609600" y="6096000"/>
            <a:ext cx="1695657" cy="646331"/>
          </a:xfrm>
          <a:prstGeom prst="rect">
            <a:avLst/>
          </a:prstGeom>
          <a:noFill/>
        </p:spPr>
        <p:txBody>
          <a:bodyPr wrap="none" rtlCol="0">
            <a:spAutoFit/>
          </a:bodyPr>
          <a:lstStyle/>
          <a:p>
            <a:r>
              <a:rPr lang="en-US" b="1" dirty="0" err="1" smtClean="0"/>
              <a:t>Linerized</a:t>
            </a:r>
            <a:r>
              <a:rPr lang="en-US" b="1" dirty="0" smtClean="0"/>
              <a:t> vector</a:t>
            </a:r>
          </a:p>
          <a:p>
            <a:r>
              <a:rPr lang="en-US" b="1" dirty="0" smtClean="0"/>
              <a:t> very few</a:t>
            </a:r>
            <a:endParaRPr lang="en-CA" b="1" dirty="0"/>
          </a:p>
        </p:txBody>
      </p:sp>
      <p:sp>
        <p:nvSpPr>
          <p:cNvPr id="71" name="TextBox 70"/>
          <p:cNvSpPr txBox="1"/>
          <p:nvPr/>
        </p:nvSpPr>
        <p:spPr>
          <a:xfrm>
            <a:off x="2286000" y="6019800"/>
            <a:ext cx="4531369" cy="646331"/>
          </a:xfrm>
          <a:prstGeom prst="rect">
            <a:avLst/>
          </a:prstGeom>
          <a:noFill/>
        </p:spPr>
        <p:txBody>
          <a:bodyPr wrap="none" rtlCol="0">
            <a:spAutoFit/>
          </a:bodyPr>
          <a:lstStyle/>
          <a:p>
            <a:r>
              <a:rPr lang="en-US" b="1" dirty="0" smtClean="0"/>
              <a:t>Survive, 100% positive, if different clone sites</a:t>
            </a:r>
          </a:p>
          <a:p>
            <a:r>
              <a:rPr lang="en-US" b="1" dirty="0" smtClean="0"/>
              <a:t>50% positive if the same and blunt clone sites</a:t>
            </a:r>
            <a:endParaRPr lang="en-CA" b="1" dirty="0"/>
          </a:p>
        </p:txBody>
      </p:sp>
      <p:grpSp>
        <p:nvGrpSpPr>
          <p:cNvPr id="79" name="Group 78"/>
          <p:cNvGrpSpPr/>
          <p:nvPr/>
        </p:nvGrpSpPr>
        <p:grpSpPr>
          <a:xfrm>
            <a:off x="216846" y="316468"/>
            <a:ext cx="8818702" cy="6225064"/>
            <a:chOff x="216846" y="316468"/>
            <a:chExt cx="8818702" cy="6225064"/>
          </a:xfrm>
        </p:grpSpPr>
        <p:sp>
          <p:nvSpPr>
            <p:cNvPr id="3" name="Donut 2"/>
            <p:cNvSpPr/>
            <p:nvPr/>
          </p:nvSpPr>
          <p:spPr>
            <a:xfrm>
              <a:off x="1905000" y="685800"/>
              <a:ext cx="1447800" cy="1371600"/>
            </a:xfrm>
            <a:prstGeom prst="donut">
              <a:avLst>
                <a:gd name="adj" fmla="val 106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Donut 3"/>
            <p:cNvSpPr/>
            <p:nvPr/>
          </p:nvSpPr>
          <p:spPr>
            <a:xfrm>
              <a:off x="4953000" y="685800"/>
              <a:ext cx="1066800" cy="1066800"/>
            </a:xfrm>
            <a:prstGeom prst="donut">
              <a:avLst>
                <a:gd name="adj" fmla="val 106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216846" y="914400"/>
              <a:ext cx="1679947" cy="646331"/>
            </a:xfrm>
            <a:prstGeom prst="rect">
              <a:avLst/>
            </a:prstGeom>
            <a:noFill/>
          </p:spPr>
          <p:txBody>
            <a:bodyPr wrap="none" rtlCol="0">
              <a:spAutoFit/>
            </a:bodyPr>
            <a:lstStyle/>
            <a:p>
              <a:r>
                <a:rPr lang="en-US" b="1" dirty="0" smtClean="0"/>
                <a:t>Regular or</a:t>
              </a:r>
            </a:p>
            <a:p>
              <a:r>
                <a:rPr lang="en-US" b="1" dirty="0" err="1" smtClean="0"/>
                <a:t>lentiviral</a:t>
              </a:r>
              <a:r>
                <a:rPr lang="en-US" b="1" dirty="0" smtClean="0"/>
                <a:t> vector</a:t>
              </a:r>
              <a:endParaRPr lang="en-CA" b="1" dirty="0"/>
            </a:p>
          </p:txBody>
        </p:sp>
        <p:sp>
          <p:nvSpPr>
            <p:cNvPr id="6" name="TextBox 5"/>
            <p:cNvSpPr txBox="1"/>
            <p:nvPr/>
          </p:nvSpPr>
          <p:spPr>
            <a:xfrm>
              <a:off x="6172200" y="762000"/>
              <a:ext cx="2863348" cy="923330"/>
            </a:xfrm>
            <a:prstGeom prst="rect">
              <a:avLst/>
            </a:prstGeom>
            <a:noFill/>
          </p:spPr>
          <p:txBody>
            <a:bodyPr wrap="none" rtlCol="0">
              <a:spAutoFit/>
            </a:bodyPr>
            <a:lstStyle/>
            <a:p>
              <a:r>
                <a:rPr lang="en-US" b="1" dirty="0" smtClean="0"/>
                <a:t>Inserts from circular vector</a:t>
              </a:r>
            </a:p>
            <a:p>
              <a:r>
                <a:rPr lang="en-US" b="1" dirty="0" smtClean="0"/>
                <a:t>with matching clone sites or</a:t>
              </a:r>
            </a:p>
            <a:p>
              <a:r>
                <a:rPr lang="en-US" b="1" dirty="0" smtClean="0"/>
                <a:t>Inserted by SDM</a:t>
              </a:r>
              <a:endParaRPr lang="en-CA" b="1" dirty="0"/>
            </a:p>
          </p:txBody>
        </p:sp>
        <p:cxnSp>
          <p:nvCxnSpPr>
            <p:cNvPr id="8" name="Straight Arrow Connector 7"/>
            <p:cNvCxnSpPr/>
            <p:nvPr/>
          </p:nvCxnSpPr>
          <p:spPr>
            <a:xfrm>
              <a:off x="4267200" y="1371600"/>
              <a:ext cx="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16468"/>
              <a:ext cx="8698907" cy="369332"/>
            </a:xfrm>
            <a:prstGeom prst="rect">
              <a:avLst/>
            </a:prstGeom>
            <a:noFill/>
          </p:spPr>
          <p:txBody>
            <a:bodyPr wrap="square" rtlCol="0">
              <a:spAutoFit/>
            </a:bodyPr>
            <a:lstStyle/>
            <a:p>
              <a:endParaRPr lang="en-CA" dirty="0"/>
            </a:p>
          </p:txBody>
        </p:sp>
        <p:sp>
          <p:nvSpPr>
            <p:cNvPr id="72" name="TextBox 71"/>
            <p:cNvSpPr txBox="1"/>
            <p:nvPr/>
          </p:nvSpPr>
          <p:spPr>
            <a:xfrm>
              <a:off x="6858000" y="6172200"/>
              <a:ext cx="1279453" cy="369332"/>
            </a:xfrm>
            <a:prstGeom prst="rect">
              <a:avLst/>
            </a:prstGeom>
            <a:noFill/>
          </p:spPr>
          <p:txBody>
            <a:bodyPr wrap="none" rtlCol="0">
              <a:spAutoFit/>
            </a:bodyPr>
            <a:lstStyle/>
            <a:p>
              <a:r>
                <a:rPr lang="en-US" b="1" dirty="0" smtClean="0"/>
                <a:t>Not survive</a:t>
              </a:r>
              <a:endParaRPr lang="en-CA" b="1"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909180"/>
          <a:ext cx="8686800" cy="4577220"/>
        </p:xfrm>
        <a:graphic>
          <a:graphicData uri="http://schemas.openxmlformats.org/drawingml/2006/table">
            <a:tbl>
              <a:tblPr>
                <a:tableStyleId>{616DA210-FB5B-4158-B5E0-FEB733F419BA}</a:tableStyleId>
              </a:tblPr>
              <a:tblGrid>
                <a:gridCol w="1066801"/>
                <a:gridCol w="1600200"/>
                <a:gridCol w="1600200"/>
                <a:gridCol w="1523999"/>
                <a:gridCol w="1752600"/>
                <a:gridCol w="1143000"/>
              </a:tblGrid>
              <a:tr h="457199">
                <a:tc>
                  <a:txBody>
                    <a:bodyPr/>
                    <a:lstStyle/>
                    <a:p>
                      <a:pPr algn="ctr">
                        <a:lnSpc>
                          <a:spcPts val="1800"/>
                        </a:lnSpc>
                        <a:spcAft>
                          <a:spcPts val="320"/>
                        </a:spcAft>
                      </a:pPr>
                      <a:r>
                        <a:rPr lang="en-CA" sz="1800" b="1" kern="1800" dirty="0">
                          <a:solidFill>
                            <a:schemeClr val="tx1"/>
                          </a:solidFill>
                        </a:rPr>
                        <a:t>Clone sites</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Sizes (kb)</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Methods for </a:t>
                      </a:r>
                      <a:endParaRPr lang="en-CA" sz="1800" b="1" kern="1800" dirty="0" smtClean="0">
                        <a:solidFill>
                          <a:schemeClr val="tx1"/>
                        </a:solidFill>
                      </a:endParaRPr>
                    </a:p>
                    <a:p>
                      <a:pPr algn="ctr">
                        <a:lnSpc>
                          <a:spcPts val="1800"/>
                        </a:lnSpc>
                        <a:spcAft>
                          <a:spcPts val="320"/>
                        </a:spcAft>
                      </a:pPr>
                      <a:r>
                        <a:rPr lang="en-CA" sz="1800" b="1" kern="1800" dirty="0" smtClean="0">
                          <a:solidFill>
                            <a:schemeClr val="tx1"/>
                          </a:solidFill>
                        </a:rPr>
                        <a:t>clone </a:t>
                      </a:r>
                      <a:r>
                        <a:rPr lang="en-CA" sz="1800" b="1" kern="1800" dirty="0">
                          <a:solidFill>
                            <a:schemeClr val="tx1"/>
                          </a:solidFill>
                        </a:rPr>
                        <a:t>sites</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Transformation host</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No. of colonies</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Positive clones</a:t>
                      </a:r>
                      <a:endParaRPr lang="en-CA" sz="1800" b="1" dirty="0">
                        <a:solidFill>
                          <a:schemeClr val="tx1"/>
                        </a:solidFill>
                        <a:latin typeface="Arial" pitchFamily="34" charset="0"/>
                        <a:ea typeface="SimSun"/>
                        <a:cs typeface="Arial" pitchFamily="34" charset="0"/>
                      </a:endParaRPr>
                    </a:p>
                  </a:txBody>
                  <a:tcPr marL="16701" marR="16701" marT="0" marB="0"/>
                </a:tc>
              </a:tr>
              <a:tr h="601249">
                <a:tc rowSpan="2">
                  <a:txBody>
                    <a:bodyPr/>
                    <a:lstStyle/>
                    <a:p>
                      <a:pPr algn="ctr">
                        <a:lnSpc>
                          <a:spcPts val="1800"/>
                        </a:lnSpc>
                        <a:spcAft>
                          <a:spcPts val="320"/>
                        </a:spcAft>
                      </a:pPr>
                      <a:endParaRPr lang="en-CA" sz="1800" b="1" kern="1800" dirty="0">
                        <a:solidFill>
                          <a:srgbClr val="FF0000"/>
                        </a:solidFill>
                      </a:endParaRPr>
                    </a:p>
                    <a:p>
                      <a:pPr algn="ctr">
                        <a:lnSpc>
                          <a:spcPts val="1800"/>
                        </a:lnSpc>
                        <a:spcAft>
                          <a:spcPts val="320"/>
                        </a:spcAft>
                      </a:pPr>
                      <a:r>
                        <a:rPr lang="en-CA" sz="1800" b="1" kern="1800" dirty="0">
                          <a:solidFill>
                            <a:srgbClr val="FF0000"/>
                          </a:solidFill>
                        </a:rPr>
                        <a:t>Blunt sites</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Small (vector&lt;5, insert&lt;1.5) </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Existed/</a:t>
                      </a:r>
                      <a:r>
                        <a:rPr lang="en-CA" sz="1800" b="1" kern="1800" dirty="0" err="1">
                          <a:solidFill>
                            <a:srgbClr val="FF0000"/>
                          </a:solidFill>
                        </a:rPr>
                        <a:t>Klenow</a:t>
                      </a:r>
                      <a:r>
                        <a:rPr lang="en-CA" sz="1800" b="1" kern="1800" dirty="0">
                          <a:solidFill>
                            <a:srgbClr val="FF0000"/>
                          </a:solidFill>
                        </a:rPr>
                        <a:t> or T4 DNA Polymerase</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Top10</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Dozens#/</a:t>
                      </a:r>
                      <a:r>
                        <a:rPr lang="en-CA" sz="1800" b="0" kern="1800" dirty="0">
                          <a:solidFill>
                            <a:srgbClr val="FF0000"/>
                          </a:solidFill>
                        </a:rPr>
                        <a:t>a few</a:t>
                      </a:r>
                      <a:endParaRPr lang="en-CA" sz="1800" b="0"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About 50%</a:t>
                      </a:r>
                      <a:endParaRPr lang="en-CA" sz="1800" b="1" dirty="0">
                        <a:solidFill>
                          <a:srgbClr val="FF0000"/>
                        </a:solidFill>
                        <a:latin typeface="Arial" pitchFamily="34" charset="0"/>
                        <a:ea typeface="SimSun"/>
                        <a:cs typeface="Arial" pitchFamily="34" charset="0"/>
                      </a:endParaRPr>
                    </a:p>
                  </a:txBody>
                  <a:tcPr marL="16701" marR="16701" marT="0" marB="0"/>
                </a:tc>
              </a:tr>
              <a:tr h="601249">
                <a:tc vMerge="1">
                  <a:txBody>
                    <a:bodyPr/>
                    <a:lstStyle/>
                    <a:p>
                      <a:endParaRPr lang="en-CA"/>
                    </a:p>
                  </a:txBody>
                  <a:tcPr/>
                </a:tc>
                <a:tc>
                  <a:txBody>
                    <a:bodyPr/>
                    <a:lstStyle/>
                    <a:p>
                      <a:pPr algn="ctr">
                        <a:lnSpc>
                          <a:spcPts val="1800"/>
                        </a:lnSpc>
                        <a:spcAft>
                          <a:spcPts val="320"/>
                        </a:spcAft>
                      </a:pPr>
                      <a:r>
                        <a:rPr lang="en-CA" sz="1800" b="1" kern="1800" dirty="0">
                          <a:solidFill>
                            <a:srgbClr val="FF0000"/>
                          </a:solidFill>
                        </a:rPr>
                        <a:t>large (vector&gt;5, insert&gt;1.5)</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a:solidFill>
                            <a:srgbClr val="FF0000"/>
                          </a:solidFill>
                        </a:rPr>
                        <a:t>Existed</a:t>
                      </a:r>
                      <a:endParaRPr lang="en-CA" sz="1800" b="1">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Top10</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a:solidFill>
                            <a:srgbClr val="FF0000"/>
                          </a:solidFill>
                        </a:rPr>
                        <a:t>A few to dozens</a:t>
                      </a:r>
                      <a:endParaRPr lang="en-CA" sz="1800" b="1">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About 50%</a:t>
                      </a:r>
                      <a:endParaRPr lang="en-CA" sz="1800" b="1" dirty="0">
                        <a:solidFill>
                          <a:srgbClr val="FF0000"/>
                        </a:solidFill>
                        <a:latin typeface="Arial" pitchFamily="34" charset="0"/>
                        <a:ea typeface="SimSun"/>
                        <a:cs typeface="Arial" pitchFamily="34" charset="0"/>
                      </a:endParaRPr>
                    </a:p>
                  </a:txBody>
                  <a:tcPr marL="16701" marR="16701" marT="0" marB="0"/>
                </a:tc>
              </a:tr>
              <a:tr h="734861">
                <a:tc rowSpan="2">
                  <a:txBody>
                    <a:bodyPr/>
                    <a:lstStyle/>
                    <a:p>
                      <a:pPr algn="ctr">
                        <a:lnSpc>
                          <a:spcPts val="1800"/>
                        </a:lnSpc>
                        <a:spcAft>
                          <a:spcPts val="320"/>
                        </a:spcAft>
                      </a:pPr>
                      <a:endParaRPr lang="en-CA" sz="1800" b="1" kern="1800" dirty="0">
                        <a:solidFill>
                          <a:schemeClr val="tx1"/>
                        </a:solidFill>
                      </a:endParaRPr>
                    </a:p>
                    <a:p>
                      <a:pPr algn="ctr">
                        <a:lnSpc>
                          <a:spcPts val="1800"/>
                        </a:lnSpc>
                        <a:spcAft>
                          <a:spcPts val="320"/>
                        </a:spcAft>
                      </a:pPr>
                      <a:r>
                        <a:rPr lang="en-CA" sz="1800" b="1" kern="1800" dirty="0">
                          <a:solidFill>
                            <a:schemeClr val="tx1"/>
                          </a:solidFill>
                        </a:rPr>
                        <a:t>Different over-hang sites</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Small (vector&lt;5, insert&lt;1.5)</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PCR*/SDM </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Top10/DH5α</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Dozens/hundreds or more#</a:t>
                      </a:r>
                      <a:endParaRPr lang="en-CA" sz="1800" b="1" dirty="0">
                        <a:solidFill>
                          <a:schemeClr val="tx1"/>
                        </a:solidFill>
                      </a:endParaRPr>
                    </a:p>
                    <a:p>
                      <a:pPr algn="ctr">
                        <a:lnSpc>
                          <a:spcPts val="1800"/>
                        </a:lnSpc>
                        <a:spcAft>
                          <a:spcPts val="320"/>
                        </a:spcAft>
                      </a:pPr>
                      <a:r>
                        <a:rPr lang="en-CA" sz="1800" b="0" kern="1800" dirty="0">
                          <a:solidFill>
                            <a:schemeClr val="tx1"/>
                          </a:solidFill>
                        </a:rPr>
                        <a:t>A few/dozens</a:t>
                      </a:r>
                      <a:endParaRPr lang="en-CA" sz="1800" b="0"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Nearly 100%</a:t>
                      </a:r>
                      <a:endParaRPr lang="en-CA" sz="1800" b="1" dirty="0">
                        <a:solidFill>
                          <a:schemeClr val="tx1"/>
                        </a:solidFill>
                        <a:latin typeface="Arial" pitchFamily="34" charset="0"/>
                        <a:ea typeface="SimSun"/>
                        <a:cs typeface="Arial" pitchFamily="34" charset="0"/>
                      </a:endParaRPr>
                    </a:p>
                  </a:txBody>
                  <a:tcPr marL="16701" marR="16701" marT="0" marB="0"/>
                </a:tc>
              </a:tr>
              <a:tr h="734861">
                <a:tc vMerge="1">
                  <a:txBody>
                    <a:bodyPr/>
                    <a:lstStyle/>
                    <a:p>
                      <a:endParaRPr lang="en-CA"/>
                    </a:p>
                  </a:txBody>
                  <a:tcPr/>
                </a:tc>
                <a:tc>
                  <a:txBody>
                    <a:bodyPr/>
                    <a:lstStyle/>
                    <a:p>
                      <a:pPr algn="ctr">
                        <a:lnSpc>
                          <a:spcPts val="1800"/>
                        </a:lnSpc>
                        <a:spcAft>
                          <a:spcPts val="320"/>
                        </a:spcAft>
                      </a:pPr>
                      <a:r>
                        <a:rPr lang="en-CA" sz="1800" b="1" kern="1800" dirty="0">
                          <a:solidFill>
                            <a:schemeClr val="tx1"/>
                          </a:solidFill>
                        </a:rPr>
                        <a:t>Large (vector&gt;5, insert&gt;1.5 )</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SDM</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Top10</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Dozens to hundreds</a:t>
                      </a:r>
                      <a:endParaRPr lang="en-CA" sz="1800" b="1" dirty="0">
                        <a:solidFill>
                          <a:schemeClr val="tx1"/>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chemeClr val="tx1"/>
                          </a:solidFill>
                        </a:rPr>
                        <a:t>Nearly 100%</a:t>
                      </a:r>
                      <a:endParaRPr lang="en-CA" sz="1800" b="1" dirty="0">
                        <a:solidFill>
                          <a:schemeClr val="tx1"/>
                        </a:solidFill>
                        <a:latin typeface="Arial" pitchFamily="34" charset="0"/>
                        <a:ea typeface="SimSun"/>
                        <a:cs typeface="Arial" pitchFamily="34" charset="0"/>
                      </a:endParaRPr>
                    </a:p>
                  </a:txBody>
                  <a:tcPr marL="16701" marR="16701" marT="0" marB="0"/>
                </a:tc>
              </a:tr>
              <a:tr h="601249">
                <a:tc rowSpan="2">
                  <a:txBody>
                    <a:bodyPr/>
                    <a:lstStyle/>
                    <a:p>
                      <a:pPr algn="ctr">
                        <a:lnSpc>
                          <a:spcPts val="1800"/>
                        </a:lnSpc>
                        <a:spcAft>
                          <a:spcPts val="320"/>
                        </a:spcAft>
                      </a:pPr>
                      <a:endParaRPr lang="en-CA" sz="1800" b="1" kern="1800" dirty="0">
                        <a:solidFill>
                          <a:srgbClr val="FF0000"/>
                        </a:solidFill>
                      </a:endParaRPr>
                    </a:p>
                    <a:p>
                      <a:pPr algn="ctr">
                        <a:lnSpc>
                          <a:spcPts val="1800"/>
                        </a:lnSpc>
                        <a:spcAft>
                          <a:spcPts val="320"/>
                        </a:spcAft>
                      </a:pPr>
                      <a:r>
                        <a:rPr lang="en-CA" sz="1800" b="1" kern="1800" dirty="0">
                          <a:solidFill>
                            <a:srgbClr val="FF0000"/>
                          </a:solidFill>
                        </a:rPr>
                        <a:t>One over-hang site</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Small (vector&lt;5, insert&lt;1.5)</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PCR*/SDM</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Top10/DH5α</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Dozens/hundreds or more#</a:t>
                      </a:r>
                      <a:endParaRPr lang="en-CA" sz="1800" b="1" dirty="0">
                        <a:solidFill>
                          <a:srgbClr val="FF0000"/>
                        </a:solidFill>
                      </a:endParaRPr>
                    </a:p>
                    <a:p>
                      <a:pPr algn="ctr">
                        <a:lnSpc>
                          <a:spcPts val="1800"/>
                        </a:lnSpc>
                        <a:spcAft>
                          <a:spcPts val="320"/>
                        </a:spcAft>
                      </a:pPr>
                      <a:r>
                        <a:rPr lang="en-CA" sz="1800" b="0" kern="1800" dirty="0">
                          <a:solidFill>
                            <a:srgbClr val="FF0000"/>
                          </a:solidFill>
                        </a:rPr>
                        <a:t>A few/dozens</a:t>
                      </a:r>
                      <a:endParaRPr lang="en-CA" sz="1800" b="0"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About 50%</a:t>
                      </a:r>
                      <a:endParaRPr lang="en-CA" sz="1800" b="1" dirty="0">
                        <a:solidFill>
                          <a:srgbClr val="FF0000"/>
                        </a:solidFill>
                        <a:latin typeface="Arial" pitchFamily="34" charset="0"/>
                        <a:ea typeface="SimSun"/>
                        <a:cs typeface="Arial" pitchFamily="34" charset="0"/>
                      </a:endParaRPr>
                    </a:p>
                  </a:txBody>
                  <a:tcPr marL="16701" marR="16701" marT="0" marB="0"/>
                </a:tc>
              </a:tr>
              <a:tr h="601249">
                <a:tc vMerge="1">
                  <a:txBody>
                    <a:bodyPr/>
                    <a:lstStyle/>
                    <a:p>
                      <a:endParaRPr lang="en-CA"/>
                    </a:p>
                  </a:txBody>
                  <a:tcPr/>
                </a:tc>
                <a:tc>
                  <a:txBody>
                    <a:bodyPr/>
                    <a:lstStyle/>
                    <a:p>
                      <a:pPr algn="ctr">
                        <a:lnSpc>
                          <a:spcPts val="1800"/>
                        </a:lnSpc>
                        <a:spcAft>
                          <a:spcPts val="320"/>
                        </a:spcAft>
                      </a:pPr>
                      <a:r>
                        <a:rPr lang="en-CA" sz="1800" b="1" kern="1800">
                          <a:solidFill>
                            <a:srgbClr val="FF0000"/>
                          </a:solidFill>
                        </a:rPr>
                        <a:t>Large (vector&gt;5, insert&gt;1.5 )</a:t>
                      </a:r>
                      <a:endParaRPr lang="en-CA" sz="1800" b="1">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a:solidFill>
                            <a:srgbClr val="FF0000"/>
                          </a:solidFill>
                        </a:rPr>
                        <a:t>SDM</a:t>
                      </a:r>
                      <a:endParaRPr lang="en-CA" sz="1800" b="1">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Top10</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Dozens to hundreds</a:t>
                      </a:r>
                      <a:endParaRPr lang="en-CA" sz="1800" b="1" dirty="0">
                        <a:solidFill>
                          <a:srgbClr val="FF0000"/>
                        </a:solidFill>
                        <a:latin typeface="Arial" pitchFamily="34" charset="0"/>
                        <a:ea typeface="SimSun"/>
                        <a:cs typeface="Arial" pitchFamily="34" charset="0"/>
                      </a:endParaRPr>
                    </a:p>
                  </a:txBody>
                  <a:tcPr marL="16701" marR="16701" marT="0" marB="0"/>
                </a:tc>
                <a:tc>
                  <a:txBody>
                    <a:bodyPr/>
                    <a:lstStyle/>
                    <a:p>
                      <a:pPr algn="ctr">
                        <a:lnSpc>
                          <a:spcPts val="1800"/>
                        </a:lnSpc>
                        <a:spcAft>
                          <a:spcPts val="320"/>
                        </a:spcAft>
                      </a:pPr>
                      <a:r>
                        <a:rPr lang="en-CA" sz="1800" b="1" kern="1800" dirty="0">
                          <a:solidFill>
                            <a:srgbClr val="FF0000"/>
                          </a:solidFill>
                        </a:rPr>
                        <a:t>About 50%</a:t>
                      </a:r>
                      <a:endParaRPr lang="en-CA" sz="1800" b="1" dirty="0">
                        <a:solidFill>
                          <a:srgbClr val="FF0000"/>
                        </a:solidFill>
                        <a:latin typeface="Arial" pitchFamily="34" charset="0"/>
                        <a:ea typeface="SimSun"/>
                        <a:cs typeface="Arial" pitchFamily="34" charset="0"/>
                      </a:endParaRPr>
                    </a:p>
                  </a:txBody>
                  <a:tcPr marL="16701" marR="16701" marT="0" marB="0"/>
                </a:tc>
              </a:tr>
            </a:tbl>
          </a:graphicData>
        </a:graphic>
      </p:graphicFrame>
      <p:sp>
        <p:nvSpPr>
          <p:cNvPr id="5" name="TextBox 4"/>
          <p:cNvSpPr txBox="1"/>
          <p:nvPr/>
        </p:nvSpPr>
        <p:spPr>
          <a:xfrm>
            <a:off x="695049" y="33516"/>
            <a:ext cx="7763151" cy="892552"/>
          </a:xfrm>
          <a:prstGeom prst="rect">
            <a:avLst/>
          </a:prstGeom>
          <a:noFill/>
        </p:spPr>
        <p:txBody>
          <a:bodyPr wrap="none" rtlCol="0">
            <a:spAutoFit/>
          </a:bodyPr>
          <a:lstStyle/>
          <a:p>
            <a:r>
              <a:rPr lang="en-CA" sz="2600" b="1" dirty="0" smtClean="0">
                <a:solidFill>
                  <a:srgbClr val="FF0000"/>
                </a:solidFill>
              </a:rPr>
              <a:t>Suggestions and predictions for molecular cloning with</a:t>
            </a:r>
          </a:p>
          <a:p>
            <a:r>
              <a:rPr lang="en-CA" sz="2600" b="1" dirty="0" smtClean="0">
                <a:solidFill>
                  <a:srgbClr val="FF0000"/>
                </a:solidFill>
              </a:rPr>
              <a:t> CIP-treated vectors</a:t>
            </a:r>
            <a:endParaRPr lang="en-CA" sz="2400" b="1" dirty="0">
              <a:solidFill>
                <a:srgbClr val="FF0000"/>
              </a:solidFill>
            </a:endParaRPr>
          </a:p>
        </p:txBody>
      </p:sp>
      <p:sp>
        <p:nvSpPr>
          <p:cNvPr id="6" name="TextBox 5"/>
          <p:cNvSpPr txBox="1"/>
          <p:nvPr/>
        </p:nvSpPr>
        <p:spPr>
          <a:xfrm>
            <a:off x="152400" y="5562600"/>
            <a:ext cx="7662290" cy="830997"/>
          </a:xfrm>
          <a:prstGeom prst="rect">
            <a:avLst/>
          </a:prstGeom>
          <a:noFill/>
        </p:spPr>
        <p:txBody>
          <a:bodyPr wrap="none" rtlCol="0">
            <a:spAutoFit/>
          </a:bodyPr>
          <a:lstStyle/>
          <a:p>
            <a:r>
              <a:rPr lang="en-CA" sz="2400" b="1" dirty="0" smtClean="0"/>
              <a:t>Notes:</a:t>
            </a:r>
            <a:r>
              <a:rPr lang="en-CA" sz="2400" dirty="0" smtClean="0"/>
              <a:t> </a:t>
            </a:r>
            <a:r>
              <a:rPr lang="en-CA" sz="2400" b="1" dirty="0" smtClean="0"/>
              <a:t>#</a:t>
            </a:r>
            <a:r>
              <a:rPr lang="en-CA" sz="2400" dirty="0" smtClean="0"/>
              <a:t> Data in boldfaces are obtained from existed clone</a:t>
            </a:r>
          </a:p>
          <a:p>
            <a:r>
              <a:rPr lang="en-CA" sz="2400" dirty="0" smtClean="0"/>
              <a:t>sites and Top10 cell transformations. </a:t>
            </a:r>
            <a:endParaRPr lang="en-CA" sz="2400" dirty="0"/>
          </a:p>
        </p:txBody>
      </p:sp>
      <p:sp>
        <p:nvSpPr>
          <p:cNvPr id="7" name="TextBox 6"/>
          <p:cNvSpPr txBox="1"/>
          <p:nvPr/>
        </p:nvSpPr>
        <p:spPr>
          <a:xfrm>
            <a:off x="2895600" y="6324600"/>
            <a:ext cx="6046271" cy="369332"/>
          </a:xfrm>
          <a:prstGeom prst="rect">
            <a:avLst/>
          </a:prstGeom>
          <a:noFill/>
        </p:spPr>
        <p:txBody>
          <a:bodyPr wrap="none" rtlCol="0">
            <a:spAutoFit/>
          </a:bodyPr>
          <a:lstStyle/>
          <a:p>
            <a:r>
              <a:rPr lang="en-US" b="1" i="1" dirty="0" smtClean="0"/>
              <a:t>Gang Zhang, American Journal of Biomedical Research, 2013</a:t>
            </a:r>
            <a:endParaRPr lang="en-CA"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67" y="1447800"/>
            <a:ext cx="8334333" cy="1569660"/>
          </a:xfrm>
          <a:prstGeom prst="rect">
            <a:avLst/>
          </a:prstGeom>
          <a:noFill/>
        </p:spPr>
        <p:txBody>
          <a:bodyPr wrap="none" rtlCol="0">
            <a:spAutoFit/>
          </a:bodyPr>
          <a:lstStyle/>
          <a:p>
            <a:r>
              <a:rPr lang="en-US" sz="3200" b="1" dirty="0" smtClean="0">
                <a:solidFill>
                  <a:srgbClr val="0070C0"/>
                </a:solidFill>
              </a:rPr>
              <a:t>Part II: Demonstration of combinatorial strategy</a:t>
            </a:r>
          </a:p>
          <a:p>
            <a:r>
              <a:rPr lang="en-US" sz="3200" b="1" dirty="0" smtClean="0">
                <a:solidFill>
                  <a:srgbClr val="0070C0"/>
                </a:solidFill>
              </a:rPr>
              <a:t>with a unique </a:t>
            </a:r>
            <a:r>
              <a:rPr lang="en-US" sz="3200" b="1" dirty="0" err="1" smtClean="0">
                <a:solidFill>
                  <a:srgbClr val="0070C0"/>
                </a:solidFill>
              </a:rPr>
              <a:t>BamH</a:t>
            </a:r>
            <a:r>
              <a:rPr lang="en-US" sz="3200" b="1" dirty="0" smtClean="0">
                <a:solidFill>
                  <a:srgbClr val="0070C0"/>
                </a:solidFill>
              </a:rPr>
              <a:t> I clone site for </a:t>
            </a:r>
            <a:r>
              <a:rPr lang="en-US" sz="3200" b="1" dirty="0" err="1" smtClean="0">
                <a:solidFill>
                  <a:srgbClr val="0070C0"/>
                </a:solidFill>
              </a:rPr>
              <a:t>lentiviral</a:t>
            </a:r>
            <a:endParaRPr lang="en-US" sz="3200" b="1" dirty="0" smtClean="0">
              <a:solidFill>
                <a:srgbClr val="0070C0"/>
              </a:solidFill>
            </a:endParaRPr>
          </a:p>
          <a:p>
            <a:r>
              <a:rPr lang="en-US" sz="3200" b="1" dirty="0" smtClean="0">
                <a:solidFill>
                  <a:srgbClr val="0070C0"/>
                </a:solidFill>
              </a:rPr>
              <a:t>vector cloning </a:t>
            </a:r>
            <a:endParaRPr lang="en-CA" sz="3200" b="1"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4312" y="76200"/>
            <a:ext cx="8036288" cy="6553200"/>
            <a:chOff x="574312" y="76200"/>
            <a:chExt cx="8036288" cy="6781800"/>
          </a:xfrm>
        </p:grpSpPr>
        <p:pic>
          <p:nvPicPr>
            <p:cNvPr id="1026" name="Picture 2" descr="B:\Gang before AUG 2012\Submission\Scientific Reports Submission #1\Revision\Revision submission\Minor Revision\Figures\Figure-1 (Zhang).tif"/>
            <p:cNvPicPr>
              <a:picLocks noChangeAspect="1" noChangeArrowheads="1"/>
            </p:cNvPicPr>
            <p:nvPr/>
          </p:nvPicPr>
          <p:blipFill>
            <a:blip r:embed="rId2" cstate="print">
              <a:lum bright="-40000" contrast="40000"/>
            </a:blip>
            <a:srcRect/>
            <a:stretch>
              <a:fillRect/>
            </a:stretch>
          </p:blipFill>
          <p:spPr bwMode="auto">
            <a:xfrm>
              <a:off x="609600" y="857250"/>
              <a:ext cx="8001000" cy="6000750"/>
            </a:xfrm>
            <a:prstGeom prst="rect">
              <a:avLst/>
            </a:prstGeom>
            <a:noFill/>
          </p:spPr>
        </p:pic>
        <p:sp>
          <p:nvSpPr>
            <p:cNvPr id="3" name="TextBox 2"/>
            <p:cNvSpPr txBox="1"/>
            <p:nvPr/>
          </p:nvSpPr>
          <p:spPr>
            <a:xfrm>
              <a:off x="574312" y="76200"/>
              <a:ext cx="7883888" cy="859985"/>
            </a:xfrm>
            <a:prstGeom prst="rect">
              <a:avLst/>
            </a:prstGeom>
            <a:noFill/>
          </p:spPr>
          <p:txBody>
            <a:bodyPr wrap="square" rtlCol="0">
              <a:spAutoFit/>
            </a:bodyPr>
            <a:lstStyle/>
            <a:p>
              <a:r>
                <a:rPr lang="en-US" sz="2400" b="1" dirty="0" smtClean="0">
                  <a:solidFill>
                    <a:srgbClr val="0070C0"/>
                  </a:solidFill>
                </a:rPr>
                <a:t>Scheme of clone </a:t>
              </a:r>
              <a:r>
                <a:rPr lang="en-US" sz="2400" b="1" dirty="0" err="1" smtClean="0">
                  <a:solidFill>
                    <a:srgbClr val="0070C0"/>
                  </a:solidFill>
                </a:rPr>
                <a:t>pWPI</a:t>
              </a:r>
              <a:r>
                <a:rPr lang="en-US" sz="2400" b="1" dirty="0" smtClean="0">
                  <a:solidFill>
                    <a:srgbClr val="0070C0"/>
                  </a:solidFill>
                </a:rPr>
                <a:t>/hPlk2/Neo and </a:t>
              </a:r>
              <a:r>
                <a:rPr lang="en-US" sz="2400" b="1" dirty="0" err="1" smtClean="0">
                  <a:solidFill>
                    <a:srgbClr val="0070C0"/>
                  </a:solidFill>
                </a:rPr>
                <a:t>pWPI</a:t>
              </a:r>
              <a:r>
                <a:rPr lang="en-US" sz="2400" b="1" dirty="0" smtClean="0">
                  <a:solidFill>
                    <a:srgbClr val="0070C0"/>
                  </a:solidFill>
                </a:rPr>
                <a:t>/EGFP/Neo with </a:t>
              </a:r>
              <a:r>
                <a:rPr lang="en-US" sz="2400" b="1" dirty="0" err="1" smtClean="0">
                  <a:solidFill>
                    <a:srgbClr val="0070C0"/>
                  </a:solidFill>
                </a:rPr>
                <a:t>BamH</a:t>
              </a:r>
              <a:r>
                <a:rPr lang="en-US" sz="2400" b="1" dirty="0" smtClean="0">
                  <a:solidFill>
                    <a:srgbClr val="0070C0"/>
                  </a:solidFill>
                </a:rPr>
                <a:t> I site</a:t>
              </a:r>
              <a:endParaRPr lang="en-CA" sz="2400" b="1" dirty="0">
                <a:solidFill>
                  <a:srgbClr val="0070C0"/>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pSp>
        <p:nvGrpSpPr>
          <p:cNvPr id="6" name="Group 5"/>
          <p:cNvGrpSpPr/>
          <p:nvPr/>
        </p:nvGrpSpPr>
        <p:grpSpPr>
          <a:xfrm>
            <a:off x="152401" y="314980"/>
            <a:ext cx="8839199" cy="6078617"/>
            <a:chOff x="152401" y="314980"/>
            <a:chExt cx="8839199" cy="6078617"/>
          </a:xfrm>
        </p:grpSpPr>
        <p:pic>
          <p:nvPicPr>
            <p:cNvPr id="2049" name="Picture 1" descr="Figure 2"/>
            <p:cNvPicPr>
              <a:picLocks noChangeAspect="1" noChangeArrowheads="1"/>
            </p:cNvPicPr>
            <p:nvPr/>
          </p:nvPicPr>
          <p:blipFill>
            <a:blip r:embed="rId2" cstate="print"/>
            <a:srcRect/>
            <a:stretch>
              <a:fillRect/>
            </a:stretch>
          </p:blipFill>
          <p:spPr bwMode="auto">
            <a:xfrm>
              <a:off x="152401" y="914400"/>
              <a:ext cx="8839199" cy="4281094"/>
            </a:xfrm>
            <a:prstGeom prst="rect">
              <a:avLst/>
            </a:prstGeom>
            <a:noFill/>
          </p:spPr>
        </p:pic>
        <p:sp>
          <p:nvSpPr>
            <p:cNvPr id="4" name="Rectangle 3"/>
            <p:cNvSpPr/>
            <p:nvPr/>
          </p:nvSpPr>
          <p:spPr>
            <a:xfrm>
              <a:off x="228600" y="314980"/>
              <a:ext cx="8686800" cy="523220"/>
            </a:xfrm>
            <a:prstGeom prst="rect">
              <a:avLst/>
            </a:prstGeom>
          </p:spPr>
          <p:txBody>
            <a:bodyPr wrap="square">
              <a:spAutoFit/>
            </a:bodyPr>
            <a:lstStyle/>
            <a:p>
              <a:r>
                <a:rPr lang="en-US" sz="2800" b="1" dirty="0" smtClean="0">
                  <a:solidFill>
                    <a:srgbClr val="FF0000"/>
                  </a:solidFill>
                </a:rPr>
                <a:t>Identification of </a:t>
              </a:r>
              <a:r>
                <a:rPr lang="en-US" sz="2800" b="1" dirty="0" err="1" smtClean="0">
                  <a:solidFill>
                    <a:srgbClr val="FF0000"/>
                  </a:solidFill>
                </a:rPr>
                <a:t>pWPI</a:t>
              </a:r>
              <a:r>
                <a:rPr lang="en-US" sz="2800" b="1" dirty="0" smtClean="0">
                  <a:solidFill>
                    <a:srgbClr val="FF0000"/>
                  </a:solidFill>
                </a:rPr>
                <a:t>/EGFP/Neo digested by Not I (n=1)</a:t>
              </a:r>
              <a:endParaRPr lang="en-CA" sz="2800" dirty="0">
                <a:solidFill>
                  <a:srgbClr val="FF0000"/>
                </a:solidFill>
              </a:endParaRPr>
            </a:p>
          </p:txBody>
        </p:sp>
        <p:sp>
          <p:nvSpPr>
            <p:cNvPr id="5" name="TextBox 4"/>
            <p:cNvSpPr txBox="1"/>
            <p:nvPr/>
          </p:nvSpPr>
          <p:spPr>
            <a:xfrm>
              <a:off x="914400" y="5562600"/>
              <a:ext cx="7620000" cy="830997"/>
            </a:xfrm>
            <a:prstGeom prst="rect">
              <a:avLst/>
            </a:prstGeom>
            <a:noFill/>
          </p:spPr>
          <p:txBody>
            <a:bodyPr wrap="square" rtlCol="0">
              <a:spAutoFit/>
            </a:bodyPr>
            <a:lstStyle/>
            <a:p>
              <a:r>
                <a:rPr lang="en-US" sz="2400" b="1" dirty="0" smtClean="0">
                  <a:solidFill>
                    <a:srgbClr val="FF0000"/>
                  </a:solidFill>
                </a:rPr>
                <a:t>Positive clones: 3, 4, 7, 9, 12, 13, 14</a:t>
              </a:r>
              <a:r>
                <a:rPr lang="en-US" sz="2400" b="1" dirty="0" smtClean="0"/>
                <a:t>; Negative clones: 1, 2, 5, 6, 8, 11; Clone 10 with 2 copies of insert</a:t>
              </a:r>
              <a:endParaRPr lang="en-CA" sz="2400" b="1"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pSp>
        <p:nvGrpSpPr>
          <p:cNvPr id="6" name="Group 5"/>
          <p:cNvGrpSpPr/>
          <p:nvPr/>
        </p:nvGrpSpPr>
        <p:grpSpPr>
          <a:xfrm>
            <a:off x="152400" y="76200"/>
            <a:ext cx="8839200" cy="6534329"/>
            <a:chOff x="152400" y="76200"/>
            <a:chExt cx="8839200" cy="6534329"/>
          </a:xfrm>
        </p:grpSpPr>
        <p:pic>
          <p:nvPicPr>
            <p:cNvPr id="30721" name="Picture 1" descr="Figure 3"/>
            <p:cNvPicPr>
              <a:picLocks noChangeAspect="1" noChangeArrowheads="1"/>
            </p:cNvPicPr>
            <p:nvPr/>
          </p:nvPicPr>
          <p:blipFill>
            <a:blip r:embed="rId3" cstate="print"/>
            <a:srcRect/>
            <a:stretch>
              <a:fillRect/>
            </a:stretch>
          </p:blipFill>
          <p:spPr bwMode="auto">
            <a:xfrm>
              <a:off x="533400" y="553335"/>
              <a:ext cx="7772400" cy="4933065"/>
            </a:xfrm>
            <a:prstGeom prst="rect">
              <a:avLst/>
            </a:prstGeom>
            <a:noFill/>
          </p:spPr>
        </p:pic>
        <p:sp>
          <p:nvSpPr>
            <p:cNvPr id="4" name="Rectangle 3"/>
            <p:cNvSpPr/>
            <p:nvPr/>
          </p:nvSpPr>
          <p:spPr>
            <a:xfrm>
              <a:off x="152400" y="76200"/>
              <a:ext cx="8839200" cy="523220"/>
            </a:xfrm>
            <a:prstGeom prst="rect">
              <a:avLst/>
            </a:prstGeom>
          </p:spPr>
          <p:txBody>
            <a:bodyPr wrap="square">
              <a:spAutoFit/>
            </a:bodyPr>
            <a:lstStyle/>
            <a:p>
              <a:r>
                <a:rPr lang="en-US" sz="2800" b="1" dirty="0" smtClean="0">
                  <a:solidFill>
                    <a:srgbClr val="0070C0"/>
                  </a:solidFill>
                </a:rPr>
                <a:t>Identification of </a:t>
              </a:r>
              <a:r>
                <a:rPr lang="en-US" sz="2800" b="1" dirty="0" err="1" smtClean="0">
                  <a:solidFill>
                    <a:srgbClr val="0070C0"/>
                  </a:solidFill>
                </a:rPr>
                <a:t>pWPI</a:t>
              </a:r>
              <a:r>
                <a:rPr lang="en-US" sz="2800" b="1" dirty="0" smtClean="0">
                  <a:solidFill>
                    <a:srgbClr val="0070C0"/>
                  </a:solidFill>
                </a:rPr>
                <a:t>/hPlk2/Neo digested by Not I (n=1)</a:t>
              </a:r>
              <a:endParaRPr lang="en-CA" sz="2800" dirty="0">
                <a:solidFill>
                  <a:srgbClr val="0070C0"/>
                </a:solidFill>
              </a:endParaRPr>
            </a:p>
          </p:txBody>
        </p:sp>
        <p:sp>
          <p:nvSpPr>
            <p:cNvPr id="5" name="TextBox 4"/>
            <p:cNvSpPr txBox="1"/>
            <p:nvPr/>
          </p:nvSpPr>
          <p:spPr>
            <a:xfrm>
              <a:off x="478374" y="5410200"/>
              <a:ext cx="8132226" cy="1200329"/>
            </a:xfrm>
            <a:prstGeom prst="rect">
              <a:avLst/>
            </a:prstGeom>
            <a:noFill/>
          </p:spPr>
          <p:txBody>
            <a:bodyPr wrap="none" rtlCol="0">
              <a:spAutoFit/>
            </a:bodyPr>
            <a:lstStyle/>
            <a:p>
              <a:r>
                <a:rPr lang="en-US" sz="2400" b="1" dirty="0" smtClean="0"/>
                <a:t>A: WT, </a:t>
              </a:r>
              <a:r>
                <a:rPr lang="en-US" sz="2400" b="1" dirty="0" smtClean="0">
                  <a:solidFill>
                    <a:srgbClr val="FF0000"/>
                  </a:solidFill>
                </a:rPr>
                <a:t>2, 4, 9, 13, 14 were positive; </a:t>
              </a:r>
              <a:r>
                <a:rPr lang="en-US" sz="2400" b="1" dirty="0" smtClean="0"/>
                <a:t>B: K111M, </a:t>
              </a:r>
              <a:r>
                <a:rPr lang="en-US" sz="2400" b="1" dirty="0" smtClean="0">
                  <a:solidFill>
                    <a:srgbClr val="FF0000"/>
                  </a:solidFill>
                </a:rPr>
                <a:t>2, 3, 6, 9,</a:t>
              </a:r>
            </a:p>
            <a:p>
              <a:r>
                <a:rPr lang="en-US" sz="2400" b="1" dirty="0" smtClean="0">
                  <a:solidFill>
                    <a:srgbClr val="FF0000"/>
                  </a:solidFill>
                </a:rPr>
                <a:t>10, 11, 12, were Positive;</a:t>
              </a:r>
              <a:r>
                <a:rPr lang="en-US" sz="2400" b="1" dirty="0" smtClean="0"/>
                <a:t> C: T239D, </a:t>
              </a:r>
              <a:r>
                <a:rPr lang="en-US" sz="2400" b="1" dirty="0" smtClean="0">
                  <a:solidFill>
                    <a:srgbClr val="FF0000"/>
                  </a:solidFill>
                </a:rPr>
                <a:t>1, 2, 7, 8, 9, 10, 12, were </a:t>
              </a:r>
            </a:p>
            <a:p>
              <a:r>
                <a:rPr lang="en-US" sz="2400" b="1" dirty="0" smtClean="0">
                  <a:solidFill>
                    <a:srgbClr val="FF0000"/>
                  </a:solidFill>
                </a:rPr>
                <a:t>positive;</a:t>
              </a:r>
              <a:r>
                <a:rPr lang="en-US" sz="2400" b="1" dirty="0" smtClean="0"/>
                <a:t> D: T239V, </a:t>
              </a:r>
              <a:r>
                <a:rPr lang="en-US" sz="2400" b="1" dirty="0" smtClean="0">
                  <a:solidFill>
                    <a:srgbClr val="FF0000"/>
                  </a:solidFill>
                </a:rPr>
                <a:t>1, 3, 5, 6, 7, 8, 9, 10, 11, 14, were positive.</a:t>
              </a:r>
              <a:endParaRPr lang="en-CA" sz="2400" b="1" dirty="0">
                <a:solidFill>
                  <a:srgbClr val="FF0000"/>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152400"/>
            <a:ext cx="8834150" cy="6477000"/>
            <a:chOff x="152400" y="304800"/>
            <a:chExt cx="8834150" cy="6477000"/>
          </a:xfrm>
        </p:grpSpPr>
        <p:pic>
          <p:nvPicPr>
            <p:cNvPr id="31746" name="Picture 2" descr="B:\Gang before AUG 2012\Submission\Scientific Reports Submission #1\Revision\Revision submission\Minor Revision\300 DPI Figures\Figure 2 (Zhang).tif"/>
            <p:cNvPicPr>
              <a:picLocks noChangeAspect="1" noChangeArrowheads="1"/>
            </p:cNvPicPr>
            <p:nvPr/>
          </p:nvPicPr>
          <p:blipFill>
            <a:blip r:embed="rId2" cstate="print"/>
            <a:srcRect/>
            <a:stretch>
              <a:fillRect/>
            </a:stretch>
          </p:blipFill>
          <p:spPr bwMode="auto">
            <a:xfrm>
              <a:off x="685800" y="839276"/>
              <a:ext cx="7924800" cy="5942524"/>
            </a:xfrm>
            <a:prstGeom prst="rect">
              <a:avLst/>
            </a:prstGeom>
            <a:noFill/>
          </p:spPr>
        </p:pic>
        <p:sp>
          <p:nvSpPr>
            <p:cNvPr id="3" name="TextBox 2"/>
            <p:cNvSpPr txBox="1"/>
            <p:nvPr/>
          </p:nvSpPr>
          <p:spPr>
            <a:xfrm>
              <a:off x="152400" y="304800"/>
              <a:ext cx="8834150" cy="461665"/>
            </a:xfrm>
            <a:prstGeom prst="rect">
              <a:avLst/>
            </a:prstGeom>
            <a:noFill/>
          </p:spPr>
          <p:txBody>
            <a:bodyPr wrap="none" rtlCol="0">
              <a:spAutoFit/>
            </a:bodyPr>
            <a:lstStyle/>
            <a:p>
              <a:r>
                <a:rPr lang="en-US" sz="2400" b="1" dirty="0" smtClean="0">
                  <a:solidFill>
                    <a:srgbClr val="FF0000"/>
                  </a:solidFill>
                </a:rPr>
                <a:t>Identification of </a:t>
              </a:r>
              <a:r>
                <a:rPr lang="en-US" sz="2400" b="1" dirty="0" err="1" smtClean="0">
                  <a:solidFill>
                    <a:srgbClr val="FF0000"/>
                  </a:solidFill>
                </a:rPr>
                <a:t>pWPI</a:t>
              </a:r>
              <a:r>
                <a:rPr lang="en-US" sz="2400" b="1" dirty="0" smtClean="0">
                  <a:solidFill>
                    <a:srgbClr val="FF0000"/>
                  </a:solidFill>
                </a:rPr>
                <a:t>/hPlk2 WT and mutants and </a:t>
              </a:r>
              <a:r>
                <a:rPr lang="en-US" sz="2400" b="1" dirty="0" err="1" smtClean="0">
                  <a:solidFill>
                    <a:srgbClr val="FF0000"/>
                  </a:solidFill>
                </a:rPr>
                <a:t>pWPI</a:t>
              </a:r>
              <a:r>
                <a:rPr lang="en-US" sz="2400" b="1" dirty="0" smtClean="0">
                  <a:solidFill>
                    <a:srgbClr val="FF0000"/>
                  </a:solidFill>
                </a:rPr>
                <a:t>/EGFP (n=3)</a:t>
              </a:r>
              <a:endParaRPr lang="en-CA" sz="2400" b="1" dirty="0">
                <a:solidFill>
                  <a:srgbClr val="FF0000"/>
                </a:solidFill>
              </a:endParaRPr>
            </a:p>
          </p:txBody>
        </p:sp>
        <p:sp>
          <p:nvSpPr>
            <p:cNvPr id="4" name="TextBox 3"/>
            <p:cNvSpPr txBox="1"/>
            <p:nvPr/>
          </p:nvSpPr>
          <p:spPr>
            <a:xfrm>
              <a:off x="6220534" y="5706070"/>
              <a:ext cx="2675604" cy="923330"/>
            </a:xfrm>
            <a:prstGeom prst="rect">
              <a:avLst/>
            </a:prstGeom>
            <a:noFill/>
          </p:spPr>
          <p:txBody>
            <a:bodyPr wrap="none" rtlCol="0">
              <a:spAutoFit/>
            </a:bodyPr>
            <a:lstStyle/>
            <a:p>
              <a:r>
                <a:rPr lang="en-US" b="1" dirty="0" smtClean="0"/>
                <a:t>A, B: EGFP; </a:t>
              </a:r>
              <a:r>
                <a:rPr lang="en-US" b="1" dirty="0" smtClean="0">
                  <a:solidFill>
                    <a:srgbClr val="FF0000"/>
                  </a:solidFill>
                </a:rPr>
                <a:t>B, C: hPlk2WT;</a:t>
              </a:r>
            </a:p>
            <a:p>
              <a:r>
                <a:rPr lang="en-US" b="1" dirty="0" smtClean="0"/>
                <a:t>D, E: K111M; </a:t>
              </a:r>
              <a:r>
                <a:rPr lang="en-US" b="1" dirty="0" smtClean="0">
                  <a:solidFill>
                    <a:srgbClr val="FF0000"/>
                  </a:solidFill>
                </a:rPr>
                <a:t>E, F: T239D;</a:t>
              </a:r>
            </a:p>
            <a:p>
              <a:r>
                <a:rPr lang="en-US" b="1" dirty="0" smtClean="0"/>
                <a:t>G, H: T239V.</a:t>
              </a:r>
              <a:endParaRPr lang="en-CA" b="1"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828800"/>
          <a:ext cx="8686800" cy="2826451"/>
        </p:xfrm>
        <a:graphic>
          <a:graphicData uri="http://schemas.openxmlformats.org/drawingml/2006/table">
            <a:tbl>
              <a:tblPr>
                <a:tableStyleId>{5940675A-B579-460E-94D1-54222C63F5DA}</a:tableStyleId>
              </a:tblPr>
              <a:tblGrid>
                <a:gridCol w="1219200"/>
                <a:gridCol w="1447800"/>
                <a:gridCol w="1386840"/>
                <a:gridCol w="1158240"/>
                <a:gridCol w="1737360"/>
                <a:gridCol w="1737360"/>
              </a:tblGrid>
              <a:tr h="828101">
                <a:tc>
                  <a:txBody>
                    <a:bodyPr/>
                    <a:lstStyle/>
                    <a:p>
                      <a:pPr>
                        <a:lnSpc>
                          <a:spcPct val="115000"/>
                        </a:lnSpc>
                        <a:spcAft>
                          <a:spcPts val="0"/>
                        </a:spcAft>
                      </a:pPr>
                      <a:endParaRPr lang="en-CA" sz="1600" b="1" dirty="0"/>
                    </a:p>
                    <a:p>
                      <a:pPr>
                        <a:lnSpc>
                          <a:spcPct val="115000"/>
                        </a:lnSpc>
                        <a:spcAft>
                          <a:spcPts val="0"/>
                        </a:spcAft>
                      </a:pPr>
                      <a:r>
                        <a:rPr lang="en-US" sz="1600" b="1" dirty="0"/>
                        <a:t>Vector</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Hosts of transformation</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Total No. of transformed clones</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Total No. of identified clones</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Percentage of inserted vectors (</a:t>
                      </a:r>
                      <a:r>
                        <a:rPr lang="en-US" sz="1600" b="1" dirty="0" err="1"/>
                        <a:t>Mean±SD</a:t>
                      </a:r>
                      <a:r>
                        <a:rPr lang="en-US" sz="1600" b="1" dirty="0"/>
                        <a: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Percentage of </a:t>
                      </a:r>
                      <a:endParaRPr lang="en-CA" sz="1600" b="1" dirty="0">
                        <a:solidFill>
                          <a:srgbClr val="FF0000"/>
                        </a:solidFill>
                      </a:endParaRPr>
                    </a:p>
                    <a:p>
                      <a:pPr>
                        <a:lnSpc>
                          <a:spcPct val="115000"/>
                        </a:lnSpc>
                        <a:spcAft>
                          <a:spcPts val="0"/>
                        </a:spcAft>
                      </a:pPr>
                      <a:r>
                        <a:rPr lang="en-US" sz="1600" b="1" dirty="0">
                          <a:solidFill>
                            <a:srgbClr val="FF0000"/>
                          </a:solidFill>
                        </a:rPr>
                        <a:t>Correct-oriented inserts  (</a:t>
                      </a:r>
                      <a:r>
                        <a:rPr lang="en-US" sz="1600" b="1" dirty="0" err="1">
                          <a:solidFill>
                            <a:srgbClr val="FF0000"/>
                          </a:solidFill>
                        </a:rPr>
                        <a:t>Mean±SD</a:t>
                      </a:r>
                      <a:r>
                        <a:rPr lang="en-US" sz="1600" b="1" dirty="0">
                          <a:solidFill>
                            <a:srgbClr val="FF0000"/>
                          </a:solidFill>
                        </a:rPr>
                        <a:t>)</a:t>
                      </a:r>
                      <a:endParaRPr lang="en-CA" sz="1600" b="1" dirty="0">
                        <a:solidFill>
                          <a:srgbClr val="FF0000"/>
                        </a:solidFill>
                        <a:latin typeface="Calibri"/>
                        <a:ea typeface="SimSun"/>
                        <a:cs typeface="Times New Roman"/>
                      </a:endParaRPr>
                    </a:p>
                  </a:txBody>
                  <a:tcPr marL="68580" marR="68580" marT="0" marB="0"/>
                </a:tc>
              </a:tr>
              <a:tr h="307912">
                <a:tc>
                  <a:txBody>
                    <a:bodyPr/>
                    <a:lstStyle/>
                    <a:p>
                      <a:pPr>
                        <a:lnSpc>
                          <a:spcPct val="115000"/>
                        </a:lnSpc>
                        <a:spcAft>
                          <a:spcPts val="0"/>
                        </a:spcAft>
                      </a:pPr>
                      <a:endParaRPr lang="en-US" sz="1600" b="1" dirty="0" smtClean="0"/>
                    </a:p>
                    <a:p>
                      <a:pPr>
                        <a:lnSpc>
                          <a:spcPct val="115000"/>
                        </a:lnSpc>
                        <a:spcAft>
                          <a:spcPts val="0"/>
                        </a:spcAft>
                      </a:pPr>
                      <a:r>
                        <a:rPr lang="en-US" sz="1600" b="1" dirty="0" smtClean="0"/>
                        <a:t>EGFP</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endParaRPr lang="en-US" sz="1600" b="1" dirty="0" smtClean="0">
                        <a:solidFill>
                          <a:srgbClr val="FF0000"/>
                        </a:solidFill>
                      </a:endParaRPr>
                    </a:p>
                    <a:p>
                      <a:pPr>
                        <a:lnSpc>
                          <a:spcPct val="115000"/>
                        </a:lnSpc>
                        <a:spcAft>
                          <a:spcPts val="0"/>
                        </a:spcAft>
                      </a:pPr>
                      <a:r>
                        <a:rPr lang="en-US" sz="1600" b="1" dirty="0" smtClean="0">
                          <a:solidFill>
                            <a:srgbClr val="FF0000"/>
                          </a:solidFill>
                        </a:rPr>
                        <a:t>Top10</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endParaRPr lang="en-US" sz="1600" b="1" dirty="0" smtClean="0"/>
                    </a:p>
                    <a:p>
                      <a:pPr>
                        <a:lnSpc>
                          <a:spcPct val="115000"/>
                        </a:lnSpc>
                        <a:spcAft>
                          <a:spcPts val="0"/>
                        </a:spcAft>
                      </a:pPr>
                      <a:r>
                        <a:rPr lang="en-US" sz="1600" b="1" dirty="0" smtClean="0"/>
                        <a:t>149±100 </a:t>
                      </a:r>
                      <a:r>
                        <a:rPr lang="en-US" sz="1600" b="1" dirty="0"/>
                        <a:t>(n=4</a:t>
                      </a:r>
                      <a:r>
                        <a:rPr lang="en-US" sz="1600" b="1" dirty="0" smtClean="0"/>
                        <a: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endParaRPr lang="en-US" sz="1600" b="1" dirty="0" smtClean="0">
                        <a:solidFill>
                          <a:srgbClr val="FF0000"/>
                        </a:solidFill>
                      </a:endParaRPr>
                    </a:p>
                    <a:p>
                      <a:pPr>
                        <a:lnSpc>
                          <a:spcPct val="115000"/>
                        </a:lnSpc>
                        <a:spcAft>
                          <a:spcPts val="0"/>
                        </a:spcAft>
                      </a:pPr>
                      <a:r>
                        <a:rPr lang="en-US" sz="1600" b="1" dirty="0" smtClean="0">
                          <a:solidFill>
                            <a:srgbClr val="FF0000"/>
                          </a:solidFill>
                        </a:rPr>
                        <a:t>41 </a:t>
                      </a:r>
                      <a:r>
                        <a:rPr lang="en-US" sz="1600" b="1" dirty="0">
                          <a:solidFill>
                            <a:srgbClr val="FF0000"/>
                          </a:solidFill>
                        </a:rPr>
                        <a:t>(n=4)</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endParaRPr lang="en-US" sz="1600" b="1" dirty="0" smtClean="0"/>
                    </a:p>
                    <a:p>
                      <a:pPr>
                        <a:lnSpc>
                          <a:spcPct val="115000"/>
                        </a:lnSpc>
                        <a:spcAft>
                          <a:spcPts val="0"/>
                        </a:spcAft>
                      </a:pPr>
                      <a:r>
                        <a:rPr lang="en-US" sz="1600" b="1" dirty="0" smtClean="0"/>
                        <a:t>97</a:t>
                      </a:r>
                      <a:r>
                        <a:rPr lang="en-US" sz="1600" b="1" dirty="0"/>
                        <a:t>%±</a:t>
                      </a:r>
                      <a:r>
                        <a:rPr lang="en-US" sz="1600" b="1" dirty="0" smtClean="0"/>
                        <a:t>5.5%</a:t>
                      </a:r>
                      <a:r>
                        <a:rPr lang="en-US" sz="1600" b="1" baseline="30000" dirty="0" smtClean="0"/>
                        <a:t>a</a:t>
                      </a:r>
                      <a:r>
                        <a:rPr lang="en-US" sz="1600" b="1" dirty="0" smtClean="0"/>
                        <a:t>(40</a:t>
                      </a:r>
                      <a:r>
                        <a:rPr lang="en-US" sz="1600" b="1" dirty="0"/>
                        <a:t>) </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endParaRPr lang="en-US" sz="1600" b="1" dirty="0" smtClean="0">
                        <a:solidFill>
                          <a:srgbClr val="FF0000"/>
                        </a:solidFill>
                      </a:endParaRPr>
                    </a:p>
                    <a:p>
                      <a:pPr>
                        <a:lnSpc>
                          <a:spcPct val="115000"/>
                        </a:lnSpc>
                        <a:spcAft>
                          <a:spcPts val="0"/>
                        </a:spcAft>
                      </a:pPr>
                      <a:r>
                        <a:rPr lang="en-US" sz="1600" b="1" dirty="0" smtClean="0">
                          <a:solidFill>
                            <a:srgbClr val="FF0000"/>
                          </a:solidFill>
                        </a:rPr>
                        <a:t>37</a:t>
                      </a:r>
                      <a:r>
                        <a:rPr lang="en-US" sz="1600" b="1" dirty="0">
                          <a:solidFill>
                            <a:srgbClr val="FF0000"/>
                          </a:solidFill>
                        </a:rPr>
                        <a:t>%±12.4</a:t>
                      </a:r>
                      <a:r>
                        <a:rPr lang="en-US" sz="1600" b="1" dirty="0" smtClean="0">
                          <a:solidFill>
                            <a:srgbClr val="FF0000"/>
                          </a:solidFill>
                        </a:rPr>
                        <a:t>% </a:t>
                      </a:r>
                      <a:r>
                        <a:rPr lang="en-US" sz="1600" b="1" dirty="0">
                          <a:solidFill>
                            <a:srgbClr val="FF0000"/>
                          </a:solidFill>
                        </a:rPr>
                        <a:t>(16)</a:t>
                      </a:r>
                      <a:endParaRPr lang="en-CA" sz="1600" b="1" dirty="0">
                        <a:solidFill>
                          <a:srgbClr val="FF0000"/>
                        </a:solidFill>
                        <a:latin typeface="Calibri"/>
                        <a:ea typeface="SimSun"/>
                        <a:cs typeface="Times New Roman"/>
                      </a:endParaRPr>
                    </a:p>
                  </a:txBody>
                  <a:tcPr marL="68580" marR="68580" marT="0" marB="0"/>
                </a:tc>
              </a:tr>
              <a:tr h="307912">
                <a:tc>
                  <a:txBody>
                    <a:bodyPr/>
                    <a:lstStyle/>
                    <a:p>
                      <a:pPr>
                        <a:lnSpc>
                          <a:spcPct val="115000"/>
                        </a:lnSpc>
                        <a:spcAft>
                          <a:spcPts val="0"/>
                        </a:spcAft>
                      </a:pPr>
                      <a:r>
                        <a:rPr lang="en-US" sz="1600" b="1" dirty="0"/>
                        <a:t>hPlk2 WT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Top10</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123±108 (n=4</a:t>
                      </a:r>
                      <a:r>
                        <a:rPr lang="en-US" sz="1600" b="1" dirty="0" smtClean="0"/>
                        <a: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41 (n=4)</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95%±10.5</a:t>
                      </a:r>
                      <a:r>
                        <a:rPr lang="en-US" sz="1600" b="1" dirty="0" smtClean="0"/>
                        <a:t>% </a:t>
                      </a:r>
                      <a:r>
                        <a:rPr lang="en-US" sz="1600" b="1" dirty="0"/>
                        <a:t>(38) </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43%±16.6</a:t>
                      </a:r>
                      <a:r>
                        <a:rPr lang="en-US" sz="1600" b="1" dirty="0" smtClean="0">
                          <a:solidFill>
                            <a:srgbClr val="FF0000"/>
                          </a:solidFill>
                        </a:rPr>
                        <a:t>% </a:t>
                      </a:r>
                      <a:r>
                        <a:rPr lang="en-US" sz="1600" b="1" dirty="0">
                          <a:solidFill>
                            <a:srgbClr val="FF0000"/>
                          </a:solidFill>
                        </a:rPr>
                        <a:t>(17)</a:t>
                      </a:r>
                      <a:endParaRPr lang="en-CA" sz="1600" b="1" dirty="0">
                        <a:solidFill>
                          <a:srgbClr val="FF0000"/>
                        </a:solidFill>
                        <a:latin typeface="Calibri"/>
                        <a:ea typeface="SimSun"/>
                        <a:cs typeface="Times New Roman"/>
                      </a:endParaRPr>
                    </a:p>
                  </a:txBody>
                  <a:tcPr marL="68580" marR="68580" marT="0" marB="0"/>
                </a:tc>
              </a:tr>
              <a:tr h="307912">
                <a:tc>
                  <a:txBody>
                    <a:bodyPr/>
                    <a:lstStyle/>
                    <a:p>
                      <a:pPr>
                        <a:lnSpc>
                          <a:spcPct val="115000"/>
                        </a:lnSpc>
                        <a:spcAft>
                          <a:spcPts val="0"/>
                        </a:spcAft>
                      </a:pPr>
                      <a:r>
                        <a:rPr lang="en-US" sz="1600" b="1" dirty="0" smtClean="0"/>
                        <a:t>K111M</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Top10</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123±88 (n=4</a:t>
                      </a:r>
                      <a:r>
                        <a:rPr lang="en-US" sz="1600" b="1" dirty="0" smtClean="0"/>
                        <a: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41 (n=4)</a:t>
                      </a:r>
                      <a:endParaRPr lang="en-CA" sz="1600" b="1" dirty="0">
                        <a:solidFill>
                          <a:srgbClr val="FF0000"/>
                        </a:solidFill>
                        <a:latin typeface="Calibri"/>
                        <a:ea typeface="SimSun"/>
                        <a:cs typeface="Times New Roman"/>
                      </a:endParaRPr>
                    </a:p>
                  </a:txBody>
                  <a:tcPr marL="68580" marR="68580" marT="0" marB="0"/>
                </a:tc>
                <a:tc>
                  <a:txBody>
                    <a:bodyPr/>
                    <a:lstStyle/>
                    <a:p>
                      <a:pPr marL="50165" indent="-50165">
                        <a:lnSpc>
                          <a:spcPct val="115000"/>
                        </a:lnSpc>
                        <a:spcAft>
                          <a:spcPts val="0"/>
                        </a:spcAft>
                      </a:pPr>
                      <a:r>
                        <a:rPr lang="en-US" sz="1600" b="1" dirty="0"/>
                        <a:t>91%±10.9</a:t>
                      </a:r>
                      <a:r>
                        <a:rPr lang="en-US" sz="1600" b="1" dirty="0" smtClean="0"/>
                        <a:t>% </a:t>
                      </a:r>
                      <a:r>
                        <a:rPr lang="en-US" sz="1600" b="1" dirty="0"/>
                        <a:t>(37)</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52%±21.2</a:t>
                      </a:r>
                      <a:r>
                        <a:rPr lang="en-US" sz="1600" b="1" dirty="0" smtClean="0">
                          <a:solidFill>
                            <a:srgbClr val="FF0000"/>
                          </a:solidFill>
                        </a:rPr>
                        <a:t>%</a:t>
                      </a:r>
                      <a:r>
                        <a:rPr lang="en-US" sz="1600" b="1" baseline="30000" dirty="0" smtClean="0">
                          <a:solidFill>
                            <a:srgbClr val="FF0000"/>
                          </a:solidFill>
                        </a:rPr>
                        <a:t> </a:t>
                      </a:r>
                      <a:r>
                        <a:rPr lang="en-US" sz="1600" b="1" dirty="0">
                          <a:solidFill>
                            <a:srgbClr val="FF0000"/>
                          </a:solidFill>
                        </a:rPr>
                        <a:t>(21)</a:t>
                      </a:r>
                      <a:endParaRPr lang="en-CA" sz="1600" b="1" dirty="0">
                        <a:solidFill>
                          <a:srgbClr val="FF0000"/>
                        </a:solidFill>
                        <a:latin typeface="Calibri"/>
                        <a:ea typeface="SimSun"/>
                        <a:cs typeface="Times New Roman"/>
                      </a:endParaRPr>
                    </a:p>
                  </a:txBody>
                  <a:tcPr marL="68580" marR="68580" marT="0" marB="0"/>
                </a:tc>
              </a:tr>
              <a:tr h="307912">
                <a:tc>
                  <a:txBody>
                    <a:bodyPr/>
                    <a:lstStyle/>
                    <a:p>
                      <a:pPr>
                        <a:lnSpc>
                          <a:spcPct val="115000"/>
                        </a:lnSpc>
                        <a:spcAft>
                          <a:spcPts val="0"/>
                        </a:spcAft>
                      </a:pPr>
                      <a:r>
                        <a:rPr lang="en-US" sz="1600" b="1" dirty="0"/>
                        <a:t>T239D</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Top10</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126±78 (n=4</a:t>
                      </a:r>
                      <a:r>
                        <a:rPr lang="en-US" sz="1600" b="1" dirty="0" smtClean="0"/>
                        <a: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41 (n=4)</a:t>
                      </a:r>
                      <a:endParaRPr lang="en-CA" sz="1600" b="1" dirty="0">
                        <a:solidFill>
                          <a:srgbClr val="FF0000"/>
                        </a:solidFill>
                        <a:latin typeface="Calibri"/>
                        <a:ea typeface="SimSun"/>
                        <a:cs typeface="Times New Roman"/>
                      </a:endParaRPr>
                    </a:p>
                  </a:txBody>
                  <a:tcPr marL="68580" marR="68580" marT="0" marB="0"/>
                </a:tc>
                <a:tc>
                  <a:txBody>
                    <a:bodyPr/>
                    <a:lstStyle/>
                    <a:p>
                      <a:pPr indent="-15240">
                        <a:lnSpc>
                          <a:spcPct val="115000"/>
                        </a:lnSpc>
                        <a:spcAft>
                          <a:spcPts val="0"/>
                        </a:spcAft>
                      </a:pPr>
                      <a:r>
                        <a:rPr lang="en-US" sz="1600" b="1" dirty="0"/>
                        <a:t>95%±</a:t>
                      </a:r>
                      <a:r>
                        <a:rPr lang="en-US" sz="1600" b="1" dirty="0" smtClean="0"/>
                        <a:t>6.4%</a:t>
                      </a:r>
                      <a:r>
                        <a:rPr lang="en-US" sz="1600" b="1" baseline="30000" dirty="0" smtClean="0"/>
                        <a:t>a</a:t>
                      </a:r>
                      <a:r>
                        <a:rPr lang="en-US" sz="1600" b="1" dirty="0" smtClean="0"/>
                        <a:t>(39</a:t>
                      </a:r>
                      <a:r>
                        <a:rPr lang="en-US" sz="1600" b="1" dirty="0"/>
                        <a: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54%±</a:t>
                      </a:r>
                      <a:r>
                        <a:rPr lang="en-US" sz="1600" b="1" dirty="0" smtClean="0">
                          <a:solidFill>
                            <a:srgbClr val="FF0000"/>
                          </a:solidFill>
                        </a:rPr>
                        <a:t>9.8%</a:t>
                      </a:r>
                      <a:r>
                        <a:rPr lang="en-US" sz="1600" b="1" baseline="30000" dirty="0" smtClean="0">
                          <a:solidFill>
                            <a:srgbClr val="FF0000"/>
                          </a:solidFill>
                        </a:rPr>
                        <a:t>a</a:t>
                      </a:r>
                      <a:r>
                        <a:rPr lang="en-US" sz="1600" b="1" baseline="0" dirty="0" smtClean="0">
                          <a:solidFill>
                            <a:srgbClr val="FF0000"/>
                          </a:solidFill>
                        </a:rPr>
                        <a:t> </a:t>
                      </a:r>
                      <a:r>
                        <a:rPr lang="en-US" sz="1600" b="1" dirty="0" smtClean="0">
                          <a:solidFill>
                            <a:srgbClr val="FF0000"/>
                          </a:solidFill>
                        </a:rPr>
                        <a:t>(22</a:t>
                      </a:r>
                      <a:r>
                        <a:rPr lang="en-US" sz="1600" b="1" dirty="0">
                          <a:solidFill>
                            <a:srgbClr val="FF0000"/>
                          </a:solidFill>
                        </a:rPr>
                        <a:t>)</a:t>
                      </a:r>
                      <a:endParaRPr lang="en-CA" sz="1600" b="1" dirty="0">
                        <a:solidFill>
                          <a:srgbClr val="FF0000"/>
                        </a:solidFill>
                        <a:latin typeface="Calibri"/>
                        <a:ea typeface="SimSun"/>
                        <a:cs typeface="Times New Roman"/>
                      </a:endParaRPr>
                    </a:p>
                  </a:txBody>
                  <a:tcPr marL="68580" marR="68580" marT="0" marB="0"/>
                </a:tc>
              </a:tr>
              <a:tr h="500635">
                <a:tc>
                  <a:txBody>
                    <a:bodyPr/>
                    <a:lstStyle/>
                    <a:p>
                      <a:pPr>
                        <a:lnSpc>
                          <a:spcPct val="115000"/>
                        </a:lnSpc>
                        <a:spcAft>
                          <a:spcPts val="0"/>
                        </a:spcAft>
                      </a:pPr>
                      <a:r>
                        <a:rPr lang="en-US" sz="1600" b="1" dirty="0"/>
                        <a:t>T239V</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Top10</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98±60 (n=4</a:t>
                      </a:r>
                      <a:r>
                        <a:rPr lang="en-US" sz="1600" b="1" dirty="0" smtClean="0"/>
                        <a:t>)</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41 (n=4)</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t>93%±5.2</a:t>
                      </a:r>
                      <a:r>
                        <a:rPr lang="en-US" sz="1600" b="1" dirty="0" smtClean="0"/>
                        <a:t>% </a:t>
                      </a:r>
                      <a:r>
                        <a:rPr lang="en-US" sz="1600" b="1" dirty="0"/>
                        <a:t>(38)</a:t>
                      </a:r>
                      <a:endParaRPr lang="en-CA" sz="1600" b="1" dirty="0">
                        <a:solidFill>
                          <a:srgbClr val="FF0000"/>
                        </a:solidFill>
                        <a:latin typeface="Calibri"/>
                        <a:ea typeface="SimSun"/>
                        <a:cs typeface="Times New Roman"/>
                      </a:endParaRPr>
                    </a:p>
                  </a:txBody>
                  <a:tcPr marL="68580" marR="68580" marT="0" marB="0"/>
                </a:tc>
                <a:tc>
                  <a:txBody>
                    <a:bodyPr/>
                    <a:lstStyle/>
                    <a:p>
                      <a:pPr>
                        <a:lnSpc>
                          <a:spcPct val="115000"/>
                        </a:lnSpc>
                        <a:spcAft>
                          <a:spcPts val="0"/>
                        </a:spcAft>
                      </a:pPr>
                      <a:r>
                        <a:rPr lang="en-US" sz="1600" b="1" dirty="0">
                          <a:solidFill>
                            <a:srgbClr val="FF0000"/>
                          </a:solidFill>
                        </a:rPr>
                        <a:t>54%±12.8</a:t>
                      </a:r>
                      <a:r>
                        <a:rPr lang="en-US" sz="1600" b="1" dirty="0" smtClean="0">
                          <a:solidFill>
                            <a:srgbClr val="FF0000"/>
                          </a:solidFill>
                        </a:rPr>
                        <a:t>% </a:t>
                      </a:r>
                      <a:r>
                        <a:rPr lang="en-US" sz="1600" b="1" dirty="0">
                          <a:solidFill>
                            <a:srgbClr val="FF0000"/>
                          </a:solidFill>
                        </a:rPr>
                        <a:t>(23)</a:t>
                      </a:r>
                      <a:endParaRPr lang="en-CA" sz="1600" b="1" dirty="0">
                        <a:solidFill>
                          <a:srgbClr val="FF0000"/>
                        </a:solidFill>
                        <a:latin typeface="Calibri"/>
                        <a:ea typeface="SimSun"/>
                        <a:cs typeface="Times New Roman"/>
                      </a:endParaRPr>
                    </a:p>
                  </a:txBody>
                  <a:tcPr marL="68580" marR="68580" marT="0" marB="0"/>
                </a:tc>
              </a:tr>
            </a:tbl>
          </a:graphicData>
        </a:graphic>
      </p:graphicFrame>
      <p:sp>
        <p:nvSpPr>
          <p:cNvPr id="4" name="TextBox 3"/>
          <p:cNvSpPr txBox="1"/>
          <p:nvPr/>
        </p:nvSpPr>
        <p:spPr>
          <a:xfrm>
            <a:off x="1219200" y="722293"/>
            <a:ext cx="6400800" cy="954107"/>
          </a:xfrm>
          <a:prstGeom prst="rect">
            <a:avLst/>
          </a:prstGeom>
          <a:noFill/>
        </p:spPr>
        <p:txBody>
          <a:bodyPr wrap="square" rtlCol="0">
            <a:spAutoFit/>
          </a:bodyPr>
          <a:lstStyle/>
          <a:p>
            <a:r>
              <a:rPr lang="en-US" sz="2800" b="1" dirty="0" smtClean="0">
                <a:solidFill>
                  <a:srgbClr val="0070C0"/>
                </a:solidFill>
              </a:rPr>
              <a:t>Statistical analysis of Cloning efficiencies of LVs with CIP-treated vectors (n=4)</a:t>
            </a:r>
            <a:endParaRPr lang="en-CA" sz="2800" b="1" dirty="0">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133600"/>
          <a:ext cx="8839200" cy="2924122"/>
        </p:xfrm>
        <a:graphic>
          <a:graphicData uri="http://schemas.openxmlformats.org/drawingml/2006/table">
            <a:tbl>
              <a:tblPr>
                <a:tableStyleId>{5940675A-B579-460E-94D1-54222C63F5DA}</a:tableStyleId>
              </a:tblPr>
              <a:tblGrid>
                <a:gridCol w="1111703"/>
                <a:gridCol w="2004333"/>
                <a:gridCol w="1469570"/>
                <a:gridCol w="1947183"/>
                <a:gridCol w="2306411"/>
              </a:tblGrid>
              <a:tr h="584841">
                <a:tc>
                  <a:txBody>
                    <a:bodyPr/>
                    <a:lstStyle/>
                    <a:p>
                      <a:pPr>
                        <a:lnSpc>
                          <a:spcPct val="115000"/>
                        </a:lnSpc>
                        <a:spcAft>
                          <a:spcPts val="0"/>
                        </a:spcAft>
                      </a:pPr>
                      <a:endParaRPr lang="en-CA" sz="1800" b="1" dirty="0">
                        <a:solidFill>
                          <a:srgbClr val="FF0000"/>
                        </a:solidFill>
                      </a:endParaRPr>
                    </a:p>
                    <a:p>
                      <a:pPr>
                        <a:lnSpc>
                          <a:spcPct val="115000"/>
                        </a:lnSpc>
                        <a:spcAft>
                          <a:spcPts val="0"/>
                        </a:spcAft>
                      </a:pPr>
                      <a:r>
                        <a:rPr lang="en-US" sz="1800" b="1" dirty="0">
                          <a:solidFill>
                            <a:srgbClr val="FF0000"/>
                          </a:solidFill>
                        </a:rPr>
                        <a:t>Vector</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a:t>Hosts of transformation</a:t>
                      </a:r>
                      <a:endParaRPr lang="en-CA" sz="1800" b="1">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Total No. of identified colonies</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a:t>Percentage of inserted vectors </a:t>
                      </a:r>
                      <a:endParaRPr lang="en-CA" sz="1800" b="1">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Percentage of </a:t>
                      </a:r>
                      <a:endParaRPr lang="en-CA" sz="1800" b="1" dirty="0">
                        <a:solidFill>
                          <a:srgbClr val="FF0000"/>
                        </a:solidFill>
                      </a:endParaRPr>
                    </a:p>
                    <a:p>
                      <a:pPr>
                        <a:lnSpc>
                          <a:spcPct val="115000"/>
                        </a:lnSpc>
                        <a:spcAft>
                          <a:spcPts val="0"/>
                        </a:spcAft>
                      </a:pPr>
                      <a:r>
                        <a:rPr lang="en-US" sz="1800" b="1" dirty="0">
                          <a:solidFill>
                            <a:srgbClr val="FF0000"/>
                          </a:solidFill>
                        </a:rPr>
                        <a:t>Corrected-oriented inserts  </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249">
                <a:tc>
                  <a:txBody>
                    <a:bodyPr/>
                    <a:lstStyle/>
                    <a:p>
                      <a:pPr>
                        <a:lnSpc>
                          <a:spcPct val="115000"/>
                        </a:lnSpc>
                        <a:spcAft>
                          <a:spcPts val="0"/>
                        </a:spcAft>
                      </a:pPr>
                      <a:endParaRPr lang="en-US" sz="1800" b="1" dirty="0" smtClean="0">
                        <a:solidFill>
                          <a:srgbClr val="FF0000"/>
                        </a:solidFill>
                      </a:endParaRPr>
                    </a:p>
                    <a:p>
                      <a:pPr>
                        <a:lnSpc>
                          <a:spcPct val="115000"/>
                        </a:lnSpc>
                        <a:spcAft>
                          <a:spcPts val="0"/>
                        </a:spcAft>
                      </a:pPr>
                      <a:r>
                        <a:rPr lang="en-US" sz="1800" b="1" dirty="0" smtClean="0">
                          <a:solidFill>
                            <a:srgbClr val="FF0000"/>
                          </a:solidFill>
                        </a:rPr>
                        <a:t>EGFP</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US" sz="1800" b="1" dirty="0" smtClean="0"/>
                    </a:p>
                    <a:p>
                      <a:pPr>
                        <a:lnSpc>
                          <a:spcPct val="115000"/>
                        </a:lnSpc>
                        <a:spcAft>
                          <a:spcPts val="0"/>
                        </a:spcAft>
                      </a:pPr>
                      <a:r>
                        <a:rPr lang="en-US" sz="1800" b="1" dirty="0" smtClean="0"/>
                        <a:t>Top10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US" sz="1800" b="1" dirty="0" smtClean="0">
                        <a:solidFill>
                          <a:srgbClr val="FF0000"/>
                        </a:solidFill>
                      </a:endParaRPr>
                    </a:p>
                    <a:p>
                      <a:pPr>
                        <a:lnSpc>
                          <a:spcPct val="115000"/>
                        </a:lnSpc>
                        <a:spcAft>
                          <a:spcPts val="0"/>
                        </a:spcAft>
                      </a:pPr>
                      <a:r>
                        <a:rPr lang="en-US" sz="1800" b="1" dirty="0" smtClean="0">
                          <a:solidFill>
                            <a:srgbClr val="FF0000"/>
                          </a:solidFill>
                        </a:rPr>
                        <a:t>10 </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US" sz="1800" b="1" dirty="0" smtClean="0"/>
                    </a:p>
                    <a:p>
                      <a:pPr>
                        <a:lnSpc>
                          <a:spcPct val="115000"/>
                        </a:lnSpc>
                        <a:spcAft>
                          <a:spcPts val="0"/>
                        </a:spcAft>
                      </a:pPr>
                      <a:r>
                        <a:rPr lang="en-US" sz="1800" b="1" dirty="0" smtClean="0"/>
                        <a:t>0</a:t>
                      </a:r>
                      <a:r>
                        <a:rPr lang="en-US" sz="1800" b="1" dirty="0"/>
                        <a:t>% (0/10)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US" sz="1800" b="1" dirty="0" smtClean="0">
                        <a:solidFill>
                          <a:srgbClr val="FF0000"/>
                        </a:solidFill>
                      </a:endParaRPr>
                    </a:p>
                    <a:p>
                      <a:pPr>
                        <a:lnSpc>
                          <a:spcPct val="115000"/>
                        </a:lnSpc>
                        <a:spcAft>
                          <a:spcPts val="0"/>
                        </a:spcAft>
                      </a:pPr>
                      <a:r>
                        <a:rPr lang="en-US" sz="1800" b="1" dirty="0" smtClean="0">
                          <a:solidFill>
                            <a:srgbClr val="FF0000"/>
                          </a:solidFill>
                        </a:rPr>
                        <a:t>0</a:t>
                      </a:r>
                      <a:r>
                        <a:rPr lang="en-US" sz="1800" b="1" dirty="0">
                          <a:solidFill>
                            <a:srgbClr val="FF0000"/>
                          </a:solidFill>
                        </a:rPr>
                        <a:t>% (0/10)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249">
                <a:tc>
                  <a:txBody>
                    <a:bodyPr/>
                    <a:lstStyle/>
                    <a:p>
                      <a:pPr>
                        <a:lnSpc>
                          <a:spcPct val="115000"/>
                        </a:lnSpc>
                        <a:spcAft>
                          <a:spcPts val="0"/>
                        </a:spcAft>
                      </a:pPr>
                      <a:r>
                        <a:rPr lang="en-US" sz="1800" b="1" dirty="0">
                          <a:solidFill>
                            <a:srgbClr val="FF0000"/>
                          </a:solidFill>
                        </a:rPr>
                        <a:t>hPlk2 WT</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a:t>Top10</a:t>
                      </a:r>
                      <a:endParaRPr lang="en-CA" sz="1800" b="1">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t>10% (</a:t>
                      </a:r>
                      <a:r>
                        <a:rPr lang="en-US" sz="1800" b="1" dirty="0">
                          <a:solidFill>
                            <a:srgbClr val="0070C0"/>
                          </a:solidFill>
                        </a:rPr>
                        <a:t>1</a:t>
                      </a:r>
                      <a:r>
                        <a:rPr lang="en-US" sz="1800" b="1" dirty="0"/>
                        <a:t>/10)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0% (0/10)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249">
                <a:tc>
                  <a:txBody>
                    <a:bodyPr/>
                    <a:lstStyle/>
                    <a:p>
                      <a:pPr>
                        <a:lnSpc>
                          <a:spcPct val="115000"/>
                        </a:lnSpc>
                        <a:spcAft>
                          <a:spcPts val="0"/>
                        </a:spcAft>
                      </a:pPr>
                      <a:r>
                        <a:rPr lang="en-US" sz="1800" b="1" dirty="0" smtClean="0">
                          <a:solidFill>
                            <a:srgbClr val="FF0000"/>
                          </a:solidFill>
                        </a:rPr>
                        <a:t>K111M</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t>Top10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t>10% (</a:t>
                      </a:r>
                      <a:r>
                        <a:rPr lang="en-US" sz="1800" b="1" dirty="0">
                          <a:solidFill>
                            <a:srgbClr val="0070C0"/>
                          </a:solidFill>
                        </a:rPr>
                        <a:t>1</a:t>
                      </a:r>
                      <a:r>
                        <a:rPr lang="en-US" sz="1800" b="1" dirty="0"/>
                        <a:t>/10)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0% (0/10)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249">
                <a:tc>
                  <a:txBody>
                    <a:bodyPr/>
                    <a:lstStyle/>
                    <a:p>
                      <a:pPr>
                        <a:lnSpc>
                          <a:spcPct val="115000"/>
                        </a:lnSpc>
                        <a:spcAft>
                          <a:spcPts val="0"/>
                        </a:spcAft>
                      </a:pPr>
                      <a:r>
                        <a:rPr lang="en-US" sz="1800" b="1" dirty="0">
                          <a:solidFill>
                            <a:srgbClr val="FF0000"/>
                          </a:solidFill>
                        </a:rPr>
                        <a:t>T239D</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t>Top10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a:t>0% (0/10)</a:t>
                      </a:r>
                      <a:endParaRPr lang="en-CA" sz="1800" b="1">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0% (0/10)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378">
                <a:tc>
                  <a:txBody>
                    <a:bodyPr/>
                    <a:lstStyle/>
                    <a:p>
                      <a:pPr>
                        <a:lnSpc>
                          <a:spcPct val="115000"/>
                        </a:lnSpc>
                        <a:spcAft>
                          <a:spcPts val="0"/>
                        </a:spcAft>
                      </a:pPr>
                      <a:r>
                        <a:rPr lang="en-US" sz="1800" b="1" dirty="0">
                          <a:solidFill>
                            <a:srgbClr val="FF0000"/>
                          </a:solidFill>
                        </a:rPr>
                        <a:t>T239V</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t>Top10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t>30% (</a:t>
                      </a:r>
                      <a:r>
                        <a:rPr lang="en-US" sz="1800" b="1" dirty="0">
                          <a:solidFill>
                            <a:srgbClr val="0070C0"/>
                          </a:solidFill>
                        </a:rPr>
                        <a:t>3</a:t>
                      </a:r>
                      <a:r>
                        <a:rPr lang="en-US" sz="1800" b="1" dirty="0"/>
                        <a:t>/10)</a:t>
                      </a:r>
                      <a:endParaRPr lang="en-CA" sz="1800" b="1" dirty="0">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solidFill>
                            <a:srgbClr val="FF0000"/>
                          </a:solidFill>
                        </a:rPr>
                        <a:t>10% (</a:t>
                      </a:r>
                      <a:r>
                        <a:rPr lang="en-US" sz="1800" b="1" dirty="0">
                          <a:solidFill>
                            <a:srgbClr val="0070C0"/>
                          </a:solidFill>
                        </a:rPr>
                        <a:t>1</a:t>
                      </a:r>
                      <a:r>
                        <a:rPr lang="en-US" sz="1800" b="1" dirty="0">
                          <a:solidFill>
                            <a:srgbClr val="FF0000"/>
                          </a:solidFill>
                        </a:rPr>
                        <a:t>/10)</a:t>
                      </a:r>
                      <a:endParaRPr lang="en-CA" sz="1800" b="1" dirty="0">
                        <a:solidFill>
                          <a:srgbClr val="FF0000"/>
                        </a:solidFill>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1034810" y="1143000"/>
            <a:ext cx="7194790" cy="954107"/>
          </a:xfrm>
          <a:prstGeom prst="rect">
            <a:avLst/>
          </a:prstGeom>
          <a:noFill/>
        </p:spPr>
        <p:txBody>
          <a:bodyPr wrap="none" rtlCol="0">
            <a:spAutoFit/>
          </a:bodyPr>
          <a:lstStyle/>
          <a:p>
            <a:r>
              <a:rPr lang="en-US" sz="2800" b="1" dirty="0" smtClean="0">
                <a:solidFill>
                  <a:srgbClr val="FF0000"/>
                </a:solidFill>
              </a:rPr>
              <a:t>Cloning efficiencies of LVs with </a:t>
            </a:r>
            <a:r>
              <a:rPr lang="en-US" sz="2800" b="1" dirty="0" smtClean="0"/>
              <a:t>non</a:t>
            </a:r>
            <a:r>
              <a:rPr lang="en-US" sz="2800" b="1" dirty="0" smtClean="0">
                <a:solidFill>
                  <a:srgbClr val="FF0000"/>
                </a:solidFill>
              </a:rPr>
              <a:t>-CIP-treated</a:t>
            </a:r>
          </a:p>
          <a:p>
            <a:r>
              <a:rPr lang="en-US" sz="2800" b="1" dirty="0" smtClean="0">
                <a:solidFill>
                  <a:srgbClr val="FF0000"/>
                </a:solidFill>
              </a:rPr>
              <a:t> vectors (n=5)</a:t>
            </a:r>
            <a:endParaRPr lang="en-CA" sz="2800" b="1" dirty="0">
              <a:solidFill>
                <a:srgbClr val="FF0000"/>
              </a:solidFill>
            </a:endParaRPr>
          </a:p>
        </p:txBody>
      </p:sp>
      <p:sp>
        <p:nvSpPr>
          <p:cNvPr id="5" name="TextBox 4"/>
          <p:cNvSpPr txBox="1"/>
          <p:nvPr/>
        </p:nvSpPr>
        <p:spPr>
          <a:xfrm>
            <a:off x="4724400" y="5040868"/>
            <a:ext cx="2452916" cy="369332"/>
          </a:xfrm>
          <a:prstGeom prst="rect">
            <a:avLst/>
          </a:prstGeom>
          <a:noFill/>
        </p:spPr>
        <p:txBody>
          <a:bodyPr wrap="none" rtlCol="0">
            <a:spAutoFit/>
          </a:bodyPr>
          <a:lstStyle/>
          <a:p>
            <a:r>
              <a:rPr lang="en-US" b="1" dirty="0" smtClean="0">
                <a:solidFill>
                  <a:srgbClr val="0070C0"/>
                </a:solidFill>
              </a:rPr>
              <a:t>10%                              </a:t>
            </a:r>
            <a:r>
              <a:rPr lang="en-US" b="1" dirty="0" smtClean="0">
                <a:solidFill>
                  <a:srgbClr val="FF0000"/>
                </a:solidFill>
              </a:rPr>
              <a:t>2%</a:t>
            </a:r>
            <a:endParaRPr lang="en-CA" b="1" dirty="0">
              <a:solidFill>
                <a:srgbClr val="FF0000"/>
              </a:solidFill>
            </a:endParaRPr>
          </a:p>
        </p:txBody>
      </p:sp>
      <p:sp>
        <p:nvSpPr>
          <p:cNvPr id="6" name="TextBox 5"/>
          <p:cNvSpPr txBox="1"/>
          <p:nvPr/>
        </p:nvSpPr>
        <p:spPr>
          <a:xfrm>
            <a:off x="152400" y="5040868"/>
            <a:ext cx="702693" cy="369332"/>
          </a:xfrm>
          <a:prstGeom prst="rect">
            <a:avLst/>
          </a:prstGeom>
          <a:noFill/>
        </p:spPr>
        <p:txBody>
          <a:bodyPr wrap="none" rtlCol="0">
            <a:spAutoFit/>
          </a:bodyPr>
          <a:lstStyle/>
          <a:p>
            <a:r>
              <a:rPr lang="en-US" b="1" dirty="0" smtClean="0">
                <a:solidFill>
                  <a:srgbClr val="FF0000"/>
                </a:solidFill>
              </a:rPr>
              <a:t>Total</a:t>
            </a:r>
            <a:r>
              <a:rPr lang="en-US" dirty="0" smtClean="0"/>
              <a:t> </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228600"/>
            <a:ext cx="8305800" cy="6389132"/>
            <a:chOff x="381000" y="228600"/>
            <a:chExt cx="8305800" cy="6389132"/>
          </a:xfrm>
        </p:grpSpPr>
        <p:graphicFrame>
          <p:nvGraphicFramePr>
            <p:cNvPr id="2" name="Chart 1"/>
            <p:cNvGraphicFramePr/>
            <p:nvPr/>
          </p:nvGraphicFramePr>
          <p:xfrm>
            <a:off x="381000" y="1066800"/>
            <a:ext cx="8305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90600" y="228600"/>
              <a:ext cx="6841873" cy="954107"/>
            </a:xfrm>
            <a:prstGeom prst="rect">
              <a:avLst/>
            </a:prstGeom>
            <a:noFill/>
          </p:spPr>
          <p:txBody>
            <a:bodyPr wrap="none" rtlCol="0">
              <a:spAutoFit/>
            </a:bodyPr>
            <a:lstStyle/>
            <a:p>
              <a:r>
                <a:rPr lang="en-US" sz="2800" b="1" dirty="0" smtClean="0">
                  <a:solidFill>
                    <a:srgbClr val="0070C0"/>
                  </a:solidFill>
                </a:rPr>
                <a:t>Cloning efficiencies of LVs with CIP-treated </a:t>
              </a:r>
            </a:p>
            <a:p>
              <a:r>
                <a:rPr lang="en-US" sz="2800" b="1" dirty="0" smtClean="0">
                  <a:solidFill>
                    <a:srgbClr val="0070C0"/>
                  </a:solidFill>
                </a:rPr>
                <a:t>and </a:t>
              </a:r>
              <a:r>
                <a:rPr lang="en-US" sz="2800" b="1" dirty="0" smtClean="0">
                  <a:solidFill>
                    <a:srgbClr val="FF0000"/>
                  </a:solidFill>
                </a:rPr>
                <a:t>un</a:t>
              </a:r>
              <a:r>
                <a:rPr lang="en-US" sz="2800" b="1" dirty="0" smtClean="0">
                  <a:solidFill>
                    <a:srgbClr val="0070C0"/>
                  </a:solidFill>
                </a:rPr>
                <a:t>-CIP-treated vectors with </a:t>
              </a:r>
              <a:r>
                <a:rPr lang="en-US" sz="2800" b="1" dirty="0" err="1" smtClean="0">
                  <a:solidFill>
                    <a:srgbClr val="0070C0"/>
                  </a:solidFill>
                </a:rPr>
                <a:t>BamH</a:t>
              </a:r>
              <a:r>
                <a:rPr lang="en-US" sz="2800" b="1" dirty="0" smtClean="0">
                  <a:solidFill>
                    <a:srgbClr val="0070C0"/>
                  </a:solidFill>
                </a:rPr>
                <a:t> I site</a:t>
              </a:r>
              <a:endParaRPr lang="en-CA" sz="2800" b="1" dirty="0">
                <a:solidFill>
                  <a:srgbClr val="0070C0"/>
                </a:solidFill>
              </a:endParaRPr>
            </a:p>
          </p:txBody>
        </p:sp>
        <p:sp>
          <p:nvSpPr>
            <p:cNvPr id="4" name="TextBox 3"/>
            <p:cNvSpPr txBox="1"/>
            <p:nvPr/>
          </p:nvSpPr>
          <p:spPr>
            <a:xfrm>
              <a:off x="5462685" y="6248400"/>
              <a:ext cx="184731" cy="369332"/>
            </a:xfrm>
            <a:prstGeom prst="rect">
              <a:avLst/>
            </a:prstGeom>
            <a:noFill/>
          </p:spPr>
          <p:txBody>
            <a:bodyPr wrap="none" rtlCol="0">
              <a:spAutoFit/>
            </a:bodyPr>
            <a:lstStyle/>
            <a:p>
              <a:endParaRPr lang="en-CA"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609600"/>
            <a:ext cx="8077200" cy="4308872"/>
          </a:xfrm>
          <a:prstGeom prst="rect">
            <a:avLst/>
          </a:prstGeom>
          <a:noFill/>
        </p:spPr>
        <p:txBody>
          <a:bodyPr wrap="square" rtlCol="0">
            <a:spAutoFit/>
          </a:bodyPr>
          <a:lstStyle/>
          <a:p>
            <a:r>
              <a:rPr lang="en-US" sz="3200" b="1" dirty="0" smtClean="0">
                <a:solidFill>
                  <a:srgbClr val="FF0000"/>
                </a:solidFill>
              </a:rPr>
              <a:t>Main topics</a:t>
            </a:r>
          </a:p>
          <a:p>
            <a:endParaRPr lang="en-US" dirty="0" smtClean="0"/>
          </a:p>
          <a:p>
            <a:pPr marL="342900" indent="-342900">
              <a:buAutoNum type="arabicPeriod"/>
            </a:pPr>
            <a:r>
              <a:rPr lang="en-US" sz="2800" b="1" dirty="0" smtClean="0"/>
              <a:t>Theoretical design of combinatorial strategy</a:t>
            </a:r>
          </a:p>
          <a:p>
            <a:pPr marL="342900" indent="-342900"/>
            <a:endParaRPr lang="en-US" sz="2800" b="1" dirty="0" smtClean="0"/>
          </a:p>
          <a:p>
            <a:pPr marL="342900" indent="-342900"/>
            <a:r>
              <a:rPr lang="en-US" sz="2800" b="1" dirty="0" smtClean="0"/>
              <a:t>2. Special examples with </a:t>
            </a:r>
            <a:r>
              <a:rPr lang="en-US" sz="2800" b="1" dirty="0" err="1" smtClean="0"/>
              <a:t>BamH</a:t>
            </a:r>
            <a:r>
              <a:rPr lang="en-US" sz="2800" b="1" dirty="0" smtClean="0"/>
              <a:t> I clone site</a:t>
            </a:r>
          </a:p>
          <a:p>
            <a:pPr marL="342900" indent="-342900">
              <a:buAutoNum type="arabicPeriod"/>
            </a:pPr>
            <a:endParaRPr lang="en-US" sz="2800" b="1" dirty="0" smtClean="0"/>
          </a:p>
          <a:p>
            <a:pPr marL="342900" indent="-342900"/>
            <a:r>
              <a:rPr lang="en-US" sz="2800" b="1" dirty="0" smtClean="0"/>
              <a:t>3. General examples with various clone sites</a:t>
            </a:r>
          </a:p>
          <a:p>
            <a:pPr marL="342900" indent="-342900"/>
            <a:endParaRPr lang="en-US" sz="2800" b="1" dirty="0" smtClean="0"/>
          </a:p>
          <a:p>
            <a:pPr marL="342900" indent="-342900"/>
            <a:r>
              <a:rPr lang="en-US" sz="2800" b="1" dirty="0" smtClean="0"/>
              <a:t>4. The titration of </a:t>
            </a:r>
            <a:r>
              <a:rPr lang="en-US" sz="2800" b="1" dirty="0" err="1" smtClean="0"/>
              <a:t>lentiviral</a:t>
            </a:r>
            <a:r>
              <a:rPr lang="en-US" sz="2800" b="1" dirty="0" smtClean="0"/>
              <a:t> vectors  and expression in mammalian cells </a:t>
            </a:r>
            <a:endParaRPr lang="en-CA"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 y="152400"/>
            <a:ext cx="8687346" cy="6583978"/>
            <a:chOff x="152400" y="152400"/>
            <a:chExt cx="8687346" cy="6583978"/>
          </a:xfrm>
        </p:grpSpPr>
        <p:grpSp>
          <p:nvGrpSpPr>
            <p:cNvPr id="6" name="Group 5"/>
            <p:cNvGrpSpPr/>
            <p:nvPr/>
          </p:nvGrpSpPr>
          <p:grpSpPr>
            <a:xfrm>
              <a:off x="152400" y="152400"/>
              <a:ext cx="8687346" cy="6583978"/>
              <a:chOff x="228600" y="152400"/>
              <a:chExt cx="8687346" cy="6583978"/>
            </a:xfrm>
          </p:grpSpPr>
          <p:grpSp>
            <p:nvGrpSpPr>
              <p:cNvPr id="4" name="Group 3"/>
              <p:cNvGrpSpPr/>
              <p:nvPr/>
            </p:nvGrpSpPr>
            <p:grpSpPr>
              <a:xfrm>
                <a:off x="228600" y="952500"/>
                <a:ext cx="8687346" cy="5783878"/>
                <a:chOff x="228600" y="952500"/>
                <a:chExt cx="8687346" cy="5783878"/>
              </a:xfrm>
            </p:grpSpPr>
            <p:pic>
              <p:nvPicPr>
                <p:cNvPr id="1026" name="Picture 2" descr="B:\Gang before AUG 2012\Submission\Scientific Reports Submission #1\Revision\Figure Legends\Figure 5.tif"/>
                <p:cNvPicPr>
                  <a:picLocks noChangeAspect="1" noChangeArrowheads="1"/>
                </p:cNvPicPr>
                <p:nvPr/>
              </p:nvPicPr>
              <p:blipFill>
                <a:blip r:embed="rId2" cstate="print"/>
                <a:srcRect/>
                <a:stretch>
                  <a:fillRect/>
                </a:stretch>
              </p:blipFill>
              <p:spPr bwMode="auto">
                <a:xfrm>
                  <a:off x="228600" y="952500"/>
                  <a:ext cx="7467600" cy="5600700"/>
                </a:xfrm>
                <a:prstGeom prst="rect">
                  <a:avLst/>
                </a:prstGeom>
                <a:noFill/>
              </p:spPr>
            </p:pic>
            <p:sp>
              <p:nvSpPr>
                <p:cNvPr id="3" name="Rectangle 2"/>
                <p:cNvSpPr/>
                <p:nvPr/>
              </p:nvSpPr>
              <p:spPr>
                <a:xfrm>
                  <a:off x="4572000" y="6336268"/>
                  <a:ext cx="4343946" cy="400110"/>
                </a:xfrm>
                <a:prstGeom prst="rect">
                  <a:avLst/>
                </a:prstGeom>
              </p:spPr>
              <p:txBody>
                <a:bodyPr wrap="none">
                  <a:spAutoFit/>
                </a:bodyPr>
                <a:lstStyle/>
                <a:p>
                  <a:r>
                    <a:rPr lang="en-US" sz="2000" b="1" i="1" dirty="0" smtClean="0"/>
                    <a:t>Zhang &amp; </a:t>
                  </a:r>
                  <a:r>
                    <a:rPr lang="en-US" sz="2000" b="1" i="1" dirty="0" err="1" smtClean="0"/>
                    <a:t>Tandon</a:t>
                  </a:r>
                  <a:r>
                    <a:rPr lang="en-US" sz="2000" b="1" i="1" dirty="0" smtClean="0"/>
                    <a:t>, Sci. Rep., 2012, 2: 415</a:t>
                  </a:r>
                  <a:endParaRPr lang="en-CA" sz="2000" b="1" i="1" dirty="0"/>
                </a:p>
              </p:txBody>
            </p:sp>
          </p:grpSp>
          <p:sp>
            <p:nvSpPr>
              <p:cNvPr id="5" name="TextBox 4"/>
              <p:cNvSpPr txBox="1"/>
              <p:nvPr/>
            </p:nvSpPr>
            <p:spPr>
              <a:xfrm>
                <a:off x="323856" y="152400"/>
                <a:ext cx="8515344" cy="954107"/>
              </a:xfrm>
              <a:prstGeom prst="rect">
                <a:avLst/>
              </a:prstGeom>
              <a:noFill/>
            </p:spPr>
            <p:txBody>
              <a:bodyPr wrap="none" rtlCol="0">
                <a:spAutoFit/>
              </a:bodyPr>
              <a:lstStyle/>
              <a:p>
                <a:r>
                  <a:rPr lang="en-US" sz="2800" b="1" dirty="0" smtClean="0">
                    <a:solidFill>
                      <a:srgbClr val="0070C0"/>
                    </a:solidFill>
                  </a:rPr>
                  <a:t>Transient expression of hPlk2 Wt and mutants and EGFP</a:t>
                </a:r>
              </a:p>
              <a:p>
                <a:r>
                  <a:rPr lang="en-US" sz="2800" b="1" dirty="0" smtClean="0">
                    <a:solidFill>
                      <a:srgbClr val="0070C0"/>
                    </a:solidFill>
                  </a:rPr>
                  <a:t>in 293T cells</a:t>
                </a:r>
                <a:endParaRPr lang="en-CA" sz="2800" b="1" dirty="0">
                  <a:solidFill>
                    <a:srgbClr val="0070C0"/>
                  </a:solidFill>
                </a:endParaRPr>
              </a:p>
            </p:txBody>
          </p:sp>
        </p:grpSp>
        <p:sp>
          <p:nvSpPr>
            <p:cNvPr id="7" name="TextBox 6"/>
            <p:cNvSpPr txBox="1"/>
            <p:nvPr/>
          </p:nvSpPr>
          <p:spPr>
            <a:xfrm>
              <a:off x="6553200" y="3960674"/>
              <a:ext cx="1991251" cy="1754326"/>
            </a:xfrm>
            <a:prstGeom prst="rect">
              <a:avLst/>
            </a:prstGeom>
            <a:noFill/>
          </p:spPr>
          <p:txBody>
            <a:bodyPr wrap="none" rtlCol="0">
              <a:spAutoFit/>
            </a:bodyPr>
            <a:lstStyle/>
            <a:p>
              <a:r>
                <a:rPr lang="en-US" b="1" dirty="0" smtClean="0"/>
                <a:t>1, 6: 293T cells;</a:t>
              </a:r>
            </a:p>
            <a:p>
              <a:r>
                <a:rPr lang="en-US" b="1" dirty="0" smtClean="0"/>
                <a:t>2, 3, 4, 5: hPlk2Wt;</a:t>
              </a:r>
            </a:p>
            <a:p>
              <a:r>
                <a:rPr lang="en-US" b="1" dirty="0" smtClean="0"/>
                <a:t>7, 8: K111M;</a:t>
              </a:r>
            </a:p>
            <a:p>
              <a:r>
                <a:rPr lang="en-US" b="1" dirty="0" smtClean="0"/>
                <a:t>9, 10: T239D;</a:t>
              </a:r>
            </a:p>
            <a:p>
              <a:r>
                <a:rPr lang="en-US" b="1" dirty="0" smtClean="0"/>
                <a:t>11, 12: T239V;</a:t>
              </a:r>
            </a:p>
            <a:p>
              <a:r>
                <a:rPr lang="en-US" b="1" dirty="0" smtClean="0">
                  <a:solidFill>
                    <a:srgbClr val="00B050"/>
                  </a:solidFill>
                </a:rPr>
                <a:t>c, e: EGFP</a:t>
              </a:r>
              <a:endParaRPr lang="en-CA" b="1" dirty="0">
                <a:solidFill>
                  <a:srgbClr val="00B050"/>
                </a:solidFill>
              </a:endParaRPr>
            </a:p>
          </p:txBody>
        </p:sp>
      </p:grpSp>
      <p:sp>
        <p:nvSpPr>
          <p:cNvPr id="9" name="TextBox 8"/>
          <p:cNvSpPr txBox="1"/>
          <p:nvPr/>
        </p:nvSpPr>
        <p:spPr>
          <a:xfrm>
            <a:off x="6553200" y="3364468"/>
            <a:ext cx="1998496" cy="369332"/>
          </a:xfrm>
          <a:prstGeom prst="rect">
            <a:avLst/>
          </a:prstGeom>
          <a:noFill/>
        </p:spPr>
        <p:txBody>
          <a:bodyPr wrap="none" rtlCol="0">
            <a:spAutoFit/>
          </a:bodyPr>
          <a:lstStyle/>
          <a:p>
            <a:r>
              <a:rPr lang="en-US" b="1" dirty="0" smtClean="0">
                <a:solidFill>
                  <a:srgbClr val="FF0000"/>
                </a:solidFill>
              </a:rPr>
              <a:t>Vector sizes: ~13kb</a:t>
            </a:r>
            <a:endParaRPr lang="en-CA"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5262979"/>
          </a:xfrm>
          <a:prstGeom prst="rect">
            <a:avLst/>
          </a:prstGeom>
        </p:spPr>
        <p:txBody>
          <a:bodyPr wrap="square">
            <a:spAutoFit/>
          </a:bodyPr>
          <a:lstStyle/>
          <a:p>
            <a:pPr marL="514350" indent="-514350"/>
            <a:r>
              <a:rPr lang="pt-BR" sz="2400" b="1" dirty="0" smtClean="0"/>
              <a:t>Gang Zhang* </a:t>
            </a:r>
            <a:r>
              <a:rPr lang="pt-BR" sz="2400" dirty="0" smtClean="0"/>
              <a:t>&amp; Anurag Tandon. Quantitative assessment on the cloning efficiencies of lentiviral transfer vectors with a unique clone site. </a:t>
            </a:r>
            <a:r>
              <a:rPr lang="pt-BR" sz="2400" b="1" i="1" dirty="0" smtClean="0"/>
              <a:t>Scientific Reports</a:t>
            </a:r>
            <a:r>
              <a:rPr lang="pt-BR" sz="2400" b="1" dirty="0" smtClean="0"/>
              <a:t>,</a:t>
            </a:r>
            <a:r>
              <a:rPr lang="pt-BR" sz="2400" dirty="0" smtClean="0"/>
              <a:t> 2012, 2: 415</a:t>
            </a:r>
          </a:p>
          <a:p>
            <a:pPr marL="514350" indent="-514350"/>
            <a:endParaRPr lang="pt-BR" sz="2400" dirty="0" smtClean="0"/>
          </a:p>
          <a:p>
            <a:r>
              <a:rPr lang="en-US" sz="2400" b="1" dirty="0" smtClean="0"/>
              <a:t>This paper is ranked #1 </a:t>
            </a:r>
            <a:r>
              <a:rPr lang="en-US" sz="2400" dirty="0" smtClean="0"/>
              <a:t>published on the same topic since the publication by </a:t>
            </a:r>
            <a:r>
              <a:rPr lang="en-US" sz="2400" b="1" dirty="0" smtClean="0"/>
              <a:t>Isabelle Cooper-</a:t>
            </a:r>
            <a:r>
              <a:rPr lang="en-US" sz="2400" b="1" dirty="0" err="1" smtClean="0"/>
              <a:t>BioMedUpdater</a:t>
            </a:r>
            <a:endParaRPr lang="en-CA" sz="2400" b="1" dirty="0" smtClean="0"/>
          </a:p>
          <a:p>
            <a:r>
              <a:rPr lang="en-US" sz="2400" dirty="0" smtClean="0"/>
              <a:t>(</a:t>
            </a:r>
            <a:r>
              <a:rPr lang="en-US" sz="2400" u="sng" dirty="0" smtClean="0">
                <a:hlinkClick r:id="rId2"/>
              </a:rPr>
              <a:t>http://wipimd.com/?&amp;sttflpg=23c42b52a62e87fabdf578517544b43ca5d50aa8f00f8029</a:t>
            </a:r>
            <a:r>
              <a:rPr lang="en-US" sz="2400" dirty="0" smtClean="0"/>
              <a:t>)</a:t>
            </a:r>
            <a:endParaRPr lang="en-CA" sz="2400" dirty="0" smtClean="0"/>
          </a:p>
          <a:p>
            <a:endParaRPr lang="en-US" sz="2400" b="1" dirty="0" smtClean="0"/>
          </a:p>
          <a:p>
            <a:r>
              <a:rPr lang="en-US" sz="2400" b="1" dirty="0" smtClean="0"/>
              <a:t>Ranked #1 in Concept-“Clone” by </a:t>
            </a:r>
            <a:r>
              <a:rPr lang="en-US" sz="2400" b="1" dirty="0" err="1" smtClean="0"/>
              <a:t>Scicombinator</a:t>
            </a:r>
            <a:r>
              <a:rPr lang="en-US" sz="2400" b="1" dirty="0" smtClean="0"/>
              <a:t> (</a:t>
            </a:r>
            <a:r>
              <a:rPr lang="en-US" sz="2400" b="1" u="sng" dirty="0" smtClean="0">
                <a:hlinkClick r:id="rId3"/>
              </a:rPr>
              <a:t>http://</a:t>
            </a:r>
            <a:r>
              <a:rPr lang="en-CA" sz="2400" b="1" u="sng" dirty="0" smtClean="0">
                <a:hlinkClick r:id="rId3"/>
              </a:rPr>
              <a:t>www.scicombinator.com/concepts/clone/articles</a:t>
            </a:r>
            <a:r>
              <a:rPr lang="en-CA" sz="2400" b="1" dirty="0" smtClean="0"/>
              <a:t>‎</a:t>
            </a:r>
            <a:r>
              <a:rPr lang="en-US" sz="2400" b="1" dirty="0" smtClean="0"/>
              <a:t>)</a:t>
            </a:r>
            <a:endParaRPr lang="en-CA" sz="2400" dirty="0" smtClean="0"/>
          </a:p>
          <a:p>
            <a:endParaRPr lang="en-CA" sz="2400" b="1" dirty="0" smtClean="0"/>
          </a:p>
          <a:p>
            <a:r>
              <a:rPr lang="en-CA" sz="2400" b="1" dirty="0" smtClean="0"/>
              <a:t>Ranked #1 in Concept–“viral vector” by </a:t>
            </a:r>
            <a:r>
              <a:rPr lang="en-CA" sz="2400" b="1" dirty="0" err="1" smtClean="0"/>
              <a:t>Scicombinator</a:t>
            </a:r>
            <a:r>
              <a:rPr lang="en-CA" sz="2400" b="1" dirty="0" smtClean="0"/>
              <a:t> (</a:t>
            </a:r>
            <a:r>
              <a:rPr lang="en-CA" sz="2400" b="1" u="sng" dirty="0" smtClean="0">
                <a:hlinkClick r:id="rId4"/>
              </a:rPr>
              <a:t>http://www.scicombinator.com/concepts/viral-vector/articles</a:t>
            </a:r>
            <a:r>
              <a:rPr lang="en-CA" sz="2400" b="1" dirty="0" smtClean="0"/>
              <a:t>) </a:t>
            </a:r>
            <a:endParaRPr lang="pt-BR" sz="24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0"/>
            <a:ext cx="7971798" cy="1077218"/>
          </a:xfrm>
          <a:prstGeom prst="rect">
            <a:avLst/>
          </a:prstGeom>
          <a:noFill/>
        </p:spPr>
        <p:txBody>
          <a:bodyPr wrap="none" rtlCol="0">
            <a:spAutoFit/>
          </a:bodyPr>
          <a:lstStyle/>
          <a:p>
            <a:r>
              <a:rPr lang="en-US" sz="3200" b="1" dirty="0" smtClean="0">
                <a:solidFill>
                  <a:srgbClr val="0070C0"/>
                </a:solidFill>
              </a:rPr>
              <a:t>Part III: General examples for different vector </a:t>
            </a:r>
          </a:p>
          <a:p>
            <a:r>
              <a:rPr lang="en-US" sz="3200" b="1" dirty="0" smtClean="0">
                <a:solidFill>
                  <a:srgbClr val="0070C0"/>
                </a:solidFill>
              </a:rPr>
              <a:t>cloning with various clone sites</a:t>
            </a:r>
            <a:endParaRPr lang="en-CA" sz="3200" b="1"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228600"/>
            <a:ext cx="8382000" cy="6381750"/>
            <a:chOff x="381000" y="228600"/>
            <a:chExt cx="8382000" cy="6381750"/>
          </a:xfrm>
        </p:grpSpPr>
        <p:pic>
          <p:nvPicPr>
            <p:cNvPr id="1026" name="Picture 2" descr="B:\Scientific Reports Submission #2\Revision #1\Figures\Figure 1.tif"/>
            <p:cNvPicPr>
              <a:picLocks noChangeAspect="1" noChangeArrowheads="1"/>
            </p:cNvPicPr>
            <p:nvPr/>
          </p:nvPicPr>
          <p:blipFill>
            <a:blip r:embed="rId2" cstate="print">
              <a:lum bright="-40000" contrast="40000"/>
            </a:blip>
            <a:srcRect/>
            <a:stretch>
              <a:fillRect/>
            </a:stretch>
          </p:blipFill>
          <p:spPr bwMode="auto">
            <a:xfrm>
              <a:off x="457200" y="1143000"/>
              <a:ext cx="8305800" cy="5467350"/>
            </a:xfrm>
            <a:prstGeom prst="rect">
              <a:avLst/>
            </a:prstGeom>
            <a:noFill/>
          </p:spPr>
        </p:pic>
        <p:sp>
          <p:nvSpPr>
            <p:cNvPr id="3" name="TextBox 2"/>
            <p:cNvSpPr txBox="1"/>
            <p:nvPr/>
          </p:nvSpPr>
          <p:spPr>
            <a:xfrm>
              <a:off x="381000" y="228600"/>
              <a:ext cx="8382000" cy="954107"/>
            </a:xfrm>
            <a:prstGeom prst="rect">
              <a:avLst/>
            </a:prstGeom>
            <a:noFill/>
          </p:spPr>
          <p:txBody>
            <a:bodyPr wrap="square" rtlCol="0">
              <a:spAutoFit/>
            </a:bodyPr>
            <a:lstStyle/>
            <a:p>
              <a:r>
                <a:rPr lang="en-US" sz="2800" b="1" dirty="0" smtClean="0">
                  <a:solidFill>
                    <a:schemeClr val="tx2"/>
                  </a:solidFill>
                </a:rPr>
                <a:t>Scheme of cloning LVs with blunt clone sites (</a:t>
              </a:r>
              <a:r>
                <a:rPr lang="en-US" sz="2800" b="1" dirty="0" err="1" smtClean="0">
                  <a:solidFill>
                    <a:schemeClr val="tx2"/>
                  </a:solidFill>
                </a:rPr>
                <a:t>Swa</a:t>
              </a:r>
              <a:r>
                <a:rPr lang="en-US" sz="2800" b="1" dirty="0" smtClean="0">
                  <a:solidFill>
                    <a:schemeClr val="tx2"/>
                  </a:solidFill>
                </a:rPr>
                <a:t> I, </a:t>
              </a:r>
              <a:r>
                <a:rPr lang="en-US" sz="2800" b="1" dirty="0" err="1" smtClean="0">
                  <a:solidFill>
                    <a:schemeClr val="tx2"/>
                  </a:solidFill>
                </a:rPr>
                <a:t>EcoR</a:t>
              </a:r>
              <a:r>
                <a:rPr lang="en-US" sz="2800" b="1" dirty="0" smtClean="0">
                  <a:solidFill>
                    <a:schemeClr val="tx2"/>
                  </a:solidFill>
                </a:rPr>
                <a:t> V, </a:t>
              </a:r>
              <a:r>
                <a:rPr lang="en-US" sz="2800" b="1" dirty="0" err="1" smtClean="0">
                  <a:solidFill>
                    <a:schemeClr val="tx2"/>
                  </a:solidFill>
                </a:rPr>
                <a:t>Pme</a:t>
              </a:r>
              <a:r>
                <a:rPr lang="en-US" sz="2800" b="1" dirty="0" smtClean="0">
                  <a:solidFill>
                    <a:schemeClr val="tx2"/>
                  </a:solidFill>
                </a:rPr>
                <a:t> I)</a:t>
              </a:r>
              <a:endParaRPr lang="en-CA" sz="2800" b="1" dirty="0">
                <a:solidFill>
                  <a:schemeClr val="tx2"/>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52400"/>
            <a:ext cx="8839200" cy="6553200"/>
            <a:chOff x="152400" y="152400"/>
            <a:chExt cx="8839200" cy="6553200"/>
          </a:xfrm>
        </p:grpSpPr>
        <p:pic>
          <p:nvPicPr>
            <p:cNvPr id="2050" name="Picture 2" descr="B:\Scientific Reports Submission #2\Revision #1\Figures\Figure 2.tif"/>
            <p:cNvPicPr>
              <a:picLocks noChangeAspect="1" noChangeArrowheads="1"/>
            </p:cNvPicPr>
            <p:nvPr/>
          </p:nvPicPr>
          <p:blipFill>
            <a:blip r:embed="rId2" cstate="print">
              <a:lum bright="-40000" contrast="40000"/>
            </a:blip>
            <a:srcRect/>
            <a:stretch>
              <a:fillRect/>
            </a:stretch>
          </p:blipFill>
          <p:spPr bwMode="auto">
            <a:xfrm>
              <a:off x="152400" y="1219200"/>
              <a:ext cx="8839200" cy="5486400"/>
            </a:xfrm>
            <a:prstGeom prst="rect">
              <a:avLst/>
            </a:prstGeom>
            <a:noFill/>
          </p:spPr>
        </p:pic>
        <p:sp>
          <p:nvSpPr>
            <p:cNvPr id="3" name="TextBox 2"/>
            <p:cNvSpPr txBox="1"/>
            <p:nvPr/>
          </p:nvSpPr>
          <p:spPr>
            <a:xfrm>
              <a:off x="381000" y="152400"/>
              <a:ext cx="8458200" cy="954107"/>
            </a:xfrm>
            <a:prstGeom prst="rect">
              <a:avLst/>
            </a:prstGeom>
            <a:noFill/>
          </p:spPr>
          <p:txBody>
            <a:bodyPr wrap="square" rtlCol="0">
              <a:spAutoFit/>
            </a:bodyPr>
            <a:lstStyle/>
            <a:p>
              <a:r>
                <a:rPr lang="en-US" sz="2800" b="1" dirty="0" smtClean="0">
                  <a:solidFill>
                    <a:schemeClr val="tx2"/>
                  </a:solidFill>
                </a:rPr>
                <a:t>Scheme of cloning </a:t>
              </a:r>
              <a:r>
                <a:rPr lang="en-US" sz="2800" b="1" dirty="0" err="1" smtClean="0">
                  <a:solidFill>
                    <a:schemeClr val="tx2"/>
                  </a:solidFill>
                </a:rPr>
                <a:t>pLVCT</a:t>
              </a:r>
              <a:r>
                <a:rPr lang="en-US" sz="2800" b="1" dirty="0" smtClean="0">
                  <a:solidFill>
                    <a:schemeClr val="tx2"/>
                  </a:solidFill>
                </a:rPr>
                <a:t> LVs with one blunt site and another overhang </a:t>
              </a:r>
              <a:r>
                <a:rPr lang="en-US" sz="2800" b="1" dirty="0" err="1" smtClean="0">
                  <a:solidFill>
                    <a:schemeClr val="tx2"/>
                  </a:solidFill>
                </a:rPr>
                <a:t>Pst</a:t>
              </a:r>
              <a:r>
                <a:rPr lang="en-US" sz="2800" b="1" dirty="0" smtClean="0">
                  <a:solidFill>
                    <a:schemeClr val="tx2"/>
                  </a:solidFill>
                </a:rPr>
                <a:t> I site </a:t>
              </a:r>
              <a:endParaRPr lang="en-CA" sz="2800" b="1" dirty="0">
                <a:solidFill>
                  <a:schemeClr val="tx2"/>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76200"/>
            <a:ext cx="8991600" cy="6705600"/>
            <a:chOff x="0" y="76200"/>
            <a:chExt cx="8991600" cy="6705600"/>
          </a:xfrm>
        </p:grpSpPr>
        <p:grpSp>
          <p:nvGrpSpPr>
            <p:cNvPr id="5" name="Group 4"/>
            <p:cNvGrpSpPr/>
            <p:nvPr/>
          </p:nvGrpSpPr>
          <p:grpSpPr>
            <a:xfrm>
              <a:off x="0" y="76200"/>
              <a:ext cx="8991600" cy="6705600"/>
              <a:chOff x="0" y="76200"/>
              <a:chExt cx="8991600" cy="6705600"/>
            </a:xfrm>
          </p:grpSpPr>
          <p:pic>
            <p:nvPicPr>
              <p:cNvPr id="3074" name="Picture 2" descr="B:\Scientific Reports Submission #2\Revision #1\Figures\Figure 3.tif"/>
              <p:cNvPicPr>
                <a:picLocks noChangeAspect="1" noChangeArrowheads="1"/>
              </p:cNvPicPr>
              <p:nvPr/>
            </p:nvPicPr>
            <p:blipFill>
              <a:blip r:embed="rId2" cstate="print">
                <a:lum bright="-40000" contrast="40000"/>
              </a:blip>
              <a:srcRect/>
              <a:stretch>
                <a:fillRect/>
              </a:stretch>
            </p:blipFill>
            <p:spPr bwMode="auto">
              <a:xfrm>
                <a:off x="76200" y="1066800"/>
                <a:ext cx="8915400" cy="5715000"/>
              </a:xfrm>
              <a:prstGeom prst="rect">
                <a:avLst/>
              </a:prstGeom>
              <a:noFill/>
            </p:spPr>
          </p:pic>
          <p:sp>
            <p:nvSpPr>
              <p:cNvPr id="4" name="TextBox 3"/>
              <p:cNvSpPr txBox="1"/>
              <p:nvPr/>
            </p:nvSpPr>
            <p:spPr>
              <a:xfrm>
                <a:off x="0" y="76200"/>
                <a:ext cx="8915400" cy="954107"/>
              </a:xfrm>
              <a:prstGeom prst="rect">
                <a:avLst/>
              </a:prstGeom>
              <a:noFill/>
            </p:spPr>
            <p:txBody>
              <a:bodyPr wrap="square" rtlCol="0">
                <a:spAutoFit/>
              </a:bodyPr>
              <a:lstStyle/>
              <a:p>
                <a:r>
                  <a:rPr lang="en-US" sz="2800" b="1" dirty="0" smtClean="0">
                    <a:solidFill>
                      <a:schemeClr val="tx2"/>
                    </a:solidFill>
                  </a:rPr>
                  <a:t>Scheme of cloning different vectors with two different overhang sites and one </a:t>
                </a:r>
                <a:r>
                  <a:rPr lang="en-US" sz="2800" b="1" dirty="0" err="1" smtClean="0">
                    <a:solidFill>
                      <a:schemeClr val="tx2"/>
                    </a:solidFill>
                  </a:rPr>
                  <a:t>Xba</a:t>
                </a:r>
                <a:r>
                  <a:rPr lang="en-US" sz="2800" b="1" dirty="0" smtClean="0">
                    <a:solidFill>
                      <a:schemeClr val="tx2"/>
                    </a:solidFill>
                  </a:rPr>
                  <a:t> I site</a:t>
                </a:r>
                <a:endParaRPr lang="en-CA" sz="2800" b="1" dirty="0">
                  <a:solidFill>
                    <a:schemeClr val="tx2"/>
                  </a:solidFill>
                </a:endParaRPr>
              </a:p>
            </p:txBody>
          </p:sp>
        </p:grpSp>
        <p:sp>
          <p:nvSpPr>
            <p:cNvPr id="6" name="TextBox 5"/>
            <p:cNvSpPr txBox="1"/>
            <p:nvPr/>
          </p:nvSpPr>
          <p:spPr>
            <a:xfrm>
              <a:off x="3200400" y="3581400"/>
              <a:ext cx="2524089" cy="369332"/>
            </a:xfrm>
            <a:prstGeom prst="rect">
              <a:avLst/>
            </a:prstGeom>
            <a:noFill/>
          </p:spPr>
          <p:txBody>
            <a:bodyPr wrap="none" rtlCol="0">
              <a:spAutoFit/>
            </a:bodyPr>
            <a:lstStyle/>
            <a:p>
              <a:r>
                <a:rPr lang="en-US" b="1" dirty="0" smtClean="0">
                  <a:solidFill>
                    <a:srgbClr val="FF0000"/>
                  </a:solidFill>
                </a:rPr>
                <a:t>Two different clone sites</a:t>
              </a:r>
              <a:endParaRPr lang="en-CA" b="1" dirty="0">
                <a:solidFill>
                  <a:srgbClr val="FF0000"/>
                </a:solidFill>
              </a:endParaRPr>
            </a:p>
          </p:txBody>
        </p:sp>
        <p:sp>
          <p:nvSpPr>
            <p:cNvPr id="7" name="TextBox 6"/>
            <p:cNvSpPr txBox="1"/>
            <p:nvPr/>
          </p:nvSpPr>
          <p:spPr>
            <a:xfrm>
              <a:off x="3276600" y="4800600"/>
              <a:ext cx="2257734" cy="369332"/>
            </a:xfrm>
            <a:prstGeom prst="rect">
              <a:avLst/>
            </a:prstGeom>
            <a:noFill/>
          </p:spPr>
          <p:txBody>
            <a:bodyPr wrap="none" rtlCol="0">
              <a:spAutoFit/>
            </a:bodyPr>
            <a:lstStyle/>
            <a:p>
              <a:r>
                <a:rPr lang="en-US" b="1" dirty="0" smtClean="0">
                  <a:solidFill>
                    <a:srgbClr val="FF0000"/>
                  </a:solidFill>
                </a:rPr>
                <a:t>One unique clone site</a:t>
              </a:r>
              <a:endParaRPr lang="en-CA" b="1" dirty="0">
                <a:solidFill>
                  <a:srgbClr val="FF0000"/>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90600"/>
          <a:ext cx="8763000" cy="5608320"/>
        </p:xfrm>
        <a:graphic>
          <a:graphicData uri="http://schemas.openxmlformats.org/drawingml/2006/table">
            <a:tbl>
              <a:tblPr/>
              <a:tblGrid>
                <a:gridCol w="2471617"/>
                <a:gridCol w="2696308"/>
                <a:gridCol w="1348153"/>
                <a:gridCol w="1123461"/>
                <a:gridCol w="1123461"/>
              </a:tblGrid>
              <a:tr h="272716">
                <a:tc>
                  <a:txBody>
                    <a:bodyPr/>
                    <a:lstStyle/>
                    <a:p>
                      <a:pPr>
                        <a:lnSpc>
                          <a:spcPct val="115000"/>
                        </a:lnSpc>
                        <a:spcAft>
                          <a:spcPts val="0"/>
                        </a:spcAft>
                      </a:pPr>
                      <a:r>
                        <a:rPr lang="en-US" sz="1600" b="1" dirty="0">
                          <a:solidFill>
                            <a:srgbClr val="000000"/>
                          </a:solidFill>
                          <a:latin typeface="Times New Roman"/>
                          <a:ea typeface="SimSun"/>
                          <a:cs typeface="Times New Roman"/>
                        </a:rPr>
                        <a:t>Vector &amp; clone sites</a:t>
                      </a:r>
                      <a:endParaRPr lang="en-CA" sz="1600" dirty="0">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solidFill>
                            <a:srgbClr val="000000"/>
                          </a:solidFill>
                          <a:latin typeface="Times New Roman"/>
                          <a:ea typeface="SimSun"/>
                          <a:cs typeface="Times New Roman"/>
                        </a:rPr>
                        <a:t>Inserts &amp; clone sites</a:t>
                      </a:r>
                      <a:endParaRPr lang="en-CA" sz="1600" dirty="0">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solidFill>
                            <a:srgbClr val="000000"/>
                          </a:solidFill>
                          <a:latin typeface="Times New Roman"/>
                          <a:ea typeface="SimSun"/>
                          <a:cs typeface="Times New Roman"/>
                        </a:rPr>
                        <a:t>Transformed colonies</a:t>
                      </a:r>
                      <a:endParaRPr lang="en-CA" sz="1600" dirty="0">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solidFill>
                            <a:srgbClr val="000000"/>
                          </a:solidFill>
                          <a:latin typeface="Times New Roman"/>
                          <a:ea typeface="SimSun"/>
                          <a:cs typeface="Times New Roman"/>
                        </a:rPr>
                        <a:t>Inserted colonies</a:t>
                      </a:r>
                      <a:endParaRPr lang="en-CA" sz="1600">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solidFill>
                            <a:srgbClr val="000000"/>
                          </a:solidFill>
                          <a:latin typeface="Times New Roman"/>
                          <a:ea typeface="SimSun"/>
                          <a:cs typeface="Times New Roman"/>
                        </a:rPr>
                        <a:t>Positive colonies</a:t>
                      </a:r>
                      <a:endParaRPr lang="en-CA" sz="1600" dirty="0">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α-Syn-WT (Pme I) </a:t>
                      </a:r>
                      <a:endParaRPr lang="en-CA" sz="1600">
                        <a:solidFill>
                          <a:srgbClr val="FF0000"/>
                        </a:solidFill>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13 (n=1)</a:t>
                      </a:r>
                      <a:endParaRPr lang="en-CA" sz="1600">
                        <a:solidFill>
                          <a:srgbClr val="FF0000"/>
                        </a:solidFill>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3 (75%)</a:t>
                      </a:r>
                      <a:endParaRPr lang="en-CA" sz="1600">
                        <a:solidFill>
                          <a:srgbClr val="FF0000"/>
                        </a:solidFill>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 (25%)</a:t>
                      </a:r>
                      <a:endParaRPr lang="en-CA" sz="1600">
                        <a:solidFill>
                          <a:srgbClr val="FF0000"/>
                        </a:solidFill>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α-Syn-A30P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7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4 (100%)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3 (75%)</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α-Syn-A53T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10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 (25%)</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 (25%)</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Rab-WT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(100%)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(100%)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Rab-T36N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14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8 (80%)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(20%)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err="1">
                          <a:solidFill>
                            <a:srgbClr val="FF0000"/>
                          </a:solidFill>
                          <a:latin typeface="Times New Roman"/>
                          <a:ea typeface="SimSun"/>
                          <a:cs typeface="Times New Roman"/>
                        </a:rPr>
                        <a:t>Rab</a:t>
                      </a:r>
                      <a:r>
                        <a:rPr lang="en-US" sz="1600" b="1" dirty="0">
                          <a:solidFill>
                            <a:srgbClr val="FF0000"/>
                          </a:solidFill>
                          <a:latin typeface="Times New Roman"/>
                          <a:ea typeface="SimSun"/>
                          <a:cs typeface="Times New Roman"/>
                        </a:rPr>
                        <a:t>-Q (</a:t>
                      </a:r>
                      <a:r>
                        <a:rPr lang="en-US" sz="1600" b="1" dirty="0" err="1">
                          <a:solidFill>
                            <a:srgbClr val="FF0000"/>
                          </a:solidFill>
                          <a:latin typeface="Times New Roman"/>
                          <a:ea typeface="SimSun"/>
                          <a:cs typeface="Times New Roman"/>
                        </a:rPr>
                        <a:t>Pme</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11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4 (100%)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3 (75%)</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GDI-WT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13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4 (66.7%)</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3 (50%)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GDI-R218E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7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(40%)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 (20%)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GDI-R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10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4 (100%)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 (25%)</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β5-WT (EcoR V,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20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(100%)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(100%)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pWPI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Swa</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β5-T (EcoR V, Pme I)</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2 (n=1)</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 (50%)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FF0000"/>
                          </a:solidFill>
                          <a:latin typeface="Times New Roman"/>
                          <a:ea typeface="SimSun"/>
                          <a:cs typeface="Times New Roman"/>
                        </a:rPr>
                        <a:t>1 (50%)</a:t>
                      </a:r>
                      <a:endParaRPr lang="en-CA" sz="160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pLenti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EcoR</a:t>
                      </a:r>
                      <a:r>
                        <a:rPr lang="en-US" sz="1600" b="1" dirty="0">
                          <a:solidFill>
                            <a:srgbClr val="FF0000"/>
                          </a:solidFill>
                          <a:latin typeface="Times New Roman"/>
                          <a:ea typeface="SimSun"/>
                          <a:cs typeface="Times New Roman"/>
                        </a:rPr>
                        <a:t> V)</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β5-WT (</a:t>
                      </a:r>
                      <a:r>
                        <a:rPr lang="en-US" sz="1600" b="1" dirty="0" err="1">
                          <a:solidFill>
                            <a:srgbClr val="FF0000"/>
                          </a:solidFill>
                          <a:latin typeface="Times New Roman"/>
                          <a:ea typeface="SimSun"/>
                          <a:cs typeface="Times New Roman"/>
                        </a:rPr>
                        <a:t>EcoR</a:t>
                      </a:r>
                      <a:r>
                        <a:rPr lang="en-US" sz="1600" b="1" dirty="0">
                          <a:solidFill>
                            <a:srgbClr val="FF0000"/>
                          </a:solidFill>
                          <a:latin typeface="Times New Roman"/>
                          <a:ea typeface="SimSun"/>
                          <a:cs typeface="Times New Roman"/>
                        </a:rPr>
                        <a:t> V, </a:t>
                      </a:r>
                      <a:r>
                        <a:rPr lang="en-US" sz="1600" b="1" dirty="0" err="1">
                          <a:solidFill>
                            <a:srgbClr val="FF0000"/>
                          </a:solidFill>
                          <a:latin typeface="Times New Roman"/>
                          <a:ea typeface="SimSun"/>
                          <a:cs typeface="Times New Roman"/>
                        </a:rPr>
                        <a:t>Pme</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12 (n=1)</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6 (75%)</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3 (37.5%)</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FF0000"/>
                          </a:solidFill>
                          <a:latin typeface="Times New Roman"/>
                          <a:ea typeface="SimSun"/>
                          <a:cs typeface="Times New Roman"/>
                        </a:rPr>
                        <a:t>pLenti</a:t>
                      </a:r>
                      <a:r>
                        <a:rPr lang="en-US" sz="1600" b="1" dirty="0">
                          <a:solidFill>
                            <a:srgbClr val="FF0000"/>
                          </a:solidFill>
                          <a:latin typeface="Times New Roman"/>
                          <a:ea typeface="SimSun"/>
                          <a:cs typeface="Times New Roman"/>
                        </a:rPr>
                        <a:t> (</a:t>
                      </a:r>
                      <a:r>
                        <a:rPr lang="en-US" sz="1600" b="1" dirty="0" err="1">
                          <a:solidFill>
                            <a:srgbClr val="FF0000"/>
                          </a:solidFill>
                          <a:latin typeface="Times New Roman"/>
                          <a:ea typeface="SimSun"/>
                          <a:cs typeface="Times New Roman"/>
                        </a:rPr>
                        <a:t>EcoR</a:t>
                      </a:r>
                      <a:r>
                        <a:rPr lang="en-US" sz="1600" b="1" dirty="0">
                          <a:solidFill>
                            <a:srgbClr val="FF0000"/>
                          </a:solidFill>
                          <a:latin typeface="Times New Roman"/>
                          <a:ea typeface="SimSun"/>
                          <a:cs typeface="Times New Roman"/>
                        </a:rPr>
                        <a:t> V)</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β5-T (</a:t>
                      </a:r>
                      <a:r>
                        <a:rPr lang="en-US" sz="1600" b="1" dirty="0" err="1">
                          <a:solidFill>
                            <a:srgbClr val="FF0000"/>
                          </a:solidFill>
                          <a:latin typeface="Times New Roman"/>
                          <a:ea typeface="SimSun"/>
                          <a:cs typeface="Times New Roman"/>
                        </a:rPr>
                        <a:t>EcoR</a:t>
                      </a:r>
                      <a:r>
                        <a:rPr lang="en-US" sz="1600" b="1" dirty="0">
                          <a:solidFill>
                            <a:srgbClr val="FF0000"/>
                          </a:solidFill>
                          <a:latin typeface="Times New Roman"/>
                          <a:ea typeface="SimSun"/>
                          <a:cs typeface="Times New Roman"/>
                        </a:rPr>
                        <a:t> V, </a:t>
                      </a:r>
                      <a:r>
                        <a:rPr lang="en-US" sz="1600" b="1" dirty="0" err="1">
                          <a:solidFill>
                            <a:srgbClr val="FF0000"/>
                          </a:solidFill>
                          <a:latin typeface="Times New Roman"/>
                          <a:ea typeface="SimSun"/>
                          <a:cs typeface="Times New Roman"/>
                        </a:rPr>
                        <a:t>Pme</a:t>
                      </a:r>
                      <a:r>
                        <a:rPr lang="en-US" sz="1600" b="1" dirty="0">
                          <a:solidFill>
                            <a:srgbClr val="FF0000"/>
                          </a:solidFill>
                          <a:latin typeface="Times New Roman"/>
                          <a:ea typeface="SimSun"/>
                          <a:cs typeface="Times New Roman"/>
                        </a:rPr>
                        <a:t> I)</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13 (n=1)</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7 (87.5%)</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FF0000"/>
                          </a:solidFill>
                          <a:latin typeface="Times New Roman"/>
                          <a:ea typeface="SimSun"/>
                          <a:cs typeface="Times New Roman"/>
                        </a:rPr>
                        <a:t>1 (12.5%)</a:t>
                      </a:r>
                      <a:endParaRPr lang="en-CA" sz="1600" dirty="0">
                        <a:solidFill>
                          <a:srgbClr val="FF000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00B050"/>
                          </a:solidFill>
                          <a:latin typeface="Times New Roman"/>
                          <a:ea typeface="SimSun"/>
                          <a:cs typeface="Times New Roman"/>
                        </a:rPr>
                        <a:t>pLVCT</a:t>
                      </a:r>
                      <a:r>
                        <a:rPr lang="en-US" sz="1600" b="1" dirty="0">
                          <a:solidFill>
                            <a:srgbClr val="00B050"/>
                          </a:solidFill>
                          <a:latin typeface="Times New Roman"/>
                          <a:ea typeface="SimSun"/>
                          <a:cs typeface="Times New Roman"/>
                        </a:rPr>
                        <a:t> (</a:t>
                      </a:r>
                      <a:r>
                        <a:rPr lang="en-US" sz="1600" b="1" dirty="0" err="1">
                          <a:solidFill>
                            <a:srgbClr val="00B050"/>
                          </a:solidFill>
                          <a:latin typeface="Times New Roman"/>
                          <a:ea typeface="SimSun"/>
                          <a:cs typeface="Times New Roman"/>
                        </a:rPr>
                        <a:t>Pme</a:t>
                      </a:r>
                      <a:r>
                        <a:rPr lang="en-US" sz="1600" b="1" dirty="0">
                          <a:solidFill>
                            <a:srgbClr val="00B050"/>
                          </a:solidFill>
                          <a:latin typeface="Times New Roman"/>
                          <a:ea typeface="SimSun"/>
                          <a:cs typeface="Times New Roman"/>
                        </a:rPr>
                        <a:t> I, </a:t>
                      </a:r>
                      <a:r>
                        <a:rPr lang="en-US" sz="1600" b="1" dirty="0" err="1">
                          <a:solidFill>
                            <a:srgbClr val="00B050"/>
                          </a:solidFill>
                          <a:latin typeface="Times New Roman"/>
                          <a:ea typeface="SimSun"/>
                          <a:cs typeface="Times New Roman"/>
                        </a:rPr>
                        <a:t>Pst</a:t>
                      </a:r>
                      <a:r>
                        <a:rPr lang="en-US" sz="1600" b="1" dirty="0">
                          <a:solidFill>
                            <a:srgbClr val="00B050"/>
                          </a:solidFill>
                          <a:latin typeface="Times New Roman"/>
                          <a:ea typeface="SimSun"/>
                          <a:cs typeface="Times New Roman"/>
                        </a:rPr>
                        <a:t> I)</a:t>
                      </a:r>
                      <a:endParaRPr lang="en-CA" sz="1600" dirty="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β5-WT (EcoR V, Pst I)</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~300 (n=1)</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4 (80%)</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4 (80%)</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00B050"/>
                          </a:solidFill>
                          <a:latin typeface="Times New Roman"/>
                          <a:ea typeface="SimSun"/>
                          <a:cs typeface="Times New Roman"/>
                        </a:rPr>
                        <a:t>pLVCT</a:t>
                      </a:r>
                      <a:r>
                        <a:rPr lang="en-US" sz="1600" b="1" dirty="0">
                          <a:solidFill>
                            <a:srgbClr val="00B050"/>
                          </a:solidFill>
                          <a:latin typeface="Times New Roman"/>
                          <a:ea typeface="SimSun"/>
                          <a:cs typeface="Times New Roman"/>
                        </a:rPr>
                        <a:t> (</a:t>
                      </a:r>
                      <a:r>
                        <a:rPr lang="en-US" sz="1600" b="1" dirty="0" err="1">
                          <a:solidFill>
                            <a:srgbClr val="00B050"/>
                          </a:solidFill>
                          <a:latin typeface="Times New Roman"/>
                          <a:ea typeface="SimSun"/>
                          <a:cs typeface="Times New Roman"/>
                        </a:rPr>
                        <a:t>Pme</a:t>
                      </a:r>
                      <a:r>
                        <a:rPr lang="en-US" sz="1600" b="1" dirty="0">
                          <a:solidFill>
                            <a:srgbClr val="00B050"/>
                          </a:solidFill>
                          <a:latin typeface="Times New Roman"/>
                          <a:ea typeface="SimSun"/>
                          <a:cs typeface="Times New Roman"/>
                        </a:rPr>
                        <a:t> I, </a:t>
                      </a:r>
                      <a:r>
                        <a:rPr lang="en-US" sz="1600" b="1" dirty="0" err="1">
                          <a:solidFill>
                            <a:srgbClr val="00B050"/>
                          </a:solidFill>
                          <a:latin typeface="Times New Roman"/>
                          <a:ea typeface="SimSun"/>
                          <a:cs typeface="Times New Roman"/>
                        </a:rPr>
                        <a:t>Pst</a:t>
                      </a:r>
                      <a:r>
                        <a:rPr lang="en-US" sz="1600" b="1" dirty="0">
                          <a:solidFill>
                            <a:srgbClr val="00B050"/>
                          </a:solidFill>
                          <a:latin typeface="Times New Roman"/>
                          <a:ea typeface="SimSun"/>
                          <a:cs typeface="Times New Roman"/>
                        </a:rPr>
                        <a:t> I)</a:t>
                      </a:r>
                      <a:endParaRPr lang="en-CA" sz="1600" dirty="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β5-T (EcoR V, Pst I)</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~100 (n=1)</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5 (100%)</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B050"/>
                          </a:solidFill>
                          <a:latin typeface="Times New Roman"/>
                          <a:ea typeface="SimSun"/>
                          <a:cs typeface="Times New Roman"/>
                        </a:rPr>
                        <a:t>5 (100%)</a:t>
                      </a:r>
                      <a:endParaRPr lang="en-CA" sz="1600">
                        <a:solidFill>
                          <a:srgbClr val="00B05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a:solidFill>
                            <a:srgbClr val="00B050"/>
                          </a:solidFill>
                          <a:latin typeface="Times New Roman"/>
                          <a:ea typeface="SimSun"/>
                          <a:cs typeface="Times New Roman"/>
                        </a:rPr>
                        <a:t>pcDNA4 (Not I, </a:t>
                      </a:r>
                      <a:r>
                        <a:rPr lang="en-US" sz="1600" b="1" dirty="0" err="1">
                          <a:solidFill>
                            <a:srgbClr val="00B050"/>
                          </a:solidFill>
                          <a:latin typeface="Times New Roman"/>
                          <a:ea typeface="SimSun"/>
                          <a:cs typeface="Times New Roman"/>
                        </a:rPr>
                        <a:t>Xho</a:t>
                      </a:r>
                      <a:r>
                        <a:rPr lang="en-US" sz="1600" b="1" dirty="0">
                          <a:solidFill>
                            <a:srgbClr val="00B050"/>
                          </a:solidFill>
                          <a:latin typeface="Times New Roman"/>
                          <a:ea typeface="SimSun"/>
                          <a:cs typeface="Times New Roman"/>
                        </a:rPr>
                        <a:t> I)</a:t>
                      </a:r>
                      <a:endParaRPr lang="en-CA" sz="1600" dirty="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00B050"/>
                          </a:solidFill>
                          <a:latin typeface="Times New Roman"/>
                          <a:ea typeface="SimSun"/>
                          <a:cs typeface="Times New Roman"/>
                        </a:rPr>
                        <a:t>β5-WT (Not I, </a:t>
                      </a:r>
                      <a:r>
                        <a:rPr lang="en-US" sz="1600" b="1" dirty="0" err="1">
                          <a:solidFill>
                            <a:srgbClr val="00B050"/>
                          </a:solidFill>
                          <a:latin typeface="Times New Roman"/>
                          <a:ea typeface="SimSun"/>
                          <a:cs typeface="Times New Roman"/>
                        </a:rPr>
                        <a:t>Xho</a:t>
                      </a:r>
                      <a:r>
                        <a:rPr lang="en-US" sz="1600" b="1" dirty="0">
                          <a:solidFill>
                            <a:srgbClr val="00B050"/>
                          </a:solidFill>
                          <a:latin typeface="Times New Roman"/>
                          <a:ea typeface="SimSun"/>
                          <a:cs typeface="Times New Roman"/>
                        </a:rPr>
                        <a:t> I)</a:t>
                      </a:r>
                      <a:endParaRPr lang="en-CA" sz="1600" dirty="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00B050"/>
                          </a:solidFill>
                          <a:latin typeface="Times New Roman"/>
                          <a:ea typeface="SimSun"/>
                          <a:cs typeface="Times New Roman"/>
                        </a:rPr>
                        <a:t>~500 (n=1)</a:t>
                      </a:r>
                      <a:endParaRPr lang="en-CA" sz="1600" dirty="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00B050"/>
                          </a:solidFill>
                          <a:latin typeface="Times New Roman"/>
                          <a:ea typeface="SimSun"/>
                          <a:cs typeface="Times New Roman"/>
                        </a:rPr>
                        <a:t>8 (100%)</a:t>
                      </a:r>
                      <a:endParaRPr lang="en-CA" sz="1600" dirty="0">
                        <a:solidFill>
                          <a:srgbClr val="00B050"/>
                        </a:solidFill>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dirty="0">
                          <a:solidFill>
                            <a:srgbClr val="00B050"/>
                          </a:solidFill>
                          <a:latin typeface="Times New Roman"/>
                          <a:ea typeface="SimSun"/>
                          <a:cs typeface="Times New Roman"/>
                        </a:rPr>
                        <a:t>8 (100%)</a:t>
                      </a:r>
                      <a:endParaRPr lang="en-CA" sz="1600" dirty="0">
                        <a:solidFill>
                          <a:srgbClr val="00B050"/>
                        </a:solidFill>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000000"/>
                          </a:solidFill>
                          <a:latin typeface="Times New Roman"/>
                          <a:ea typeface="SimSun"/>
                          <a:cs typeface="Times New Roman"/>
                        </a:rPr>
                        <a:t>pTet</a:t>
                      </a:r>
                      <a:r>
                        <a:rPr lang="en-US" sz="1600" b="1" dirty="0">
                          <a:solidFill>
                            <a:srgbClr val="000000"/>
                          </a:solidFill>
                          <a:latin typeface="Times New Roman"/>
                          <a:ea typeface="SimSun"/>
                          <a:cs typeface="Times New Roman"/>
                        </a:rPr>
                        <a:t> (</a:t>
                      </a:r>
                      <a:r>
                        <a:rPr lang="en-US" sz="1600" b="1" dirty="0" err="1">
                          <a:solidFill>
                            <a:srgbClr val="000000"/>
                          </a:solidFill>
                          <a:latin typeface="Times New Roman"/>
                          <a:ea typeface="SimSun"/>
                          <a:cs typeface="Times New Roman"/>
                        </a:rPr>
                        <a:t>Xba</a:t>
                      </a:r>
                      <a:r>
                        <a:rPr lang="en-US" sz="1600" b="1" dirty="0">
                          <a:solidFill>
                            <a:srgbClr val="000000"/>
                          </a:solidFill>
                          <a:latin typeface="Times New Roman"/>
                          <a:ea typeface="SimSun"/>
                          <a:cs typeface="Times New Roman"/>
                        </a:rPr>
                        <a:t> I)</a:t>
                      </a:r>
                      <a:endParaRPr lang="en-CA" sz="1600" dirty="0">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0000"/>
                          </a:solidFill>
                          <a:latin typeface="Times New Roman"/>
                          <a:ea typeface="SimSun"/>
                          <a:cs typeface="Times New Roman"/>
                        </a:rPr>
                        <a:t>β5-WT (Xba I)</a:t>
                      </a:r>
                      <a:endParaRPr lang="en-CA" sz="1600">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0000"/>
                          </a:solidFill>
                          <a:latin typeface="Times New Roman"/>
                          <a:ea typeface="SimSun"/>
                          <a:cs typeface="Times New Roman"/>
                        </a:rPr>
                        <a:t>~1000 (n=1)</a:t>
                      </a:r>
                      <a:endParaRPr lang="en-CA" sz="1600">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0000"/>
                          </a:solidFill>
                          <a:latin typeface="Times New Roman"/>
                          <a:ea typeface="SimSun"/>
                          <a:cs typeface="Times New Roman"/>
                        </a:rPr>
                        <a:t>14 (100%)</a:t>
                      </a:r>
                      <a:endParaRPr lang="en-CA" sz="1600">
                        <a:latin typeface="Calibri"/>
                        <a:ea typeface="SimSu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b="1">
                          <a:solidFill>
                            <a:srgbClr val="000000"/>
                          </a:solidFill>
                          <a:latin typeface="Times New Roman"/>
                          <a:ea typeface="SimSun"/>
                          <a:cs typeface="Times New Roman"/>
                        </a:rPr>
                        <a:t>4 (28.6%)</a:t>
                      </a:r>
                      <a:endParaRPr lang="en-CA" sz="1600">
                        <a:latin typeface="Calibri"/>
                        <a:ea typeface="SimSun"/>
                        <a:cs typeface="Times New Roman"/>
                      </a:endParaRPr>
                    </a:p>
                  </a:txBody>
                  <a:tcPr marL="68580" marR="68580" marT="0" marB="0">
                    <a:lnL>
                      <a:noFill/>
                    </a:lnL>
                    <a:lnR>
                      <a:noFill/>
                    </a:lnR>
                    <a:lnT>
                      <a:noFill/>
                    </a:lnT>
                    <a:lnB>
                      <a:noFill/>
                    </a:lnB>
                  </a:tcPr>
                </a:tc>
              </a:tr>
              <a:tr h="272716">
                <a:tc>
                  <a:txBody>
                    <a:bodyPr/>
                    <a:lstStyle/>
                    <a:p>
                      <a:pPr>
                        <a:lnSpc>
                          <a:spcPct val="115000"/>
                        </a:lnSpc>
                        <a:spcAft>
                          <a:spcPts val="0"/>
                        </a:spcAft>
                      </a:pPr>
                      <a:r>
                        <a:rPr lang="en-US" sz="1600" b="1" dirty="0" err="1">
                          <a:solidFill>
                            <a:srgbClr val="000000"/>
                          </a:solidFill>
                          <a:latin typeface="Times New Roman"/>
                          <a:ea typeface="SimSun"/>
                          <a:cs typeface="Times New Roman"/>
                        </a:rPr>
                        <a:t>pTet</a:t>
                      </a:r>
                      <a:r>
                        <a:rPr lang="en-US" sz="1600" b="1" dirty="0">
                          <a:solidFill>
                            <a:srgbClr val="000000"/>
                          </a:solidFill>
                          <a:latin typeface="Times New Roman"/>
                          <a:ea typeface="SimSun"/>
                          <a:cs typeface="Times New Roman"/>
                        </a:rPr>
                        <a:t> (</a:t>
                      </a:r>
                      <a:r>
                        <a:rPr lang="en-US" sz="1600" b="1" dirty="0" err="1">
                          <a:solidFill>
                            <a:srgbClr val="000000"/>
                          </a:solidFill>
                          <a:latin typeface="Times New Roman"/>
                          <a:ea typeface="SimSun"/>
                          <a:cs typeface="Times New Roman"/>
                        </a:rPr>
                        <a:t>Xba</a:t>
                      </a:r>
                      <a:r>
                        <a:rPr lang="en-US" sz="1600" b="1" dirty="0">
                          <a:solidFill>
                            <a:srgbClr val="000000"/>
                          </a:solidFill>
                          <a:latin typeface="Times New Roman"/>
                          <a:ea typeface="SimSun"/>
                          <a:cs typeface="Times New Roman"/>
                        </a:rPr>
                        <a:t> I)</a:t>
                      </a:r>
                      <a:endParaRPr lang="en-CA" sz="1600" dirty="0">
                        <a:latin typeface="Calibri"/>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smtClean="0">
                          <a:solidFill>
                            <a:srgbClr val="000000"/>
                          </a:solidFill>
                          <a:latin typeface="Times New Roman"/>
                          <a:ea typeface="SimSun"/>
                          <a:cs typeface="Times New Roman"/>
                        </a:rPr>
                        <a:t>β5-T1A </a:t>
                      </a:r>
                      <a:r>
                        <a:rPr lang="en-US" sz="1600" b="1" dirty="0">
                          <a:solidFill>
                            <a:srgbClr val="000000"/>
                          </a:solidFill>
                          <a:latin typeface="Times New Roman"/>
                          <a:ea typeface="SimSun"/>
                          <a:cs typeface="Times New Roman"/>
                        </a:rPr>
                        <a:t>(</a:t>
                      </a:r>
                      <a:r>
                        <a:rPr lang="en-US" sz="1600" b="1" dirty="0" err="1">
                          <a:solidFill>
                            <a:srgbClr val="000000"/>
                          </a:solidFill>
                          <a:latin typeface="Times New Roman"/>
                          <a:ea typeface="SimSun"/>
                          <a:cs typeface="Times New Roman"/>
                        </a:rPr>
                        <a:t>Xba</a:t>
                      </a:r>
                      <a:r>
                        <a:rPr lang="en-US" sz="1600" b="1" dirty="0">
                          <a:solidFill>
                            <a:srgbClr val="000000"/>
                          </a:solidFill>
                          <a:latin typeface="Times New Roman"/>
                          <a:ea typeface="SimSun"/>
                          <a:cs typeface="Times New Roman"/>
                        </a:rPr>
                        <a:t> I)</a:t>
                      </a:r>
                      <a:endParaRPr lang="en-CA" sz="1600" dirty="0">
                        <a:latin typeface="Calibri"/>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solidFill>
                            <a:srgbClr val="000000"/>
                          </a:solidFill>
                          <a:latin typeface="Times New Roman"/>
                          <a:ea typeface="SimSun"/>
                          <a:cs typeface="Times New Roman"/>
                        </a:rPr>
                        <a:t>~1000 (n=1)</a:t>
                      </a:r>
                      <a:endParaRPr lang="en-CA" sz="1600" dirty="0">
                        <a:latin typeface="Calibri"/>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solidFill>
                            <a:srgbClr val="000000"/>
                          </a:solidFill>
                          <a:latin typeface="Times New Roman"/>
                          <a:ea typeface="SimSun"/>
                          <a:cs typeface="Times New Roman"/>
                        </a:rPr>
                        <a:t>14 (100%)</a:t>
                      </a:r>
                      <a:endParaRPr lang="en-CA" sz="1600" dirty="0">
                        <a:latin typeface="Calibri"/>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solidFill>
                            <a:srgbClr val="000000"/>
                          </a:solidFill>
                          <a:latin typeface="Times New Roman"/>
                          <a:ea typeface="SimSun"/>
                          <a:cs typeface="Times New Roman"/>
                        </a:rPr>
                        <a:t>6 (42.9%)</a:t>
                      </a:r>
                      <a:endParaRPr lang="en-CA" sz="1600" dirty="0">
                        <a:latin typeface="Calibri"/>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28600" y="0"/>
            <a:ext cx="7905626" cy="954107"/>
          </a:xfrm>
          <a:prstGeom prst="rect">
            <a:avLst/>
          </a:prstGeom>
          <a:noFill/>
        </p:spPr>
        <p:txBody>
          <a:bodyPr wrap="none" rtlCol="0">
            <a:spAutoFit/>
          </a:bodyPr>
          <a:lstStyle/>
          <a:p>
            <a:r>
              <a:rPr lang="en-US" sz="2800" b="1" dirty="0" smtClean="0">
                <a:solidFill>
                  <a:schemeClr val="tx2"/>
                </a:solidFill>
              </a:rPr>
              <a:t>Cloning efficiencies of different vectors with various</a:t>
            </a:r>
          </a:p>
          <a:p>
            <a:r>
              <a:rPr lang="en-US" sz="2800" b="1" dirty="0" smtClean="0">
                <a:solidFill>
                  <a:schemeClr val="tx2"/>
                </a:solidFill>
              </a:rPr>
              <a:t>clone sites</a:t>
            </a:r>
            <a:endParaRPr lang="en-CA" sz="2800" b="1" dirty="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76200"/>
            <a:ext cx="8839200" cy="6705600"/>
            <a:chOff x="152400" y="76200"/>
            <a:chExt cx="8839200" cy="6705600"/>
          </a:xfrm>
        </p:grpSpPr>
        <p:pic>
          <p:nvPicPr>
            <p:cNvPr id="4098" name="Picture 2" descr="B:\Scientific Reports Submission #2\Revision #1\Figures\Figure 4.tif"/>
            <p:cNvPicPr>
              <a:picLocks noChangeAspect="1" noChangeArrowheads="1"/>
            </p:cNvPicPr>
            <p:nvPr/>
          </p:nvPicPr>
          <p:blipFill>
            <a:blip r:embed="rId2" cstate="print">
              <a:lum bright="-40000" contrast="40000"/>
            </a:blip>
            <a:srcRect/>
            <a:stretch>
              <a:fillRect/>
            </a:stretch>
          </p:blipFill>
          <p:spPr bwMode="auto">
            <a:xfrm>
              <a:off x="152400" y="990600"/>
              <a:ext cx="8839200" cy="5791200"/>
            </a:xfrm>
            <a:prstGeom prst="rect">
              <a:avLst/>
            </a:prstGeom>
            <a:noFill/>
          </p:spPr>
        </p:pic>
        <p:sp>
          <p:nvSpPr>
            <p:cNvPr id="3" name="TextBox 2"/>
            <p:cNvSpPr txBox="1"/>
            <p:nvPr/>
          </p:nvSpPr>
          <p:spPr>
            <a:xfrm>
              <a:off x="304800" y="76200"/>
              <a:ext cx="8458200" cy="954107"/>
            </a:xfrm>
            <a:prstGeom prst="rect">
              <a:avLst/>
            </a:prstGeom>
            <a:noFill/>
          </p:spPr>
          <p:txBody>
            <a:bodyPr wrap="square" rtlCol="0">
              <a:spAutoFit/>
            </a:bodyPr>
            <a:lstStyle/>
            <a:p>
              <a:r>
                <a:rPr lang="en-US" sz="2800" b="1" dirty="0" smtClean="0">
                  <a:solidFill>
                    <a:schemeClr val="tx2"/>
                  </a:solidFill>
                </a:rPr>
                <a:t>Statistical analysis of cloning efficiencies of different vectors with various clone sites</a:t>
              </a:r>
              <a:endParaRPr lang="en-CA" sz="2800" b="1" dirty="0">
                <a:solidFill>
                  <a:schemeClr val="tx2"/>
                </a:solidFill>
              </a:endParaRPr>
            </a:p>
          </p:txBody>
        </p:sp>
        <p:sp>
          <p:nvSpPr>
            <p:cNvPr id="4" name="TextBox 3"/>
            <p:cNvSpPr txBox="1"/>
            <p:nvPr/>
          </p:nvSpPr>
          <p:spPr>
            <a:xfrm>
              <a:off x="2514600" y="6400800"/>
              <a:ext cx="6419193" cy="369332"/>
            </a:xfrm>
            <a:prstGeom prst="rect">
              <a:avLst/>
            </a:prstGeom>
            <a:noFill/>
          </p:spPr>
          <p:txBody>
            <a:bodyPr wrap="none" rtlCol="0">
              <a:spAutoFit/>
            </a:bodyPr>
            <a:lstStyle/>
            <a:p>
              <a:r>
                <a:rPr lang="en-US" b="1" i="1" dirty="0" smtClean="0">
                  <a:solidFill>
                    <a:srgbClr val="FF0000"/>
                  </a:solidFill>
                </a:rPr>
                <a:t>Zhang &amp; </a:t>
              </a:r>
              <a:r>
                <a:rPr lang="en-US" b="1" i="1" dirty="0" err="1" smtClean="0">
                  <a:solidFill>
                    <a:srgbClr val="FF0000"/>
                  </a:solidFill>
                </a:rPr>
                <a:t>Tandon</a:t>
              </a:r>
              <a:r>
                <a:rPr lang="en-US" b="1" i="1" dirty="0" smtClean="0">
                  <a:solidFill>
                    <a:srgbClr val="FF0000"/>
                  </a:solidFill>
                </a:rPr>
                <a:t>, American Journal of Biomedical Research, 2013 </a:t>
              </a:r>
              <a:endParaRPr lang="en-CA" b="1" i="1" dirty="0">
                <a:solidFill>
                  <a:srgbClr val="FF0000"/>
                </a:solidFil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511076"/>
            <a:ext cx="8528168" cy="5256548"/>
            <a:chOff x="151016" y="152400"/>
            <a:chExt cx="7461076" cy="4001164"/>
          </a:xfrm>
        </p:grpSpPr>
        <p:sp>
          <p:nvSpPr>
            <p:cNvPr id="2" name="TextBox 1"/>
            <p:cNvSpPr txBox="1"/>
            <p:nvPr/>
          </p:nvSpPr>
          <p:spPr>
            <a:xfrm>
              <a:off x="152400" y="152400"/>
              <a:ext cx="2460930" cy="646331"/>
            </a:xfrm>
            <a:prstGeom prst="rect">
              <a:avLst/>
            </a:prstGeom>
            <a:noFill/>
          </p:spPr>
          <p:txBody>
            <a:bodyPr wrap="none" rtlCol="0">
              <a:spAutoFit/>
            </a:bodyPr>
            <a:lstStyle/>
            <a:p>
              <a:r>
                <a:rPr lang="en-US" sz="3600" b="1" dirty="0" smtClean="0">
                  <a:solidFill>
                    <a:srgbClr val="FF0000"/>
                  </a:solidFill>
                </a:rPr>
                <a:t>Conclusions</a:t>
              </a:r>
              <a:endParaRPr lang="en-CA" sz="3600" b="1" dirty="0">
                <a:solidFill>
                  <a:srgbClr val="FF0000"/>
                </a:solidFill>
              </a:endParaRPr>
            </a:p>
          </p:txBody>
        </p:sp>
        <p:sp>
          <p:nvSpPr>
            <p:cNvPr id="3" name="TextBox 2"/>
            <p:cNvSpPr txBox="1"/>
            <p:nvPr/>
          </p:nvSpPr>
          <p:spPr>
            <a:xfrm>
              <a:off x="151016" y="2209103"/>
              <a:ext cx="7461076" cy="1944461"/>
            </a:xfrm>
            <a:prstGeom prst="rect">
              <a:avLst/>
            </a:prstGeom>
            <a:noFill/>
          </p:spPr>
          <p:txBody>
            <a:bodyPr wrap="none" rtlCol="0">
              <a:spAutoFit/>
            </a:bodyPr>
            <a:lstStyle/>
            <a:p>
              <a:r>
                <a:rPr lang="en-US" sz="2400" b="1" dirty="0" smtClean="0"/>
                <a:t>Therefore, with our “Combinatorial strategy”, almost all the </a:t>
              </a:r>
            </a:p>
            <a:p>
              <a:r>
                <a:rPr lang="en-US" sz="2400" b="1" dirty="0" smtClean="0"/>
                <a:t>plasmid vectors could be successfully cloned by “One ligation,</a:t>
              </a:r>
            </a:p>
            <a:p>
              <a:r>
                <a:rPr lang="en-US" sz="2400" b="1" dirty="0" smtClean="0"/>
                <a:t>One transformation, and 2 to 3 </a:t>
              </a:r>
              <a:r>
                <a:rPr lang="en-US" sz="2400" b="1" dirty="0" err="1" smtClean="0"/>
                <a:t>minipreps</a:t>
              </a:r>
              <a:r>
                <a:rPr lang="en-US" sz="2400" b="1" dirty="0" smtClean="0"/>
                <a:t>”.</a:t>
              </a:r>
            </a:p>
            <a:p>
              <a:endParaRPr lang="en-US" sz="2400" b="1" dirty="0" smtClean="0"/>
            </a:p>
            <a:p>
              <a:r>
                <a:rPr lang="en-US" sz="3200" b="1" dirty="0" smtClean="0">
                  <a:solidFill>
                    <a:srgbClr val="FF0000"/>
                  </a:solidFill>
                </a:rPr>
                <a:t>This is the quantitative law of  recombinant DNA </a:t>
              </a:r>
            </a:p>
            <a:p>
              <a:r>
                <a:rPr lang="en-US" sz="3200" b="1" dirty="0" smtClean="0">
                  <a:solidFill>
                    <a:srgbClr val="FF0000"/>
                  </a:solidFill>
                </a:rPr>
                <a:t>with our method.</a:t>
              </a:r>
              <a:endParaRPr lang="en-CA" sz="3200" b="1" dirty="0">
                <a:solidFill>
                  <a:srgbClr val="FF0000"/>
                </a:solidFill>
              </a:endParaRPr>
            </a:p>
          </p:txBody>
        </p:sp>
      </p:grpSp>
      <p:graphicFrame>
        <p:nvGraphicFramePr>
          <p:cNvPr id="5" name="Table 4"/>
          <p:cNvGraphicFramePr>
            <a:graphicFrameLocks noGrp="1"/>
          </p:cNvGraphicFramePr>
          <p:nvPr/>
        </p:nvGraphicFramePr>
        <p:xfrm>
          <a:off x="228600" y="1447800"/>
          <a:ext cx="8382000" cy="1371600"/>
        </p:xfrm>
        <a:graphic>
          <a:graphicData uri="http://schemas.openxmlformats.org/drawingml/2006/table">
            <a:tbl>
              <a:tblPr firstRow="1" bandRow="1">
                <a:tableStyleId>{5940675A-B579-460E-94D1-54222C63F5DA}</a:tableStyleId>
              </a:tblPr>
              <a:tblGrid>
                <a:gridCol w="4400550"/>
                <a:gridCol w="3981450"/>
              </a:tblGrid>
              <a:tr h="370840">
                <a:tc>
                  <a:txBody>
                    <a:bodyPr/>
                    <a:lstStyle/>
                    <a:p>
                      <a:pPr algn="ctr"/>
                      <a:r>
                        <a:rPr lang="en-US" sz="2400" b="1" dirty="0" smtClean="0"/>
                        <a:t>Clone sites</a:t>
                      </a:r>
                      <a:endParaRPr lang="en-CA" sz="2400" b="1" dirty="0"/>
                    </a:p>
                  </a:txBody>
                  <a:tcPr/>
                </a:tc>
                <a:tc>
                  <a:txBody>
                    <a:bodyPr/>
                    <a:lstStyle/>
                    <a:p>
                      <a:pPr algn="ctr"/>
                      <a:r>
                        <a:rPr lang="en-US" sz="2400" b="1" dirty="0" smtClean="0"/>
                        <a:t>Positive clones</a:t>
                      </a:r>
                      <a:endParaRPr lang="en-CA" sz="2400" b="1" dirty="0"/>
                    </a:p>
                  </a:txBody>
                  <a:tcPr/>
                </a:tc>
              </a:tr>
              <a:tr h="370840">
                <a:tc>
                  <a:txBody>
                    <a:bodyPr/>
                    <a:lstStyle/>
                    <a:p>
                      <a:pPr algn="ctr"/>
                      <a:r>
                        <a:rPr lang="en-US" sz="2400" b="1" dirty="0" smtClean="0">
                          <a:solidFill>
                            <a:srgbClr val="FF0000"/>
                          </a:solidFill>
                        </a:rPr>
                        <a:t>Two different clone sites</a:t>
                      </a:r>
                      <a:endParaRPr lang="en-CA" sz="2400" b="1" dirty="0">
                        <a:solidFill>
                          <a:srgbClr val="FF0000"/>
                        </a:solidFill>
                      </a:endParaRPr>
                    </a:p>
                  </a:txBody>
                  <a:tcPr/>
                </a:tc>
                <a:tc>
                  <a:txBody>
                    <a:bodyPr/>
                    <a:lstStyle/>
                    <a:p>
                      <a:pPr algn="ctr"/>
                      <a:r>
                        <a:rPr lang="en-US" sz="2400" b="1" dirty="0" smtClean="0">
                          <a:solidFill>
                            <a:srgbClr val="FF0000"/>
                          </a:solidFill>
                        </a:rPr>
                        <a:t>Nearly</a:t>
                      </a:r>
                      <a:r>
                        <a:rPr lang="en-US" sz="2400" b="1" baseline="0" dirty="0" smtClean="0">
                          <a:solidFill>
                            <a:srgbClr val="FF0000"/>
                          </a:solidFill>
                        </a:rPr>
                        <a:t> 100%</a:t>
                      </a:r>
                      <a:endParaRPr lang="en-CA" sz="2400" b="1" dirty="0">
                        <a:solidFill>
                          <a:srgbClr val="FF0000"/>
                        </a:solidFill>
                      </a:endParaRPr>
                    </a:p>
                  </a:txBody>
                  <a:tcPr/>
                </a:tc>
              </a:tr>
              <a:tr h="370840">
                <a:tc>
                  <a:txBody>
                    <a:bodyPr/>
                    <a:lstStyle/>
                    <a:p>
                      <a:pPr algn="ctr"/>
                      <a:r>
                        <a:rPr lang="en-US" sz="2400" b="1" dirty="0" smtClean="0"/>
                        <a:t>The same clone site/blunt sites </a:t>
                      </a:r>
                      <a:endParaRPr lang="en-CA" sz="2400" b="1" dirty="0"/>
                    </a:p>
                  </a:txBody>
                  <a:tcPr/>
                </a:tc>
                <a:tc>
                  <a:txBody>
                    <a:bodyPr/>
                    <a:lstStyle/>
                    <a:p>
                      <a:pPr algn="ctr"/>
                      <a:r>
                        <a:rPr lang="en-US" sz="2400" b="1" dirty="0" smtClean="0"/>
                        <a:t>About</a:t>
                      </a:r>
                      <a:r>
                        <a:rPr lang="en-US" sz="2400" b="1" baseline="0" dirty="0" smtClean="0"/>
                        <a:t> 50%</a:t>
                      </a:r>
                      <a:endParaRPr lang="en-CA" sz="2400" b="1"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894582"/>
            <a:ext cx="8534400" cy="1077218"/>
          </a:xfrm>
          <a:prstGeom prst="rect">
            <a:avLst/>
          </a:prstGeom>
          <a:noFill/>
        </p:spPr>
        <p:txBody>
          <a:bodyPr wrap="square" rtlCol="0">
            <a:spAutoFit/>
          </a:bodyPr>
          <a:lstStyle/>
          <a:p>
            <a:r>
              <a:rPr lang="en-US" sz="3200" b="1" dirty="0" smtClean="0">
                <a:solidFill>
                  <a:srgbClr val="FF0000"/>
                </a:solidFill>
              </a:rPr>
              <a:t>Part IV: </a:t>
            </a:r>
            <a:r>
              <a:rPr lang="en-US" sz="3200" b="1" dirty="0" err="1" smtClean="0">
                <a:solidFill>
                  <a:srgbClr val="FF0000"/>
                </a:solidFill>
              </a:rPr>
              <a:t>Lentiviral</a:t>
            </a:r>
            <a:r>
              <a:rPr lang="en-US" sz="3200" b="1" dirty="0" smtClean="0">
                <a:solidFill>
                  <a:srgbClr val="FF0000"/>
                </a:solidFill>
              </a:rPr>
              <a:t> titration, and expression in mammalian cells </a:t>
            </a:r>
            <a:endParaRPr lang="en-CA" sz="32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71600"/>
            <a:ext cx="8610600" cy="2554545"/>
          </a:xfrm>
          <a:prstGeom prst="rect">
            <a:avLst/>
          </a:prstGeom>
          <a:noFill/>
        </p:spPr>
        <p:txBody>
          <a:bodyPr wrap="square" rtlCol="0">
            <a:spAutoFit/>
          </a:bodyPr>
          <a:lstStyle/>
          <a:p>
            <a:r>
              <a:rPr lang="en-US" sz="3200" b="1" dirty="0" smtClean="0">
                <a:solidFill>
                  <a:srgbClr val="0070C0"/>
                </a:solidFill>
              </a:rPr>
              <a:t>Part I: Theoretical design of combinatorial strategy</a:t>
            </a:r>
          </a:p>
          <a:p>
            <a:endParaRPr lang="en-US" sz="3200" b="1" dirty="0" smtClean="0">
              <a:solidFill>
                <a:srgbClr val="0070C0"/>
              </a:solidFill>
            </a:endParaRPr>
          </a:p>
          <a:p>
            <a:r>
              <a:rPr lang="en-US" sz="3200" b="1" dirty="0" smtClean="0">
                <a:solidFill>
                  <a:srgbClr val="0070C0"/>
                </a:solidFill>
              </a:rPr>
              <a:t>To explore the quantitative law of recombinant DNA </a:t>
            </a:r>
            <a:endParaRPr lang="en-CA" sz="3200" b="1"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4124206"/>
          </a:xfrm>
          <a:prstGeom prst="rect">
            <a:avLst/>
          </a:prstGeom>
          <a:noFill/>
        </p:spPr>
        <p:txBody>
          <a:bodyPr wrap="square" rtlCol="0">
            <a:spAutoFit/>
          </a:bodyPr>
          <a:lstStyle/>
          <a:p>
            <a:r>
              <a:rPr lang="en-US" sz="2800" b="1" dirty="0" smtClean="0">
                <a:solidFill>
                  <a:srgbClr val="FF0000"/>
                </a:solidFill>
              </a:rPr>
              <a:t>Scheme of The third generation </a:t>
            </a:r>
            <a:r>
              <a:rPr lang="en-US" sz="2800" b="1" dirty="0" err="1" smtClean="0">
                <a:solidFill>
                  <a:srgbClr val="FF0000"/>
                </a:solidFill>
              </a:rPr>
              <a:t>lentiviral</a:t>
            </a:r>
            <a:r>
              <a:rPr lang="en-US" sz="2800" b="1" dirty="0" smtClean="0">
                <a:solidFill>
                  <a:srgbClr val="FF0000"/>
                </a:solidFill>
              </a:rPr>
              <a:t> vector system</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Rectangle 2"/>
          <p:cNvSpPr/>
          <p:nvPr/>
        </p:nvSpPr>
        <p:spPr>
          <a:xfrm>
            <a:off x="3048000" y="914400"/>
            <a:ext cx="5334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12700">
                  <a:solidFill>
                    <a:schemeClr val="tx1"/>
                  </a:solidFill>
                </a:ln>
                <a:solidFill>
                  <a:schemeClr val="tx1"/>
                </a:solidFill>
              </a:rPr>
              <a:t>5’LTR</a:t>
            </a:r>
            <a:endParaRPr lang="en-US" sz="1200" dirty="0">
              <a:ln w="12700">
                <a:solidFill>
                  <a:schemeClr val="tx1"/>
                </a:solidFill>
              </a:ln>
              <a:solidFill>
                <a:schemeClr val="tx1"/>
              </a:solidFill>
            </a:endParaRPr>
          </a:p>
        </p:txBody>
      </p:sp>
      <p:sp>
        <p:nvSpPr>
          <p:cNvPr id="11" name="Rectangle 10"/>
          <p:cNvSpPr/>
          <p:nvPr/>
        </p:nvSpPr>
        <p:spPr>
          <a:xfrm>
            <a:off x="3581400" y="914400"/>
            <a:ext cx="1524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flipV="1">
            <a:off x="2819400" y="1066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886200" y="1066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3800" y="914400"/>
            <a:ext cx="1524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38600" y="914400"/>
            <a:ext cx="4572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RRE</a:t>
            </a:r>
            <a:endParaRPr lang="en-US" sz="1200" b="1" dirty="0">
              <a:solidFill>
                <a:schemeClr val="tx1"/>
              </a:solidFill>
            </a:endParaRPr>
          </a:p>
        </p:txBody>
      </p:sp>
      <p:sp>
        <p:nvSpPr>
          <p:cNvPr id="23" name="Rectangle 22"/>
          <p:cNvSpPr/>
          <p:nvPr/>
        </p:nvSpPr>
        <p:spPr>
          <a:xfrm>
            <a:off x="4495800" y="914400"/>
            <a:ext cx="5334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cPPT</a:t>
            </a:r>
            <a:endParaRPr lang="en-US" sz="1200" b="1" dirty="0">
              <a:solidFill>
                <a:schemeClr val="tx1"/>
              </a:solidFill>
            </a:endParaRPr>
          </a:p>
        </p:txBody>
      </p:sp>
      <p:cxnSp>
        <p:nvCxnSpPr>
          <p:cNvPr id="25" name="Straight Connector 24"/>
          <p:cNvCxnSpPr/>
          <p:nvPr/>
        </p:nvCxnSpPr>
        <p:spPr>
          <a:xfrm>
            <a:off x="5029200" y="1066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181600" y="914400"/>
            <a:ext cx="5334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CMV</a:t>
            </a:r>
            <a:endParaRPr lang="en-US" sz="1200" b="1" dirty="0">
              <a:solidFill>
                <a:schemeClr val="tx1"/>
              </a:solidFill>
            </a:endParaRPr>
          </a:p>
        </p:txBody>
      </p:sp>
      <p:sp>
        <p:nvSpPr>
          <p:cNvPr id="29" name="Rectangle 28"/>
          <p:cNvSpPr/>
          <p:nvPr/>
        </p:nvSpPr>
        <p:spPr>
          <a:xfrm>
            <a:off x="5715000" y="914400"/>
            <a:ext cx="4572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GFP</a:t>
            </a:r>
            <a:endParaRPr lang="en-US" sz="1200" b="1" dirty="0">
              <a:solidFill>
                <a:schemeClr val="tx1"/>
              </a:solidFill>
            </a:endParaRPr>
          </a:p>
        </p:txBody>
      </p:sp>
      <p:cxnSp>
        <p:nvCxnSpPr>
          <p:cNvPr id="31" name="Straight Connector 30"/>
          <p:cNvCxnSpPr/>
          <p:nvPr/>
        </p:nvCxnSpPr>
        <p:spPr>
          <a:xfrm>
            <a:off x="6172200" y="1066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324600" y="914400"/>
            <a:ext cx="609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WPRE</a:t>
            </a:r>
            <a:endParaRPr lang="en-US" sz="1200" b="1" dirty="0">
              <a:solidFill>
                <a:schemeClr val="tx1"/>
              </a:solidFill>
            </a:endParaRPr>
          </a:p>
        </p:txBody>
      </p:sp>
      <p:cxnSp>
        <p:nvCxnSpPr>
          <p:cNvPr id="34" name="Straight Connector 33"/>
          <p:cNvCxnSpPr/>
          <p:nvPr/>
        </p:nvCxnSpPr>
        <p:spPr>
          <a:xfrm>
            <a:off x="6934200" y="1066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086600" y="914400"/>
            <a:ext cx="1524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239000" y="914400"/>
            <a:ext cx="152400" cy="3048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91400" y="914400"/>
            <a:ext cx="5334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3’LTR</a:t>
            </a:r>
            <a:endParaRPr lang="en-US" sz="1200" b="1" dirty="0">
              <a:solidFill>
                <a:schemeClr val="tx1"/>
              </a:solidFill>
            </a:endParaRPr>
          </a:p>
        </p:txBody>
      </p:sp>
      <p:cxnSp>
        <p:nvCxnSpPr>
          <p:cNvPr id="39" name="Straight Connector 38"/>
          <p:cNvCxnSpPr/>
          <p:nvPr/>
        </p:nvCxnSpPr>
        <p:spPr>
          <a:xfrm>
            <a:off x="7924800" y="1066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3809205" y="837406"/>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886200" y="7620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67200" y="609600"/>
            <a:ext cx="1219200" cy="276999"/>
          </a:xfrm>
          <a:prstGeom prst="rect">
            <a:avLst/>
          </a:prstGeom>
          <a:noFill/>
        </p:spPr>
        <p:txBody>
          <a:bodyPr wrap="square" rtlCol="0">
            <a:spAutoFit/>
          </a:bodyPr>
          <a:lstStyle/>
          <a:p>
            <a:r>
              <a:rPr lang="en-US" sz="1200" b="1" dirty="0" smtClean="0"/>
              <a:t>No expression</a:t>
            </a:r>
            <a:endParaRPr lang="en-US" sz="1200" b="1" dirty="0"/>
          </a:p>
        </p:txBody>
      </p:sp>
      <p:cxnSp>
        <p:nvCxnSpPr>
          <p:cNvPr id="48" name="Straight Connector 47"/>
          <p:cNvCxnSpPr/>
          <p:nvPr/>
        </p:nvCxnSpPr>
        <p:spPr>
          <a:xfrm rot="5400000" flipH="1" flipV="1">
            <a:off x="5638006" y="837406"/>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15000" y="7620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19400" y="1827212"/>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048000" y="1676400"/>
            <a:ext cx="6858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CMV</a:t>
            </a:r>
            <a:endParaRPr lang="en-US" sz="1200" b="1" dirty="0">
              <a:solidFill>
                <a:schemeClr val="tx1"/>
              </a:solidFill>
            </a:endParaRPr>
          </a:p>
        </p:txBody>
      </p:sp>
      <p:cxnSp>
        <p:nvCxnSpPr>
          <p:cNvPr id="55" name="Straight Connector 54"/>
          <p:cNvCxnSpPr/>
          <p:nvPr/>
        </p:nvCxnSpPr>
        <p:spPr>
          <a:xfrm>
            <a:off x="3733800" y="1828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886200" y="1676400"/>
            <a:ext cx="18288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Gag-</a:t>
            </a:r>
            <a:r>
              <a:rPr lang="en-US" sz="1200" b="1" dirty="0" err="1" smtClean="0">
                <a:solidFill>
                  <a:schemeClr val="tx1"/>
                </a:solidFill>
              </a:rPr>
              <a:t>Pol</a:t>
            </a:r>
            <a:endParaRPr lang="en-US" sz="1200" b="1" dirty="0">
              <a:solidFill>
                <a:schemeClr val="tx1"/>
              </a:solidFill>
            </a:endParaRPr>
          </a:p>
        </p:txBody>
      </p:sp>
      <p:cxnSp>
        <p:nvCxnSpPr>
          <p:cNvPr id="58" name="Straight Connector 57"/>
          <p:cNvCxnSpPr/>
          <p:nvPr/>
        </p:nvCxnSpPr>
        <p:spPr>
          <a:xfrm>
            <a:off x="5715000" y="1828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867400" y="1676400"/>
            <a:ext cx="4572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pA</a:t>
            </a:r>
            <a:endParaRPr lang="en-US" sz="1200" b="1" dirty="0">
              <a:solidFill>
                <a:schemeClr val="tx1"/>
              </a:solidFill>
            </a:endParaRPr>
          </a:p>
        </p:txBody>
      </p:sp>
      <p:cxnSp>
        <p:nvCxnSpPr>
          <p:cNvPr id="61" name="Straight Connector 60"/>
          <p:cNvCxnSpPr/>
          <p:nvPr/>
        </p:nvCxnSpPr>
        <p:spPr>
          <a:xfrm>
            <a:off x="6324600" y="1828800"/>
            <a:ext cx="228600" cy="158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5400000" flipH="1" flipV="1">
            <a:off x="3656806" y="1599406"/>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733800" y="15240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9400" y="23622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048000" y="2209800"/>
            <a:ext cx="6858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RSV</a:t>
            </a:r>
            <a:endParaRPr lang="en-US" sz="1200" b="1" dirty="0">
              <a:solidFill>
                <a:schemeClr val="tx1"/>
              </a:solidFill>
            </a:endParaRPr>
          </a:p>
        </p:txBody>
      </p:sp>
      <p:cxnSp>
        <p:nvCxnSpPr>
          <p:cNvPr id="70" name="Straight Connector 69"/>
          <p:cNvCxnSpPr/>
          <p:nvPr/>
        </p:nvCxnSpPr>
        <p:spPr>
          <a:xfrm>
            <a:off x="3733800" y="23622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886200" y="2209800"/>
            <a:ext cx="18288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a:t>
            </a:r>
            <a:endParaRPr lang="en-US" sz="1200" b="1" dirty="0">
              <a:solidFill>
                <a:schemeClr val="tx1"/>
              </a:solidFill>
            </a:endParaRPr>
          </a:p>
        </p:txBody>
      </p:sp>
      <p:cxnSp>
        <p:nvCxnSpPr>
          <p:cNvPr id="73" name="Straight Connector 72"/>
          <p:cNvCxnSpPr/>
          <p:nvPr/>
        </p:nvCxnSpPr>
        <p:spPr>
          <a:xfrm>
            <a:off x="5715000" y="2360612"/>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867400" y="2209800"/>
            <a:ext cx="4572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pA</a:t>
            </a:r>
            <a:endParaRPr lang="en-US" sz="1200" b="1" dirty="0">
              <a:solidFill>
                <a:schemeClr val="tx1"/>
              </a:solidFill>
            </a:endParaRPr>
          </a:p>
        </p:txBody>
      </p:sp>
      <p:cxnSp>
        <p:nvCxnSpPr>
          <p:cNvPr id="76" name="Straight Connector 75"/>
          <p:cNvCxnSpPr/>
          <p:nvPr/>
        </p:nvCxnSpPr>
        <p:spPr>
          <a:xfrm>
            <a:off x="6324600" y="23622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819400" y="2971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048000" y="2819400"/>
            <a:ext cx="6858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CMV</a:t>
            </a:r>
            <a:endParaRPr lang="en-US" sz="1200" b="1" dirty="0">
              <a:solidFill>
                <a:schemeClr val="tx1"/>
              </a:solidFill>
            </a:endParaRPr>
          </a:p>
        </p:txBody>
      </p:sp>
      <p:cxnSp>
        <p:nvCxnSpPr>
          <p:cNvPr id="86" name="Straight Connector 85"/>
          <p:cNvCxnSpPr/>
          <p:nvPr/>
        </p:nvCxnSpPr>
        <p:spPr>
          <a:xfrm>
            <a:off x="3733800" y="2971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886200" y="2819400"/>
            <a:ext cx="18288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VSVG</a:t>
            </a:r>
            <a:endParaRPr lang="en-US" sz="1200" b="1" dirty="0">
              <a:solidFill>
                <a:schemeClr val="tx1"/>
              </a:solidFill>
            </a:endParaRPr>
          </a:p>
        </p:txBody>
      </p:sp>
      <p:cxnSp>
        <p:nvCxnSpPr>
          <p:cNvPr id="91" name="Straight Connector 90"/>
          <p:cNvCxnSpPr/>
          <p:nvPr/>
        </p:nvCxnSpPr>
        <p:spPr>
          <a:xfrm>
            <a:off x="5715000" y="297180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867400" y="2819400"/>
            <a:ext cx="4572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pA</a:t>
            </a:r>
            <a:endParaRPr lang="en-US" sz="1200" b="1" dirty="0">
              <a:solidFill>
                <a:schemeClr val="tx1"/>
              </a:solidFill>
            </a:endParaRPr>
          </a:p>
        </p:txBody>
      </p:sp>
      <p:cxnSp>
        <p:nvCxnSpPr>
          <p:cNvPr id="94" name="Straight Connector 93"/>
          <p:cNvCxnSpPr/>
          <p:nvPr/>
        </p:nvCxnSpPr>
        <p:spPr>
          <a:xfrm>
            <a:off x="6324600" y="2971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52400" y="3459301"/>
            <a:ext cx="8839200" cy="3170099"/>
          </a:xfrm>
          <a:prstGeom prst="rect">
            <a:avLst/>
          </a:prstGeom>
          <a:noFill/>
        </p:spPr>
        <p:txBody>
          <a:bodyPr wrap="square" rtlCol="0">
            <a:spAutoFit/>
          </a:bodyPr>
          <a:lstStyle/>
          <a:p>
            <a:r>
              <a:rPr lang="en-US" sz="2000" b="1" dirty="0" smtClean="0"/>
              <a:t>Gag-</a:t>
            </a:r>
            <a:r>
              <a:rPr lang="en-US" sz="2000" b="1" dirty="0" err="1" smtClean="0"/>
              <a:t>Pol</a:t>
            </a:r>
            <a:r>
              <a:rPr lang="en-US" sz="2000" b="1" dirty="0" smtClean="0"/>
              <a:t> precursor protein </a:t>
            </a:r>
            <a:r>
              <a:rPr lang="en-US" sz="2000" dirty="0" smtClean="0"/>
              <a:t>is for </a:t>
            </a:r>
            <a:r>
              <a:rPr lang="en-US" sz="2000" b="1" dirty="0" err="1" smtClean="0"/>
              <a:t>integrase</a:t>
            </a:r>
            <a:r>
              <a:rPr lang="en-US" sz="2000" dirty="0" smtClean="0"/>
              <a:t>, </a:t>
            </a:r>
            <a:r>
              <a:rPr lang="en-US" sz="2000" b="1" dirty="0" smtClean="0"/>
              <a:t>reverse transcriptase </a:t>
            </a:r>
            <a:r>
              <a:rPr lang="en-US" sz="2000" dirty="0" smtClean="0"/>
              <a:t>and </a:t>
            </a:r>
            <a:r>
              <a:rPr lang="en-US" sz="2000" b="1" dirty="0" smtClean="0"/>
              <a:t>structural proteins.</a:t>
            </a:r>
            <a:r>
              <a:rPr lang="en-US" sz="2000" dirty="0" smtClean="0"/>
              <a:t> </a:t>
            </a:r>
            <a:r>
              <a:rPr lang="en-US" sz="2000" dirty="0" err="1" smtClean="0"/>
              <a:t>I</a:t>
            </a:r>
            <a:r>
              <a:rPr lang="en-US" sz="2000" b="1" dirty="0" err="1" smtClean="0"/>
              <a:t>ntegrase</a:t>
            </a:r>
            <a:r>
              <a:rPr lang="en-US" sz="2000" b="1" dirty="0" smtClean="0"/>
              <a:t> and reverse transcriptase </a:t>
            </a:r>
            <a:r>
              <a:rPr lang="en-US" sz="2000" dirty="0" smtClean="0"/>
              <a:t>are involved in </a:t>
            </a:r>
            <a:r>
              <a:rPr lang="en-US" sz="2000" b="1" dirty="0" smtClean="0"/>
              <a:t>infection</a:t>
            </a:r>
            <a:r>
              <a:rPr lang="en-US" sz="2000" dirty="0" smtClean="0"/>
              <a:t>. </a:t>
            </a:r>
            <a:r>
              <a:rPr lang="en-US" sz="2000" b="1" dirty="0" smtClean="0">
                <a:solidFill>
                  <a:srgbClr val="FF0000"/>
                </a:solidFill>
              </a:rPr>
              <a:t>Rev</a:t>
            </a:r>
            <a:r>
              <a:rPr lang="en-US" sz="2000" dirty="0" smtClean="0"/>
              <a:t> interacts with a </a:t>
            </a:r>
            <a:r>
              <a:rPr lang="en-US" sz="2000" b="1" dirty="0" err="1" smtClean="0">
                <a:solidFill>
                  <a:srgbClr val="FF0000"/>
                </a:solidFill>
              </a:rPr>
              <a:t>cis</a:t>
            </a:r>
            <a:r>
              <a:rPr lang="en-US" sz="2000" b="1" dirty="0" smtClean="0">
                <a:solidFill>
                  <a:srgbClr val="FF0000"/>
                </a:solidFill>
              </a:rPr>
              <a:t>-acting element</a:t>
            </a:r>
            <a:r>
              <a:rPr lang="en-US" sz="2000" dirty="0" smtClean="0"/>
              <a:t> which enhances export of genomic transcripts. </a:t>
            </a:r>
            <a:r>
              <a:rPr lang="en-US" sz="2000" b="1" dirty="0" smtClean="0">
                <a:solidFill>
                  <a:srgbClr val="00B0F0"/>
                </a:solidFill>
              </a:rPr>
              <a:t>VSVG</a:t>
            </a:r>
            <a:r>
              <a:rPr lang="en-US" sz="2000" dirty="0" smtClean="0"/>
              <a:t> is for </a:t>
            </a:r>
            <a:r>
              <a:rPr lang="en-US" sz="2000" b="1" dirty="0" smtClean="0">
                <a:solidFill>
                  <a:srgbClr val="00B0F0"/>
                </a:solidFill>
              </a:rPr>
              <a:t>envelope membrane, </a:t>
            </a:r>
            <a:r>
              <a:rPr lang="en-US" sz="2000" dirty="0" smtClean="0"/>
              <a:t> and lets the viral particles to </a:t>
            </a:r>
            <a:r>
              <a:rPr lang="en-US" sz="2000" dirty="0" err="1" smtClean="0"/>
              <a:t>transduce</a:t>
            </a:r>
            <a:r>
              <a:rPr lang="en-US" sz="2000" dirty="0" smtClean="0"/>
              <a:t> </a:t>
            </a:r>
            <a:r>
              <a:rPr lang="en-US" sz="2000" b="1" dirty="0" smtClean="0">
                <a:solidFill>
                  <a:srgbClr val="00B0F0"/>
                </a:solidFill>
              </a:rPr>
              <a:t>a broad range of cell types</a:t>
            </a:r>
            <a:r>
              <a:rPr lang="en-US" sz="2000" dirty="0" smtClean="0"/>
              <a:t>. </a:t>
            </a:r>
            <a:r>
              <a:rPr lang="en-US" sz="2000" b="1" dirty="0" smtClean="0">
                <a:solidFill>
                  <a:srgbClr val="C00000"/>
                </a:solidFill>
              </a:rPr>
              <a:t>Deletion of the promoter-enhancer region in the 3’LTR</a:t>
            </a:r>
            <a:r>
              <a:rPr lang="en-US" sz="2000" dirty="0" smtClean="0"/>
              <a:t> (long terminal repeats) is an important safety feature, because during reverse transcription the </a:t>
            </a:r>
            <a:r>
              <a:rPr lang="en-US" sz="2000" b="1" dirty="0" err="1" smtClean="0">
                <a:solidFill>
                  <a:srgbClr val="C00000"/>
                </a:solidFill>
              </a:rPr>
              <a:t>proviral</a:t>
            </a:r>
            <a:r>
              <a:rPr lang="en-US" sz="2000" b="1" dirty="0" smtClean="0">
                <a:solidFill>
                  <a:srgbClr val="C00000"/>
                </a:solidFill>
              </a:rPr>
              <a:t> 5’LTR is copied from the 3’LTR</a:t>
            </a:r>
            <a:r>
              <a:rPr lang="en-US" sz="2000" dirty="0" smtClean="0"/>
              <a:t>, thus transferring the deletion to the 5’LTR. The deleted 5’LTR is </a:t>
            </a:r>
            <a:r>
              <a:rPr lang="en-US" sz="2000" b="1" dirty="0" err="1" smtClean="0">
                <a:solidFill>
                  <a:srgbClr val="C00000"/>
                </a:solidFill>
              </a:rPr>
              <a:t>transcriptionally</a:t>
            </a:r>
            <a:r>
              <a:rPr lang="en-US" sz="2000" b="1" dirty="0" smtClean="0">
                <a:solidFill>
                  <a:srgbClr val="C00000"/>
                </a:solidFill>
              </a:rPr>
              <a:t> inactive</a:t>
            </a:r>
            <a:r>
              <a:rPr lang="en-US" sz="2000" dirty="0" smtClean="0"/>
              <a:t>, preventing subsequent </a:t>
            </a:r>
            <a:r>
              <a:rPr lang="en-US" sz="2000" b="1" dirty="0" smtClean="0">
                <a:solidFill>
                  <a:srgbClr val="C00000"/>
                </a:solidFill>
              </a:rPr>
              <a:t>viral replication and mobilization in the </a:t>
            </a:r>
            <a:r>
              <a:rPr lang="en-US" sz="2000" b="1" dirty="0" err="1" smtClean="0">
                <a:solidFill>
                  <a:srgbClr val="C00000"/>
                </a:solidFill>
              </a:rPr>
              <a:t>transduced</a:t>
            </a:r>
            <a:r>
              <a:rPr lang="en-US" sz="2000" b="1" dirty="0" smtClean="0">
                <a:solidFill>
                  <a:srgbClr val="C00000"/>
                </a:solidFill>
              </a:rPr>
              <a:t> cells</a:t>
            </a:r>
            <a:r>
              <a:rPr lang="en-US" sz="2000" dirty="0" smtClean="0"/>
              <a:t>.                                                       </a:t>
            </a:r>
            <a:r>
              <a:rPr lang="en-US" sz="2000" b="1" i="1" dirty="0" err="1" smtClean="0"/>
              <a:t>Tiscornia</a:t>
            </a:r>
            <a:r>
              <a:rPr lang="en-US" sz="2000" b="1" i="1" dirty="0" smtClean="0"/>
              <a:t> et al., Nature Protocols, 2006</a:t>
            </a:r>
            <a:endParaRPr lang="en-US" sz="2000" dirty="0"/>
          </a:p>
        </p:txBody>
      </p:sp>
      <p:sp>
        <p:nvSpPr>
          <p:cNvPr id="99" name="TextBox 98"/>
          <p:cNvSpPr txBox="1"/>
          <p:nvPr/>
        </p:nvSpPr>
        <p:spPr>
          <a:xfrm>
            <a:off x="6629400" y="1524000"/>
            <a:ext cx="914400" cy="1600438"/>
          </a:xfrm>
          <a:prstGeom prst="rect">
            <a:avLst/>
          </a:prstGeom>
          <a:noFill/>
        </p:spPr>
        <p:txBody>
          <a:bodyPr wrap="square" rtlCol="0">
            <a:spAutoFit/>
          </a:bodyPr>
          <a:lstStyle/>
          <a:p>
            <a:r>
              <a:rPr lang="en-US" sz="1400" b="1" dirty="0" err="1" smtClean="0"/>
              <a:t>pMDL</a:t>
            </a:r>
            <a:endParaRPr lang="en-US" sz="1400" b="1" dirty="0" smtClean="0"/>
          </a:p>
          <a:p>
            <a:endParaRPr lang="en-US" sz="1400" b="1" dirty="0" smtClean="0"/>
          </a:p>
          <a:p>
            <a:endParaRPr lang="en-US" sz="1400" b="1" dirty="0" smtClean="0"/>
          </a:p>
          <a:p>
            <a:r>
              <a:rPr lang="en-US" sz="1400" b="1" dirty="0" err="1" smtClean="0"/>
              <a:t>pRev</a:t>
            </a:r>
            <a:endParaRPr lang="en-US" sz="1400" b="1" dirty="0" smtClean="0"/>
          </a:p>
          <a:p>
            <a:endParaRPr lang="en-US" sz="1400" b="1" dirty="0" smtClean="0"/>
          </a:p>
          <a:p>
            <a:endParaRPr lang="en-US" sz="1400" b="1" dirty="0" smtClean="0"/>
          </a:p>
          <a:p>
            <a:r>
              <a:rPr lang="en-US" sz="1400" b="1" dirty="0" err="1" smtClean="0"/>
              <a:t>pVSVG</a:t>
            </a:r>
            <a:endParaRPr lang="en-US" sz="1400" b="1" dirty="0"/>
          </a:p>
        </p:txBody>
      </p:sp>
      <p:sp>
        <p:nvSpPr>
          <p:cNvPr id="51" name="TextBox 50"/>
          <p:cNvSpPr txBox="1"/>
          <p:nvPr/>
        </p:nvSpPr>
        <p:spPr>
          <a:xfrm>
            <a:off x="685800" y="685800"/>
            <a:ext cx="2209800" cy="646331"/>
          </a:xfrm>
          <a:prstGeom prst="rect">
            <a:avLst/>
          </a:prstGeom>
          <a:noFill/>
        </p:spPr>
        <p:txBody>
          <a:bodyPr wrap="square" rtlCol="0">
            <a:spAutoFit/>
          </a:bodyPr>
          <a:lstStyle/>
          <a:p>
            <a:r>
              <a:rPr lang="en-US" b="1" dirty="0" smtClean="0"/>
              <a:t>Transfer vector with</a:t>
            </a:r>
          </a:p>
          <a:p>
            <a:r>
              <a:rPr lang="en-US" b="1" dirty="0" smtClean="0"/>
              <a:t>genes of interest</a:t>
            </a:r>
            <a:endParaRPr lang="en-CA" b="1" dirty="0"/>
          </a:p>
        </p:txBody>
      </p:sp>
      <p:sp>
        <p:nvSpPr>
          <p:cNvPr id="64" name="TextBox 63"/>
          <p:cNvSpPr txBox="1"/>
          <p:nvPr/>
        </p:nvSpPr>
        <p:spPr>
          <a:xfrm>
            <a:off x="685800" y="2133600"/>
            <a:ext cx="1875770" cy="369332"/>
          </a:xfrm>
          <a:prstGeom prst="rect">
            <a:avLst/>
          </a:prstGeom>
          <a:noFill/>
        </p:spPr>
        <p:txBody>
          <a:bodyPr wrap="none" rtlCol="0">
            <a:spAutoFit/>
          </a:bodyPr>
          <a:lstStyle/>
          <a:p>
            <a:r>
              <a:rPr lang="en-US" b="1" dirty="0" smtClean="0"/>
              <a:t>Packaging vectors</a:t>
            </a:r>
            <a:endParaRPr lang="en-CA"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6524863"/>
          </a:xfrm>
          <a:prstGeom prst="rect">
            <a:avLst/>
          </a:prstGeom>
          <a:noFill/>
        </p:spPr>
        <p:txBody>
          <a:bodyPr wrap="square" rtlCol="0">
            <a:spAutoFit/>
          </a:bodyPr>
          <a:lstStyle/>
          <a:p>
            <a:r>
              <a:rPr lang="en-US" sz="3200" b="1" dirty="0" smtClean="0">
                <a:solidFill>
                  <a:srgbClr val="00B0F0"/>
                </a:solidFill>
              </a:rPr>
              <a:t>The advantages of the third generation </a:t>
            </a:r>
            <a:r>
              <a:rPr lang="en-US" sz="3200" b="1" dirty="0" err="1" smtClean="0">
                <a:solidFill>
                  <a:srgbClr val="00B0F0"/>
                </a:solidFill>
              </a:rPr>
              <a:t>lentiviral</a:t>
            </a:r>
            <a:r>
              <a:rPr lang="en-US" sz="3200" b="1" dirty="0" smtClean="0">
                <a:solidFill>
                  <a:srgbClr val="00B0F0"/>
                </a:solidFill>
              </a:rPr>
              <a:t> vectors</a:t>
            </a:r>
          </a:p>
          <a:p>
            <a:endParaRPr lang="en-US" dirty="0" smtClean="0"/>
          </a:p>
          <a:p>
            <a:pPr marL="342900" indent="-342900">
              <a:buAutoNum type="arabicPeriod"/>
            </a:pPr>
            <a:r>
              <a:rPr lang="en-CA" sz="2800" dirty="0" smtClean="0"/>
              <a:t>LVs can </a:t>
            </a:r>
            <a:r>
              <a:rPr lang="en-CA" sz="2800" dirty="0" err="1" smtClean="0"/>
              <a:t>transduce</a:t>
            </a:r>
            <a:r>
              <a:rPr lang="en-CA" sz="2800" dirty="0" smtClean="0"/>
              <a:t> slowly dividing cells, and non-dividing terminally differentiated cells;</a:t>
            </a:r>
          </a:p>
          <a:p>
            <a:pPr marL="342900" indent="-342900">
              <a:buAutoNum type="arabicPeriod"/>
            </a:pPr>
            <a:r>
              <a:rPr lang="en-CA" sz="2800" dirty="0" err="1" smtClean="0"/>
              <a:t>Transgenes</a:t>
            </a:r>
            <a:r>
              <a:rPr lang="en-CA" sz="2800" dirty="0" smtClean="0"/>
              <a:t> delivered by LVs are more resistant to transcriptional silencing;</a:t>
            </a:r>
          </a:p>
          <a:p>
            <a:pPr marL="342900" indent="-342900">
              <a:buAutoNum type="arabicPeriod"/>
            </a:pPr>
            <a:r>
              <a:rPr lang="en-CA" sz="2800" dirty="0" smtClean="0"/>
              <a:t>Suitable for various ubiquitous or tissue-specific promoters;</a:t>
            </a:r>
          </a:p>
          <a:p>
            <a:pPr marL="342900" indent="-342900">
              <a:buAutoNum type="arabicPeriod"/>
            </a:pPr>
            <a:r>
              <a:rPr lang="en-CA" sz="2800" dirty="0" smtClean="0"/>
              <a:t>Appropriate safety by self-inactivation;</a:t>
            </a:r>
          </a:p>
          <a:p>
            <a:pPr marL="342900" indent="-342900">
              <a:buAutoNum type="arabicPeriod"/>
            </a:pPr>
            <a:r>
              <a:rPr lang="en-CA" sz="2800" dirty="0" err="1" smtClean="0"/>
              <a:t>Transgene</a:t>
            </a:r>
            <a:r>
              <a:rPr lang="en-CA" sz="2800" dirty="0" smtClean="0"/>
              <a:t> expression in the targeted cells is driven solely by internal promoters;</a:t>
            </a:r>
          </a:p>
          <a:p>
            <a:pPr marL="342900" indent="-342900">
              <a:buAutoNum type="arabicPeriod"/>
            </a:pPr>
            <a:r>
              <a:rPr lang="en-CA" sz="2800" dirty="0" smtClean="0"/>
              <a:t>Usable viral titers for many </a:t>
            </a:r>
            <a:r>
              <a:rPr lang="en-CA" sz="2800" dirty="0" err="1" smtClean="0"/>
              <a:t>lentiviral</a:t>
            </a:r>
            <a:r>
              <a:rPr lang="en-CA" sz="2800" dirty="0" smtClean="0"/>
              <a:t> systems.</a:t>
            </a:r>
          </a:p>
          <a:p>
            <a:pPr marL="342900" indent="-342900"/>
            <a:endParaRPr lang="en-US" sz="2800" dirty="0" smtClean="0"/>
          </a:p>
          <a:p>
            <a:pPr marL="342900" indent="-342900"/>
            <a:r>
              <a:rPr lang="en-US" sz="2800" dirty="0" smtClean="0"/>
              <a:t>        </a:t>
            </a:r>
            <a:r>
              <a:rPr lang="en-US" sz="2000" b="1" i="1" dirty="0" err="1" smtClean="0"/>
              <a:t>Naldini</a:t>
            </a:r>
            <a:r>
              <a:rPr lang="en-US" sz="2000" b="1" i="1" dirty="0" smtClean="0"/>
              <a:t> et al., Science, 1996; Cui et al., Blood, 2002; Lois et al, Science, 2002</a:t>
            </a:r>
            <a:endParaRPr lang="en-CA" sz="2000" b="1"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6093976"/>
          </a:xfrm>
          <a:prstGeom prst="rect">
            <a:avLst/>
          </a:prstGeom>
          <a:noFill/>
        </p:spPr>
        <p:txBody>
          <a:bodyPr wrap="square" rtlCol="0">
            <a:spAutoFit/>
          </a:bodyPr>
          <a:lstStyle/>
          <a:p>
            <a:r>
              <a:rPr lang="en-US" sz="3200" b="1" dirty="0" smtClean="0">
                <a:solidFill>
                  <a:srgbClr val="FF0000"/>
                </a:solidFill>
              </a:rPr>
              <a:t>The disadvantages of the third generation </a:t>
            </a:r>
            <a:r>
              <a:rPr lang="en-US" sz="3200" b="1" dirty="0" err="1" smtClean="0">
                <a:solidFill>
                  <a:srgbClr val="FF0000"/>
                </a:solidFill>
              </a:rPr>
              <a:t>lentiviral</a:t>
            </a:r>
            <a:r>
              <a:rPr lang="en-US" sz="3200" b="1" dirty="0" smtClean="0">
                <a:solidFill>
                  <a:srgbClr val="FF0000"/>
                </a:solidFill>
              </a:rPr>
              <a:t> vectors</a:t>
            </a:r>
          </a:p>
          <a:p>
            <a:endParaRPr lang="en-US" dirty="0" smtClean="0"/>
          </a:p>
          <a:p>
            <a:pPr marL="514350" indent="-514350">
              <a:buAutoNum type="arabicPeriod"/>
            </a:pPr>
            <a:r>
              <a:rPr lang="en-US" sz="2800" dirty="0" err="1" smtClean="0"/>
              <a:t>Lentiviral</a:t>
            </a:r>
            <a:r>
              <a:rPr lang="en-US" sz="2800" dirty="0" smtClean="0"/>
              <a:t> vectors are self-inactivated by the deleting of 3’-LTR region, therefore, they can not be replicated in host cells. For each </a:t>
            </a:r>
            <a:r>
              <a:rPr lang="en-US" sz="2800" dirty="0" err="1" smtClean="0"/>
              <a:t>lentiviral</a:t>
            </a:r>
            <a:r>
              <a:rPr lang="en-US" sz="2800" dirty="0" smtClean="0"/>
              <a:t> vector, the titer is solely dependent on the </a:t>
            </a:r>
            <a:r>
              <a:rPr lang="en-US" sz="2800" dirty="0" err="1" smtClean="0"/>
              <a:t>transfection</a:t>
            </a:r>
            <a:r>
              <a:rPr lang="en-US" sz="2800" dirty="0" smtClean="0"/>
              <a:t> step;</a:t>
            </a:r>
          </a:p>
          <a:p>
            <a:pPr marL="514350" indent="-514350">
              <a:buAutoNum type="arabicPeriod"/>
            </a:pPr>
            <a:endParaRPr lang="en-US" sz="2800" dirty="0" smtClean="0"/>
          </a:p>
          <a:p>
            <a:pPr marL="514350" indent="-514350">
              <a:buAutoNum type="arabicPeriod"/>
            </a:pPr>
            <a:r>
              <a:rPr lang="en-US" sz="2800" dirty="0" smtClean="0"/>
              <a:t>Only the host cells co-</a:t>
            </a:r>
            <a:r>
              <a:rPr lang="en-US" sz="2800" dirty="0" err="1" smtClean="0"/>
              <a:t>transfected</a:t>
            </a:r>
            <a:r>
              <a:rPr lang="en-US" sz="2800" dirty="0" smtClean="0"/>
              <a:t> with all the four vectors, can produce </a:t>
            </a:r>
            <a:r>
              <a:rPr lang="en-US" sz="2800" dirty="0" err="1" smtClean="0"/>
              <a:t>lentiviral</a:t>
            </a:r>
            <a:r>
              <a:rPr lang="en-US" sz="2800" dirty="0" smtClean="0"/>
              <a:t> particles for infection;</a:t>
            </a:r>
          </a:p>
          <a:p>
            <a:pPr marL="514350" indent="-514350">
              <a:buAutoNum type="arabicPeriod"/>
            </a:pPr>
            <a:endParaRPr lang="en-US" sz="2800" dirty="0" smtClean="0"/>
          </a:p>
          <a:p>
            <a:pPr marL="514350" indent="-514350">
              <a:buAutoNum type="arabicPeriod"/>
            </a:pPr>
            <a:r>
              <a:rPr lang="en-US" sz="2800" dirty="0" smtClean="0"/>
              <a:t>To make efficient </a:t>
            </a:r>
            <a:r>
              <a:rPr lang="en-US" sz="2800" dirty="0" err="1" smtClean="0"/>
              <a:t>lentiviral</a:t>
            </a:r>
            <a:r>
              <a:rPr lang="en-US" sz="2800" dirty="0" smtClean="0"/>
              <a:t> transduction, good tissue culture and </a:t>
            </a:r>
            <a:r>
              <a:rPr lang="en-US" sz="2800" dirty="0" err="1" smtClean="0"/>
              <a:t>transfection</a:t>
            </a:r>
            <a:r>
              <a:rPr lang="en-US" sz="2800" dirty="0" smtClean="0"/>
              <a:t> techniques are very important, such as </a:t>
            </a:r>
            <a:r>
              <a:rPr lang="en-US" sz="2800" dirty="0" err="1" smtClean="0"/>
              <a:t>lipofectamine</a:t>
            </a:r>
            <a:r>
              <a:rPr lang="en-US" sz="2800" dirty="0" smtClean="0"/>
              <a:t> </a:t>
            </a:r>
            <a:r>
              <a:rPr lang="en-US" sz="2800" dirty="0" err="1" smtClean="0"/>
              <a:t>transfection</a:t>
            </a:r>
            <a:r>
              <a:rPr lang="en-US" sz="2800" dirty="0" smtClean="0"/>
              <a:t>.</a:t>
            </a:r>
            <a:endParaRPr lang="en-CA"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4431983"/>
          </a:xfrm>
          <a:prstGeom prst="rect">
            <a:avLst/>
          </a:prstGeom>
          <a:noFill/>
        </p:spPr>
        <p:txBody>
          <a:bodyPr wrap="square" rtlCol="0">
            <a:spAutoFit/>
          </a:bodyPr>
          <a:lstStyle/>
          <a:p>
            <a:r>
              <a:rPr lang="en-US" sz="3200" b="1" dirty="0" err="1" smtClean="0">
                <a:solidFill>
                  <a:srgbClr val="00B0F0"/>
                </a:solidFill>
              </a:rPr>
              <a:t>Lentiviral</a:t>
            </a:r>
            <a:r>
              <a:rPr lang="en-US" sz="3200" b="1" dirty="0" smtClean="0">
                <a:solidFill>
                  <a:srgbClr val="00B0F0"/>
                </a:solidFill>
              </a:rPr>
              <a:t> vector system in our research</a:t>
            </a:r>
          </a:p>
          <a:p>
            <a:endParaRPr lang="en-US" dirty="0" smtClean="0"/>
          </a:p>
          <a:p>
            <a:r>
              <a:rPr lang="en-US" sz="2400" b="1" dirty="0" smtClean="0"/>
              <a:t>Transfer vectors: </a:t>
            </a:r>
          </a:p>
          <a:p>
            <a:endParaRPr lang="en-US" dirty="0" smtClean="0"/>
          </a:p>
          <a:p>
            <a:r>
              <a:rPr lang="en-US" sz="2000" b="1" dirty="0" err="1" smtClean="0"/>
              <a:t>pWPI</a:t>
            </a:r>
            <a:r>
              <a:rPr lang="en-US" sz="2000" b="1" dirty="0" smtClean="0"/>
              <a:t>-Neo</a:t>
            </a:r>
            <a:r>
              <a:rPr lang="en-US" dirty="0" smtClean="0"/>
              <a:t>  </a:t>
            </a:r>
          </a:p>
          <a:p>
            <a:endParaRPr lang="en-US" dirty="0" smtClean="0"/>
          </a:p>
          <a:p>
            <a:r>
              <a:rPr lang="en-US" sz="2000" b="1" dirty="0" err="1" smtClean="0"/>
              <a:t>pLenti</a:t>
            </a:r>
            <a:r>
              <a:rPr lang="en-US" sz="2000" b="1" dirty="0" smtClean="0"/>
              <a:t>-CMV/TO-</a:t>
            </a:r>
            <a:r>
              <a:rPr lang="en-US" sz="2000" b="1" dirty="0" err="1" smtClean="0"/>
              <a:t>Puro</a:t>
            </a:r>
            <a:r>
              <a:rPr lang="en-US" sz="2000" b="1" dirty="0" smtClean="0"/>
              <a:t>-DEST</a:t>
            </a:r>
          </a:p>
          <a:p>
            <a:endParaRPr lang="en-US" dirty="0" smtClean="0"/>
          </a:p>
          <a:p>
            <a:endParaRPr lang="en-US" dirty="0" smtClean="0"/>
          </a:p>
          <a:p>
            <a:endParaRPr lang="en-US" dirty="0" smtClean="0"/>
          </a:p>
          <a:p>
            <a:endParaRPr lang="en-US" dirty="0" smtClean="0"/>
          </a:p>
          <a:p>
            <a:r>
              <a:rPr lang="en-US" sz="2400" b="1" dirty="0" smtClean="0"/>
              <a:t>Packaging vectors:</a:t>
            </a:r>
          </a:p>
          <a:p>
            <a:endParaRPr lang="en-US" dirty="0" smtClean="0"/>
          </a:p>
          <a:p>
            <a:endParaRPr lang="en-CA" dirty="0"/>
          </a:p>
        </p:txBody>
      </p:sp>
      <p:cxnSp>
        <p:nvCxnSpPr>
          <p:cNvPr id="4" name="Straight Connector 3"/>
          <p:cNvCxnSpPr/>
          <p:nvPr/>
        </p:nvCxnSpPr>
        <p:spPr>
          <a:xfrm>
            <a:off x="1295400" y="1524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76400" y="1371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EF1-</a:t>
            </a:r>
            <a:r>
              <a:rPr lang="el-GR" b="1" dirty="0" smtClean="0">
                <a:solidFill>
                  <a:srgbClr val="FF0000"/>
                </a:solidFill>
              </a:rPr>
              <a:t>α</a:t>
            </a:r>
            <a:endParaRPr lang="en-CA" b="1" dirty="0">
              <a:solidFill>
                <a:srgbClr val="FF0000"/>
              </a:solidFill>
            </a:endParaRPr>
          </a:p>
        </p:txBody>
      </p:sp>
      <p:cxnSp>
        <p:nvCxnSpPr>
          <p:cNvPr id="6" name="Straight Connector 5"/>
          <p:cNvCxnSpPr/>
          <p:nvPr/>
        </p:nvCxnSpPr>
        <p:spPr>
          <a:xfrm>
            <a:off x="2667000" y="1524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1524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10200" y="1524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1524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3048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0" y="1371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Gene</a:t>
            </a:r>
            <a:endParaRPr lang="en-CA" b="1" dirty="0">
              <a:solidFill>
                <a:srgbClr val="FF0000"/>
              </a:solidFill>
            </a:endParaRPr>
          </a:p>
        </p:txBody>
      </p:sp>
      <p:sp>
        <p:nvSpPr>
          <p:cNvPr id="12" name="Rectangle 11"/>
          <p:cNvSpPr/>
          <p:nvPr/>
        </p:nvSpPr>
        <p:spPr>
          <a:xfrm>
            <a:off x="4419600" y="1371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IRES</a:t>
            </a:r>
            <a:endParaRPr lang="en-CA" b="1" dirty="0">
              <a:solidFill>
                <a:srgbClr val="FF0000"/>
              </a:solidFill>
            </a:endParaRPr>
          </a:p>
        </p:txBody>
      </p:sp>
      <p:sp>
        <p:nvSpPr>
          <p:cNvPr id="13" name="Rectangle 12"/>
          <p:cNvSpPr/>
          <p:nvPr/>
        </p:nvSpPr>
        <p:spPr>
          <a:xfrm>
            <a:off x="5791200" y="1371600"/>
            <a:ext cx="12192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Neomycin</a:t>
            </a:r>
            <a:endParaRPr lang="en-CA" b="1" dirty="0">
              <a:solidFill>
                <a:srgbClr val="FF0000"/>
              </a:solidFill>
            </a:endParaRPr>
          </a:p>
        </p:txBody>
      </p:sp>
      <p:sp>
        <p:nvSpPr>
          <p:cNvPr id="14" name="Rectangle 13"/>
          <p:cNvSpPr/>
          <p:nvPr/>
        </p:nvSpPr>
        <p:spPr>
          <a:xfrm>
            <a:off x="1600200" y="2438400"/>
            <a:ext cx="2514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attR1-CmR-ccdB-attR2</a:t>
            </a:r>
            <a:endParaRPr lang="en-CA" b="1" dirty="0">
              <a:solidFill>
                <a:srgbClr val="FF0000"/>
              </a:solidFill>
            </a:endParaRPr>
          </a:p>
        </p:txBody>
      </p:sp>
      <p:sp>
        <p:nvSpPr>
          <p:cNvPr id="15" name="Rectangle 14"/>
          <p:cNvSpPr/>
          <p:nvPr/>
        </p:nvSpPr>
        <p:spPr>
          <a:xfrm>
            <a:off x="5791200" y="2895600"/>
            <a:ext cx="1371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Puromycin</a:t>
            </a:r>
            <a:endParaRPr lang="en-CA" b="1" dirty="0">
              <a:solidFill>
                <a:srgbClr val="FF0000"/>
              </a:solidFill>
            </a:endParaRPr>
          </a:p>
        </p:txBody>
      </p:sp>
      <p:sp>
        <p:nvSpPr>
          <p:cNvPr id="16" name="Rectangle 15"/>
          <p:cNvSpPr/>
          <p:nvPr/>
        </p:nvSpPr>
        <p:spPr>
          <a:xfrm>
            <a:off x="1676400" y="2895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CMV/TO</a:t>
            </a:r>
            <a:endParaRPr lang="en-CA" b="1" dirty="0">
              <a:solidFill>
                <a:srgbClr val="FF0000"/>
              </a:solidFill>
            </a:endParaRPr>
          </a:p>
        </p:txBody>
      </p:sp>
      <p:sp>
        <p:nvSpPr>
          <p:cNvPr id="17" name="Rectangle 16"/>
          <p:cNvSpPr/>
          <p:nvPr/>
        </p:nvSpPr>
        <p:spPr>
          <a:xfrm>
            <a:off x="3048000" y="2895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Gene</a:t>
            </a:r>
            <a:endParaRPr lang="en-CA" b="1" dirty="0">
              <a:solidFill>
                <a:srgbClr val="FF0000"/>
              </a:solidFill>
            </a:endParaRPr>
          </a:p>
        </p:txBody>
      </p:sp>
      <p:sp>
        <p:nvSpPr>
          <p:cNvPr id="18" name="Rectangle 17"/>
          <p:cNvSpPr/>
          <p:nvPr/>
        </p:nvSpPr>
        <p:spPr>
          <a:xfrm>
            <a:off x="4419600" y="2895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PGK</a:t>
            </a:r>
            <a:endParaRPr lang="en-CA" b="1" dirty="0">
              <a:solidFill>
                <a:srgbClr val="FF0000"/>
              </a:solidFill>
            </a:endParaRPr>
          </a:p>
        </p:txBody>
      </p:sp>
      <p:cxnSp>
        <p:nvCxnSpPr>
          <p:cNvPr id="19" name="Straight Connector 18"/>
          <p:cNvCxnSpPr/>
          <p:nvPr/>
        </p:nvCxnSpPr>
        <p:spPr>
          <a:xfrm>
            <a:off x="2667000" y="3048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62800" y="3048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0200" y="3048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38600" y="3048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19400" y="27432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91400" y="1383268"/>
            <a:ext cx="1447832" cy="369332"/>
          </a:xfrm>
          <a:prstGeom prst="rect">
            <a:avLst/>
          </a:prstGeom>
          <a:noFill/>
        </p:spPr>
        <p:txBody>
          <a:bodyPr wrap="none" rtlCol="0">
            <a:spAutoFit/>
          </a:bodyPr>
          <a:lstStyle/>
          <a:p>
            <a:r>
              <a:rPr lang="en-US" dirty="0" smtClean="0"/>
              <a:t>About 11.4kb</a:t>
            </a:r>
            <a:endParaRPr lang="en-CA" dirty="0"/>
          </a:p>
        </p:txBody>
      </p:sp>
      <p:sp>
        <p:nvSpPr>
          <p:cNvPr id="27" name="TextBox 26"/>
          <p:cNvSpPr txBox="1"/>
          <p:nvPr/>
        </p:nvSpPr>
        <p:spPr>
          <a:xfrm>
            <a:off x="4343400" y="2057400"/>
            <a:ext cx="4432175" cy="646331"/>
          </a:xfrm>
          <a:prstGeom prst="rect">
            <a:avLst/>
          </a:prstGeom>
          <a:noFill/>
        </p:spPr>
        <p:txBody>
          <a:bodyPr wrap="none" rtlCol="0">
            <a:spAutoFit/>
          </a:bodyPr>
          <a:lstStyle/>
          <a:p>
            <a:r>
              <a:rPr lang="en-US" dirty="0" smtClean="0"/>
              <a:t>About 1.7 kb, this is for </a:t>
            </a:r>
            <a:r>
              <a:rPr lang="en-US" dirty="0" err="1" smtClean="0"/>
              <a:t>GateWay</a:t>
            </a:r>
            <a:r>
              <a:rPr lang="en-US" dirty="0" smtClean="0"/>
              <a:t> cloning, we </a:t>
            </a:r>
          </a:p>
          <a:p>
            <a:r>
              <a:rPr lang="en-US" dirty="0" smtClean="0"/>
              <a:t>Cut off this sequence in our cloning</a:t>
            </a:r>
            <a:endParaRPr lang="en-CA" dirty="0"/>
          </a:p>
        </p:txBody>
      </p:sp>
      <p:sp>
        <p:nvSpPr>
          <p:cNvPr id="28" name="TextBox 27"/>
          <p:cNvSpPr txBox="1"/>
          <p:nvPr/>
        </p:nvSpPr>
        <p:spPr>
          <a:xfrm>
            <a:off x="7543800" y="2819400"/>
            <a:ext cx="1330814" cy="369332"/>
          </a:xfrm>
          <a:prstGeom prst="rect">
            <a:avLst/>
          </a:prstGeom>
          <a:noFill/>
        </p:spPr>
        <p:txBody>
          <a:bodyPr wrap="none" rtlCol="0">
            <a:spAutoFit/>
          </a:bodyPr>
          <a:lstStyle/>
          <a:p>
            <a:r>
              <a:rPr lang="en-US" dirty="0" smtClean="0"/>
              <a:t>About 7.8kb</a:t>
            </a:r>
            <a:endParaRPr lang="en-CA" dirty="0"/>
          </a:p>
        </p:txBody>
      </p:sp>
      <p:cxnSp>
        <p:nvCxnSpPr>
          <p:cNvPr id="29" name="Straight Connector 28"/>
          <p:cNvCxnSpPr/>
          <p:nvPr/>
        </p:nvCxnSpPr>
        <p:spPr>
          <a:xfrm>
            <a:off x="1295400" y="4800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67000" y="4191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67000" y="4800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38600" y="4191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38600" y="4800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10200" y="4191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5400" y="4191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0" y="46482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VSV-G</a:t>
            </a:r>
            <a:endParaRPr lang="en-CA" b="1" dirty="0">
              <a:solidFill>
                <a:srgbClr val="FF0000"/>
              </a:solidFill>
            </a:endParaRPr>
          </a:p>
        </p:txBody>
      </p:sp>
      <p:sp>
        <p:nvSpPr>
          <p:cNvPr id="37" name="Rectangle 36"/>
          <p:cNvSpPr/>
          <p:nvPr/>
        </p:nvSpPr>
        <p:spPr>
          <a:xfrm>
            <a:off x="1676400" y="46482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CMV</a:t>
            </a:r>
            <a:endParaRPr lang="en-CA" b="1" dirty="0">
              <a:solidFill>
                <a:srgbClr val="FF0000"/>
              </a:solidFill>
            </a:endParaRPr>
          </a:p>
        </p:txBody>
      </p:sp>
      <p:sp>
        <p:nvSpPr>
          <p:cNvPr id="38" name="Rectangle 37"/>
          <p:cNvSpPr/>
          <p:nvPr/>
        </p:nvSpPr>
        <p:spPr>
          <a:xfrm>
            <a:off x="4419600" y="4038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Tat/Rev</a:t>
            </a:r>
            <a:endParaRPr lang="en-CA" b="1" dirty="0">
              <a:solidFill>
                <a:srgbClr val="FF0000"/>
              </a:solidFill>
            </a:endParaRPr>
          </a:p>
        </p:txBody>
      </p:sp>
      <p:sp>
        <p:nvSpPr>
          <p:cNvPr id="39" name="Rectangle 38"/>
          <p:cNvSpPr/>
          <p:nvPr/>
        </p:nvSpPr>
        <p:spPr>
          <a:xfrm>
            <a:off x="3048000" y="4038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Gag/</a:t>
            </a:r>
            <a:r>
              <a:rPr lang="en-US" b="1" dirty="0" err="1" smtClean="0">
                <a:solidFill>
                  <a:srgbClr val="FF0000"/>
                </a:solidFill>
              </a:rPr>
              <a:t>Pol</a:t>
            </a:r>
            <a:endParaRPr lang="en-CA" b="1" dirty="0">
              <a:solidFill>
                <a:srgbClr val="FF0000"/>
              </a:solidFill>
            </a:endParaRPr>
          </a:p>
        </p:txBody>
      </p:sp>
      <p:sp>
        <p:nvSpPr>
          <p:cNvPr id="40" name="Rectangle 39"/>
          <p:cNvSpPr/>
          <p:nvPr/>
        </p:nvSpPr>
        <p:spPr>
          <a:xfrm>
            <a:off x="1676400" y="4038600"/>
            <a:ext cx="990600" cy="304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CMV</a:t>
            </a:r>
            <a:endParaRPr lang="en-CA" b="1" dirty="0">
              <a:solidFill>
                <a:srgbClr val="FF0000"/>
              </a:solidFill>
            </a:endParaRPr>
          </a:p>
        </p:txBody>
      </p:sp>
      <p:sp>
        <p:nvSpPr>
          <p:cNvPr id="41" name="TextBox 40"/>
          <p:cNvSpPr txBox="1"/>
          <p:nvPr/>
        </p:nvSpPr>
        <p:spPr>
          <a:xfrm>
            <a:off x="5867400" y="3962400"/>
            <a:ext cx="867802" cy="400110"/>
          </a:xfrm>
          <a:prstGeom prst="rect">
            <a:avLst/>
          </a:prstGeom>
          <a:noFill/>
        </p:spPr>
        <p:txBody>
          <a:bodyPr wrap="none" rtlCol="0">
            <a:spAutoFit/>
          </a:bodyPr>
          <a:lstStyle/>
          <a:p>
            <a:r>
              <a:rPr lang="en-US" sz="2000" b="1" dirty="0" smtClean="0"/>
              <a:t>pPAX2</a:t>
            </a:r>
            <a:endParaRPr lang="en-CA" sz="2000" b="1" dirty="0"/>
          </a:p>
        </p:txBody>
      </p:sp>
      <p:sp>
        <p:nvSpPr>
          <p:cNvPr id="42" name="TextBox 41"/>
          <p:cNvSpPr txBox="1"/>
          <p:nvPr/>
        </p:nvSpPr>
        <p:spPr>
          <a:xfrm>
            <a:off x="5867400" y="4572000"/>
            <a:ext cx="1066767" cy="400110"/>
          </a:xfrm>
          <a:prstGeom prst="rect">
            <a:avLst/>
          </a:prstGeom>
          <a:noFill/>
        </p:spPr>
        <p:txBody>
          <a:bodyPr wrap="none" rtlCol="0">
            <a:spAutoFit/>
          </a:bodyPr>
          <a:lstStyle/>
          <a:p>
            <a:r>
              <a:rPr lang="en-US" sz="2000" b="1" dirty="0" smtClean="0"/>
              <a:t>pMD2.G</a:t>
            </a:r>
            <a:endParaRPr lang="en-CA" sz="2000" b="1" dirty="0"/>
          </a:p>
        </p:txBody>
      </p:sp>
      <p:sp>
        <p:nvSpPr>
          <p:cNvPr id="43" name="TextBox 42"/>
          <p:cNvSpPr txBox="1"/>
          <p:nvPr/>
        </p:nvSpPr>
        <p:spPr>
          <a:xfrm>
            <a:off x="228600" y="5257800"/>
            <a:ext cx="8575937" cy="707886"/>
          </a:xfrm>
          <a:prstGeom prst="rect">
            <a:avLst/>
          </a:prstGeom>
          <a:noFill/>
        </p:spPr>
        <p:txBody>
          <a:bodyPr wrap="none" rtlCol="0">
            <a:spAutoFit/>
          </a:bodyPr>
          <a:lstStyle/>
          <a:p>
            <a:r>
              <a:rPr lang="en-US" sz="2000" b="1" dirty="0" smtClean="0"/>
              <a:t>In order to get sufficient titers, we used the third generation of transfer vectors</a:t>
            </a:r>
          </a:p>
          <a:p>
            <a:r>
              <a:rPr lang="en-US" sz="2000" b="1" dirty="0" smtClean="0"/>
              <a:t>and the second generation of packaging vectors to produce </a:t>
            </a:r>
            <a:r>
              <a:rPr lang="en-US" sz="2000" b="1" dirty="0" err="1" smtClean="0"/>
              <a:t>lentiviruses</a:t>
            </a:r>
            <a:r>
              <a:rPr lang="en-US" sz="2000" b="1" dirty="0" smtClean="0"/>
              <a:t>.</a:t>
            </a:r>
            <a:endParaRPr lang="en-CA" sz="2000" b="1" dirty="0"/>
          </a:p>
        </p:txBody>
      </p:sp>
      <p:sp>
        <p:nvSpPr>
          <p:cNvPr id="44" name="TextBox 43"/>
          <p:cNvSpPr txBox="1"/>
          <p:nvPr/>
        </p:nvSpPr>
        <p:spPr>
          <a:xfrm>
            <a:off x="5105400" y="6172200"/>
            <a:ext cx="3539623" cy="400110"/>
          </a:xfrm>
          <a:prstGeom prst="rect">
            <a:avLst/>
          </a:prstGeom>
          <a:noFill/>
        </p:spPr>
        <p:txBody>
          <a:bodyPr wrap="square" rtlCol="0">
            <a:spAutoFit/>
          </a:bodyPr>
          <a:lstStyle/>
          <a:p>
            <a:r>
              <a:rPr lang="en-US" sz="2000" b="1" i="1" dirty="0" smtClean="0"/>
              <a:t>Campeau et al., </a:t>
            </a:r>
            <a:r>
              <a:rPr lang="en-US" sz="2000" b="1" i="1" dirty="0" err="1" smtClean="0"/>
              <a:t>PLoS</a:t>
            </a:r>
            <a:r>
              <a:rPr lang="en-US" sz="2000" b="1" i="1" dirty="0" smtClean="0"/>
              <a:t> One, 2009</a:t>
            </a:r>
            <a:endParaRPr lang="en-CA" sz="2000" b="1"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375"/>
            <a:ext cx="8458200" cy="584775"/>
          </a:xfrm>
          <a:prstGeom prst="rect">
            <a:avLst/>
          </a:prstGeom>
          <a:noFill/>
        </p:spPr>
        <p:txBody>
          <a:bodyPr wrap="square" rtlCol="0">
            <a:spAutoFit/>
          </a:bodyPr>
          <a:lstStyle/>
          <a:p>
            <a:r>
              <a:rPr lang="en-US" sz="3200" b="1" dirty="0" smtClean="0">
                <a:solidFill>
                  <a:srgbClr val="00B0F0"/>
                </a:solidFill>
              </a:rPr>
              <a:t>Working procedure of </a:t>
            </a:r>
            <a:r>
              <a:rPr lang="en-US" sz="3200" b="1" dirty="0" err="1" smtClean="0">
                <a:solidFill>
                  <a:srgbClr val="00B0F0"/>
                </a:solidFill>
              </a:rPr>
              <a:t>lentiviral</a:t>
            </a:r>
            <a:r>
              <a:rPr lang="en-US" sz="3200" b="1" dirty="0" smtClean="0">
                <a:solidFill>
                  <a:srgbClr val="00B0F0"/>
                </a:solidFill>
              </a:rPr>
              <a:t> transduction:</a:t>
            </a:r>
            <a:endParaRPr lang="en-CA" dirty="0">
              <a:solidFill>
                <a:srgbClr val="00B0F0"/>
              </a:solidFill>
            </a:endParaRPr>
          </a:p>
        </p:txBody>
      </p:sp>
      <p:sp>
        <p:nvSpPr>
          <p:cNvPr id="4" name="Can 3"/>
          <p:cNvSpPr/>
          <p:nvPr/>
        </p:nvSpPr>
        <p:spPr>
          <a:xfrm>
            <a:off x="457200" y="838200"/>
            <a:ext cx="3810000" cy="53340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5" name="Can 4"/>
          <p:cNvSpPr/>
          <p:nvPr/>
        </p:nvSpPr>
        <p:spPr>
          <a:xfrm>
            <a:off x="457200" y="2362200"/>
            <a:ext cx="3810000" cy="53340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6" name="Can 5"/>
          <p:cNvSpPr/>
          <p:nvPr/>
        </p:nvSpPr>
        <p:spPr>
          <a:xfrm>
            <a:off x="457200" y="3810000"/>
            <a:ext cx="3810000" cy="53340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7" name="TextBox 6"/>
          <p:cNvSpPr txBox="1"/>
          <p:nvPr/>
        </p:nvSpPr>
        <p:spPr>
          <a:xfrm>
            <a:off x="4648200" y="457200"/>
            <a:ext cx="4191000" cy="1323439"/>
          </a:xfrm>
          <a:prstGeom prst="rect">
            <a:avLst/>
          </a:prstGeom>
          <a:noFill/>
        </p:spPr>
        <p:txBody>
          <a:bodyPr wrap="square" rtlCol="0">
            <a:spAutoFit/>
          </a:bodyPr>
          <a:lstStyle/>
          <a:p>
            <a:r>
              <a:rPr lang="en-US" sz="2000" b="1" dirty="0" smtClean="0">
                <a:solidFill>
                  <a:srgbClr val="FF0000"/>
                </a:solidFill>
              </a:rPr>
              <a:t>293T</a:t>
            </a:r>
            <a:r>
              <a:rPr lang="en-US" sz="2000" dirty="0" smtClean="0"/>
              <a:t> cells in DMEM + 10% FBS</a:t>
            </a:r>
          </a:p>
          <a:p>
            <a:r>
              <a:rPr lang="en-US" sz="2000" dirty="0" smtClean="0"/>
              <a:t>Co-</a:t>
            </a:r>
            <a:r>
              <a:rPr lang="en-US" sz="2000" dirty="0" err="1" smtClean="0"/>
              <a:t>transfected</a:t>
            </a:r>
            <a:r>
              <a:rPr lang="en-US" sz="2000" dirty="0" smtClean="0"/>
              <a:t> with </a:t>
            </a:r>
            <a:r>
              <a:rPr lang="en-US" sz="2000" b="1" dirty="0" err="1" smtClean="0"/>
              <a:t>lentiviral</a:t>
            </a:r>
            <a:r>
              <a:rPr lang="en-US" sz="2000" b="1" dirty="0" smtClean="0"/>
              <a:t> </a:t>
            </a:r>
            <a:r>
              <a:rPr lang="en-US" sz="2000" b="1" dirty="0" smtClean="0">
                <a:solidFill>
                  <a:srgbClr val="FF0000"/>
                </a:solidFill>
              </a:rPr>
              <a:t>transfer</a:t>
            </a:r>
            <a:r>
              <a:rPr lang="en-US" sz="2000" b="1" dirty="0" smtClean="0"/>
              <a:t> vectors, </a:t>
            </a:r>
            <a:r>
              <a:rPr lang="en-US" sz="2000" b="1" dirty="0" smtClean="0">
                <a:solidFill>
                  <a:srgbClr val="FF0000"/>
                </a:solidFill>
              </a:rPr>
              <a:t>pM2D</a:t>
            </a:r>
            <a:r>
              <a:rPr lang="en-US" sz="2000" b="1" dirty="0" smtClean="0"/>
              <a:t> and </a:t>
            </a:r>
            <a:r>
              <a:rPr lang="en-US" sz="2000" b="1" dirty="0" smtClean="0">
                <a:solidFill>
                  <a:srgbClr val="FF0000"/>
                </a:solidFill>
              </a:rPr>
              <a:t>pPAX2</a:t>
            </a:r>
            <a:r>
              <a:rPr lang="en-US" sz="2000" b="1" dirty="0" smtClean="0"/>
              <a:t> packaging vectors </a:t>
            </a:r>
            <a:r>
              <a:rPr lang="en-US" sz="2000" dirty="0" smtClean="0"/>
              <a:t>by </a:t>
            </a:r>
            <a:r>
              <a:rPr lang="en-US" sz="2000" dirty="0" err="1" smtClean="0"/>
              <a:t>Lipofectamine</a:t>
            </a:r>
            <a:endParaRPr lang="en-CA" sz="2000" dirty="0"/>
          </a:p>
        </p:txBody>
      </p:sp>
      <p:cxnSp>
        <p:nvCxnSpPr>
          <p:cNvPr id="9" name="Straight Arrow Connector 8"/>
          <p:cNvCxnSpPr/>
          <p:nvPr/>
        </p:nvCxnSpPr>
        <p:spPr>
          <a:xfrm>
            <a:off x="2209800" y="15240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09800" y="30480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1657290"/>
            <a:ext cx="1459567" cy="400110"/>
          </a:xfrm>
          <a:prstGeom prst="rect">
            <a:avLst/>
          </a:prstGeom>
          <a:noFill/>
        </p:spPr>
        <p:txBody>
          <a:bodyPr wrap="none" rtlCol="0">
            <a:spAutoFit/>
          </a:bodyPr>
          <a:lstStyle/>
          <a:p>
            <a:r>
              <a:rPr lang="en-US" sz="2000" dirty="0" err="1" smtClean="0"/>
              <a:t>Transfection</a:t>
            </a:r>
            <a:endParaRPr lang="en-CA" sz="2000" dirty="0"/>
          </a:p>
        </p:txBody>
      </p:sp>
      <p:sp>
        <p:nvSpPr>
          <p:cNvPr id="12" name="TextBox 11"/>
          <p:cNvSpPr txBox="1"/>
          <p:nvPr/>
        </p:nvSpPr>
        <p:spPr>
          <a:xfrm>
            <a:off x="2286000" y="3025914"/>
            <a:ext cx="3866123" cy="707886"/>
          </a:xfrm>
          <a:prstGeom prst="rect">
            <a:avLst/>
          </a:prstGeom>
          <a:noFill/>
        </p:spPr>
        <p:txBody>
          <a:bodyPr wrap="none" rtlCol="0">
            <a:spAutoFit/>
          </a:bodyPr>
          <a:lstStyle/>
          <a:p>
            <a:r>
              <a:rPr lang="en-US" sz="2000" dirty="0" smtClean="0"/>
              <a:t>Collect supernatants</a:t>
            </a:r>
          </a:p>
          <a:p>
            <a:r>
              <a:rPr lang="en-US" sz="2000" dirty="0" smtClean="0"/>
              <a:t> with </a:t>
            </a:r>
            <a:r>
              <a:rPr lang="en-US" sz="2000" b="1" dirty="0" err="1" smtClean="0"/>
              <a:t>lentiviruses</a:t>
            </a:r>
            <a:r>
              <a:rPr lang="en-US" sz="2000" dirty="0" smtClean="0"/>
              <a:t>, 48-72 hours later</a:t>
            </a:r>
            <a:endParaRPr lang="en-CA" sz="2000" dirty="0"/>
          </a:p>
        </p:txBody>
      </p:sp>
      <p:cxnSp>
        <p:nvCxnSpPr>
          <p:cNvPr id="13" name="Straight Arrow Connector 12"/>
          <p:cNvCxnSpPr/>
          <p:nvPr/>
        </p:nvCxnSpPr>
        <p:spPr>
          <a:xfrm>
            <a:off x="2209800" y="44958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n 13"/>
          <p:cNvSpPr/>
          <p:nvPr/>
        </p:nvSpPr>
        <p:spPr>
          <a:xfrm>
            <a:off x="457200" y="5257800"/>
            <a:ext cx="3810000" cy="53340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5" name="TextBox 14"/>
          <p:cNvSpPr txBox="1"/>
          <p:nvPr/>
        </p:nvSpPr>
        <p:spPr>
          <a:xfrm>
            <a:off x="2286000" y="4473714"/>
            <a:ext cx="1638077" cy="707886"/>
          </a:xfrm>
          <a:prstGeom prst="rect">
            <a:avLst/>
          </a:prstGeom>
          <a:noFill/>
        </p:spPr>
        <p:txBody>
          <a:bodyPr wrap="none" rtlCol="0">
            <a:spAutoFit/>
          </a:bodyPr>
          <a:lstStyle/>
          <a:p>
            <a:r>
              <a:rPr lang="en-US" sz="2000" dirty="0" smtClean="0"/>
              <a:t>Infection of </a:t>
            </a:r>
          </a:p>
          <a:p>
            <a:r>
              <a:rPr lang="en-US" sz="2000" dirty="0" smtClean="0"/>
              <a:t>targeting cells</a:t>
            </a:r>
            <a:endParaRPr lang="en-CA" sz="2000" dirty="0"/>
          </a:p>
        </p:txBody>
      </p:sp>
      <p:sp>
        <p:nvSpPr>
          <p:cNvPr id="16" name="TextBox 15"/>
          <p:cNvSpPr txBox="1"/>
          <p:nvPr/>
        </p:nvSpPr>
        <p:spPr>
          <a:xfrm>
            <a:off x="926685" y="5943600"/>
            <a:ext cx="3150030" cy="400110"/>
          </a:xfrm>
          <a:prstGeom prst="rect">
            <a:avLst/>
          </a:prstGeom>
          <a:noFill/>
        </p:spPr>
        <p:txBody>
          <a:bodyPr wrap="none" rtlCol="0">
            <a:spAutoFit/>
          </a:bodyPr>
          <a:lstStyle/>
          <a:p>
            <a:r>
              <a:rPr lang="en-US" sz="2000" b="1" dirty="0" smtClean="0"/>
              <a:t>293, SHSY5Y, NSC, BV-2, etc.</a:t>
            </a:r>
            <a:endParaRPr lang="en-CA" sz="2000" b="1" dirty="0"/>
          </a:p>
        </p:txBody>
      </p:sp>
      <p:cxnSp>
        <p:nvCxnSpPr>
          <p:cNvPr id="18" name="Straight Arrow Connector 17"/>
          <p:cNvCxnSpPr/>
          <p:nvPr/>
        </p:nvCxnSpPr>
        <p:spPr>
          <a:xfrm>
            <a:off x="4495800" y="5562600"/>
            <a:ext cx="838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43400" y="5562600"/>
            <a:ext cx="1143262" cy="707886"/>
          </a:xfrm>
          <a:prstGeom prst="rect">
            <a:avLst/>
          </a:prstGeom>
          <a:noFill/>
        </p:spPr>
        <p:txBody>
          <a:bodyPr wrap="none" rtlCol="0">
            <a:spAutoFit/>
          </a:bodyPr>
          <a:lstStyle/>
          <a:p>
            <a:r>
              <a:rPr lang="en-US" sz="2000" dirty="0" smtClean="0"/>
              <a:t>Selection</a:t>
            </a:r>
          </a:p>
          <a:p>
            <a:r>
              <a:rPr lang="en-US" sz="2000" dirty="0" smtClean="0"/>
              <a:t>2 weeks</a:t>
            </a:r>
            <a:endParaRPr lang="en-CA" sz="2000" dirty="0"/>
          </a:p>
        </p:txBody>
      </p:sp>
      <p:sp>
        <p:nvSpPr>
          <p:cNvPr id="20" name="TextBox 19"/>
          <p:cNvSpPr txBox="1"/>
          <p:nvPr/>
        </p:nvSpPr>
        <p:spPr>
          <a:xfrm>
            <a:off x="5334000" y="5391090"/>
            <a:ext cx="3576941" cy="400110"/>
          </a:xfrm>
          <a:prstGeom prst="rect">
            <a:avLst/>
          </a:prstGeom>
          <a:noFill/>
        </p:spPr>
        <p:txBody>
          <a:bodyPr wrap="none" rtlCol="0">
            <a:spAutoFit/>
          </a:bodyPr>
          <a:lstStyle/>
          <a:p>
            <a:r>
              <a:rPr lang="en-US" sz="2000" b="1" dirty="0" smtClean="0"/>
              <a:t>Stable cell lines with </a:t>
            </a:r>
            <a:r>
              <a:rPr lang="en-US" sz="2000" b="1" dirty="0" err="1" smtClean="0"/>
              <a:t>transgenes</a:t>
            </a:r>
            <a:endParaRPr lang="en-CA" sz="20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Gang before AUG 2012\CRND Document, April 7, 2012\IMAGES and PICTURES\NPCs and ES cell pictures\NPCs PIctures, June 15, 2009\NPCs pictures June 15, 2009, infected unselected\293 transfection with CMV and EF1a promoters\cmv-h5 transfection.JPG"/>
          <p:cNvPicPr>
            <a:picLocks noChangeAspect="1" noChangeArrowheads="1"/>
          </p:cNvPicPr>
          <p:nvPr/>
        </p:nvPicPr>
        <p:blipFill>
          <a:blip r:embed="rId2" cstate="print"/>
          <a:srcRect/>
          <a:stretch>
            <a:fillRect/>
          </a:stretch>
        </p:blipFill>
        <p:spPr bwMode="auto">
          <a:xfrm>
            <a:off x="228600" y="304800"/>
            <a:ext cx="3962400" cy="2971800"/>
          </a:xfrm>
          <a:prstGeom prst="rect">
            <a:avLst/>
          </a:prstGeom>
          <a:noFill/>
        </p:spPr>
      </p:pic>
      <p:pic>
        <p:nvPicPr>
          <p:cNvPr id="1027" name="Picture 3" descr="B:\Gang before AUG 2012\CRND Document, April 7, 2012\IMAGES and PICTURES\NPCs and ES cell pictures\NPCs PIctures, June 15, 2009\NPCs pictures June 15, 2009, infected unselected\293 transfection with CMV and EF1a promoters\ef1a-gfp transfection.JPG"/>
          <p:cNvPicPr>
            <a:picLocks noChangeAspect="1" noChangeArrowheads="1"/>
          </p:cNvPicPr>
          <p:nvPr/>
        </p:nvPicPr>
        <p:blipFill>
          <a:blip r:embed="rId3" cstate="print"/>
          <a:srcRect/>
          <a:stretch>
            <a:fillRect/>
          </a:stretch>
        </p:blipFill>
        <p:spPr bwMode="auto">
          <a:xfrm>
            <a:off x="4267200" y="304800"/>
            <a:ext cx="3962400" cy="2971800"/>
          </a:xfrm>
          <a:prstGeom prst="rect">
            <a:avLst/>
          </a:prstGeom>
          <a:noFill/>
        </p:spPr>
      </p:pic>
      <p:sp>
        <p:nvSpPr>
          <p:cNvPr id="6" name="TextBox 5"/>
          <p:cNvSpPr txBox="1"/>
          <p:nvPr/>
        </p:nvSpPr>
        <p:spPr>
          <a:xfrm>
            <a:off x="304800" y="381000"/>
            <a:ext cx="370614" cy="461665"/>
          </a:xfrm>
          <a:prstGeom prst="rect">
            <a:avLst/>
          </a:prstGeom>
          <a:noFill/>
        </p:spPr>
        <p:txBody>
          <a:bodyPr wrap="none" rtlCol="0">
            <a:spAutoFit/>
          </a:bodyPr>
          <a:lstStyle/>
          <a:p>
            <a:r>
              <a:rPr lang="en-US" sz="2400" b="1" dirty="0" smtClean="0">
                <a:solidFill>
                  <a:schemeClr val="bg1"/>
                </a:solidFill>
              </a:rPr>
              <a:t>A</a:t>
            </a:r>
            <a:endParaRPr lang="en-CA" sz="2400" b="1" dirty="0">
              <a:solidFill>
                <a:schemeClr val="bg1"/>
              </a:solidFill>
            </a:endParaRPr>
          </a:p>
        </p:txBody>
      </p:sp>
      <p:sp>
        <p:nvSpPr>
          <p:cNvPr id="7" name="TextBox 6"/>
          <p:cNvSpPr txBox="1"/>
          <p:nvPr/>
        </p:nvSpPr>
        <p:spPr>
          <a:xfrm>
            <a:off x="4343400" y="304800"/>
            <a:ext cx="357790" cy="461665"/>
          </a:xfrm>
          <a:prstGeom prst="rect">
            <a:avLst/>
          </a:prstGeom>
          <a:noFill/>
        </p:spPr>
        <p:txBody>
          <a:bodyPr wrap="none" rtlCol="0">
            <a:spAutoFit/>
          </a:bodyPr>
          <a:lstStyle/>
          <a:p>
            <a:r>
              <a:rPr lang="en-US" sz="2400" b="1" dirty="0" smtClean="0">
                <a:solidFill>
                  <a:schemeClr val="bg1"/>
                </a:solidFill>
              </a:rPr>
              <a:t>B</a:t>
            </a:r>
            <a:endParaRPr lang="en-CA" sz="2400" b="1" dirty="0">
              <a:solidFill>
                <a:schemeClr val="bg1"/>
              </a:solidFill>
            </a:endParaRPr>
          </a:p>
        </p:txBody>
      </p:sp>
      <p:sp>
        <p:nvSpPr>
          <p:cNvPr id="9" name="TextBox 8"/>
          <p:cNvSpPr txBox="1"/>
          <p:nvPr/>
        </p:nvSpPr>
        <p:spPr>
          <a:xfrm>
            <a:off x="228600" y="3444657"/>
            <a:ext cx="8763000" cy="954107"/>
          </a:xfrm>
          <a:prstGeom prst="rect">
            <a:avLst/>
          </a:prstGeom>
          <a:noFill/>
        </p:spPr>
        <p:txBody>
          <a:bodyPr wrap="square" rtlCol="0">
            <a:spAutoFit/>
          </a:bodyPr>
          <a:lstStyle/>
          <a:p>
            <a:r>
              <a:rPr lang="en-US" sz="2800" b="1" dirty="0" smtClean="0"/>
              <a:t>A: </a:t>
            </a:r>
            <a:r>
              <a:rPr lang="en-US" sz="2800" dirty="0" err="1" smtClean="0"/>
              <a:t>Lipo-transfection</a:t>
            </a:r>
            <a:r>
              <a:rPr lang="en-US" sz="2800" dirty="0" smtClean="0"/>
              <a:t> of 293 cells with CMV-</a:t>
            </a:r>
            <a:r>
              <a:rPr lang="en-US" sz="2800" dirty="0" err="1" smtClean="0"/>
              <a:t>DsRed</a:t>
            </a:r>
            <a:r>
              <a:rPr lang="en-US" sz="2800" dirty="0" smtClean="0"/>
              <a:t> plasmid;</a:t>
            </a:r>
          </a:p>
          <a:p>
            <a:r>
              <a:rPr lang="en-US" sz="2800" b="1" dirty="0" smtClean="0"/>
              <a:t>B:</a:t>
            </a:r>
            <a:r>
              <a:rPr lang="en-US" sz="2800" dirty="0" smtClean="0"/>
              <a:t> </a:t>
            </a:r>
            <a:r>
              <a:rPr lang="en-US" sz="2800" dirty="0" err="1" smtClean="0"/>
              <a:t>Lipo-transfection</a:t>
            </a:r>
            <a:r>
              <a:rPr lang="en-US" sz="2800" dirty="0" smtClean="0"/>
              <a:t> of 293 cells with EF1</a:t>
            </a:r>
            <a:r>
              <a:rPr lang="el-GR" sz="2800" dirty="0" smtClean="0"/>
              <a:t>α</a:t>
            </a:r>
            <a:r>
              <a:rPr lang="en-US" sz="2800" dirty="0" smtClean="0"/>
              <a:t>-EGFP plasmid.  </a:t>
            </a:r>
            <a:endParaRPr lang="en-CA"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1077218"/>
          </a:xfrm>
          <a:prstGeom prst="rect">
            <a:avLst/>
          </a:prstGeom>
          <a:noFill/>
        </p:spPr>
        <p:txBody>
          <a:bodyPr wrap="square" rtlCol="0">
            <a:spAutoFit/>
          </a:bodyPr>
          <a:lstStyle/>
          <a:p>
            <a:r>
              <a:rPr lang="en-US" sz="3200" b="1" dirty="0" smtClean="0">
                <a:solidFill>
                  <a:srgbClr val="FF0000"/>
                </a:solidFill>
              </a:rPr>
              <a:t>The mechanism of tetracycline-regulated expression system</a:t>
            </a:r>
            <a:endParaRPr lang="en-CA" sz="3200" b="1" dirty="0">
              <a:solidFill>
                <a:srgbClr val="FF0000"/>
              </a:solidFill>
            </a:endParaRPr>
          </a:p>
        </p:txBody>
      </p:sp>
      <p:sp>
        <p:nvSpPr>
          <p:cNvPr id="3" name="Right Arrow 2"/>
          <p:cNvSpPr/>
          <p:nvPr/>
        </p:nvSpPr>
        <p:spPr>
          <a:xfrm>
            <a:off x="2743200" y="1600200"/>
            <a:ext cx="1066800" cy="6096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r>
              <a:rPr lang="en-US" sz="1600" b="1" dirty="0" smtClean="0">
                <a:solidFill>
                  <a:schemeClr val="tx1"/>
                </a:solidFill>
              </a:rPr>
              <a:t>CMV</a:t>
            </a:r>
            <a:endParaRPr lang="en-CA" sz="1600" b="1" dirty="0">
              <a:solidFill>
                <a:schemeClr val="tx1"/>
              </a:solidFill>
            </a:endParaRPr>
          </a:p>
        </p:txBody>
      </p:sp>
      <p:cxnSp>
        <p:nvCxnSpPr>
          <p:cNvPr id="5" name="Straight Connector 4"/>
          <p:cNvCxnSpPr/>
          <p:nvPr/>
        </p:nvCxnSpPr>
        <p:spPr>
          <a:xfrm>
            <a:off x="3810000" y="19050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43400" y="1752600"/>
            <a:ext cx="9906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TetR</a:t>
            </a:r>
            <a:endParaRPr lang="en-CA" b="1" dirty="0">
              <a:solidFill>
                <a:schemeClr val="tx1"/>
              </a:solidFill>
            </a:endParaRPr>
          </a:p>
        </p:txBody>
      </p:sp>
      <p:cxnSp>
        <p:nvCxnSpPr>
          <p:cNvPr id="7" name="Straight Connector 6"/>
          <p:cNvCxnSpPr/>
          <p:nvPr/>
        </p:nvCxnSpPr>
        <p:spPr>
          <a:xfrm>
            <a:off x="2209800" y="19050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0" y="19050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15200" y="19050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67400" y="1752600"/>
            <a:ext cx="14478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Blasticidin</a:t>
            </a:r>
            <a:endParaRPr lang="en-CA" b="1" dirty="0">
              <a:solidFill>
                <a:schemeClr val="tx1"/>
              </a:solidFill>
            </a:endParaRPr>
          </a:p>
        </p:txBody>
      </p:sp>
      <p:sp>
        <p:nvSpPr>
          <p:cNvPr id="11" name="TextBox 10"/>
          <p:cNvSpPr txBox="1"/>
          <p:nvPr/>
        </p:nvSpPr>
        <p:spPr>
          <a:xfrm>
            <a:off x="152400" y="1676400"/>
            <a:ext cx="1229054" cy="400110"/>
          </a:xfrm>
          <a:prstGeom prst="rect">
            <a:avLst/>
          </a:prstGeom>
          <a:noFill/>
        </p:spPr>
        <p:txBody>
          <a:bodyPr wrap="none" rtlCol="0">
            <a:spAutoFit/>
          </a:bodyPr>
          <a:lstStyle/>
          <a:p>
            <a:r>
              <a:rPr lang="en-US" sz="2000" b="1" dirty="0" err="1" smtClean="0"/>
              <a:t>pLenti</a:t>
            </a:r>
            <a:r>
              <a:rPr lang="en-US" sz="2000" b="1" dirty="0" smtClean="0"/>
              <a:t>/TR</a:t>
            </a:r>
            <a:endParaRPr lang="en-CA" sz="2000" b="1" dirty="0"/>
          </a:p>
        </p:txBody>
      </p:sp>
      <p:cxnSp>
        <p:nvCxnSpPr>
          <p:cNvPr id="13" name="Straight Arrow Connector 12"/>
          <p:cNvCxnSpPr/>
          <p:nvPr/>
        </p:nvCxnSpPr>
        <p:spPr>
          <a:xfrm>
            <a:off x="4800600" y="22098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ie 14"/>
          <p:cNvSpPr/>
          <p:nvPr/>
        </p:nvSpPr>
        <p:spPr>
          <a:xfrm>
            <a:off x="3581400" y="26670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Pie 15"/>
          <p:cNvSpPr/>
          <p:nvPr/>
        </p:nvSpPr>
        <p:spPr>
          <a:xfrm>
            <a:off x="4572000" y="27432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Pie 16"/>
          <p:cNvSpPr/>
          <p:nvPr/>
        </p:nvSpPr>
        <p:spPr>
          <a:xfrm>
            <a:off x="5486400" y="26670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Pie 17"/>
          <p:cNvSpPr/>
          <p:nvPr/>
        </p:nvSpPr>
        <p:spPr>
          <a:xfrm>
            <a:off x="2667000" y="27432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TextBox 18"/>
          <p:cNvSpPr txBox="1"/>
          <p:nvPr/>
        </p:nvSpPr>
        <p:spPr>
          <a:xfrm>
            <a:off x="1219200" y="2819400"/>
            <a:ext cx="1353319" cy="369332"/>
          </a:xfrm>
          <a:prstGeom prst="rect">
            <a:avLst/>
          </a:prstGeom>
          <a:noFill/>
        </p:spPr>
        <p:txBody>
          <a:bodyPr wrap="none" rtlCol="0">
            <a:spAutoFit/>
          </a:bodyPr>
          <a:lstStyle/>
          <a:p>
            <a:r>
              <a:rPr lang="en-US" b="1" dirty="0" err="1" smtClean="0"/>
              <a:t>TetR</a:t>
            </a:r>
            <a:r>
              <a:rPr lang="en-US" b="1" dirty="0" smtClean="0"/>
              <a:t> protein</a:t>
            </a:r>
            <a:endParaRPr lang="en-CA" b="1" dirty="0"/>
          </a:p>
        </p:txBody>
      </p:sp>
      <p:sp>
        <p:nvSpPr>
          <p:cNvPr id="20" name="TextBox 19"/>
          <p:cNvSpPr txBox="1"/>
          <p:nvPr/>
        </p:nvSpPr>
        <p:spPr>
          <a:xfrm>
            <a:off x="6400800" y="2362200"/>
            <a:ext cx="2590800" cy="923330"/>
          </a:xfrm>
          <a:prstGeom prst="rect">
            <a:avLst/>
          </a:prstGeom>
          <a:noFill/>
        </p:spPr>
        <p:txBody>
          <a:bodyPr wrap="square" rtlCol="0">
            <a:spAutoFit/>
          </a:bodyPr>
          <a:lstStyle/>
          <a:p>
            <a:r>
              <a:rPr lang="en-US" b="1" dirty="0" smtClean="0">
                <a:solidFill>
                  <a:srgbClr val="FF0000"/>
                </a:solidFill>
              </a:rPr>
              <a:t>1. Express </a:t>
            </a:r>
            <a:r>
              <a:rPr lang="en-US" b="1" dirty="0" err="1" smtClean="0">
                <a:solidFill>
                  <a:srgbClr val="FF0000"/>
                </a:solidFill>
              </a:rPr>
              <a:t>Tet</a:t>
            </a:r>
            <a:r>
              <a:rPr lang="en-US" b="1" dirty="0" smtClean="0">
                <a:solidFill>
                  <a:srgbClr val="FF0000"/>
                </a:solidFill>
              </a:rPr>
              <a:t> repressor protein in mammalian cells, </a:t>
            </a:r>
            <a:r>
              <a:rPr lang="en-US" b="1" dirty="0" err="1" smtClean="0">
                <a:solidFill>
                  <a:srgbClr val="FF0000"/>
                </a:solidFill>
              </a:rPr>
              <a:t>TetON</a:t>
            </a:r>
            <a:r>
              <a:rPr lang="en-US" b="1" dirty="0" smtClean="0">
                <a:solidFill>
                  <a:srgbClr val="FF0000"/>
                </a:solidFill>
              </a:rPr>
              <a:t> cell lines </a:t>
            </a:r>
            <a:endParaRPr lang="en-CA" b="1" dirty="0">
              <a:solidFill>
                <a:srgbClr val="FF0000"/>
              </a:solidFill>
            </a:endParaRPr>
          </a:p>
        </p:txBody>
      </p:sp>
      <p:cxnSp>
        <p:nvCxnSpPr>
          <p:cNvPr id="21" name="Straight Arrow Connector 20"/>
          <p:cNvCxnSpPr/>
          <p:nvPr/>
        </p:nvCxnSpPr>
        <p:spPr>
          <a:xfrm>
            <a:off x="4572000" y="33528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Pie 21"/>
          <p:cNvSpPr/>
          <p:nvPr/>
        </p:nvSpPr>
        <p:spPr>
          <a:xfrm>
            <a:off x="5410200" y="37338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Pie 22"/>
          <p:cNvSpPr/>
          <p:nvPr/>
        </p:nvSpPr>
        <p:spPr>
          <a:xfrm rot="11888453">
            <a:off x="4646070" y="38100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Pie 23"/>
          <p:cNvSpPr/>
          <p:nvPr/>
        </p:nvSpPr>
        <p:spPr>
          <a:xfrm rot="13064636">
            <a:off x="2796716" y="38100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Pie 24"/>
          <p:cNvSpPr/>
          <p:nvPr/>
        </p:nvSpPr>
        <p:spPr>
          <a:xfrm>
            <a:off x="3505200" y="3733800"/>
            <a:ext cx="838200" cy="6096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TextBox 25"/>
          <p:cNvSpPr txBox="1"/>
          <p:nvPr/>
        </p:nvSpPr>
        <p:spPr>
          <a:xfrm>
            <a:off x="6481211" y="3544669"/>
            <a:ext cx="1672189" cy="646331"/>
          </a:xfrm>
          <a:prstGeom prst="rect">
            <a:avLst/>
          </a:prstGeom>
          <a:noFill/>
        </p:spPr>
        <p:txBody>
          <a:bodyPr wrap="none" rtlCol="0">
            <a:spAutoFit/>
          </a:bodyPr>
          <a:lstStyle/>
          <a:p>
            <a:r>
              <a:rPr lang="en-US" b="1" dirty="0" smtClean="0">
                <a:solidFill>
                  <a:srgbClr val="FF0000"/>
                </a:solidFill>
              </a:rPr>
              <a:t>2. To form </a:t>
            </a:r>
            <a:r>
              <a:rPr lang="en-US" b="1" dirty="0" err="1" smtClean="0">
                <a:solidFill>
                  <a:srgbClr val="FF0000"/>
                </a:solidFill>
              </a:rPr>
              <a:t>TetR</a:t>
            </a:r>
            <a:r>
              <a:rPr lang="en-US" b="1" dirty="0" smtClean="0">
                <a:solidFill>
                  <a:srgbClr val="FF0000"/>
                </a:solidFill>
              </a:rPr>
              <a:t> </a:t>
            </a:r>
          </a:p>
          <a:p>
            <a:r>
              <a:rPr lang="en-US" b="1" dirty="0" err="1" smtClean="0">
                <a:solidFill>
                  <a:srgbClr val="FF0000"/>
                </a:solidFill>
              </a:rPr>
              <a:t>homodimers</a:t>
            </a:r>
            <a:endParaRPr lang="en-CA" b="1" dirty="0">
              <a:solidFill>
                <a:srgbClr val="FF0000"/>
              </a:solidFill>
            </a:endParaRPr>
          </a:p>
        </p:txBody>
      </p:sp>
      <p:sp>
        <p:nvSpPr>
          <p:cNvPr id="28" name="Rectangle 27"/>
          <p:cNvSpPr/>
          <p:nvPr/>
        </p:nvSpPr>
        <p:spPr>
          <a:xfrm>
            <a:off x="6324600" y="5562600"/>
            <a:ext cx="12954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Puromycin</a:t>
            </a:r>
            <a:endParaRPr lang="en-CA" b="1" dirty="0">
              <a:solidFill>
                <a:schemeClr val="tx1"/>
              </a:solidFill>
            </a:endParaRPr>
          </a:p>
        </p:txBody>
      </p:sp>
      <p:sp>
        <p:nvSpPr>
          <p:cNvPr id="29" name="Rectangle 28"/>
          <p:cNvSpPr/>
          <p:nvPr/>
        </p:nvSpPr>
        <p:spPr>
          <a:xfrm>
            <a:off x="5029200" y="5562600"/>
            <a:ext cx="9906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GENE</a:t>
            </a:r>
            <a:endParaRPr lang="en-CA" b="1" dirty="0">
              <a:solidFill>
                <a:schemeClr val="tx1"/>
              </a:solidFill>
            </a:endParaRPr>
          </a:p>
        </p:txBody>
      </p:sp>
      <p:sp>
        <p:nvSpPr>
          <p:cNvPr id="30" name="Rectangle 29"/>
          <p:cNvSpPr/>
          <p:nvPr/>
        </p:nvSpPr>
        <p:spPr>
          <a:xfrm>
            <a:off x="4038600" y="5562600"/>
            <a:ext cx="6858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TetO</a:t>
            </a:r>
            <a:endParaRPr lang="en-CA" b="1" dirty="0">
              <a:solidFill>
                <a:schemeClr val="tx1"/>
              </a:solidFill>
            </a:endParaRPr>
          </a:p>
        </p:txBody>
      </p:sp>
      <p:sp>
        <p:nvSpPr>
          <p:cNvPr id="31" name="Rectangle 30"/>
          <p:cNvSpPr/>
          <p:nvPr/>
        </p:nvSpPr>
        <p:spPr>
          <a:xfrm>
            <a:off x="2971800" y="5562600"/>
            <a:ext cx="7620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TetO</a:t>
            </a:r>
            <a:endParaRPr lang="en-CA" b="1" dirty="0">
              <a:solidFill>
                <a:schemeClr val="tx1"/>
              </a:solidFill>
            </a:endParaRPr>
          </a:p>
        </p:txBody>
      </p:sp>
      <p:sp>
        <p:nvSpPr>
          <p:cNvPr id="32" name="Rectangle 31"/>
          <p:cNvSpPr/>
          <p:nvPr/>
        </p:nvSpPr>
        <p:spPr>
          <a:xfrm>
            <a:off x="1676400" y="5562600"/>
            <a:ext cx="9906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r>
              <a:rPr lang="en-US" sz="1600" b="1" dirty="0" smtClean="0">
                <a:solidFill>
                  <a:schemeClr val="tx1"/>
                </a:solidFill>
              </a:rPr>
              <a:t>CMV</a:t>
            </a:r>
            <a:endParaRPr lang="en-CA" sz="1600" b="1" dirty="0">
              <a:solidFill>
                <a:schemeClr val="tx1"/>
              </a:solidFill>
            </a:endParaRPr>
          </a:p>
        </p:txBody>
      </p:sp>
      <p:cxnSp>
        <p:nvCxnSpPr>
          <p:cNvPr id="38" name="Straight Connector 37"/>
          <p:cNvCxnSpPr/>
          <p:nvPr/>
        </p:nvCxnSpPr>
        <p:spPr>
          <a:xfrm>
            <a:off x="1371600" y="5715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19800" y="5715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24400" y="5715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733800" y="5715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67000" y="5715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5715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Pie 45"/>
          <p:cNvSpPr/>
          <p:nvPr/>
        </p:nvSpPr>
        <p:spPr>
          <a:xfrm rot="13064636">
            <a:off x="3943031" y="5282702"/>
            <a:ext cx="431290" cy="295363"/>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7" name="Pie 46"/>
          <p:cNvSpPr/>
          <p:nvPr/>
        </p:nvSpPr>
        <p:spPr>
          <a:xfrm>
            <a:off x="4267200" y="5257800"/>
            <a:ext cx="457200" cy="3048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8" name="Pie 47"/>
          <p:cNvSpPr/>
          <p:nvPr/>
        </p:nvSpPr>
        <p:spPr>
          <a:xfrm>
            <a:off x="3200400" y="5334000"/>
            <a:ext cx="533400" cy="3048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9" name="Pie 48"/>
          <p:cNvSpPr/>
          <p:nvPr/>
        </p:nvSpPr>
        <p:spPr>
          <a:xfrm rot="13064636">
            <a:off x="2824298" y="5300337"/>
            <a:ext cx="489099" cy="295926"/>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0" name="Straight Arrow Connector 49"/>
          <p:cNvCxnSpPr/>
          <p:nvPr/>
        </p:nvCxnSpPr>
        <p:spPr>
          <a:xfrm>
            <a:off x="4800600" y="47244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57400" y="51054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057400" y="5105400"/>
            <a:ext cx="2362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81200" y="4872335"/>
            <a:ext cx="354584" cy="461665"/>
          </a:xfrm>
          <a:prstGeom prst="rect">
            <a:avLst/>
          </a:prstGeom>
          <a:noFill/>
        </p:spPr>
        <p:txBody>
          <a:bodyPr wrap="none" rtlCol="0">
            <a:spAutoFit/>
          </a:bodyPr>
          <a:lstStyle/>
          <a:p>
            <a:r>
              <a:rPr lang="en-US" sz="2400" b="1" dirty="0" smtClean="0">
                <a:solidFill>
                  <a:srgbClr val="FF0000"/>
                </a:solidFill>
              </a:rPr>
              <a:t>X</a:t>
            </a:r>
            <a:endParaRPr lang="en-CA" sz="2400" b="1" dirty="0">
              <a:solidFill>
                <a:srgbClr val="FF0000"/>
              </a:solidFill>
            </a:endParaRPr>
          </a:p>
        </p:txBody>
      </p:sp>
      <p:sp>
        <p:nvSpPr>
          <p:cNvPr id="58" name="TextBox 57"/>
          <p:cNvSpPr txBox="1"/>
          <p:nvPr/>
        </p:nvSpPr>
        <p:spPr>
          <a:xfrm>
            <a:off x="2133600" y="4648200"/>
            <a:ext cx="2193549" cy="369332"/>
          </a:xfrm>
          <a:prstGeom prst="rect">
            <a:avLst/>
          </a:prstGeom>
          <a:noFill/>
        </p:spPr>
        <p:txBody>
          <a:bodyPr wrap="none" rtlCol="0">
            <a:spAutoFit/>
          </a:bodyPr>
          <a:lstStyle/>
          <a:p>
            <a:r>
              <a:rPr lang="en-US" b="1" dirty="0" smtClean="0">
                <a:solidFill>
                  <a:srgbClr val="FF0000"/>
                </a:solidFill>
              </a:rPr>
              <a:t>Expression repressed</a:t>
            </a:r>
            <a:endParaRPr lang="en-CA" b="1" dirty="0">
              <a:solidFill>
                <a:srgbClr val="FF0000"/>
              </a:solidFill>
            </a:endParaRPr>
          </a:p>
        </p:txBody>
      </p:sp>
      <p:sp>
        <p:nvSpPr>
          <p:cNvPr id="59" name="TextBox 58"/>
          <p:cNvSpPr txBox="1"/>
          <p:nvPr/>
        </p:nvSpPr>
        <p:spPr>
          <a:xfrm>
            <a:off x="5410200" y="4800600"/>
            <a:ext cx="3505200" cy="646331"/>
          </a:xfrm>
          <a:prstGeom prst="rect">
            <a:avLst/>
          </a:prstGeom>
          <a:noFill/>
        </p:spPr>
        <p:txBody>
          <a:bodyPr wrap="square" rtlCol="0">
            <a:spAutoFit/>
          </a:bodyPr>
          <a:lstStyle/>
          <a:p>
            <a:r>
              <a:rPr lang="en-US" b="1" dirty="0" smtClean="0">
                <a:solidFill>
                  <a:srgbClr val="FF0000"/>
                </a:solidFill>
              </a:rPr>
              <a:t>3. </a:t>
            </a:r>
            <a:r>
              <a:rPr lang="en-US" b="1" dirty="0" err="1" smtClean="0">
                <a:solidFill>
                  <a:srgbClr val="FF0000"/>
                </a:solidFill>
              </a:rPr>
              <a:t>TetR</a:t>
            </a:r>
            <a:r>
              <a:rPr lang="en-US" b="1" dirty="0" smtClean="0">
                <a:solidFill>
                  <a:srgbClr val="FF0000"/>
                </a:solidFill>
              </a:rPr>
              <a:t> </a:t>
            </a:r>
            <a:r>
              <a:rPr lang="en-US" b="1" dirty="0" err="1" smtClean="0">
                <a:solidFill>
                  <a:srgbClr val="FF0000"/>
                </a:solidFill>
              </a:rPr>
              <a:t>dimers</a:t>
            </a:r>
            <a:r>
              <a:rPr lang="en-US" b="1" dirty="0" smtClean="0">
                <a:solidFill>
                  <a:srgbClr val="FF0000"/>
                </a:solidFill>
              </a:rPr>
              <a:t> bind with </a:t>
            </a:r>
            <a:r>
              <a:rPr lang="en-US" b="1" dirty="0" err="1" smtClean="0">
                <a:solidFill>
                  <a:srgbClr val="FF0000"/>
                </a:solidFill>
              </a:rPr>
              <a:t>TetO</a:t>
            </a:r>
            <a:r>
              <a:rPr lang="en-US" b="1" dirty="0" smtClean="0">
                <a:solidFill>
                  <a:srgbClr val="FF0000"/>
                </a:solidFill>
              </a:rPr>
              <a:t> sequence to repress the expression </a:t>
            </a:r>
            <a:endParaRPr lang="en-CA" b="1" dirty="0">
              <a:solidFill>
                <a:srgbClr val="FF0000"/>
              </a:solidFill>
            </a:endParaRPr>
          </a:p>
        </p:txBody>
      </p:sp>
      <p:sp>
        <p:nvSpPr>
          <p:cNvPr id="60" name="TextBox 59"/>
          <p:cNvSpPr txBox="1"/>
          <p:nvPr/>
        </p:nvSpPr>
        <p:spPr>
          <a:xfrm>
            <a:off x="152400" y="4724400"/>
            <a:ext cx="1862561" cy="400110"/>
          </a:xfrm>
          <a:prstGeom prst="rect">
            <a:avLst/>
          </a:prstGeom>
          <a:noFill/>
        </p:spPr>
        <p:txBody>
          <a:bodyPr wrap="none" rtlCol="0">
            <a:spAutoFit/>
          </a:bodyPr>
          <a:lstStyle/>
          <a:p>
            <a:r>
              <a:rPr lang="en-US" sz="2000" b="1" dirty="0" err="1" smtClean="0"/>
              <a:t>pLenti</a:t>
            </a:r>
            <a:r>
              <a:rPr lang="en-US" sz="2000" b="1" dirty="0" smtClean="0"/>
              <a:t>/CMV/TO</a:t>
            </a:r>
            <a:endParaRPr lang="en-CA" sz="20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4419600" y="5334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6400" y="1600200"/>
            <a:ext cx="9906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r>
              <a:rPr lang="en-US" sz="1600" b="1" dirty="0" smtClean="0">
                <a:solidFill>
                  <a:schemeClr val="tx1"/>
                </a:solidFill>
              </a:rPr>
              <a:t>CMV</a:t>
            </a:r>
            <a:endParaRPr lang="en-CA" sz="1600" b="1" dirty="0">
              <a:solidFill>
                <a:schemeClr val="tx1"/>
              </a:solidFill>
            </a:endParaRPr>
          </a:p>
        </p:txBody>
      </p:sp>
      <p:sp>
        <p:nvSpPr>
          <p:cNvPr id="4" name="Rectangle 3"/>
          <p:cNvSpPr/>
          <p:nvPr/>
        </p:nvSpPr>
        <p:spPr>
          <a:xfrm>
            <a:off x="2971800" y="1600200"/>
            <a:ext cx="7620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TetO</a:t>
            </a:r>
            <a:endParaRPr lang="en-CA" b="1" dirty="0">
              <a:solidFill>
                <a:schemeClr val="tx1"/>
              </a:solidFill>
            </a:endParaRPr>
          </a:p>
        </p:txBody>
      </p:sp>
      <p:sp>
        <p:nvSpPr>
          <p:cNvPr id="5" name="Rectangle 4"/>
          <p:cNvSpPr/>
          <p:nvPr/>
        </p:nvSpPr>
        <p:spPr>
          <a:xfrm>
            <a:off x="4038600" y="1600200"/>
            <a:ext cx="7620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TetO</a:t>
            </a:r>
            <a:endParaRPr lang="en-CA" b="1" dirty="0">
              <a:solidFill>
                <a:schemeClr val="tx1"/>
              </a:solidFill>
            </a:endParaRPr>
          </a:p>
        </p:txBody>
      </p:sp>
      <p:sp>
        <p:nvSpPr>
          <p:cNvPr id="7" name="Rectangle 6"/>
          <p:cNvSpPr/>
          <p:nvPr/>
        </p:nvSpPr>
        <p:spPr>
          <a:xfrm>
            <a:off x="5105400" y="1600200"/>
            <a:ext cx="9906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GENE</a:t>
            </a:r>
            <a:endParaRPr lang="en-CA" b="1" dirty="0">
              <a:solidFill>
                <a:schemeClr val="tx1"/>
              </a:solidFill>
            </a:endParaRPr>
          </a:p>
        </p:txBody>
      </p:sp>
      <p:cxnSp>
        <p:nvCxnSpPr>
          <p:cNvPr id="8" name="Straight Connector 7"/>
          <p:cNvCxnSpPr/>
          <p:nvPr/>
        </p:nvCxnSpPr>
        <p:spPr>
          <a:xfrm>
            <a:off x="1371600" y="1752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1752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1752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600" y="1752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1752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96200" y="1752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00800" y="1600200"/>
            <a:ext cx="12954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Puromycin</a:t>
            </a:r>
            <a:endParaRPr lang="en-CA" b="1" dirty="0">
              <a:solidFill>
                <a:schemeClr val="tx1"/>
              </a:solidFill>
            </a:endParaRPr>
          </a:p>
        </p:txBody>
      </p:sp>
      <p:sp>
        <p:nvSpPr>
          <p:cNvPr id="15" name="Pie 14"/>
          <p:cNvSpPr/>
          <p:nvPr/>
        </p:nvSpPr>
        <p:spPr>
          <a:xfrm rot="13064636">
            <a:off x="3891098" y="1337937"/>
            <a:ext cx="489099" cy="295926"/>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Pie 15"/>
          <p:cNvSpPr/>
          <p:nvPr/>
        </p:nvSpPr>
        <p:spPr>
          <a:xfrm>
            <a:off x="3200400" y="1371600"/>
            <a:ext cx="533400" cy="3048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Pie 16"/>
          <p:cNvSpPr/>
          <p:nvPr/>
        </p:nvSpPr>
        <p:spPr>
          <a:xfrm>
            <a:off x="4267200" y="1371600"/>
            <a:ext cx="533400" cy="304800"/>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Pie 17"/>
          <p:cNvSpPr/>
          <p:nvPr/>
        </p:nvSpPr>
        <p:spPr>
          <a:xfrm rot="13064636">
            <a:off x="2858803" y="1337937"/>
            <a:ext cx="489099" cy="295926"/>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TextBox 18"/>
          <p:cNvSpPr txBox="1"/>
          <p:nvPr/>
        </p:nvSpPr>
        <p:spPr>
          <a:xfrm>
            <a:off x="5791200" y="801469"/>
            <a:ext cx="2388415" cy="646331"/>
          </a:xfrm>
          <a:prstGeom prst="rect">
            <a:avLst/>
          </a:prstGeom>
          <a:noFill/>
        </p:spPr>
        <p:txBody>
          <a:bodyPr wrap="square" rtlCol="0">
            <a:spAutoFit/>
          </a:bodyPr>
          <a:lstStyle/>
          <a:p>
            <a:r>
              <a:rPr lang="en-US" b="1" dirty="0" smtClean="0">
                <a:solidFill>
                  <a:srgbClr val="FF0000"/>
                </a:solidFill>
              </a:rPr>
              <a:t>4. added </a:t>
            </a:r>
            <a:r>
              <a:rPr lang="en-US" b="1" dirty="0" err="1" smtClean="0">
                <a:solidFill>
                  <a:srgbClr val="FF0000"/>
                </a:solidFill>
              </a:rPr>
              <a:t>Tet</a:t>
            </a:r>
            <a:r>
              <a:rPr lang="en-US" b="1" dirty="0" smtClean="0">
                <a:solidFill>
                  <a:srgbClr val="FF0000"/>
                </a:solidFill>
              </a:rPr>
              <a:t> binds to </a:t>
            </a:r>
            <a:r>
              <a:rPr lang="en-US" b="1" dirty="0" err="1" smtClean="0">
                <a:solidFill>
                  <a:srgbClr val="FF0000"/>
                </a:solidFill>
              </a:rPr>
              <a:t>TetR</a:t>
            </a:r>
            <a:r>
              <a:rPr lang="en-US" b="1" dirty="0" smtClean="0">
                <a:solidFill>
                  <a:srgbClr val="FF0000"/>
                </a:solidFill>
              </a:rPr>
              <a:t> </a:t>
            </a:r>
            <a:r>
              <a:rPr lang="en-US" b="1" dirty="0" err="1" smtClean="0">
                <a:solidFill>
                  <a:srgbClr val="FF0000"/>
                </a:solidFill>
              </a:rPr>
              <a:t>homodimers</a:t>
            </a:r>
            <a:endParaRPr lang="en-CA" b="1" dirty="0">
              <a:solidFill>
                <a:srgbClr val="FF0000"/>
              </a:solidFill>
            </a:endParaRPr>
          </a:p>
        </p:txBody>
      </p:sp>
      <p:sp>
        <p:nvSpPr>
          <p:cNvPr id="21" name="Isosceles Triangle 20"/>
          <p:cNvSpPr/>
          <p:nvPr/>
        </p:nvSpPr>
        <p:spPr>
          <a:xfrm>
            <a:off x="2743200" y="533400"/>
            <a:ext cx="1524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Isosceles Triangle 21"/>
          <p:cNvSpPr/>
          <p:nvPr/>
        </p:nvSpPr>
        <p:spPr>
          <a:xfrm>
            <a:off x="3048000" y="533400"/>
            <a:ext cx="1524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Isosceles Triangle 22"/>
          <p:cNvSpPr/>
          <p:nvPr/>
        </p:nvSpPr>
        <p:spPr>
          <a:xfrm>
            <a:off x="3886200" y="533400"/>
            <a:ext cx="1524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Isosceles Triangle 23"/>
          <p:cNvSpPr/>
          <p:nvPr/>
        </p:nvSpPr>
        <p:spPr>
          <a:xfrm rot="5400000">
            <a:off x="2971800" y="1295400"/>
            <a:ext cx="152400"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Isosceles Triangle 27"/>
          <p:cNvSpPr/>
          <p:nvPr/>
        </p:nvSpPr>
        <p:spPr>
          <a:xfrm rot="15381255">
            <a:off x="4435550" y="1302063"/>
            <a:ext cx="186194" cy="33605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Isosceles Triangle 28"/>
          <p:cNvSpPr/>
          <p:nvPr/>
        </p:nvSpPr>
        <p:spPr>
          <a:xfrm>
            <a:off x="3505200" y="533400"/>
            <a:ext cx="1524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Isosceles Triangle 29"/>
          <p:cNvSpPr/>
          <p:nvPr/>
        </p:nvSpPr>
        <p:spPr>
          <a:xfrm rot="5400000">
            <a:off x="3943350" y="1314450"/>
            <a:ext cx="228600" cy="3429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Isosceles Triangle 30"/>
          <p:cNvSpPr/>
          <p:nvPr/>
        </p:nvSpPr>
        <p:spPr>
          <a:xfrm rot="15381255">
            <a:off x="3448965" y="1294550"/>
            <a:ext cx="188672" cy="34626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Arrow Connector 31"/>
          <p:cNvCxnSpPr/>
          <p:nvPr/>
        </p:nvCxnSpPr>
        <p:spPr>
          <a:xfrm>
            <a:off x="4343400" y="20574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43200" y="3962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10000" y="3962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72400" y="3962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72200" y="3962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76800" y="3962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47800" y="3962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752600" y="3810000"/>
            <a:ext cx="9906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r>
              <a:rPr lang="en-US" sz="1600" b="1" dirty="0" smtClean="0">
                <a:solidFill>
                  <a:schemeClr val="tx1"/>
                </a:solidFill>
              </a:rPr>
              <a:t>CMV</a:t>
            </a:r>
            <a:endParaRPr lang="en-CA" sz="1600" b="1" dirty="0">
              <a:solidFill>
                <a:schemeClr val="tx1"/>
              </a:solidFill>
            </a:endParaRPr>
          </a:p>
        </p:txBody>
      </p:sp>
      <p:sp>
        <p:nvSpPr>
          <p:cNvPr id="40" name="Rectangle 39"/>
          <p:cNvSpPr/>
          <p:nvPr/>
        </p:nvSpPr>
        <p:spPr>
          <a:xfrm>
            <a:off x="3048000" y="3810000"/>
            <a:ext cx="7620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TetO</a:t>
            </a:r>
            <a:endParaRPr lang="en-CA" b="1" dirty="0">
              <a:solidFill>
                <a:schemeClr val="tx1"/>
              </a:solidFill>
            </a:endParaRPr>
          </a:p>
        </p:txBody>
      </p:sp>
      <p:sp>
        <p:nvSpPr>
          <p:cNvPr id="41" name="Rectangle 40"/>
          <p:cNvSpPr/>
          <p:nvPr/>
        </p:nvSpPr>
        <p:spPr>
          <a:xfrm>
            <a:off x="4114800" y="3810000"/>
            <a:ext cx="7620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TetO</a:t>
            </a:r>
            <a:endParaRPr lang="en-CA" b="1" dirty="0">
              <a:solidFill>
                <a:schemeClr val="tx1"/>
              </a:solidFill>
            </a:endParaRPr>
          </a:p>
        </p:txBody>
      </p:sp>
      <p:sp>
        <p:nvSpPr>
          <p:cNvPr id="42" name="Rectangle 41"/>
          <p:cNvSpPr/>
          <p:nvPr/>
        </p:nvSpPr>
        <p:spPr>
          <a:xfrm>
            <a:off x="5181600" y="3810000"/>
            <a:ext cx="9906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GENE</a:t>
            </a:r>
            <a:endParaRPr lang="en-CA" b="1" dirty="0">
              <a:solidFill>
                <a:schemeClr val="tx1"/>
              </a:solidFill>
            </a:endParaRPr>
          </a:p>
        </p:txBody>
      </p:sp>
      <p:sp>
        <p:nvSpPr>
          <p:cNvPr id="43" name="Rectangle 42"/>
          <p:cNvSpPr/>
          <p:nvPr/>
        </p:nvSpPr>
        <p:spPr>
          <a:xfrm>
            <a:off x="6477000" y="3810000"/>
            <a:ext cx="1295400" cy="304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Puromycin</a:t>
            </a:r>
            <a:endParaRPr lang="en-CA" b="1" dirty="0">
              <a:solidFill>
                <a:schemeClr val="tx1"/>
              </a:solidFill>
            </a:endParaRPr>
          </a:p>
        </p:txBody>
      </p:sp>
      <p:sp>
        <p:nvSpPr>
          <p:cNvPr id="44" name="L-Shape 43"/>
          <p:cNvSpPr/>
          <p:nvPr/>
        </p:nvSpPr>
        <p:spPr>
          <a:xfrm>
            <a:off x="3352800" y="2667000"/>
            <a:ext cx="381000" cy="457200"/>
          </a:xfrm>
          <a:prstGeom prst="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L-Shape 44"/>
          <p:cNvSpPr/>
          <p:nvPr/>
        </p:nvSpPr>
        <p:spPr>
          <a:xfrm rot="10800000">
            <a:off x="2971801" y="2667000"/>
            <a:ext cx="381000" cy="457200"/>
          </a:xfrm>
          <a:prstGeom prst="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L-Shape 45"/>
          <p:cNvSpPr/>
          <p:nvPr/>
        </p:nvSpPr>
        <p:spPr>
          <a:xfrm rot="10800000">
            <a:off x="3886201" y="2667000"/>
            <a:ext cx="381000" cy="457200"/>
          </a:xfrm>
          <a:prstGeom prst="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L-Shape 46"/>
          <p:cNvSpPr/>
          <p:nvPr/>
        </p:nvSpPr>
        <p:spPr>
          <a:xfrm>
            <a:off x="4267200" y="2667000"/>
            <a:ext cx="381000" cy="457200"/>
          </a:xfrm>
          <a:prstGeom prst="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Isosceles Triangle 47"/>
          <p:cNvSpPr/>
          <p:nvPr/>
        </p:nvSpPr>
        <p:spPr>
          <a:xfrm>
            <a:off x="2971800" y="2743200"/>
            <a:ext cx="1524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Isosceles Triangle 48"/>
          <p:cNvSpPr/>
          <p:nvPr/>
        </p:nvSpPr>
        <p:spPr>
          <a:xfrm>
            <a:off x="3886200" y="2743200"/>
            <a:ext cx="1524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Isosceles Triangle 49"/>
          <p:cNvSpPr/>
          <p:nvPr/>
        </p:nvSpPr>
        <p:spPr>
          <a:xfrm rot="10800000">
            <a:off x="4495800" y="2666999"/>
            <a:ext cx="1524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Isosceles Triangle 52"/>
          <p:cNvSpPr/>
          <p:nvPr/>
        </p:nvSpPr>
        <p:spPr>
          <a:xfrm rot="10800000">
            <a:off x="3581400" y="2667000"/>
            <a:ext cx="1524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TextBox 53"/>
          <p:cNvSpPr txBox="1"/>
          <p:nvPr/>
        </p:nvSpPr>
        <p:spPr>
          <a:xfrm>
            <a:off x="5257800" y="2133600"/>
            <a:ext cx="3657600" cy="1477328"/>
          </a:xfrm>
          <a:prstGeom prst="rect">
            <a:avLst/>
          </a:prstGeom>
          <a:noFill/>
        </p:spPr>
        <p:txBody>
          <a:bodyPr wrap="square" rtlCol="0">
            <a:spAutoFit/>
          </a:bodyPr>
          <a:lstStyle/>
          <a:p>
            <a:r>
              <a:rPr lang="en-US" b="1" dirty="0" smtClean="0">
                <a:solidFill>
                  <a:srgbClr val="FF0000"/>
                </a:solidFill>
              </a:rPr>
              <a:t>5. The binding of </a:t>
            </a:r>
            <a:r>
              <a:rPr lang="en-US" b="1" dirty="0" err="1" smtClean="0">
                <a:solidFill>
                  <a:srgbClr val="FF0000"/>
                </a:solidFill>
              </a:rPr>
              <a:t>Tet</a:t>
            </a:r>
            <a:r>
              <a:rPr lang="en-US" b="1" dirty="0" smtClean="0">
                <a:solidFill>
                  <a:srgbClr val="FF0000"/>
                </a:solidFill>
              </a:rPr>
              <a:t> and </a:t>
            </a:r>
            <a:r>
              <a:rPr lang="en-US" b="1" dirty="0" err="1" smtClean="0">
                <a:solidFill>
                  <a:srgbClr val="FF0000"/>
                </a:solidFill>
              </a:rPr>
              <a:t>TeR</a:t>
            </a:r>
            <a:r>
              <a:rPr lang="en-US" b="1" dirty="0" smtClean="0">
                <a:solidFill>
                  <a:srgbClr val="FF0000"/>
                </a:solidFill>
              </a:rPr>
              <a:t> </a:t>
            </a:r>
            <a:r>
              <a:rPr lang="en-US" b="1" dirty="0" err="1" smtClean="0">
                <a:solidFill>
                  <a:srgbClr val="FF0000"/>
                </a:solidFill>
              </a:rPr>
              <a:t>dimers</a:t>
            </a:r>
            <a:r>
              <a:rPr lang="en-US" b="1" dirty="0" smtClean="0">
                <a:solidFill>
                  <a:srgbClr val="FF0000"/>
                </a:solidFill>
              </a:rPr>
              <a:t> causes a conformational change in </a:t>
            </a:r>
            <a:r>
              <a:rPr lang="en-US" b="1" dirty="0" err="1" smtClean="0">
                <a:solidFill>
                  <a:srgbClr val="FF0000"/>
                </a:solidFill>
              </a:rPr>
              <a:t>TetR</a:t>
            </a:r>
            <a:r>
              <a:rPr lang="en-US" b="1" dirty="0" smtClean="0">
                <a:solidFill>
                  <a:srgbClr val="FF0000"/>
                </a:solidFill>
              </a:rPr>
              <a:t>, release from the </a:t>
            </a:r>
            <a:r>
              <a:rPr lang="en-US" b="1" dirty="0" err="1" smtClean="0">
                <a:solidFill>
                  <a:srgbClr val="FF0000"/>
                </a:solidFill>
              </a:rPr>
              <a:t>Tet</a:t>
            </a:r>
            <a:r>
              <a:rPr lang="en-US" b="1" dirty="0" smtClean="0">
                <a:solidFill>
                  <a:srgbClr val="FF0000"/>
                </a:solidFill>
              </a:rPr>
              <a:t> operator sequences, and induction of gene of interest.</a:t>
            </a:r>
            <a:endParaRPr lang="en-CA" b="1" dirty="0">
              <a:solidFill>
                <a:srgbClr val="FF0000"/>
              </a:solidFill>
            </a:endParaRPr>
          </a:p>
        </p:txBody>
      </p:sp>
      <p:cxnSp>
        <p:nvCxnSpPr>
          <p:cNvPr id="58" name="Straight Connector 57"/>
          <p:cNvCxnSpPr/>
          <p:nvPr/>
        </p:nvCxnSpPr>
        <p:spPr>
          <a:xfrm>
            <a:off x="2133600" y="35052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35052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596803" y="3364468"/>
            <a:ext cx="2432397" cy="369332"/>
          </a:xfrm>
          <a:prstGeom prst="rect">
            <a:avLst/>
          </a:prstGeom>
          <a:noFill/>
        </p:spPr>
        <p:txBody>
          <a:bodyPr wrap="none" rtlCol="0">
            <a:spAutoFit/>
          </a:bodyPr>
          <a:lstStyle/>
          <a:p>
            <a:r>
              <a:rPr lang="en-US" b="1" dirty="0" smtClean="0">
                <a:solidFill>
                  <a:srgbClr val="FF0000"/>
                </a:solidFill>
              </a:rPr>
              <a:t>Expression </a:t>
            </a:r>
            <a:r>
              <a:rPr lang="en-US" b="1" dirty="0" err="1" smtClean="0">
                <a:solidFill>
                  <a:srgbClr val="FF0000"/>
                </a:solidFill>
              </a:rPr>
              <a:t>derepressed</a:t>
            </a:r>
            <a:endParaRPr lang="en-CA" b="1" dirty="0">
              <a:solidFill>
                <a:srgbClr val="FF0000"/>
              </a:solidFill>
            </a:endParaRPr>
          </a:p>
        </p:txBody>
      </p:sp>
      <p:sp>
        <p:nvSpPr>
          <p:cNvPr id="62" name="TextBox 61"/>
          <p:cNvSpPr txBox="1"/>
          <p:nvPr/>
        </p:nvSpPr>
        <p:spPr>
          <a:xfrm>
            <a:off x="6019800" y="5879068"/>
            <a:ext cx="2879443" cy="400110"/>
          </a:xfrm>
          <a:prstGeom prst="rect">
            <a:avLst/>
          </a:prstGeom>
          <a:noFill/>
        </p:spPr>
        <p:txBody>
          <a:bodyPr wrap="none" rtlCol="0">
            <a:spAutoFit/>
          </a:bodyPr>
          <a:lstStyle/>
          <a:p>
            <a:r>
              <a:rPr lang="en-US" sz="2000" b="1" dirty="0" smtClean="0"/>
              <a:t>Modified from </a:t>
            </a:r>
            <a:r>
              <a:rPr lang="en-US" sz="2000" b="1" dirty="0" err="1" smtClean="0"/>
              <a:t>Invitrogen</a:t>
            </a:r>
            <a:endParaRPr lang="en-CA" sz="2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6577"/>
            <a:ext cx="8686800" cy="6155531"/>
          </a:xfrm>
          <a:prstGeom prst="rect">
            <a:avLst/>
          </a:prstGeom>
          <a:noFill/>
        </p:spPr>
        <p:txBody>
          <a:bodyPr wrap="square" rtlCol="0">
            <a:spAutoFit/>
          </a:bodyPr>
          <a:lstStyle/>
          <a:p>
            <a:r>
              <a:rPr lang="en-US" sz="2800" b="1" dirty="0" smtClean="0">
                <a:solidFill>
                  <a:srgbClr val="FF0000"/>
                </a:solidFill>
              </a:rPr>
              <a:t>My </a:t>
            </a:r>
            <a:r>
              <a:rPr lang="en-US" sz="2800" b="1" dirty="0" err="1" smtClean="0">
                <a:solidFill>
                  <a:srgbClr val="FF0000"/>
                </a:solidFill>
              </a:rPr>
              <a:t>lentiviral</a:t>
            </a:r>
            <a:r>
              <a:rPr lang="en-US" sz="2800" b="1" dirty="0" smtClean="0">
                <a:solidFill>
                  <a:srgbClr val="FF0000"/>
                </a:solidFill>
              </a:rPr>
              <a:t> </a:t>
            </a:r>
            <a:r>
              <a:rPr lang="en-US" sz="2800" b="1" dirty="0" err="1" smtClean="0">
                <a:solidFill>
                  <a:srgbClr val="FF0000"/>
                </a:solidFill>
              </a:rPr>
              <a:t>transductin</a:t>
            </a:r>
            <a:r>
              <a:rPr lang="en-US" sz="2800" b="1" dirty="0" smtClean="0">
                <a:solidFill>
                  <a:srgbClr val="FF0000"/>
                </a:solidFill>
              </a:rPr>
              <a:t> and expression work contributed to the following papers:</a:t>
            </a:r>
          </a:p>
          <a:p>
            <a:endParaRPr lang="en-US" dirty="0" smtClean="0"/>
          </a:p>
          <a:p>
            <a:pPr marL="457200" lvl="0" indent="-457200">
              <a:buAutoNum type="arabicPeriod"/>
            </a:pPr>
            <a:r>
              <a:rPr lang="en-US" sz="2000" dirty="0" smtClean="0"/>
              <a:t>N. </a:t>
            </a:r>
            <a:r>
              <a:rPr lang="en-US" sz="2000" dirty="0" err="1" smtClean="0"/>
              <a:t>Visanji</a:t>
            </a:r>
            <a:r>
              <a:rPr lang="en-US" sz="2000" dirty="0" smtClean="0"/>
              <a:t>, S. </a:t>
            </a:r>
            <a:r>
              <a:rPr lang="en-US" sz="2000" dirty="0" err="1" smtClean="0"/>
              <a:t>Wislet-Gendebien</a:t>
            </a:r>
            <a:r>
              <a:rPr lang="en-US" sz="2000" dirty="0" smtClean="0"/>
              <a:t>, L. </a:t>
            </a:r>
            <a:r>
              <a:rPr lang="en-US" sz="2000" dirty="0" err="1" smtClean="0"/>
              <a:t>Oschipok</a:t>
            </a:r>
            <a:r>
              <a:rPr lang="en-US" sz="2000" dirty="0" smtClean="0"/>
              <a:t>, </a:t>
            </a:r>
            <a:r>
              <a:rPr lang="en-US" sz="2000" b="1" dirty="0" smtClean="0"/>
              <a:t>G. Zhang,</a:t>
            </a:r>
            <a:r>
              <a:rPr lang="en-US" sz="2000" dirty="0" smtClean="0"/>
              <a:t> I. </a:t>
            </a:r>
            <a:r>
              <a:rPr lang="en-US" sz="2000" dirty="0" err="1" smtClean="0"/>
              <a:t>Aubert</a:t>
            </a:r>
            <a:r>
              <a:rPr lang="en-US" sz="2000" dirty="0" smtClean="0"/>
              <a:t>, P. Fraser, A. </a:t>
            </a:r>
            <a:r>
              <a:rPr lang="en-US" sz="2000" dirty="0" err="1" smtClean="0"/>
              <a:t>Tandon</a:t>
            </a:r>
            <a:r>
              <a:rPr lang="en-US" sz="2000" dirty="0" smtClean="0"/>
              <a:t>. The effect of S129 </a:t>
            </a:r>
            <a:r>
              <a:rPr lang="en-US" sz="2000" dirty="0" err="1" smtClean="0"/>
              <a:t>phosphorylation</a:t>
            </a:r>
            <a:r>
              <a:rPr lang="en-US" sz="2000" dirty="0" smtClean="0"/>
              <a:t> on the interaction of alpha-</a:t>
            </a:r>
            <a:r>
              <a:rPr lang="en-US" sz="2000" dirty="0" err="1" smtClean="0"/>
              <a:t>synuclein</a:t>
            </a:r>
            <a:r>
              <a:rPr lang="en-US" sz="2000" dirty="0" smtClean="0"/>
              <a:t> with synaptic and cellular membranes. </a:t>
            </a:r>
            <a:r>
              <a:rPr lang="en-US" sz="2000" b="1" dirty="0" smtClean="0"/>
              <a:t>The</a:t>
            </a:r>
            <a:r>
              <a:rPr lang="en-US" sz="2000" dirty="0" smtClean="0"/>
              <a:t> </a:t>
            </a:r>
            <a:r>
              <a:rPr lang="en-US" sz="2000" b="1" dirty="0" smtClean="0"/>
              <a:t>Journal of Biological Chemistry, </a:t>
            </a:r>
            <a:r>
              <a:rPr lang="en-US" sz="2000" dirty="0" smtClean="0"/>
              <a:t>2011, 286: 35863-35873. </a:t>
            </a:r>
          </a:p>
          <a:p>
            <a:pPr marL="457200" lvl="0" indent="-457200">
              <a:buAutoNum type="arabicPeriod"/>
            </a:pPr>
            <a:endParaRPr lang="en-US" sz="2000" dirty="0" smtClean="0">
              <a:solidFill>
                <a:srgbClr val="FF0000"/>
              </a:solidFill>
            </a:endParaRPr>
          </a:p>
          <a:p>
            <a:pPr marL="457200" lvl="0" indent="-457200">
              <a:buAutoNum type="arabicPeriod"/>
            </a:pPr>
            <a:r>
              <a:rPr lang="en-US" sz="2000" dirty="0" smtClean="0"/>
              <a:t>Robert HC Chen, Sabine </a:t>
            </a:r>
            <a:r>
              <a:rPr lang="en-US" sz="2000" dirty="0" err="1" smtClean="0"/>
              <a:t>Wislet-Gendebien</a:t>
            </a:r>
            <a:r>
              <a:rPr lang="en-US" sz="2000" dirty="0" smtClean="0"/>
              <a:t>, </a:t>
            </a:r>
            <a:r>
              <a:rPr lang="en-US" sz="2000" dirty="0" err="1" smtClean="0"/>
              <a:t>Filsy</a:t>
            </a:r>
            <a:r>
              <a:rPr lang="en-US" sz="2000" dirty="0" smtClean="0"/>
              <a:t> Samuel, Naomi P </a:t>
            </a:r>
            <a:r>
              <a:rPr lang="en-US" sz="2000" dirty="0" err="1" smtClean="0"/>
              <a:t>Visanji</a:t>
            </a:r>
            <a:r>
              <a:rPr lang="en-US" sz="2000" dirty="0" smtClean="0"/>
              <a:t>, </a:t>
            </a:r>
            <a:r>
              <a:rPr lang="en-US" sz="2000" b="1" dirty="0" smtClean="0"/>
              <a:t>Gang Zhang,</a:t>
            </a:r>
            <a:r>
              <a:rPr lang="en-US" sz="2000" dirty="0" smtClean="0"/>
              <a:t>  </a:t>
            </a:r>
            <a:r>
              <a:rPr lang="en-US" sz="2000" dirty="0" err="1" smtClean="0"/>
              <a:t>Marsilio</a:t>
            </a:r>
            <a:r>
              <a:rPr lang="en-US" sz="2000" dirty="0" smtClean="0"/>
              <a:t> D, </a:t>
            </a:r>
            <a:r>
              <a:rPr lang="en-US" sz="2000" dirty="0" err="1" smtClean="0"/>
              <a:t>Tanmmy</a:t>
            </a:r>
            <a:r>
              <a:rPr lang="en-US" sz="2000" dirty="0" smtClean="0"/>
              <a:t> </a:t>
            </a:r>
            <a:r>
              <a:rPr lang="en-US" sz="2000" dirty="0" err="1" smtClean="0"/>
              <a:t>Langman</a:t>
            </a:r>
            <a:r>
              <a:rPr lang="en-US" sz="2000" dirty="0" smtClean="0"/>
              <a:t>, Paul E Fraser, and </a:t>
            </a:r>
            <a:r>
              <a:rPr lang="en-US" sz="2000" dirty="0" err="1" smtClean="0"/>
              <a:t>Anurag</a:t>
            </a:r>
            <a:r>
              <a:rPr lang="en-US" sz="2000" dirty="0" smtClean="0"/>
              <a:t> </a:t>
            </a:r>
            <a:r>
              <a:rPr lang="en-US" sz="2000" dirty="0" err="1" smtClean="0"/>
              <a:t>Tandon</a:t>
            </a:r>
            <a:r>
              <a:rPr lang="en-US" sz="2000" dirty="0" smtClean="0"/>
              <a:t>. Alpha-</a:t>
            </a:r>
            <a:r>
              <a:rPr lang="en-US" sz="2000" dirty="0" err="1" smtClean="0"/>
              <a:t>synuclein</a:t>
            </a:r>
            <a:r>
              <a:rPr lang="en-US" sz="2000" dirty="0" smtClean="0"/>
              <a:t> membrane association is regulated by the Rab3a recycling machinery and </a:t>
            </a:r>
            <a:r>
              <a:rPr lang="en-US" sz="2000" dirty="0" err="1" smtClean="0"/>
              <a:t>presynaptic</a:t>
            </a:r>
            <a:r>
              <a:rPr lang="en-US" sz="2000" dirty="0" smtClean="0"/>
              <a:t> activity. </a:t>
            </a:r>
            <a:r>
              <a:rPr lang="en-US" sz="2000" b="1" dirty="0" smtClean="0"/>
              <a:t>The Journal of Biological Chemistry, 2013, (Selected as the Journal of Biological Chemistry "Paper of the Week</a:t>
            </a:r>
            <a:r>
              <a:rPr lang="en-US" sz="2000" b="1" dirty="0" smtClean="0">
                <a:solidFill>
                  <a:srgbClr val="FF0000"/>
                </a:solidFill>
              </a:rPr>
              <a:t>“.</a:t>
            </a:r>
          </a:p>
          <a:p>
            <a:pPr marL="457200" lvl="0" indent="-457200"/>
            <a:endParaRPr lang="en-US" sz="2000" dirty="0" smtClean="0"/>
          </a:p>
          <a:p>
            <a:pPr marL="457200" lvl="0" indent="-457200"/>
            <a:r>
              <a:rPr lang="en-US" sz="2000" dirty="0" smtClean="0"/>
              <a:t>3.    Cheryl A </a:t>
            </a:r>
            <a:r>
              <a:rPr lang="en-US" sz="2000" dirty="0" err="1" smtClean="0"/>
              <a:t>D’Souza</a:t>
            </a:r>
            <a:r>
              <a:rPr lang="en-US" sz="2000" dirty="0" smtClean="0"/>
              <a:t>, Melanie </a:t>
            </a:r>
            <a:r>
              <a:rPr lang="en-US" sz="2000" dirty="0" err="1" smtClean="0"/>
              <a:t>Dyllick-Brenzinger</a:t>
            </a:r>
            <a:r>
              <a:rPr lang="en-US" sz="2000" dirty="0" smtClean="0"/>
              <a:t>, </a:t>
            </a:r>
            <a:r>
              <a:rPr lang="en-US" sz="2000" b="1" dirty="0" smtClean="0"/>
              <a:t>Gang Zhang,</a:t>
            </a:r>
            <a:r>
              <a:rPr lang="en-US" sz="2000" dirty="0" smtClean="0"/>
              <a:t> Peter-Michael </a:t>
            </a:r>
            <a:r>
              <a:rPr lang="en-US" sz="2000" dirty="0" err="1" smtClean="0"/>
              <a:t>Kloetzel</a:t>
            </a:r>
            <a:r>
              <a:rPr lang="en-US" sz="2000" dirty="0" smtClean="0"/>
              <a:t>, </a:t>
            </a:r>
            <a:r>
              <a:rPr lang="en-US" sz="2000" dirty="0" err="1" smtClean="0"/>
              <a:t>Anurag</a:t>
            </a:r>
            <a:r>
              <a:rPr lang="en-US" sz="2000" dirty="0" smtClean="0"/>
              <a:t> </a:t>
            </a:r>
            <a:r>
              <a:rPr lang="en-US" sz="2000" dirty="0" err="1" smtClean="0"/>
              <a:t>Tandon</a:t>
            </a:r>
            <a:r>
              <a:rPr lang="en-US" sz="2000" dirty="0" smtClean="0"/>
              <a:t>. A genetic model of </a:t>
            </a:r>
            <a:r>
              <a:rPr lang="en-US" sz="2000" dirty="0" err="1" smtClean="0"/>
              <a:t>proteasome</a:t>
            </a:r>
            <a:r>
              <a:rPr lang="en-US" sz="2000" dirty="0" smtClean="0"/>
              <a:t> inhibition by conditional expression of a catalytically inactive Beta5 subunit. (In preparation).</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382000" cy="6001643"/>
          </a:xfrm>
          <a:prstGeom prst="rect">
            <a:avLst/>
          </a:prstGeom>
          <a:noFill/>
        </p:spPr>
        <p:txBody>
          <a:bodyPr wrap="square" rtlCol="0">
            <a:spAutoFit/>
          </a:bodyPr>
          <a:lstStyle/>
          <a:p>
            <a:r>
              <a:rPr lang="en-US" sz="2400" b="1" dirty="0" smtClean="0">
                <a:solidFill>
                  <a:srgbClr val="00B0F0"/>
                </a:solidFill>
              </a:rPr>
              <a:t>My PH.D thesis work on mouse cloning and </a:t>
            </a:r>
            <a:r>
              <a:rPr lang="en-US" sz="2400" b="1" dirty="0" err="1" smtClean="0">
                <a:solidFill>
                  <a:srgbClr val="00B0F0"/>
                </a:solidFill>
              </a:rPr>
              <a:t>oocyte</a:t>
            </a:r>
            <a:r>
              <a:rPr lang="en-US" sz="2400" b="1" dirty="0" smtClean="0">
                <a:solidFill>
                  <a:srgbClr val="00B0F0"/>
                </a:solidFill>
              </a:rPr>
              <a:t> maturation work and publications (microinjection, </a:t>
            </a:r>
            <a:r>
              <a:rPr lang="en-US" sz="2400" b="1" dirty="0" err="1" smtClean="0">
                <a:solidFill>
                  <a:srgbClr val="00B0F0"/>
                </a:solidFill>
              </a:rPr>
              <a:t>confocal</a:t>
            </a:r>
            <a:r>
              <a:rPr lang="en-US" sz="2400" b="1" dirty="0" smtClean="0">
                <a:solidFill>
                  <a:srgbClr val="00B0F0"/>
                </a:solidFill>
              </a:rPr>
              <a:t> microscopy, tissue and embryo culture, </a:t>
            </a:r>
            <a:r>
              <a:rPr lang="en-US" sz="2400" b="1" dirty="0" err="1" smtClean="0">
                <a:solidFill>
                  <a:srgbClr val="00B0F0"/>
                </a:solidFill>
              </a:rPr>
              <a:t>surgeris</a:t>
            </a:r>
            <a:r>
              <a:rPr lang="en-US" sz="2400" b="1" dirty="0" smtClean="0">
                <a:solidFill>
                  <a:srgbClr val="00B0F0"/>
                </a:solidFill>
              </a:rPr>
              <a:t>):</a:t>
            </a:r>
          </a:p>
          <a:p>
            <a:endParaRPr lang="en-US" sz="2400" b="1" dirty="0" smtClean="0"/>
          </a:p>
          <a:p>
            <a:pPr marL="457200" indent="-457200">
              <a:buAutoNum type="arabicPeriod"/>
            </a:pPr>
            <a:r>
              <a:rPr lang="en-US" sz="2400" b="1" dirty="0" smtClean="0"/>
              <a:t>Gang Zhang, </a:t>
            </a:r>
            <a:r>
              <a:rPr lang="en-US" sz="2400" dirty="0" err="1" smtClean="0"/>
              <a:t>Qingyuan</a:t>
            </a:r>
            <a:r>
              <a:rPr lang="en-US" sz="2400" dirty="0" smtClean="0"/>
              <a:t> Sun,</a:t>
            </a:r>
            <a:r>
              <a:rPr lang="en-US" sz="2400" b="1" dirty="0" smtClean="0"/>
              <a:t> </a:t>
            </a:r>
            <a:r>
              <a:rPr lang="en-US" sz="2400" dirty="0" err="1" smtClean="0"/>
              <a:t>Dayuan</a:t>
            </a:r>
            <a:r>
              <a:rPr lang="en-US" sz="2400" dirty="0" smtClean="0"/>
              <a:t> Chen. In vitro development of mouse somatic nuclear transfer embryos: Effects of donor cell passages and </a:t>
            </a:r>
            <a:r>
              <a:rPr lang="en-US" sz="2400" dirty="0" err="1" smtClean="0"/>
              <a:t>electrofusion</a:t>
            </a:r>
            <a:r>
              <a:rPr lang="en-US" sz="2400" dirty="0" smtClean="0"/>
              <a:t>. </a:t>
            </a:r>
            <a:r>
              <a:rPr lang="en-US" sz="2400" b="1" dirty="0" smtClean="0"/>
              <a:t>Zygote,</a:t>
            </a:r>
            <a:r>
              <a:rPr lang="en-US" sz="2400" dirty="0" smtClean="0"/>
              <a:t> 2008, 16: 223~7</a:t>
            </a:r>
          </a:p>
          <a:p>
            <a:pPr marL="457200" indent="-457200">
              <a:buAutoNum type="arabicPeriod"/>
            </a:pPr>
            <a:r>
              <a:rPr lang="en-US" sz="2400" b="1" dirty="0" smtClean="0"/>
              <a:t>Gang Zhang, </a:t>
            </a:r>
            <a:r>
              <a:rPr lang="en-US" sz="2400" dirty="0" err="1" smtClean="0"/>
              <a:t>Qingyuan</a:t>
            </a:r>
            <a:r>
              <a:rPr lang="en-US" sz="2400" dirty="0" smtClean="0"/>
              <a:t> Sun, </a:t>
            </a:r>
            <a:r>
              <a:rPr lang="en-US" sz="2400" dirty="0" err="1" smtClean="0"/>
              <a:t>Dayuan</a:t>
            </a:r>
            <a:r>
              <a:rPr lang="en-US" sz="2400" dirty="0" smtClean="0"/>
              <a:t> Chen. Effects of sucrose treatment on the development of mouse nuclear transfer embryos with </a:t>
            </a:r>
            <a:r>
              <a:rPr lang="en-US" sz="2400" dirty="0" err="1" smtClean="0"/>
              <a:t>morula</a:t>
            </a:r>
            <a:r>
              <a:rPr lang="en-US" sz="2400" dirty="0" smtClean="0"/>
              <a:t> </a:t>
            </a:r>
            <a:r>
              <a:rPr lang="en-US" sz="2400" dirty="0" err="1" smtClean="0"/>
              <a:t>blastomeres</a:t>
            </a:r>
            <a:r>
              <a:rPr lang="en-US" sz="2400" dirty="0" smtClean="0"/>
              <a:t> as donors. </a:t>
            </a:r>
            <a:r>
              <a:rPr lang="en-US" sz="2400" b="1" dirty="0" smtClean="0"/>
              <a:t>Zygote,</a:t>
            </a:r>
            <a:r>
              <a:rPr lang="en-US" sz="2400" dirty="0" smtClean="0"/>
              <a:t> 2008, 16: 15~9</a:t>
            </a:r>
          </a:p>
          <a:p>
            <a:pPr marL="457200" indent="-457200">
              <a:buAutoNum type="arabicPeriod"/>
            </a:pPr>
            <a:r>
              <a:rPr lang="en-US" sz="2400" dirty="0" smtClean="0"/>
              <a:t>Kong FY*, </a:t>
            </a:r>
            <a:r>
              <a:rPr lang="en-US" sz="2400" b="1" dirty="0" smtClean="0"/>
              <a:t>Zhang G*</a:t>
            </a:r>
            <a:r>
              <a:rPr lang="en-US" sz="2400" dirty="0" smtClean="0"/>
              <a:t>, </a:t>
            </a:r>
            <a:r>
              <a:rPr lang="en-US" sz="2400" i="1" dirty="0" smtClean="0"/>
              <a:t>et al</a:t>
            </a:r>
            <a:r>
              <a:rPr lang="en-US" sz="2400" dirty="0" smtClean="0"/>
              <a:t>. Transplantation of male </a:t>
            </a:r>
            <a:r>
              <a:rPr lang="en-US" sz="2400" dirty="0" err="1" smtClean="0"/>
              <a:t>pronucleus</a:t>
            </a:r>
            <a:r>
              <a:rPr lang="en-US" sz="2400" dirty="0" smtClean="0"/>
              <a:t> derived from in vitro fertilization of enucleated </a:t>
            </a:r>
            <a:r>
              <a:rPr lang="en-US" sz="2400" dirty="0" err="1" smtClean="0"/>
              <a:t>oocyte</a:t>
            </a:r>
            <a:r>
              <a:rPr lang="en-US" sz="2400" dirty="0" smtClean="0"/>
              <a:t> into </a:t>
            </a:r>
            <a:r>
              <a:rPr lang="en-US" sz="2400" dirty="0" err="1" smtClean="0"/>
              <a:t>parthenogenetically</a:t>
            </a:r>
            <a:r>
              <a:rPr lang="en-US" sz="2400" dirty="0" smtClean="0"/>
              <a:t> activated </a:t>
            </a:r>
            <a:r>
              <a:rPr lang="en-US" sz="2400" dirty="0" err="1" smtClean="0"/>
              <a:t>oocyte</a:t>
            </a:r>
            <a:r>
              <a:rPr lang="en-US" sz="2400" dirty="0" smtClean="0"/>
              <a:t> results in live offspring in mouse. </a:t>
            </a:r>
            <a:r>
              <a:rPr lang="en-US" sz="2400" b="1" dirty="0" smtClean="0"/>
              <a:t>Zygote</a:t>
            </a:r>
            <a:r>
              <a:rPr lang="en-US" sz="2400" dirty="0" smtClean="0"/>
              <a:t>, 2005, 13: 35~8 (</a:t>
            </a:r>
            <a:r>
              <a:rPr lang="en-US" sz="2400" b="1" dirty="0" smtClean="0"/>
              <a:t>* Co-first author</a:t>
            </a:r>
            <a:r>
              <a:rPr lang="en-US" sz="2400" dirty="0" smtClean="0"/>
              <a:t>)</a:t>
            </a:r>
            <a:endParaRPr lang="en-CA" sz="2400" b="1" dirty="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1469"/>
            <a:ext cx="8686800" cy="6155531"/>
          </a:xfrm>
          <a:prstGeom prst="rect">
            <a:avLst/>
          </a:prstGeom>
          <a:noFill/>
        </p:spPr>
        <p:txBody>
          <a:bodyPr wrap="square" rtlCol="0">
            <a:spAutoFit/>
          </a:bodyPr>
          <a:lstStyle/>
          <a:p>
            <a:r>
              <a:rPr lang="en-US" sz="3200" b="1" dirty="0" smtClean="0">
                <a:solidFill>
                  <a:srgbClr val="0070C0"/>
                </a:solidFill>
              </a:rPr>
              <a:t>The birth of recombinant DNA technology</a:t>
            </a:r>
          </a:p>
          <a:p>
            <a:endParaRPr lang="en-US" sz="2400" dirty="0" smtClean="0"/>
          </a:p>
          <a:p>
            <a:r>
              <a:rPr lang="en-US" sz="2600" dirty="0" smtClean="0"/>
              <a:t>In 1972, Jackson et al. reported the first recombinant DNA, </a:t>
            </a:r>
            <a:r>
              <a:rPr lang="en-US" sz="2600" b="1" dirty="0" smtClean="0"/>
              <a:t>SV40-</a:t>
            </a:r>
            <a:r>
              <a:rPr lang="el-GR" sz="2600" b="1" i="1" dirty="0" smtClean="0"/>
              <a:t>λ</a:t>
            </a:r>
            <a:r>
              <a:rPr lang="en-US" sz="2600" b="1" i="1" dirty="0" err="1" smtClean="0"/>
              <a:t>dvgal</a:t>
            </a:r>
            <a:r>
              <a:rPr lang="en-US" sz="2600" b="1" i="1" dirty="0" smtClean="0"/>
              <a:t> </a:t>
            </a:r>
            <a:r>
              <a:rPr lang="en-US" sz="2600" dirty="0" smtClean="0"/>
              <a:t>DNA was created. This work won </a:t>
            </a:r>
            <a:r>
              <a:rPr lang="en-US" sz="2600" b="1" dirty="0" smtClean="0"/>
              <a:t>Nobel Prize in Chemistry </a:t>
            </a:r>
            <a:r>
              <a:rPr lang="en-US" sz="2600" dirty="0" smtClean="0"/>
              <a:t>in 1980 (Jackson, et al. PNAS, 1972, 69: 2904-9). </a:t>
            </a:r>
            <a:endParaRPr lang="en-US" sz="2600" b="1" dirty="0" smtClean="0"/>
          </a:p>
          <a:p>
            <a:endParaRPr lang="en-US" sz="2600" dirty="0" smtClean="0"/>
          </a:p>
          <a:p>
            <a:r>
              <a:rPr lang="en-US" sz="2600" dirty="0" smtClean="0">
                <a:solidFill>
                  <a:srgbClr val="FF0000"/>
                </a:solidFill>
              </a:rPr>
              <a:t>In 1973, </a:t>
            </a:r>
            <a:r>
              <a:rPr lang="en-US" sz="2600" b="1" dirty="0" smtClean="0">
                <a:solidFill>
                  <a:srgbClr val="FF0000"/>
                </a:solidFill>
              </a:rPr>
              <a:t>Cohen, et al. </a:t>
            </a:r>
            <a:r>
              <a:rPr lang="en-US" sz="2600" dirty="0" smtClean="0">
                <a:solidFill>
                  <a:srgbClr val="FF0000"/>
                </a:solidFill>
              </a:rPr>
              <a:t>found, for the first time,</a:t>
            </a:r>
            <a:r>
              <a:rPr lang="en-US" sz="2600" b="1" dirty="0" smtClean="0">
                <a:solidFill>
                  <a:srgbClr val="FF0000"/>
                </a:solidFill>
              </a:rPr>
              <a:t> </a:t>
            </a:r>
            <a:r>
              <a:rPr lang="en-US" sz="2600" dirty="0" smtClean="0">
                <a:solidFill>
                  <a:srgbClr val="FF0000"/>
                </a:solidFill>
              </a:rPr>
              <a:t>that the recombinant DNA could be transformed into E. Coli and biologically functional in the host. Stanford University applied for the first </a:t>
            </a:r>
            <a:r>
              <a:rPr lang="en-US" sz="2600" b="1" dirty="0" smtClean="0">
                <a:solidFill>
                  <a:srgbClr val="FF0000"/>
                </a:solidFill>
              </a:rPr>
              <a:t>US patent</a:t>
            </a:r>
            <a:r>
              <a:rPr lang="en-US" sz="2600" dirty="0" smtClean="0">
                <a:solidFill>
                  <a:srgbClr val="FF0000"/>
                </a:solidFill>
              </a:rPr>
              <a:t> on </a:t>
            </a:r>
            <a:r>
              <a:rPr lang="en-US" sz="2600" b="1" dirty="0" smtClean="0">
                <a:solidFill>
                  <a:srgbClr val="FF0000"/>
                </a:solidFill>
              </a:rPr>
              <a:t>recombinant DNA</a:t>
            </a:r>
            <a:r>
              <a:rPr lang="en-US" sz="2600" dirty="0" smtClean="0">
                <a:solidFill>
                  <a:srgbClr val="FF0000"/>
                </a:solidFill>
              </a:rPr>
              <a:t> in 1974. This patent was awarded in 1980 (Cohen, et al. PNAS, 1973, 70: 3240-4).</a:t>
            </a:r>
          </a:p>
          <a:p>
            <a:endParaRPr lang="en-US" sz="2600" dirty="0" smtClean="0"/>
          </a:p>
          <a:p>
            <a:r>
              <a:rPr lang="en-US" sz="2600" b="1" dirty="0" smtClean="0"/>
              <a:t>This technology revolutionarily changed the bio-medical research during the past decades.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08431" cy="5386090"/>
          </a:xfrm>
          <a:prstGeom prst="rect">
            <a:avLst/>
          </a:prstGeom>
          <a:noFill/>
        </p:spPr>
        <p:txBody>
          <a:bodyPr wrap="square" rtlCol="0">
            <a:spAutoFit/>
          </a:bodyPr>
          <a:lstStyle/>
          <a:p>
            <a:r>
              <a:rPr lang="en-US" sz="3200" b="1" dirty="0" smtClean="0">
                <a:solidFill>
                  <a:srgbClr val="FF0000"/>
                </a:solidFill>
              </a:rPr>
              <a:t>Acknowledgement</a:t>
            </a:r>
          </a:p>
          <a:p>
            <a:endParaRPr lang="en-US" sz="2400" b="1" dirty="0" smtClean="0"/>
          </a:p>
          <a:p>
            <a:r>
              <a:rPr lang="en-US" sz="2400" b="1" dirty="0" smtClean="0"/>
              <a:t>The Parkinson Society of Canada  grant (The Margaret Galloway</a:t>
            </a:r>
          </a:p>
          <a:p>
            <a:r>
              <a:rPr lang="en-US" sz="2400" b="1" dirty="0" smtClean="0"/>
              <a:t>Basic Research Fellowship) to Gang Zhang (2005-2007), University of Toronto;</a:t>
            </a:r>
          </a:p>
          <a:p>
            <a:endParaRPr lang="en-US" sz="2400" dirty="0" smtClean="0"/>
          </a:p>
          <a:p>
            <a:r>
              <a:rPr lang="en-US" sz="2400" b="1" dirty="0" smtClean="0">
                <a:solidFill>
                  <a:srgbClr val="FF0000"/>
                </a:solidFill>
              </a:rPr>
              <a:t>The Stem Cell Network of Canada  grant to Dr. Vincent </a:t>
            </a:r>
            <a:r>
              <a:rPr lang="en-US" sz="2400" b="1" dirty="0" err="1" smtClean="0">
                <a:solidFill>
                  <a:srgbClr val="FF0000"/>
                </a:solidFill>
              </a:rPr>
              <a:t>Tropepe</a:t>
            </a:r>
            <a:r>
              <a:rPr lang="en-US" sz="2400" b="1" dirty="0" smtClean="0">
                <a:solidFill>
                  <a:srgbClr val="FF0000"/>
                </a:solidFill>
              </a:rPr>
              <a:t> </a:t>
            </a:r>
          </a:p>
          <a:p>
            <a:r>
              <a:rPr lang="en-US" sz="2400" b="1" dirty="0" smtClean="0">
                <a:solidFill>
                  <a:srgbClr val="FF0000"/>
                </a:solidFill>
              </a:rPr>
              <a:t>(2005-2007), Department of Cellular &amp; Systems Biology, University of Toronto;</a:t>
            </a:r>
          </a:p>
          <a:p>
            <a:endParaRPr lang="en-US" sz="2400" dirty="0" smtClean="0"/>
          </a:p>
          <a:p>
            <a:r>
              <a:rPr lang="en-US" sz="2400" b="1" dirty="0" smtClean="0"/>
              <a:t>The Canadian Institutes of Health Research (CIHR) grant </a:t>
            </a:r>
          </a:p>
          <a:p>
            <a:r>
              <a:rPr lang="en-US" sz="2400" b="1" dirty="0" smtClean="0"/>
              <a:t>MOP84501 and the Parkinson Society of Canada grant to </a:t>
            </a:r>
          </a:p>
          <a:p>
            <a:r>
              <a:rPr lang="en-US" sz="2400" b="1" dirty="0" smtClean="0"/>
              <a:t>Dr. </a:t>
            </a:r>
            <a:r>
              <a:rPr lang="en-US" sz="2400" b="1" dirty="0" err="1" smtClean="0"/>
              <a:t>Anurag</a:t>
            </a:r>
            <a:r>
              <a:rPr lang="en-US" sz="2400" b="1" dirty="0" smtClean="0"/>
              <a:t> </a:t>
            </a:r>
            <a:r>
              <a:rPr lang="en-US" sz="2400" b="1" dirty="0" err="1" smtClean="0"/>
              <a:t>Tandon</a:t>
            </a:r>
            <a:r>
              <a:rPr lang="en-US" sz="2400" b="1" dirty="0" smtClean="0"/>
              <a:t>, Centre in Research for Neurodegenerative </a:t>
            </a:r>
          </a:p>
          <a:p>
            <a:r>
              <a:rPr lang="en-US" sz="2400" b="1" dirty="0" smtClean="0"/>
              <a:t>Diseases (CRND), University </a:t>
            </a:r>
            <a:r>
              <a:rPr lang="en-US" sz="2400" b="1" smtClean="0"/>
              <a:t>of Toronto. </a:t>
            </a:r>
            <a:endParaRPr lang="en-US" sz="2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fontAlgn="base">
              <a:spcBef>
                <a:spcPct val="0"/>
              </a:spcBef>
              <a:spcAft>
                <a:spcPct val="0"/>
              </a:spcAft>
              <a:buFont typeface="Wingdings" panose="05000000000000000000" pitchFamily="2" charset="2"/>
              <a:buChar char="Ø"/>
              <a:defRPr/>
            </a:pPr>
            <a:r>
              <a:rPr lang="en-US" sz="2200" dirty="0">
                <a:solidFill>
                  <a:srgbClr val="FFFFFF"/>
                </a:solidFill>
                <a:latin typeface="Footlight MT Light" panose="0204060206030A020304" pitchFamily="18" charset="0"/>
                <a:hlinkClick r:id="rId3"/>
              </a:rPr>
              <a:t>http://www.conferenceseries.com</a:t>
            </a:r>
            <a:r>
              <a:rPr lang="en-US" sz="2200" dirty="0" smtClean="0">
                <a:solidFill>
                  <a:srgbClr val="FFFFFF"/>
                </a:solidFill>
                <a:latin typeface="Footlight MT Light" panose="0204060206030A020304" pitchFamily="18" charset="0"/>
                <a:hlinkClick r:id="rId3"/>
              </a:rPr>
              <a:t>/</a:t>
            </a:r>
            <a:endParaRPr lang="en-US" sz="2200" dirty="0" smtClean="0">
              <a:solidFill>
                <a:srgbClr val="FFFFFF"/>
              </a:solidFill>
              <a:latin typeface="Footlight MT Light" panose="0204060206030A020304" pitchFamily="18" charset="0"/>
            </a:endParaRPr>
          </a:p>
          <a:p>
            <a:pPr fontAlgn="base">
              <a:spcBef>
                <a:spcPct val="0"/>
              </a:spcBef>
              <a:spcAft>
                <a:spcPct val="0"/>
              </a:spcAft>
              <a:defRPr/>
            </a:pPr>
            <a:endParaRPr lang="en-US" sz="2200" dirty="0">
              <a:solidFill>
                <a:srgbClr val="FFFFFF"/>
              </a:solidFill>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fontAlgn="base">
              <a:spcBef>
                <a:spcPct val="0"/>
              </a:spcBef>
              <a:spcAft>
                <a:spcPct val="0"/>
              </a:spcAft>
              <a:defRPr/>
            </a:pPr>
            <a:r>
              <a:rPr lang="en-US" sz="2800" b="1" dirty="0" smtClean="0">
                <a:solidFill>
                  <a:srgbClr val="8C0000"/>
                </a:solidFill>
              </a:rPr>
              <a:t>Journal of Genetic Syndromes &amp; Gene Therapy</a:t>
            </a:r>
            <a:r>
              <a:rPr lang="en-US" sz="3600" dirty="0">
                <a:solidFill>
                  <a:srgbClr val="8C0000"/>
                </a:solidFill>
              </a:rPr>
              <a:t/>
            </a:r>
            <a:br>
              <a:rPr lang="en-US" sz="3600" dirty="0">
                <a:solidFill>
                  <a:srgbClr val="8C0000"/>
                </a:solidFill>
              </a:rPr>
            </a:br>
            <a:r>
              <a:rPr lang="en-US" sz="3600" dirty="0">
                <a:solidFill>
                  <a:srgbClr val="8C0000"/>
                </a:solidFill>
              </a:rPr>
              <a:t>Related Conferences</a:t>
            </a:r>
          </a:p>
        </p:txBody>
      </p:sp>
    </p:spTree>
    <p:extLst>
      <p:ext uri="{BB962C8B-B14F-4D97-AF65-F5344CB8AC3E}">
        <p14:creationId xmlns:p14="http://schemas.microsoft.com/office/powerpoint/2010/main" val="4191861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fontAlgn="base">
              <a:spcBef>
                <a:spcPct val="0"/>
              </a:spcBef>
              <a:spcAft>
                <a:spcPct val="0"/>
              </a:spcAft>
              <a:defRPr/>
            </a:pPr>
            <a:r>
              <a:rPr lang="en-US" sz="2400" dirty="0">
                <a:solidFill>
                  <a:srgbClr val="FFADAA">
                    <a:lumMod val="10000"/>
                  </a:srgbClr>
                </a:solidFill>
                <a:latin typeface="Andalus" panose="02020603050405020304" pitchFamily="18" charset="-78"/>
                <a:cs typeface="Andalus" panose="02020603050405020304" pitchFamily="18" charset="-78"/>
              </a:rPr>
              <a:t>OMICS Group </a:t>
            </a:r>
            <a:r>
              <a:rPr lang="en-US" sz="2400" b="1" dirty="0">
                <a:solidFill>
                  <a:srgbClr val="FFADAA">
                    <a:lumMod val="10000"/>
                  </a:srgbClr>
                </a:solidFill>
                <a:latin typeface="Andalus" panose="02020603050405020304" pitchFamily="18" charset="-78"/>
                <a:cs typeface="Andalus" panose="02020603050405020304" pitchFamily="18" charset="-78"/>
              </a:rPr>
              <a:t>Open Access Membership</a:t>
            </a:r>
            <a:br>
              <a:rPr lang="en-US" sz="2400" b="1" dirty="0">
                <a:solidFill>
                  <a:srgbClr val="FFADAA">
                    <a:lumMod val="10000"/>
                  </a:srgbClr>
                </a:solidFill>
                <a:latin typeface="Andalus" panose="02020603050405020304" pitchFamily="18" charset="-78"/>
                <a:cs typeface="Andalus" panose="02020603050405020304" pitchFamily="18" charset="-78"/>
              </a:rPr>
            </a:br>
            <a:endParaRPr lang="en-US" sz="2400" dirty="0">
              <a:solidFill>
                <a:srgbClr val="FFADAA">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r>
              <a:rPr lang="en-US" dirty="0">
                <a:solidFill>
                  <a:srgbClr val="8C0000"/>
                </a:solidFill>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fontAlgn="base">
              <a:spcBef>
                <a:spcPct val="0"/>
              </a:spcBef>
              <a:spcAft>
                <a:spcPct val="0"/>
              </a:spcAft>
              <a:defRPr/>
            </a:pPr>
            <a:r>
              <a:rPr lang="en-US" dirty="0">
                <a:solidFill>
                  <a:srgbClr val="8C0000"/>
                </a:solidFill>
                <a:latin typeface="Calisto MT" panose="02040603050505030304" pitchFamily="18" charset="0"/>
              </a:rPr>
              <a:t>For more details and benefits, click on the link below:</a:t>
            </a:r>
          </a:p>
          <a:p>
            <a:pPr fontAlgn="base">
              <a:spcBef>
                <a:spcPct val="0"/>
              </a:spcBef>
              <a:spcAft>
                <a:spcPct val="0"/>
              </a:spcAft>
              <a:defRPr/>
            </a:pPr>
            <a:r>
              <a:rPr lang="en-US" dirty="0">
                <a:solidFill>
                  <a:srgbClr val="DADADA">
                    <a:lumMod val="10000"/>
                  </a:srgbClr>
                </a:solidFill>
                <a:latin typeface="Calisto MT" panose="02040603050505030304" pitchFamily="18" charset="0"/>
                <a:hlinkClick r:id="rId4"/>
              </a:rPr>
              <a:t>http://omicsonline.org/membership.php</a:t>
            </a:r>
            <a:r>
              <a:rPr lang="en-US" dirty="0">
                <a:solidFill>
                  <a:srgbClr val="DADADA">
                    <a:lumMod val="10000"/>
                  </a:srgbClr>
                </a:solidFill>
                <a:latin typeface="Calisto MT" panose="02040603050505030304" pitchFamily="18" charset="0"/>
              </a:rPr>
              <a:t> </a:t>
            </a:r>
          </a:p>
        </p:txBody>
      </p:sp>
    </p:spTree>
    <p:extLst>
      <p:ext uri="{BB962C8B-B14F-4D97-AF65-F5344CB8AC3E}">
        <p14:creationId xmlns:p14="http://schemas.microsoft.com/office/powerpoint/2010/main" val="327298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940088"/>
          </a:xfrm>
          <a:prstGeom prst="rect">
            <a:avLst/>
          </a:prstGeom>
          <a:noFill/>
        </p:spPr>
        <p:txBody>
          <a:bodyPr wrap="square" rtlCol="0">
            <a:spAutoFit/>
          </a:bodyPr>
          <a:lstStyle/>
          <a:p>
            <a:r>
              <a:rPr lang="en-US" sz="3200" b="1" dirty="0" smtClean="0">
                <a:solidFill>
                  <a:srgbClr val="FF0000"/>
                </a:solidFill>
              </a:rPr>
              <a:t>Achievements in DNA recombination:</a:t>
            </a:r>
          </a:p>
          <a:p>
            <a:endParaRPr lang="en-US" dirty="0" smtClean="0"/>
          </a:p>
          <a:p>
            <a:r>
              <a:rPr lang="en-US" sz="2800" b="1" dirty="0" smtClean="0"/>
              <a:t>Many different vector systems available:</a:t>
            </a:r>
          </a:p>
          <a:p>
            <a:endParaRPr lang="en-US" dirty="0" smtClean="0"/>
          </a:p>
          <a:p>
            <a:pPr marL="342900" indent="-342900"/>
            <a:r>
              <a:rPr lang="en-US" sz="2000" b="1" dirty="0" smtClean="0">
                <a:solidFill>
                  <a:srgbClr val="FF0000"/>
                </a:solidFill>
              </a:rPr>
              <a:t>1. Regular vectors: </a:t>
            </a:r>
            <a:r>
              <a:rPr lang="en-US" sz="2000" b="1" dirty="0" err="1" smtClean="0">
                <a:solidFill>
                  <a:srgbClr val="FF0000"/>
                </a:solidFill>
              </a:rPr>
              <a:t>pET</a:t>
            </a:r>
            <a:r>
              <a:rPr lang="en-US" sz="2000" b="1" dirty="0" smtClean="0">
                <a:solidFill>
                  <a:srgbClr val="FF0000"/>
                </a:solidFill>
              </a:rPr>
              <a:t>, </a:t>
            </a:r>
            <a:r>
              <a:rPr lang="en-US" sz="2000" b="1" dirty="0" err="1" smtClean="0">
                <a:solidFill>
                  <a:srgbClr val="FF0000"/>
                </a:solidFill>
              </a:rPr>
              <a:t>pcDNA</a:t>
            </a:r>
            <a:r>
              <a:rPr lang="en-US" sz="2000" b="1" dirty="0" smtClean="0">
                <a:solidFill>
                  <a:srgbClr val="FF0000"/>
                </a:solidFill>
              </a:rPr>
              <a:t>, etc.</a:t>
            </a:r>
          </a:p>
          <a:p>
            <a:pPr marL="342900" indent="-342900"/>
            <a:r>
              <a:rPr lang="en-US" sz="2000" b="1" dirty="0" smtClean="0"/>
              <a:t>2. Viral vectors: Adenoviral vectors, retroviral vectors, </a:t>
            </a:r>
            <a:r>
              <a:rPr lang="en-US" sz="2000" b="1" dirty="0" err="1" smtClean="0"/>
              <a:t>lentiviral</a:t>
            </a:r>
            <a:r>
              <a:rPr lang="en-US" sz="2000" b="1" dirty="0" smtClean="0"/>
              <a:t> vectors, etc.</a:t>
            </a:r>
          </a:p>
          <a:p>
            <a:pPr marL="342900" indent="-342900"/>
            <a:r>
              <a:rPr lang="en-US" sz="2000" b="1" dirty="0" smtClean="0">
                <a:solidFill>
                  <a:srgbClr val="FF0000"/>
                </a:solidFill>
              </a:rPr>
              <a:t>3. Bacterium expression vectors, insect expression vectors, mammalian</a:t>
            </a:r>
          </a:p>
          <a:p>
            <a:pPr marL="342900" indent="-342900"/>
            <a:r>
              <a:rPr lang="en-US" sz="2000" b="1" dirty="0" smtClean="0">
                <a:solidFill>
                  <a:srgbClr val="FF0000"/>
                </a:solidFill>
              </a:rPr>
              <a:t>     expression vectors, etc.</a:t>
            </a:r>
          </a:p>
          <a:p>
            <a:pPr marL="342900" indent="-342900"/>
            <a:r>
              <a:rPr lang="en-US" sz="2000" b="1" dirty="0" smtClean="0"/>
              <a:t>4. Continual expression vectors, inducible expression vectors, etc.</a:t>
            </a:r>
          </a:p>
          <a:p>
            <a:pPr marL="342900" indent="-342900"/>
            <a:r>
              <a:rPr lang="en-US" sz="2000" b="1" dirty="0" smtClean="0">
                <a:solidFill>
                  <a:srgbClr val="FF0000"/>
                </a:solidFill>
              </a:rPr>
              <a:t>5. Ubiquitous expression vectors, tissue-specific expression vectors, and so on.</a:t>
            </a:r>
          </a:p>
          <a:p>
            <a:pPr marL="342900" indent="-342900"/>
            <a:endParaRPr lang="en-US" sz="2000" dirty="0" smtClean="0"/>
          </a:p>
          <a:p>
            <a:pPr marL="342900" indent="-342900"/>
            <a:r>
              <a:rPr lang="en-US" sz="2800" b="1" dirty="0" smtClean="0"/>
              <a:t>At genome era, more and more gene sequences available</a:t>
            </a:r>
          </a:p>
          <a:p>
            <a:pPr marL="342900" indent="-342900"/>
            <a:endParaRPr lang="en-US" sz="2000" dirty="0" smtClean="0"/>
          </a:p>
          <a:p>
            <a:pPr marL="342900" indent="-342900"/>
            <a:r>
              <a:rPr lang="en-US" sz="2400" b="1" dirty="0" smtClean="0">
                <a:solidFill>
                  <a:srgbClr val="FF0000"/>
                </a:solidFill>
              </a:rPr>
              <a:t>  </a:t>
            </a:r>
            <a:r>
              <a:rPr lang="en-US" sz="2400" b="1" dirty="0" smtClean="0"/>
              <a:t>Therefore, in theory, we could </a:t>
            </a:r>
            <a:r>
              <a:rPr lang="en-US" sz="2400" b="1" dirty="0" smtClean="0">
                <a:solidFill>
                  <a:srgbClr val="FF0000"/>
                </a:solidFill>
              </a:rPr>
              <a:t>very easily</a:t>
            </a:r>
            <a:r>
              <a:rPr lang="en-US" sz="2400" b="1" dirty="0" smtClean="0"/>
              <a:t> put any genes of interest into any vectors, and transfer them into any organisms and tissues, to investigate their functions according to our purposes.</a:t>
            </a:r>
            <a:endParaRPr lang="en-CA"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6432530"/>
          </a:xfrm>
          <a:prstGeom prst="rect">
            <a:avLst/>
          </a:prstGeom>
          <a:noFill/>
        </p:spPr>
        <p:txBody>
          <a:bodyPr wrap="square" rtlCol="0">
            <a:spAutoFit/>
          </a:bodyPr>
          <a:lstStyle/>
          <a:p>
            <a:r>
              <a:rPr lang="en-US" sz="3200" b="1" dirty="0" smtClean="0">
                <a:solidFill>
                  <a:srgbClr val="00B0F0"/>
                </a:solidFill>
              </a:rPr>
              <a:t>Puzzles in molecular cloning:</a:t>
            </a:r>
          </a:p>
          <a:p>
            <a:endParaRPr lang="en-US" dirty="0" smtClean="0"/>
          </a:p>
          <a:p>
            <a:r>
              <a:rPr lang="en-US" sz="2400" b="1" dirty="0" smtClean="0"/>
              <a:t>Some times, if we are lucky, we could clone a vector easily with 5 to</a:t>
            </a:r>
          </a:p>
          <a:p>
            <a:r>
              <a:rPr lang="en-US" sz="2400" b="1" dirty="0" smtClean="0"/>
              <a:t>10 </a:t>
            </a:r>
            <a:r>
              <a:rPr lang="en-US" sz="2400" b="1" dirty="0" err="1" smtClean="0"/>
              <a:t>minipreps</a:t>
            </a:r>
            <a:r>
              <a:rPr lang="en-US" sz="2400" b="1" dirty="0" smtClean="0"/>
              <a:t> in 3 days, in other times, if we are </a:t>
            </a:r>
            <a:r>
              <a:rPr lang="en-US" sz="2400" b="1" dirty="0" smtClean="0">
                <a:solidFill>
                  <a:srgbClr val="FF0000"/>
                </a:solidFill>
              </a:rPr>
              <a:t>not</a:t>
            </a:r>
            <a:r>
              <a:rPr lang="en-US" sz="2400" b="1" dirty="0" smtClean="0"/>
              <a:t> lucky, we might</a:t>
            </a:r>
          </a:p>
          <a:p>
            <a:r>
              <a:rPr lang="en-US" sz="2400" b="1" dirty="0" smtClean="0"/>
              <a:t>need to make hundreds of </a:t>
            </a:r>
            <a:r>
              <a:rPr lang="en-US" sz="2400" b="1" dirty="0" err="1" smtClean="0"/>
              <a:t>minipreps</a:t>
            </a:r>
            <a:r>
              <a:rPr lang="en-US" sz="2400" b="1" dirty="0" smtClean="0"/>
              <a:t>, and waste months for a vector, why?</a:t>
            </a:r>
          </a:p>
          <a:p>
            <a:endParaRPr lang="en-US" dirty="0" smtClean="0"/>
          </a:p>
          <a:p>
            <a:r>
              <a:rPr lang="en-US" sz="3200" b="1" dirty="0" smtClean="0">
                <a:solidFill>
                  <a:srgbClr val="FF0000"/>
                </a:solidFill>
              </a:rPr>
              <a:t>Possible reasons:</a:t>
            </a:r>
          </a:p>
          <a:p>
            <a:endParaRPr lang="en-US" dirty="0" smtClean="0"/>
          </a:p>
          <a:p>
            <a:pPr marL="342900" indent="-342900">
              <a:buAutoNum type="arabicPeriod"/>
            </a:pPr>
            <a:r>
              <a:rPr lang="en-US" sz="2400" b="1" dirty="0" smtClean="0"/>
              <a:t>The sizes of the vectors and inserts;</a:t>
            </a:r>
          </a:p>
          <a:p>
            <a:pPr marL="342900" indent="-342900">
              <a:buAutoNum type="arabicPeriod"/>
            </a:pPr>
            <a:r>
              <a:rPr lang="en-US" sz="2400" b="1" dirty="0" smtClean="0">
                <a:solidFill>
                  <a:srgbClr val="FF0000"/>
                </a:solidFill>
              </a:rPr>
              <a:t>The preparation methods of the inserts;</a:t>
            </a:r>
          </a:p>
          <a:p>
            <a:pPr marL="342900" indent="-342900">
              <a:buAutoNum type="arabicPeriod"/>
            </a:pPr>
            <a:r>
              <a:rPr lang="en-US" sz="2400" b="1" dirty="0" smtClean="0"/>
              <a:t>The ligation efficiencies of the clone sites;</a:t>
            </a:r>
          </a:p>
          <a:p>
            <a:pPr marL="342900" indent="-342900">
              <a:buAutoNum type="arabicPeriod"/>
            </a:pPr>
            <a:r>
              <a:rPr lang="en-US" sz="2400" b="1" dirty="0" smtClean="0">
                <a:solidFill>
                  <a:srgbClr val="FF0000"/>
                </a:solidFill>
              </a:rPr>
              <a:t>The transformation efficiencies of the host cells, etc.</a:t>
            </a:r>
          </a:p>
          <a:p>
            <a:pPr marL="342900" indent="-342900">
              <a:buAutoNum type="arabicPeriod"/>
            </a:pPr>
            <a:endParaRPr lang="en-US" dirty="0" smtClean="0"/>
          </a:p>
          <a:p>
            <a:pPr marL="342900" indent="-342900"/>
            <a:r>
              <a:rPr lang="en-US" sz="2800" b="1" dirty="0" smtClean="0"/>
              <a:t>    Now I want to ask “Could we find a way to clone vectors efficiently, and quantitatively?” The answer is </a:t>
            </a:r>
            <a:r>
              <a:rPr lang="en-US" sz="2800" b="1" dirty="0" smtClean="0">
                <a:solidFill>
                  <a:srgbClr val="FF0000"/>
                </a:solidFill>
              </a:rPr>
              <a:t>YES!!! </a:t>
            </a:r>
            <a:endParaRPr lang="en-CA" sz="28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066800"/>
          <a:ext cx="8305800" cy="792480"/>
        </p:xfrm>
        <a:graphic>
          <a:graphicData uri="http://schemas.openxmlformats.org/drawingml/2006/table">
            <a:tbl>
              <a:tblPr firstRow="1" bandRow="1">
                <a:tableStyleId>{5940675A-B579-460E-94D1-54222C63F5DA}</a:tableStyleId>
              </a:tblPr>
              <a:tblGrid>
                <a:gridCol w="1905000"/>
                <a:gridCol w="1219200"/>
                <a:gridCol w="1462454"/>
                <a:gridCol w="2073226"/>
                <a:gridCol w="1645920"/>
              </a:tblGrid>
              <a:tr h="381000">
                <a:tc>
                  <a:txBody>
                    <a:bodyPr/>
                    <a:lstStyle/>
                    <a:p>
                      <a:pPr algn="ctr"/>
                      <a:r>
                        <a:rPr lang="en-US" sz="2000" b="1" dirty="0" smtClean="0"/>
                        <a:t>ddH2O</a:t>
                      </a:r>
                      <a:endParaRPr lang="en-CA" sz="2000" b="1" dirty="0"/>
                    </a:p>
                  </a:txBody>
                  <a:tcPr/>
                </a:tc>
                <a:tc>
                  <a:txBody>
                    <a:bodyPr/>
                    <a:lstStyle/>
                    <a:p>
                      <a:pPr algn="ctr"/>
                      <a:r>
                        <a:rPr lang="en-US" sz="2000" b="1" dirty="0" smtClean="0"/>
                        <a:t>Insert</a:t>
                      </a:r>
                      <a:endParaRPr lang="en-CA" sz="2000" b="1" dirty="0"/>
                    </a:p>
                  </a:txBody>
                  <a:tcPr/>
                </a:tc>
                <a:tc>
                  <a:txBody>
                    <a:bodyPr/>
                    <a:lstStyle/>
                    <a:p>
                      <a:pPr algn="ctr"/>
                      <a:r>
                        <a:rPr lang="en-US" sz="2000" b="1" dirty="0" smtClean="0"/>
                        <a:t>Vector</a:t>
                      </a:r>
                      <a:endParaRPr lang="en-CA" sz="2000" b="1" dirty="0"/>
                    </a:p>
                  </a:txBody>
                  <a:tcPr/>
                </a:tc>
                <a:tc>
                  <a:txBody>
                    <a:bodyPr/>
                    <a:lstStyle/>
                    <a:p>
                      <a:pPr algn="ctr"/>
                      <a:r>
                        <a:rPr lang="en-US" sz="2000" b="1" dirty="0" smtClean="0"/>
                        <a:t>10 X </a:t>
                      </a:r>
                      <a:r>
                        <a:rPr lang="en-US" sz="2000" b="1" dirty="0" err="1" smtClean="0"/>
                        <a:t>ligase</a:t>
                      </a:r>
                      <a:r>
                        <a:rPr lang="en-US" sz="2000" b="1" dirty="0" smtClean="0"/>
                        <a:t> buffer</a:t>
                      </a:r>
                      <a:endParaRPr lang="en-CA" sz="2000" b="1" dirty="0"/>
                    </a:p>
                  </a:txBody>
                  <a:tcPr/>
                </a:tc>
                <a:tc>
                  <a:txBody>
                    <a:bodyPr/>
                    <a:lstStyle/>
                    <a:p>
                      <a:pPr algn="ctr"/>
                      <a:r>
                        <a:rPr lang="en-US" sz="2000" b="1" dirty="0" smtClean="0"/>
                        <a:t>T4 DNA </a:t>
                      </a:r>
                      <a:r>
                        <a:rPr lang="en-US" sz="2000" b="1" dirty="0" err="1" smtClean="0"/>
                        <a:t>ligase</a:t>
                      </a:r>
                      <a:endParaRPr lang="en-CA" sz="2000" b="1" dirty="0"/>
                    </a:p>
                  </a:txBody>
                  <a:tcPr/>
                </a:tc>
              </a:tr>
              <a:tr h="370840">
                <a:tc>
                  <a:txBody>
                    <a:bodyPr/>
                    <a:lstStyle/>
                    <a:p>
                      <a:pPr algn="ctr"/>
                      <a:r>
                        <a:rPr lang="en-US" sz="2000" b="1" dirty="0" smtClean="0"/>
                        <a:t>Add up to 20µl</a:t>
                      </a:r>
                      <a:endParaRPr lang="en-CA" sz="2000" b="1" dirty="0"/>
                    </a:p>
                  </a:txBody>
                  <a:tcPr/>
                </a:tc>
                <a:tc>
                  <a:txBody>
                    <a:bodyPr/>
                    <a:lstStyle/>
                    <a:p>
                      <a:pPr algn="ctr"/>
                      <a:r>
                        <a:rPr lang="en-US" sz="2000" b="1" dirty="0" smtClean="0"/>
                        <a:t>~100ng</a:t>
                      </a:r>
                      <a:endParaRPr lang="en-CA" sz="2000" b="1" dirty="0"/>
                    </a:p>
                  </a:txBody>
                  <a:tcPr/>
                </a:tc>
                <a:tc>
                  <a:txBody>
                    <a:bodyPr/>
                    <a:lstStyle/>
                    <a:p>
                      <a:pPr algn="ctr"/>
                      <a:r>
                        <a:rPr lang="en-US" sz="2000" b="1" dirty="0" smtClean="0"/>
                        <a:t>~200ng</a:t>
                      </a:r>
                      <a:endParaRPr lang="en-CA" sz="2000" b="1" dirty="0"/>
                    </a:p>
                  </a:txBody>
                  <a:tcPr/>
                </a:tc>
                <a:tc>
                  <a:txBody>
                    <a:bodyPr/>
                    <a:lstStyle/>
                    <a:p>
                      <a:pPr algn="ctr"/>
                      <a:r>
                        <a:rPr lang="en-US" sz="2000" b="1" dirty="0" smtClean="0"/>
                        <a:t>2µl</a:t>
                      </a:r>
                      <a:endParaRPr lang="en-CA" sz="2000" b="1" dirty="0"/>
                    </a:p>
                  </a:txBody>
                  <a:tcPr/>
                </a:tc>
                <a:tc>
                  <a:txBody>
                    <a:bodyPr/>
                    <a:lstStyle/>
                    <a:p>
                      <a:pPr algn="ctr"/>
                      <a:r>
                        <a:rPr lang="en-US" sz="2000" b="1" dirty="0" smtClean="0"/>
                        <a:t>1µl</a:t>
                      </a:r>
                      <a:endParaRPr lang="en-CA" sz="2000" b="1" dirty="0"/>
                    </a:p>
                  </a:txBody>
                  <a:tcPr/>
                </a:tc>
              </a:tr>
            </a:tbl>
          </a:graphicData>
        </a:graphic>
      </p:graphicFrame>
      <p:grpSp>
        <p:nvGrpSpPr>
          <p:cNvPr id="5" name="Group 4"/>
          <p:cNvGrpSpPr/>
          <p:nvPr/>
        </p:nvGrpSpPr>
        <p:grpSpPr>
          <a:xfrm>
            <a:off x="381000" y="238780"/>
            <a:ext cx="8305800" cy="6065223"/>
            <a:chOff x="381000" y="238780"/>
            <a:chExt cx="8305800" cy="6065223"/>
          </a:xfrm>
        </p:grpSpPr>
        <p:sp>
          <p:nvSpPr>
            <p:cNvPr id="3" name="TextBox 2"/>
            <p:cNvSpPr txBox="1"/>
            <p:nvPr/>
          </p:nvSpPr>
          <p:spPr>
            <a:xfrm>
              <a:off x="381000" y="2149019"/>
              <a:ext cx="8305800" cy="4154984"/>
            </a:xfrm>
            <a:prstGeom prst="rect">
              <a:avLst/>
            </a:prstGeom>
            <a:noFill/>
          </p:spPr>
          <p:txBody>
            <a:bodyPr wrap="square" rtlCol="0">
              <a:spAutoFit/>
            </a:bodyPr>
            <a:lstStyle/>
            <a:p>
              <a:r>
                <a:rPr lang="en-US" sz="2000" dirty="0" smtClean="0"/>
                <a:t>A Mole=</a:t>
              </a:r>
              <a:r>
                <a:rPr lang="en-CA" sz="2000" dirty="0" smtClean="0"/>
                <a:t> </a:t>
              </a:r>
              <a:r>
                <a:rPr lang="en-CA" sz="2000" b="1" dirty="0" smtClean="0"/>
                <a:t>~6.02 X 10</a:t>
              </a:r>
              <a:r>
                <a:rPr lang="en-CA" sz="2000" b="1" baseline="30000" dirty="0" smtClean="0"/>
                <a:t>23</a:t>
              </a:r>
              <a:r>
                <a:rPr lang="en-CA" sz="2000" b="1" dirty="0" smtClean="0"/>
                <a:t> </a:t>
              </a:r>
              <a:r>
                <a:rPr lang="en-CA" sz="2000" dirty="0" smtClean="0"/>
                <a:t>molecules; </a:t>
              </a:r>
              <a:r>
                <a:rPr lang="en-US" sz="2000" dirty="0" smtClean="0"/>
                <a:t>Average Molar Weight of A, G, C, T= </a:t>
              </a:r>
              <a:r>
                <a:rPr lang="en-US" sz="2000" b="1" dirty="0" smtClean="0"/>
                <a:t>~660 g</a:t>
              </a:r>
            </a:p>
            <a:p>
              <a:endParaRPr lang="en-US" sz="2000" dirty="0" smtClean="0"/>
            </a:p>
            <a:p>
              <a:r>
                <a:rPr lang="en-US" sz="2000" dirty="0" smtClean="0"/>
                <a:t>1 g=1 X 10</a:t>
              </a:r>
              <a:r>
                <a:rPr lang="en-US" sz="2000" baseline="30000" dirty="0" smtClean="0"/>
                <a:t>9 </a:t>
              </a:r>
              <a:r>
                <a:rPr lang="en-US" sz="2000" b="1" dirty="0" err="1" smtClean="0"/>
                <a:t>ng</a:t>
              </a:r>
              <a:r>
                <a:rPr lang="en-US" sz="2000" dirty="0" smtClean="0"/>
                <a:t>; 1 mole=1 X 10</a:t>
              </a:r>
              <a:r>
                <a:rPr lang="en-US" sz="2000" baseline="30000" dirty="0" smtClean="0"/>
                <a:t>12</a:t>
              </a:r>
              <a:r>
                <a:rPr lang="en-US" sz="2000" dirty="0" smtClean="0"/>
                <a:t> </a:t>
              </a:r>
              <a:r>
                <a:rPr lang="en-US" sz="2000" b="1" dirty="0" err="1" smtClean="0"/>
                <a:t>pmoles</a:t>
              </a:r>
              <a:endParaRPr lang="en-US" sz="2000" b="1" dirty="0" smtClean="0"/>
            </a:p>
            <a:p>
              <a:endParaRPr lang="en-US" sz="2000" dirty="0" smtClean="0"/>
            </a:p>
            <a:p>
              <a:r>
                <a:rPr lang="en-US" sz="2000" dirty="0" smtClean="0"/>
                <a:t>Suppose the insert: </a:t>
              </a:r>
              <a:r>
                <a:rPr lang="en-US" sz="2000" b="1" dirty="0" smtClean="0"/>
                <a:t>1.5kb</a:t>
              </a:r>
              <a:r>
                <a:rPr lang="en-US" sz="2000" dirty="0" smtClean="0"/>
                <a:t>, the vector: </a:t>
              </a:r>
              <a:r>
                <a:rPr lang="en-US" sz="2000" b="1" dirty="0" smtClean="0"/>
                <a:t>5kb, then</a:t>
              </a:r>
            </a:p>
            <a:p>
              <a:endParaRPr lang="en-US" sz="2000" dirty="0" smtClean="0"/>
            </a:p>
            <a:p>
              <a:r>
                <a:rPr lang="en-US" sz="2000" b="1" dirty="0" smtClean="0"/>
                <a:t>100ng insert</a:t>
              </a:r>
              <a:r>
                <a:rPr lang="en-US" sz="2000" dirty="0" smtClean="0"/>
                <a:t>=100ng</a:t>
              </a:r>
              <a:r>
                <a:rPr lang="en-US" sz="2000" b="1" dirty="0" smtClean="0"/>
                <a:t>/</a:t>
              </a:r>
              <a:r>
                <a:rPr lang="en-US" sz="2000" dirty="0" smtClean="0"/>
                <a:t>(660 X 1500 X 2 X 1,000,000,000)</a:t>
              </a:r>
              <a:r>
                <a:rPr lang="en-US" sz="2000" dirty="0" err="1" smtClean="0"/>
                <a:t>ng</a:t>
              </a:r>
              <a:r>
                <a:rPr lang="en-US" sz="2000" dirty="0" smtClean="0"/>
                <a:t>=0.05pmole X </a:t>
              </a:r>
              <a:r>
                <a:rPr lang="en-CA" sz="2000" dirty="0" smtClean="0"/>
                <a:t>6.02 X 10</a:t>
              </a:r>
              <a:r>
                <a:rPr lang="en-CA" sz="2000" baseline="30000" dirty="0" smtClean="0"/>
                <a:t>23</a:t>
              </a:r>
              <a:r>
                <a:rPr lang="en-US" sz="2000" b="1" dirty="0" smtClean="0"/>
                <a:t>/</a:t>
              </a:r>
              <a:r>
                <a:rPr lang="en-CA" sz="2000" dirty="0" smtClean="0"/>
                <a:t>10</a:t>
              </a:r>
              <a:r>
                <a:rPr lang="en-CA" sz="2000" baseline="30000" dirty="0" smtClean="0"/>
                <a:t>12 </a:t>
              </a:r>
              <a:r>
                <a:rPr lang="en-US" sz="2000" dirty="0" smtClean="0"/>
                <a:t>=</a:t>
              </a:r>
              <a:r>
                <a:rPr lang="en-US" sz="2000" b="1" dirty="0" smtClean="0"/>
                <a:t>3.01 X </a:t>
              </a:r>
              <a:r>
                <a:rPr lang="en-CA" sz="2000" b="1" dirty="0" smtClean="0"/>
                <a:t>10</a:t>
              </a:r>
              <a:r>
                <a:rPr lang="en-CA" sz="2000" b="1" baseline="30000" dirty="0" smtClean="0"/>
                <a:t>10</a:t>
              </a:r>
              <a:r>
                <a:rPr lang="en-CA" sz="2000" b="1" dirty="0" smtClean="0"/>
                <a:t> </a:t>
              </a:r>
              <a:r>
                <a:rPr lang="en-CA" sz="2000" dirty="0" smtClean="0"/>
                <a:t>insert molecules</a:t>
              </a:r>
            </a:p>
            <a:p>
              <a:endParaRPr lang="en-US" sz="2000" dirty="0" smtClean="0"/>
            </a:p>
            <a:p>
              <a:r>
                <a:rPr lang="en-US" sz="2000" b="1" dirty="0" smtClean="0"/>
                <a:t>200ng vector</a:t>
              </a:r>
              <a:r>
                <a:rPr lang="en-US" sz="2000" dirty="0" smtClean="0"/>
                <a:t>=200ng</a:t>
              </a:r>
              <a:r>
                <a:rPr lang="en-US" sz="2000" b="1" dirty="0" smtClean="0"/>
                <a:t>/</a:t>
              </a:r>
              <a:r>
                <a:rPr lang="en-US" sz="2000" dirty="0" smtClean="0"/>
                <a:t>(660 X 5,000 X 2 X 1,000,000,000)</a:t>
              </a:r>
              <a:r>
                <a:rPr lang="en-US" sz="2000" dirty="0" err="1" smtClean="0"/>
                <a:t>ng</a:t>
              </a:r>
              <a:r>
                <a:rPr lang="en-US" sz="2000" dirty="0" smtClean="0"/>
                <a:t>=0.03pmole X </a:t>
              </a:r>
              <a:r>
                <a:rPr lang="en-CA" sz="2000" dirty="0" smtClean="0"/>
                <a:t>6.02 X 10</a:t>
              </a:r>
              <a:r>
                <a:rPr lang="en-CA" sz="2000" baseline="30000" dirty="0" smtClean="0"/>
                <a:t>23</a:t>
              </a:r>
              <a:r>
                <a:rPr lang="en-US" sz="2000" b="1" dirty="0" smtClean="0"/>
                <a:t>/</a:t>
              </a:r>
              <a:r>
                <a:rPr lang="en-CA" sz="2000" dirty="0" smtClean="0"/>
                <a:t>10</a:t>
              </a:r>
              <a:r>
                <a:rPr lang="en-CA" sz="2000" baseline="30000" dirty="0" smtClean="0"/>
                <a:t>12</a:t>
              </a:r>
              <a:r>
                <a:rPr lang="en-US" sz="2000" b="1" dirty="0" smtClean="0"/>
                <a:t>=1.8 X </a:t>
              </a:r>
              <a:r>
                <a:rPr lang="en-CA" sz="2000" b="1" dirty="0" smtClean="0"/>
                <a:t>10</a:t>
              </a:r>
              <a:r>
                <a:rPr lang="en-CA" sz="2000" b="1" baseline="30000" dirty="0" smtClean="0"/>
                <a:t>10 </a:t>
              </a:r>
              <a:r>
                <a:rPr lang="en-CA" sz="2000" b="1" dirty="0" smtClean="0"/>
                <a:t> </a:t>
              </a:r>
              <a:r>
                <a:rPr lang="en-CA" sz="2000" dirty="0" smtClean="0"/>
                <a:t>vector molecules</a:t>
              </a:r>
            </a:p>
            <a:p>
              <a:endParaRPr lang="en-US" sz="2000" dirty="0" smtClean="0"/>
            </a:p>
            <a:p>
              <a:r>
                <a:rPr lang="en-US" sz="2400" b="1" dirty="0" smtClean="0"/>
                <a:t>So what will happen in this tiny 20µl ligation tube?</a:t>
              </a:r>
              <a:r>
                <a:rPr lang="en-CA" baseline="30000" dirty="0" smtClean="0"/>
                <a:t>    </a:t>
              </a:r>
              <a:endParaRPr lang="en-CA" dirty="0"/>
            </a:p>
          </p:txBody>
        </p:sp>
        <p:sp>
          <p:nvSpPr>
            <p:cNvPr id="4" name="TextBox 3"/>
            <p:cNvSpPr txBox="1"/>
            <p:nvPr/>
          </p:nvSpPr>
          <p:spPr>
            <a:xfrm>
              <a:off x="457200" y="238780"/>
              <a:ext cx="5231176" cy="523220"/>
            </a:xfrm>
            <a:prstGeom prst="rect">
              <a:avLst/>
            </a:prstGeom>
            <a:noFill/>
          </p:spPr>
          <p:txBody>
            <a:bodyPr wrap="none" rtlCol="0">
              <a:spAutoFit/>
            </a:bodyPr>
            <a:lstStyle/>
            <a:p>
              <a:r>
                <a:rPr lang="en-US" sz="2800" b="1" dirty="0" smtClean="0">
                  <a:solidFill>
                    <a:srgbClr val="0070C0"/>
                  </a:solidFill>
                </a:rPr>
                <a:t>Typical reaction system of ligation</a:t>
              </a:r>
              <a:endParaRPr lang="en-CA" sz="2800" b="1" dirty="0">
                <a:solidFill>
                  <a:srgbClr val="0070C0"/>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9203"/>
            <a:ext cx="8157490" cy="5601533"/>
          </a:xfrm>
          <a:prstGeom prst="rect">
            <a:avLst/>
          </a:prstGeom>
          <a:noFill/>
        </p:spPr>
        <p:txBody>
          <a:bodyPr wrap="square" rtlCol="0">
            <a:spAutoFit/>
          </a:bodyPr>
          <a:lstStyle/>
          <a:p>
            <a:r>
              <a:rPr lang="en-US" sz="2800" b="1" dirty="0" smtClean="0">
                <a:solidFill>
                  <a:srgbClr val="FF0000"/>
                </a:solidFill>
              </a:rPr>
              <a:t>Main procedure of recombinant DNA</a:t>
            </a:r>
          </a:p>
          <a:p>
            <a:endParaRPr lang="en-US" dirty="0" smtClean="0"/>
          </a:p>
          <a:p>
            <a:r>
              <a:rPr lang="en-US" sz="2400" b="1" dirty="0" smtClean="0"/>
              <a:t>1. Choose or create compatible clone sites between</a:t>
            </a:r>
          </a:p>
          <a:p>
            <a:pPr marL="342900" indent="-342900"/>
            <a:r>
              <a:rPr lang="en-US" sz="2400" b="1" dirty="0" smtClean="0"/>
              <a:t>    the vectors and inserts</a:t>
            </a:r>
          </a:p>
          <a:p>
            <a:pPr marL="342900" indent="-342900"/>
            <a:r>
              <a:rPr lang="en-US" sz="2400" b="1" dirty="0" smtClean="0"/>
              <a:t>    </a:t>
            </a:r>
            <a:r>
              <a:rPr lang="en-US" sz="2400" dirty="0" smtClean="0"/>
              <a:t>High efficient clone sites, such as </a:t>
            </a:r>
            <a:r>
              <a:rPr lang="en-US" sz="2400" dirty="0" err="1" smtClean="0"/>
              <a:t>EcoR</a:t>
            </a:r>
            <a:r>
              <a:rPr lang="en-US" sz="2400" dirty="0" smtClean="0"/>
              <a:t> I, </a:t>
            </a:r>
            <a:r>
              <a:rPr lang="en-US" sz="2400" dirty="0" err="1" smtClean="0"/>
              <a:t>BamH</a:t>
            </a:r>
            <a:r>
              <a:rPr lang="en-US" sz="2400" dirty="0" smtClean="0"/>
              <a:t> I, </a:t>
            </a:r>
            <a:r>
              <a:rPr lang="en-US" sz="2400" dirty="0" err="1" smtClean="0"/>
              <a:t>EcoR</a:t>
            </a:r>
            <a:r>
              <a:rPr lang="en-US" sz="2400" dirty="0" smtClean="0"/>
              <a:t> V etc.</a:t>
            </a:r>
          </a:p>
          <a:p>
            <a:pPr marL="342900" indent="-342900"/>
            <a:endParaRPr lang="en-US" sz="2400" b="1" dirty="0" smtClean="0"/>
          </a:p>
          <a:p>
            <a:pPr marL="342900" indent="-342900"/>
            <a:r>
              <a:rPr lang="en-US" sz="2400" b="1" dirty="0" smtClean="0"/>
              <a:t>2. </a:t>
            </a:r>
            <a:r>
              <a:rPr lang="en-US" sz="2400" b="1" dirty="0" smtClean="0">
                <a:solidFill>
                  <a:srgbClr val="FF0000"/>
                </a:solidFill>
              </a:rPr>
              <a:t>Digest and purify the vectors and inserts</a:t>
            </a:r>
          </a:p>
          <a:p>
            <a:pPr marL="342900" indent="-342900"/>
            <a:r>
              <a:rPr lang="en-US" sz="2400" b="1" dirty="0" smtClean="0"/>
              <a:t>    </a:t>
            </a:r>
            <a:r>
              <a:rPr lang="en-US" sz="2400" dirty="0" smtClean="0"/>
              <a:t>The purities A260/280≥1.80</a:t>
            </a:r>
          </a:p>
          <a:p>
            <a:pPr marL="342900" indent="-342900"/>
            <a:endParaRPr lang="en-US" sz="2400" b="1" dirty="0" smtClean="0"/>
          </a:p>
          <a:p>
            <a:pPr marL="342900" indent="-342900"/>
            <a:r>
              <a:rPr lang="en-US" sz="2400" b="1" dirty="0" smtClean="0"/>
              <a:t>3. Ligation, </a:t>
            </a:r>
            <a:r>
              <a:rPr lang="en-US" sz="2400" dirty="0" smtClean="0"/>
              <a:t>high concentration T4 DNA </a:t>
            </a:r>
            <a:r>
              <a:rPr lang="en-US" sz="2400" dirty="0" err="1" smtClean="0"/>
              <a:t>ligase</a:t>
            </a:r>
            <a:endParaRPr lang="en-US" sz="2400" dirty="0" smtClean="0"/>
          </a:p>
          <a:p>
            <a:pPr marL="342900" indent="-342900"/>
            <a:endParaRPr lang="en-US" sz="2400" b="1" dirty="0" smtClean="0"/>
          </a:p>
          <a:p>
            <a:pPr marL="342900" indent="-342900"/>
            <a:r>
              <a:rPr lang="en-US" sz="2400" b="1" dirty="0" smtClean="0"/>
              <a:t>4</a:t>
            </a:r>
            <a:r>
              <a:rPr lang="en-US" sz="2400" b="1" dirty="0" smtClean="0">
                <a:solidFill>
                  <a:srgbClr val="FF0000"/>
                </a:solidFill>
              </a:rPr>
              <a:t>. Transformation, </a:t>
            </a:r>
            <a:r>
              <a:rPr lang="en-US" sz="2400" dirty="0" smtClean="0">
                <a:solidFill>
                  <a:srgbClr val="FF0000"/>
                </a:solidFill>
              </a:rPr>
              <a:t>high efficient competent cells, such as DH5</a:t>
            </a:r>
            <a:r>
              <a:rPr lang="el-GR" sz="2400" dirty="0" smtClean="0">
                <a:solidFill>
                  <a:srgbClr val="FF0000"/>
                </a:solidFill>
              </a:rPr>
              <a:t>α</a:t>
            </a:r>
            <a:r>
              <a:rPr lang="en-US" sz="2400" dirty="0" smtClean="0">
                <a:solidFill>
                  <a:srgbClr val="FF0000"/>
                </a:solidFill>
              </a:rPr>
              <a:t>, Top10</a:t>
            </a:r>
          </a:p>
          <a:p>
            <a:pPr marL="342900" indent="-342900"/>
            <a:endParaRPr lang="en-US" sz="2400" dirty="0" smtClean="0"/>
          </a:p>
          <a:p>
            <a:pPr marL="342900" indent="-342900"/>
            <a:r>
              <a:rPr lang="en-US" sz="2400" b="1" dirty="0" smtClean="0"/>
              <a:t>5.</a:t>
            </a:r>
            <a:r>
              <a:rPr lang="en-US" sz="2400" dirty="0" smtClean="0"/>
              <a:t> </a:t>
            </a:r>
            <a:r>
              <a:rPr lang="en-US" sz="2400" b="1" dirty="0" smtClean="0"/>
              <a:t>Identification by digestion and sequencing</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2">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2">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ster 2">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aster 2">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9036</TotalTime>
  <Words>4027</Words>
  <Application>Microsoft Office PowerPoint</Application>
  <PresentationFormat>On-screen Show (4:3)</PresentationFormat>
  <Paragraphs>734</Paragraphs>
  <Slides>52</Slides>
  <Notes>2</Notes>
  <HiddenSlides>0</HiddenSlides>
  <MMClips>0</MMClips>
  <ScaleCrop>false</ScaleCrop>
  <HeadingPairs>
    <vt:vector size="4" baseType="variant">
      <vt:variant>
        <vt:lpstr>Theme</vt:lpstr>
      </vt:variant>
      <vt:variant>
        <vt:i4>5</vt:i4>
      </vt:variant>
      <vt:variant>
        <vt:lpstr>Slide Titles</vt:lpstr>
      </vt:variant>
      <vt:variant>
        <vt:i4>52</vt:i4>
      </vt:variant>
    </vt:vector>
  </HeadingPairs>
  <TitlesOfParts>
    <vt:vector size="57" baseType="lpstr">
      <vt:lpstr>Office Theme</vt:lpstr>
      <vt:lpstr>Master 2</vt:lpstr>
      <vt:lpstr>1_Master 2</vt:lpstr>
      <vt:lpstr>2_Master 2</vt:lpstr>
      <vt:lpstr>3_Master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#2</dc:creator>
  <cp:lastModifiedBy>Rakesh reddy S</cp:lastModifiedBy>
  <cp:revision>843</cp:revision>
  <dcterms:created xsi:type="dcterms:W3CDTF">2006-08-16T00:00:00Z</dcterms:created>
  <dcterms:modified xsi:type="dcterms:W3CDTF">2015-10-13T12:52:43Z</dcterms:modified>
</cp:coreProperties>
</file>