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30" r:id="rId2"/>
    <p:sldId id="331" r:id="rId3"/>
    <p:sldId id="264" r:id="rId4"/>
    <p:sldId id="336" r:id="rId5"/>
    <p:sldId id="326" r:id="rId6"/>
    <p:sldId id="332" r:id="rId7"/>
    <p:sldId id="333" r:id="rId8"/>
    <p:sldId id="334"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C47EC17-62CB-413B-9BA3-AB7EE584A314}" type="datetimeFigureOut">
              <a:rPr lang="en-US" smtClean="0"/>
              <a:t>11/17/2015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19356681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47EC17-62CB-413B-9BA3-AB7EE584A314}" type="datetimeFigureOut">
              <a:rPr lang="en-US" smtClean="0"/>
              <a:t>11/17/2015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22646224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47EC17-62CB-413B-9BA3-AB7EE584A314}" type="datetimeFigureOut">
              <a:rPr lang="en-US" smtClean="0"/>
              <a:t>11/17/2015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9256107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47EC17-62CB-413B-9BA3-AB7EE584A314}" type="datetimeFigureOut">
              <a:rPr lang="en-US" smtClean="0"/>
              <a:t>11/17/2015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969777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C47EC17-62CB-413B-9BA3-AB7EE584A314}" type="datetimeFigureOut">
              <a:rPr lang="en-US" smtClean="0"/>
              <a:t>11/17/2015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5543045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C47EC17-62CB-413B-9BA3-AB7EE584A314}" type="datetimeFigureOut">
              <a:rPr lang="en-US" smtClean="0"/>
              <a:t>11/17/2015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36275722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C47EC17-62CB-413B-9BA3-AB7EE584A314}" type="datetimeFigureOut">
              <a:rPr lang="en-US" smtClean="0"/>
              <a:t>11/17/2015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31660237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C47EC17-62CB-413B-9BA3-AB7EE584A314}" type="datetimeFigureOut">
              <a:rPr lang="en-US" smtClean="0"/>
              <a:t>11/17/2015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42435380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47EC17-62CB-413B-9BA3-AB7EE584A314}" type="datetimeFigureOut">
              <a:rPr lang="en-US" smtClean="0"/>
              <a:t>11/17/2015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21287954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47EC17-62CB-413B-9BA3-AB7EE584A314}" type="datetimeFigureOut">
              <a:rPr lang="en-US" smtClean="0"/>
              <a:t>11/17/2015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25734299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47EC17-62CB-413B-9BA3-AB7EE584A314}" type="datetimeFigureOut">
              <a:rPr lang="en-US" smtClean="0"/>
              <a:t>11/17/2015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5736714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47EC17-62CB-413B-9BA3-AB7EE584A314}" type="datetimeFigureOut">
              <a:rPr lang="en-US" smtClean="0"/>
              <a:t>11/17/2015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ABEAC9-7C09-4AFD-8E07-945639C5BD61}" type="slidenum">
              <a:rPr lang="en-US" smtClean="0"/>
              <a:t>‹#›</a:t>
            </a:fld>
            <a:endParaRPr lang="en-US"/>
          </a:p>
        </p:txBody>
      </p:sp>
    </p:spTree>
    <p:extLst>
      <p:ext uri="{BB962C8B-B14F-4D97-AF65-F5344CB8AC3E}">
        <p14:creationId xmlns:p14="http://schemas.microsoft.com/office/powerpoint/2010/main" val="41183767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omicsonline.org/Submitmanuscript.php" TargetMode="External"/><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 Id="rId4" Type="http://schemas.openxmlformats.org/officeDocument/2006/relationships/hyperlink" Target="http://omicsonline.org/membership.ph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rakesh-s\Desktop\spring-ppt-template-green-blue-nature-plants-backgrounds-wallpapers-960x35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0" y="0"/>
            <a:ext cx="9137650" cy="2849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ubtitle 2"/>
          <p:cNvSpPr txBox="1">
            <a:spLocks/>
          </p:cNvSpPr>
          <p:nvPr/>
        </p:nvSpPr>
        <p:spPr>
          <a:xfrm>
            <a:off x="2133600" y="819563"/>
            <a:ext cx="6556375" cy="758347"/>
          </a:xfrm>
          <a:prstGeom prst="rect">
            <a:avLst/>
          </a:prstGeom>
        </p:spPr>
        <p:txBody>
          <a:bodyPr>
            <a:normAutofit fontScale="850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defRPr/>
            </a:pPr>
            <a:r>
              <a:rPr lang="en-US" sz="5400" smtClean="0">
                <a:solidFill>
                  <a:schemeClr val="accent6"/>
                </a:solidFill>
                <a:latin typeface="Stencil" panose="040409050D0802020404" pitchFamily="82" charset="0"/>
              </a:rPr>
              <a:t>OMICS international</a:t>
            </a:r>
            <a:endParaRPr lang="en-US" sz="5400" dirty="0">
              <a:solidFill>
                <a:schemeClr val="accent6"/>
              </a:solidFill>
              <a:latin typeface="Stencil" panose="040409050D0802020404" pitchFamily="82" charset="0"/>
            </a:endParaRPr>
          </a:p>
        </p:txBody>
      </p:sp>
      <p:sp>
        <p:nvSpPr>
          <p:cNvPr id="3076" name="Rectangle 8"/>
          <p:cNvSpPr>
            <a:spLocks noChangeArrowheads="1"/>
          </p:cNvSpPr>
          <p:nvPr/>
        </p:nvSpPr>
        <p:spPr bwMode="auto">
          <a:xfrm>
            <a:off x="2209800" y="6372225"/>
            <a:ext cx="50196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en-US" sz="2000">
                <a:solidFill>
                  <a:srgbClr val="7030A0"/>
                </a:solidFill>
                <a:cs typeface="Arial" pitchFamily="34" charset="0"/>
              </a:rPr>
              <a:t>Contact us at: contact.omics@omicsonline.org</a:t>
            </a:r>
          </a:p>
        </p:txBody>
      </p:sp>
      <p:sp>
        <p:nvSpPr>
          <p:cNvPr id="2" name="Folded Corner 1"/>
          <p:cNvSpPr/>
          <p:nvPr/>
        </p:nvSpPr>
        <p:spPr>
          <a:xfrm>
            <a:off x="6350" y="2849563"/>
            <a:ext cx="9137650" cy="3922712"/>
          </a:xfrm>
          <a:prstGeom prst="foldedCorner">
            <a:avLst/>
          </a:prstGeom>
        </p:spPr>
        <p:style>
          <a:lnRef idx="1">
            <a:schemeClr val="accent5"/>
          </a:lnRef>
          <a:fillRef idx="2">
            <a:schemeClr val="accent5"/>
          </a:fillRef>
          <a:effectRef idx="1">
            <a:schemeClr val="accent5"/>
          </a:effectRef>
          <a:fontRef idx="minor">
            <a:schemeClr val="dk1"/>
          </a:fontRef>
        </p:style>
        <p:txBody>
          <a:bodyPr anchor="ctr"/>
          <a:lstStyle/>
          <a:p>
            <a:pPr>
              <a:defRPr/>
            </a:pPr>
            <a:r>
              <a:rPr lang="en-US" sz="2200" dirty="0">
                <a:solidFill>
                  <a:srgbClr val="0070C0"/>
                </a:solidFill>
                <a:latin typeface="Nyala" panose="02000504070300020003" pitchFamily="2" charset="0"/>
              </a:rPr>
              <a:t>OMICS </a:t>
            </a:r>
            <a:r>
              <a:rPr lang="en-US" sz="2200" dirty="0" smtClean="0">
                <a:solidFill>
                  <a:srgbClr val="0070C0"/>
                </a:solidFill>
                <a:latin typeface="Nyala" panose="02000504070300020003" pitchFamily="2" charset="0"/>
              </a:rPr>
              <a:t>International </a:t>
            </a:r>
            <a:r>
              <a:rPr lang="en-US" sz="2200" dirty="0">
                <a:solidFill>
                  <a:srgbClr val="0070C0"/>
                </a:solidFill>
                <a:latin typeface="Nyala" panose="02000504070300020003" pitchFamily="2" charset="0"/>
              </a:rPr>
              <a:t>through its Open Access Initiative is committed to make genuine and reliable contributions to the scientific community. OMICS International hosts over </a:t>
            </a:r>
            <a:r>
              <a:rPr lang="en-US" sz="2200" b="1" dirty="0" smtClean="0">
                <a:solidFill>
                  <a:srgbClr val="0070C0"/>
                </a:solidFill>
                <a:latin typeface="Nyala" panose="02000504070300020003" pitchFamily="2" charset="0"/>
              </a:rPr>
              <a:t>700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leading-edge peer reviewed Open Access Journals and organizes over </a:t>
            </a:r>
            <a:r>
              <a:rPr lang="en-US" sz="2200" b="1" dirty="0" smtClean="0">
                <a:solidFill>
                  <a:srgbClr val="0070C0"/>
                </a:solidFill>
                <a:latin typeface="Nyala" panose="02000504070300020003" pitchFamily="2" charset="0"/>
              </a:rPr>
              <a:t>1000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International Conferences annually all over the world. OMICS International journals have over </a:t>
            </a:r>
            <a:r>
              <a:rPr lang="en-US" sz="2200" b="1" dirty="0" smtClean="0">
                <a:solidFill>
                  <a:srgbClr val="0070C0"/>
                </a:solidFill>
                <a:latin typeface="Nyala" panose="02000504070300020003" pitchFamily="2" charset="0"/>
              </a:rPr>
              <a:t>10 </a:t>
            </a:r>
            <a:r>
              <a:rPr lang="en-US" sz="2200" b="1" dirty="0">
                <a:solidFill>
                  <a:srgbClr val="0070C0"/>
                </a:solidFill>
                <a:latin typeface="Nyala" panose="02000504070300020003" pitchFamily="2" charset="0"/>
              </a:rPr>
              <a:t>million</a:t>
            </a:r>
            <a:r>
              <a:rPr lang="en-US" sz="2200" dirty="0">
                <a:solidFill>
                  <a:srgbClr val="0070C0"/>
                </a:solidFill>
                <a:latin typeface="Nyala" panose="02000504070300020003" pitchFamily="2" charset="0"/>
              </a:rPr>
              <a:t> readers and the fame and success of the same can be attributed to the strong editorial board which contains over </a:t>
            </a:r>
            <a:r>
              <a:rPr lang="en-US" sz="2200" b="1" dirty="0" smtClean="0">
                <a:solidFill>
                  <a:srgbClr val="0070C0"/>
                </a:solidFill>
                <a:latin typeface="Nyala" panose="02000504070300020003" pitchFamily="2" charset="0"/>
              </a:rPr>
              <a:t>50000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eminent personalities that ensure a rapid, quality and quick review process. OMICS International signed an agreement with more than </a:t>
            </a:r>
            <a:r>
              <a:rPr lang="en-US" sz="2200" b="1" dirty="0">
                <a:solidFill>
                  <a:srgbClr val="0070C0"/>
                </a:solidFill>
                <a:latin typeface="Nyala" panose="02000504070300020003" pitchFamily="2" charset="0"/>
              </a:rPr>
              <a:t>1000</a:t>
            </a:r>
            <a:r>
              <a:rPr lang="en-US" sz="2200" dirty="0">
                <a:solidFill>
                  <a:srgbClr val="0070C0"/>
                </a:solidFill>
                <a:latin typeface="Nyala" panose="02000504070300020003" pitchFamily="2" charset="0"/>
              </a:rPr>
              <a:t> International Societies to make healthcare information Open Access.</a:t>
            </a:r>
          </a:p>
        </p:txBody>
      </p:sp>
      <p:pic>
        <p:nvPicPr>
          <p:cNvPr id="7" name="Picture 2" descr="C:\Users\pramoda-e\Desktop\OMICS logo.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914400"/>
            <a:ext cx="2133600" cy="19351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35555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rakesh-s\Desktop\blue_light_background_04_vector_18188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3663"/>
            <a:ext cx="9144000" cy="692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lowchart: Display 4"/>
          <p:cNvSpPr/>
          <p:nvPr/>
        </p:nvSpPr>
        <p:spPr>
          <a:xfrm>
            <a:off x="14288" y="381000"/>
            <a:ext cx="9129712" cy="5410200"/>
          </a:xfrm>
          <a:prstGeom prst="flowChartDisplay">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r>
              <a:rPr lang="en-IN" sz="2000" dirty="0">
                <a:solidFill>
                  <a:schemeClr val="bg2">
                    <a:lumMod val="10000"/>
                  </a:schemeClr>
                </a:solidFill>
                <a:latin typeface="Centaur" panose="02030504050205020304" pitchFamily="18" charset="0"/>
              </a:rPr>
              <a:t>OMICS International </a:t>
            </a:r>
            <a:r>
              <a:rPr lang="en-IN" sz="2000" dirty="0" smtClean="0">
                <a:solidFill>
                  <a:schemeClr val="bg2">
                    <a:lumMod val="10000"/>
                  </a:schemeClr>
                </a:solidFill>
                <a:latin typeface="Centaur" panose="02030504050205020304" pitchFamily="18" charset="0"/>
              </a:rPr>
              <a:t>welcomes </a:t>
            </a:r>
            <a:r>
              <a:rPr lang="en-IN" sz="2000" dirty="0">
                <a:solidFill>
                  <a:schemeClr val="bg2">
                    <a:lumMod val="10000"/>
                  </a:schemeClr>
                </a:solidFill>
                <a:latin typeface="Centaur" panose="02030504050205020304" pitchFamily="18" charset="0"/>
              </a:rPr>
              <a:t>submissions that are original and technically so as to serve both the developing world and developed countries in the best possible way.</a:t>
            </a:r>
          </a:p>
          <a:p>
            <a:pPr algn="ctr">
              <a:defRPr/>
            </a:pPr>
            <a:r>
              <a:rPr lang="en-US" sz="2000" dirty="0">
                <a:solidFill>
                  <a:schemeClr val="bg2">
                    <a:lumMod val="10000"/>
                  </a:schemeClr>
                </a:solidFill>
                <a:latin typeface="Centaur" panose="02030504050205020304" pitchFamily="18" charset="0"/>
              </a:rPr>
              <a:t>OMICS Journals  are poised in excellence by publishing high quality research. </a:t>
            </a:r>
            <a:r>
              <a:rPr lang="en-IN" sz="2000" dirty="0">
                <a:solidFill>
                  <a:schemeClr val="bg2">
                    <a:lumMod val="10000"/>
                  </a:schemeClr>
                </a:solidFill>
                <a:latin typeface="Centaur" panose="02030504050205020304" pitchFamily="18" charset="0"/>
              </a:rPr>
              <a:t>OMICS International follows an Editorial Manager® System peer review process and boasts of a strong and active editorial board.</a:t>
            </a:r>
            <a:endParaRPr lang="en-US" sz="2000" dirty="0">
              <a:solidFill>
                <a:schemeClr val="bg2">
                  <a:lumMod val="10000"/>
                </a:schemeClr>
              </a:solidFill>
              <a:latin typeface="Centaur" panose="02030504050205020304" pitchFamily="18" charset="0"/>
            </a:endParaRPr>
          </a:p>
          <a:p>
            <a:pPr algn="ctr">
              <a:defRPr/>
            </a:pPr>
            <a:r>
              <a:rPr lang="en-US" sz="2000" dirty="0">
                <a:solidFill>
                  <a:schemeClr val="bg2">
                    <a:lumMod val="10000"/>
                  </a:schemeClr>
                </a:solidFill>
                <a:latin typeface="Centaur" panose="02030504050205020304" pitchFamily="18" charset="0"/>
              </a:rPr>
              <a:t>Editors and reviewers are experts in their field and provide anonymous, unbiased and detailed reviews of all submissions.</a:t>
            </a:r>
          </a:p>
          <a:p>
            <a:pPr algn="ctr">
              <a:defRPr/>
            </a:pPr>
            <a:r>
              <a:rPr lang="en-IN" sz="2000" dirty="0">
                <a:solidFill>
                  <a:schemeClr val="bg2">
                    <a:lumMod val="10000"/>
                  </a:schemeClr>
                </a:solidFill>
                <a:latin typeface="Centaur" panose="02030504050205020304" pitchFamily="18" charset="0"/>
              </a:rPr>
              <a:t>The journal gives the options of multiple language translations for all the articles and all archived articles are available in HTML, XML, PDF and audio formats. Also, all the published articles are archived in repositories and indexing services like DOAJ, CAS, Google Scholar, Scientific Commons, Index Copernicus, EBSCO, HINARI and GALE.</a:t>
            </a:r>
            <a:endParaRPr lang="en-US" sz="2000" dirty="0">
              <a:solidFill>
                <a:schemeClr val="bg2">
                  <a:lumMod val="10000"/>
                </a:schemeClr>
              </a:solidFill>
              <a:latin typeface="Centaur" panose="02030504050205020304" pitchFamily="18" charset="0"/>
            </a:endParaRPr>
          </a:p>
          <a:p>
            <a:pPr>
              <a:defRPr/>
            </a:pPr>
            <a:endParaRPr lang="en-US" sz="2000" dirty="0"/>
          </a:p>
        </p:txBody>
      </p:sp>
      <p:sp>
        <p:nvSpPr>
          <p:cNvPr id="6" name="Rectangle 5"/>
          <p:cNvSpPr/>
          <p:nvPr/>
        </p:nvSpPr>
        <p:spPr>
          <a:xfrm>
            <a:off x="319088" y="5910263"/>
            <a:ext cx="7010400" cy="922337"/>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b="1" dirty="0">
                <a:solidFill>
                  <a:srgbClr val="0070C0"/>
                </a:solidFill>
                <a:latin typeface="Microsoft YaHei" panose="020B0503020204020204" pitchFamily="34" charset="-122"/>
                <a:ea typeface="Microsoft YaHei" panose="020B0503020204020204" pitchFamily="34" charset="-122"/>
              </a:rPr>
              <a:t>For more details please visit our website: </a:t>
            </a:r>
            <a:r>
              <a:rPr lang="en-US" b="1" dirty="0">
                <a:solidFill>
                  <a:schemeClr val="accent5">
                    <a:lumMod val="10000"/>
                  </a:schemeClr>
                </a:solidFill>
                <a:latin typeface="Microsoft YaHei" panose="020B0503020204020204" pitchFamily="34" charset="-122"/>
                <a:ea typeface="Microsoft YaHei" panose="020B0503020204020204" pitchFamily="34" charset="-122"/>
                <a:hlinkClick r:id="rId3"/>
              </a:rPr>
              <a:t>http://omicsonline.org/Submitmanuscript.php</a:t>
            </a:r>
            <a:r>
              <a:rPr lang="en-US" b="1" dirty="0">
                <a:solidFill>
                  <a:schemeClr val="accent5">
                    <a:lumMod val="10000"/>
                  </a:schemeClr>
                </a:solidFill>
                <a:latin typeface="Microsoft YaHei" panose="020B0503020204020204" pitchFamily="34" charset="-122"/>
                <a:ea typeface="Microsoft YaHei" panose="020B0503020204020204" pitchFamily="34" charset="-122"/>
              </a:rPr>
              <a:t> </a:t>
            </a:r>
          </a:p>
          <a:p>
            <a:pPr>
              <a:defRPr/>
            </a:pPr>
            <a:endParaRPr lang="en-US" dirty="0">
              <a:solidFill>
                <a:srgbClr val="0070C0"/>
              </a:solidFill>
              <a:latin typeface="Microsoft YaHei" panose="020B0503020204020204" pitchFamily="34" charset="-122"/>
              <a:ea typeface="Microsoft YaHei" panose="020B0503020204020204" pitchFamily="34" charset="-122"/>
            </a:endParaRPr>
          </a:p>
        </p:txBody>
      </p:sp>
      <p:sp>
        <p:nvSpPr>
          <p:cNvPr id="7" name="Title 1"/>
          <p:cNvSpPr txBox="1">
            <a:spLocks/>
          </p:cNvSpPr>
          <p:nvPr/>
        </p:nvSpPr>
        <p:spPr>
          <a:xfrm>
            <a:off x="319088" y="41275"/>
            <a:ext cx="8534400" cy="831850"/>
          </a:xfrm>
          <a:prstGeom prst="rect">
            <a:avLst/>
          </a:prstGeom>
        </p:spPr>
        <p:txBody>
          <a:bodyPr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3200" b="1" dirty="0" smtClean="0">
                <a:solidFill>
                  <a:schemeClr val="accent4">
                    <a:lumMod val="10000"/>
                  </a:schemeClr>
                </a:solidFill>
                <a:latin typeface="Baskerville Old Face" panose="02020602080505020303" pitchFamily="18" charset="0"/>
              </a:rPr>
              <a:t>OMICS Journals are welcoming Submissions</a:t>
            </a:r>
            <a:r>
              <a:rPr lang="en-US" sz="3200" b="1" dirty="0" smtClean="0">
                <a:solidFill>
                  <a:schemeClr val="accent4">
                    <a:lumMod val="10000"/>
                  </a:schemeClr>
                </a:solidFill>
              </a:rPr>
              <a:t/>
            </a:r>
            <a:br>
              <a:rPr lang="en-US" sz="3200" b="1" dirty="0" smtClean="0">
                <a:solidFill>
                  <a:schemeClr val="accent4">
                    <a:lumMod val="10000"/>
                  </a:schemeClr>
                </a:solidFill>
              </a:rPr>
            </a:br>
            <a:endParaRPr lang="en-US" sz="3200" dirty="0">
              <a:solidFill>
                <a:schemeClr val="accent4">
                  <a:lumMod val="10000"/>
                </a:schemeClr>
              </a:solidFill>
            </a:endParaRPr>
          </a:p>
        </p:txBody>
      </p:sp>
    </p:spTree>
    <p:extLst>
      <p:ext uri="{BB962C8B-B14F-4D97-AF65-F5344CB8AC3E}">
        <p14:creationId xmlns:p14="http://schemas.microsoft.com/office/powerpoint/2010/main" val="9889512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60374" y="4646474"/>
            <a:ext cx="8150225" cy="1477328"/>
          </a:xfrm>
          <a:prstGeom prst="rect">
            <a:avLst/>
          </a:prstGeom>
        </p:spPr>
        <p:txBody>
          <a:bodyPr wrap="square">
            <a:spAutoFit/>
          </a:bodyPr>
          <a:lstStyle/>
          <a:p>
            <a:r>
              <a:rPr lang="en-IN" b="1" dirty="0">
                <a:latin typeface="Times New Roman" pitchFamily="18" charset="0"/>
                <a:cs typeface="Times New Roman" pitchFamily="18" charset="0"/>
              </a:rPr>
              <a:t>George </a:t>
            </a:r>
            <a:r>
              <a:rPr lang="en-IN" b="1" dirty="0" err="1">
                <a:latin typeface="Times New Roman" pitchFamily="18" charset="0"/>
                <a:cs typeface="Times New Roman" pitchFamily="18" charset="0"/>
              </a:rPr>
              <a:t>Papadakis</a:t>
            </a:r>
            <a:endParaRPr lang="en-IN" b="1" dirty="0">
              <a:latin typeface="Times New Roman" pitchFamily="18" charset="0"/>
              <a:cs typeface="Times New Roman" pitchFamily="18" charset="0"/>
            </a:endParaRPr>
          </a:p>
          <a:p>
            <a:r>
              <a:rPr lang="en-IN" dirty="0">
                <a:latin typeface="Times New Roman" pitchFamily="18" charset="0"/>
                <a:cs typeface="Times New Roman" pitchFamily="18" charset="0"/>
              </a:rPr>
              <a:t>Professor, Vice Rector</a:t>
            </a:r>
          </a:p>
          <a:p>
            <a:r>
              <a:rPr lang="en-IN" dirty="0">
                <a:latin typeface="Times New Roman" pitchFamily="18" charset="0"/>
                <a:cs typeface="Times New Roman" pitchFamily="18" charset="0"/>
              </a:rPr>
              <a:t>Department of Natural Resources and Agricultural Engineering</a:t>
            </a:r>
          </a:p>
          <a:p>
            <a:r>
              <a:rPr lang="en-IN" dirty="0">
                <a:latin typeface="Times New Roman" pitchFamily="18" charset="0"/>
                <a:cs typeface="Times New Roman" pitchFamily="18" charset="0"/>
              </a:rPr>
              <a:t>Athens</a:t>
            </a:r>
          </a:p>
          <a:p>
            <a:r>
              <a:rPr lang="en-IN" dirty="0">
                <a:latin typeface="Times New Roman" pitchFamily="18" charset="0"/>
                <a:cs typeface="Times New Roman" pitchFamily="18" charset="0"/>
              </a:rPr>
              <a:t>Greece</a:t>
            </a:r>
            <a:endParaRPr lang="en-US" dirty="0" smtClean="0">
              <a:latin typeface="Times New Roman" pitchFamily="18" charset="0"/>
              <a:cs typeface="Times New Roman" pitchFamily="18" charset="0"/>
            </a:endParaRPr>
          </a:p>
        </p:txBody>
      </p:sp>
      <p:sp>
        <p:nvSpPr>
          <p:cNvPr id="4" name="Rectangle 3"/>
          <p:cNvSpPr/>
          <p:nvPr/>
        </p:nvSpPr>
        <p:spPr>
          <a:xfrm>
            <a:off x="2590800" y="1898073"/>
            <a:ext cx="6323877" cy="2308324"/>
          </a:xfrm>
          <a:prstGeom prst="rect">
            <a:avLst/>
          </a:prstGeom>
        </p:spPr>
        <p:txBody>
          <a:bodyPr wrap="square">
            <a:spAutoFit/>
          </a:bodyPr>
          <a:lstStyle/>
          <a:p>
            <a:r>
              <a:rPr lang="en-US" sz="3600" b="1" i="1" dirty="0" smtClean="0">
                <a:latin typeface="Times New Roman" pitchFamily="18" charset="0"/>
                <a:cs typeface="Times New Roman" pitchFamily="18" charset="0"/>
              </a:rPr>
              <a:t>Editor</a:t>
            </a:r>
          </a:p>
          <a:p>
            <a:r>
              <a:rPr lang="en-IN" sz="3600" b="1" i="1" dirty="0" smtClean="0">
                <a:solidFill>
                  <a:srgbClr val="7030A0"/>
                </a:solidFill>
                <a:latin typeface="Times New Roman" pitchFamily="18" charset="0"/>
                <a:cs typeface="Times New Roman" pitchFamily="18" charset="0"/>
              </a:rPr>
              <a:t>Journal of Fundamentals of Renewable Energy and Applications</a:t>
            </a:r>
            <a:endParaRPr lang="en-US" sz="3600" i="1" dirty="0">
              <a:solidFill>
                <a:srgbClr val="7030A0"/>
              </a:solidFill>
              <a:latin typeface="Times New Roman" pitchFamily="18" charset="0"/>
              <a:cs typeface="Times New Roman" pitchFamily="18" charset="0"/>
            </a:endParaRPr>
          </a:p>
        </p:txBody>
      </p:sp>
      <p:sp>
        <p:nvSpPr>
          <p:cNvPr id="2" name="AutoShape 2" descr="Image result for Women and Infants Center log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6" name="AutoShape 2" descr="Image result for University of Alabama logo"/>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5" name="AutoShape 2" descr="Image result for Childrens Hospital of Pittsburgh logo"/>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7" name="AutoShape 2" descr="Image result for Medical University of Graz logo"/>
          <p:cNvSpPr>
            <a:spLocks noChangeAspect="1" noChangeArrowheads="1"/>
          </p:cNvSpPr>
          <p:nvPr/>
        </p:nvSpPr>
        <p:spPr bwMode="auto">
          <a:xfrm>
            <a:off x="612775" y="312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pic>
        <p:nvPicPr>
          <p:cNvPr id="9" name="Picture 2" descr="C:\Users\pramoda-e\Desktop\JFRA 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7976" y="67396"/>
            <a:ext cx="8716818" cy="1470901"/>
          </a:xfrm>
          <a:prstGeom prst="rect">
            <a:avLst/>
          </a:prstGeom>
          <a:noFill/>
          <a:extLst>
            <a:ext uri="{909E8E84-426E-40DD-AFC4-6F175D3DCCD1}">
              <a14:hiddenFill xmlns:a14="http://schemas.microsoft.com/office/drawing/2010/main">
                <a:solidFill>
                  <a:srgbClr val="FFFFFF"/>
                </a:solidFill>
              </a14:hiddenFill>
            </a:ext>
          </a:extLst>
        </p:spPr>
      </p:pic>
      <p:sp>
        <p:nvSpPr>
          <p:cNvPr id="10" name="AutoShape 4" descr="Image result for Dalhousie University logo"/>
          <p:cNvSpPr>
            <a:spLocks noChangeAspect="1" noChangeArrowheads="1"/>
          </p:cNvSpPr>
          <p:nvPr/>
        </p:nvSpPr>
        <p:spPr bwMode="auto">
          <a:xfrm>
            <a:off x="765175" y="4651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8" name="AutoShape 4" descr="Image result for Indian Institute of Technology logo"/>
          <p:cNvSpPr>
            <a:spLocks noChangeAspect="1" noChangeArrowheads="1"/>
          </p:cNvSpPr>
          <p:nvPr/>
        </p:nvSpPr>
        <p:spPr bwMode="auto">
          <a:xfrm>
            <a:off x="917575" y="6175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13" name="AutoShape 4" descr="Image result for National Observatory of Athens  logo"/>
          <p:cNvSpPr>
            <a:spLocks noChangeAspect="1" noChangeArrowheads="1"/>
          </p:cNvSpPr>
          <p:nvPr/>
        </p:nvSpPr>
        <p:spPr bwMode="auto">
          <a:xfrm>
            <a:off x="1069975" y="769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pic>
        <p:nvPicPr>
          <p:cNvPr id="1026" name="Picture 2" descr="George Papadakis"/>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5738" y="1898073"/>
            <a:ext cx="1780598" cy="23083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973312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07976" y="1752600"/>
            <a:ext cx="8382000" cy="4647426"/>
          </a:xfrm>
          <a:prstGeom prst="rect">
            <a:avLst/>
          </a:prstGeom>
        </p:spPr>
        <p:txBody>
          <a:bodyPr wrap="square">
            <a:spAutoFit/>
          </a:bodyPr>
          <a:lstStyle/>
          <a:p>
            <a:r>
              <a:rPr lang="en-US" sz="3600" b="1" i="1" dirty="0" smtClean="0">
                <a:solidFill>
                  <a:srgbClr val="7030A0"/>
                </a:solidFill>
                <a:latin typeface="Times New Roman" pitchFamily="18" charset="0"/>
                <a:cs typeface="Times New Roman" pitchFamily="18" charset="0"/>
              </a:rPr>
              <a:t>Biography:</a:t>
            </a:r>
          </a:p>
          <a:p>
            <a:endParaRPr lang="en-IN" sz="2000" dirty="0" smtClean="0">
              <a:latin typeface="Times New Roman" pitchFamily="18" charset="0"/>
              <a:cs typeface="Times New Roman" pitchFamily="18" charset="0"/>
            </a:endParaRPr>
          </a:p>
          <a:p>
            <a:r>
              <a:rPr lang="en-IN" sz="1600" dirty="0">
                <a:latin typeface="Times New Roman" pitchFamily="18" charset="0"/>
                <a:cs typeface="Times New Roman" pitchFamily="18" charset="0"/>
              </a:rPr>
              <a:t>2010: Vice Rector AUA, responsible for the economics, research and development of the University (four years term)</a:t>
            </a:r>
          </a:p>
          <a:p>
            <a:endParaRPr lang="en-IN" sz="1600" dirty="0">
              <a:latin typeface="Times New Roman" pitchFamily="18" charset="0"/>
              <a:cs typeface="Times New Roman" pitchFamily="18" charset="0"/>
            </a:endParaRPr>
          </a:p>
          <a:p>
            <a:r>
              <a:rPr lang="en-IN" sz="1600" dirty="0">
                <a:latin typeface="Times New Roman" pitchFamily="18" charset="0"/>
                <a:cs typeface="Times New Roman" pitchFamily="18" charset="0"/>
              </a:rPr>
              <a:t>2009: Full Professor at AUA, Dept. of Natural Resources and Agricultural Engineering</a:t>
            </a:r>
          </a:p>
          <a:p>
            <a:endParaRPr lang="en-IN" sz="1600" dirty="0">
              <a:latin typeface="Times New Roman" pitchFamily="18" charset="0"/>
              <a:cs typeface="Times New Roman" pitchFamily="18" charset="0"/>
            </a:endParaRPr>
          </a:p>
          <a:p>
            <a:r>
              <a:rPr lang="en-IN" sz="1600" dirty="0">
                <a:latin typeface="Times New Roman" pitchFamily="18" charset="0"/>
                <a:cs typeface="Times New Roman" pitchFamily="18" charset="0"/>
              </a:rPr>
              <a:t>2003: Associate Professor at AUA, Dept. of Natural Resources and Agricultural Engineering</a:t>
            </a:r>
          </a:p>
          <a:p>
            <a:endParaRPr lang="en-IN" sz="1600" dirty="0">
              <a:latin typeface="Times New Roman" pitchFamily="18" charset="0"/>
              <a:cs typeface="Times New Roman" pitchFamily="18" charset="0"/>
            </a:endParaRPr>
          </a:p>
          <a:p>
            <a:r>
              <a:rPr lang="en-IN" sz="1600" dirty="0">
                <a:latin typeface="Times New Roman" pitchFamily="18" charset="0"/>
                <a:cs typeface="Times New Roman" pitchFamily="18" charset="0"/>
              </a:rPr>
              <a:t>1996: Assistant Professor at AUA, Dept. of Natural Resources and Agricultural Engineering</a:t>
            </a:r>
          </a:p>
          <a:p>
            <a:endParaRPr lang="en-IN" sz="1600" dirty="0">
              <a:latin typeface="Times New Roman" pitchFamily="18" charset="0"/>
              <a:cs typeface="Times New Roman" pitchFamily="18" charset="0"/>
            </a:endParaRPr>
          </a:p>
          <a:p>
            <a:r>
              <a:rPr lang="en-IN" sz="1600" dirty="0">
                <a:latin typeface="Times New Roman" pitchFamily="18" charset="0"/>
                <a:cs typeface="Times New Roman" pitchFamily="18" charset="0"/>
              </a:rPr>
              <a:t>1993-1996: Researcher at AUA, (renewable energy projects)</a:t>
            </a:r>
          </a:p>
          <a:p>
            <a:endParaRPr lang="en-IN" sz="1600" dirty="0">
              <a:latin typeface="Times New Roman" pitchFamily="18" charset="0"/>
              <a:cs typeface="Times New Roman" pitchFamily="18" charset="0"/>
            </a:endParaRPr>
          </a:p>
          <a:p>
            <a:r>
              <a:rPr lang="en-IN" sz="1600" dirty="0">
                <a:latin typeface="Times New Roman" pitchFamily="18" charset="0"/>
                <a:cs typeface="Times New Roman" pitchFamily="18" charset="0"/>
              </a:rPr>
              <a:t>1991-1992: Researcher at CRES (Centre for Renewable energy Sources, Greece)</a:t>
            </a:r>
          </a:p>
          <a:p>
            <a:endParaRPr lang="en-IN" sz="1600" dirty="0">
              <a:latin typeface="Times New Roman" pitchFamily="18" charset="0"/>
              <a:cs typeface="Times New Roman" pitchFamily="18" charset="0"/>
            </a:endParaRPr>
          </a:p>
          <a:p>
            <a:r>
              <a:rPr lang="en-IN" sz="1600" dirty="0">
                <a:latin typeface="Times New Roman" pitchFamily="18" charset="0"/>
                <a:cs typeface="Times New Roman" pitchFamily="18" charset="0"/>
              </a:rPr>
              <a:t>1989: PhD from AUA on Agricultural Engineering 1983: Diploma on Agricultural Engineering from AUA</a:t>
            </a:r>
            <a:endParaRPr lang="en-IN" sz="1600" dirty="0">
              <a:latin typeface="Times New Roman" pitchFamily="18" charset="0"/>
              <a:cs typeface="Times New Roman" pitchFamily="18" charset="0"/>
            </a:endParaRPr>
          </a:p>
        </p:txBody>
      </p:sp>
      <p:pic>
        <p:nvPicPr>
          <p:cNvPr id="4" name="Picture 2" descr="C:\Users\pramoda-e\Desktop\JFRA 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7976" y="67396"/>
            <a:ext cx="8716818" cy="14709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88782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98318" y="1905000"/>
            <a:ext cx="8305800" cy="3939540"/>
          </a:xfrm>
          <a:prstGeom prst="rect">
            <a:avLst/>
          </a:prstGeom>
        </p:spPr>
        <p:txBody>
          <a:bodyPr wrap="square">
            <a:spAutoFit/>
          </a:bodyPr>
          <a:lstStyle/>
          <a:p>
            <a:r>
              <a:rPr lang="en-US" sz="5400" b="1" i="1" dirty="0" smtClean="0">
                <a:solidFill>
                  <a:srgbClr val="7030A0"/>
                </a:solidFill>
                <a:latin typeface="Times New Roman" pitchFamily="18" charset="0"/>
                <a:cs typeface="Times New Roman" pitchFamily="18" charset="0"/>
              </a:rPr>
              <a:t>Research </a:t>
            </a:r>
            <a:r>
              <a:rPr lang="en-US" sz="5400" b="1" i="1" dirty="0">
                <a:solidFill>
                  <a:srgbClr val="7030A0"/>
                </a:solidFill>
                <a:latin typeface="Times New Roman" pitchFamily="18" charset="0"/>
                <a:cs typeface="Times New Roman" pitchFamily="18" charset="0"/>
              </a:rPr>
              <a:t>Interest</a:t>
            </a:r>
            <a:r>
              <a:rPr lang="en-US" sz="5400" b="1" i="1" dirty="0" smtClean="0">
                <a:solidFill>
                  <a:srgbClr val="7030A0"/>
                </a:solidFill>
                <a:latin typeface="Times New Roman" pitchFamily="18" charset="0"/>
                <a:cs typeface="Times New Roman" pitchFamily="18" charset="0"/>
              </a:rPr>
              <a:t>:</a:t>
            </a:r>
          </a:p>
          <a:p>
            <a:endParaRPr lang="en-US" sz="2800" b="1" i="1" dirty="0" smtClean="0">
              <a:solidFill>
                <a:srgbClr val="7030A0"/>
              </a:solidFill>
              <a:latin typeface="Times New Roman" pitchFamily="18" charset="0"/>
              <a:cs typeface="Times New Roman" pitchFamily="18" charset="0"/>
            </a:endParaRPr>
          </a:p>
          <a:p>
            <a:r>
              <a:rPr lang="en-IN" sz="2400" dirty="0" smtClean="0">
                <a:latin typeface="Times New Roman" pitchFamily="18" charset="0"/>
                <a:cs typeface="Times New Roman" pitchFamily="18" charset="0"/>
              </a:rPr>
              <a:t>Utilization </a:t>
            </a:r>
            <a:r>
              <a:rPr lang="en-IN" sz="2400" dirty="0">
                <a:latin typeface="Times New Roman" pitchFamily="18" charset="0"/>
                <a:cs typeface="Times New Roman" pitchFamily="18" charset="0"/>
              </a:rPr>
              <a:t>of renewable energy (RE) sources and related technologies with particular attention to the development and application of RE technologies to supply power in rural and remote </a:t>
            </a:r>
            <a:r>
              <a:rPr lang="en-IN" sz="2400" dirty="0" smtClean="0">
                <a:latin typeface="Times New Roman" pitchFamily="18" charset="0"/>
                <a:cs typeface="Times New Roman" pitchFamily="18" charset="0"/>
              </a:rPr>
              <a:t>areas, also </a:t>
            </a:r>
            <a:r>
              <a:rPr lang="en-IN" sz="2400" dirty="0">
                <a:latin typeface="Times New Roman" pitchFamily="18" charset="0"/>
                <a:cs typeface="Times New Roman" pitchFamily="18" charset="0"/>
              </a:rPr>
              <a:t>involved in research in the field of energy efficiency and agricultural </a:t>
            </a:r>
            <a:r>
              <a:rPr lang="en-IN" sz="2400" dirty="0" smtClean="0">
                <a:latin typeface="Times New Roman" pitchFamily="18" charset="0"/>
                <a:cs typeface="Times New Roman" pitchFamily="18" charset="0"/>
              </a:rPr>
              <a:t>engineering, renewable </a:t>
            </a:r>
            <a:r>
              <a:rPr lang="en-IN" sz="2400" dirty="0">
                <a:latin typeface="Times New Roman" pitchFamily="18" charset="0"/>
                <a:cs typeface="Times New Roman" pitchFamily="18" charset="0"/>
              </a:rPr>
              <a:t>energy technologies with emphasis on solar energy technologies and hybrid </a:t>
            </a:r>
            <a:r>
              <a:rPr lang="en-IN" sz="2400" dirty="0" smtClean="0">
                <a:latin typeface="Times New Roman" pitchFamily="18" charset="0"/>
                <a:cs typeface="Times New Roman" pitchFamily="18" charset="0"/>
              </a:rPr>
              <a:t>systems, energy efficiency, </a:t>
            </a:r>
            <a:r>
              <a:rPr lang="en-IN" sz="2400" dirty="0" err="1" smtClean="0">
                <a:latin typeface="Times New Roman" pitchFamily="18" charset="0"/>
                <a:cs typeface="Times New Roman" pitchFamily="18" charset="0"/>
              </a:rPr>
              <a:t>Rankine</a:t>
            </a:r>
            <a:r>
              <a:rPr lang="en-IN" sz="2400" dirty="0" smtClean="0">
                <a:latin typeface="Times New Roman" pitchFamily="18" charset="0"/>
                <a:cs typeface="Times New Roman" pitchFamily="18" charset="0"/>
              </a:rPr>
              <a:t> cycle.</a:t>
            </a:r>
            <a:endParaRPr lang="en-US" sz="2400" dirty="0" smtClean="0">
              <a:latin typeface="Times New Roman" pitchFamily="18" charset="0"/>
              <a:cs typeface="Times New Roman" pitchFamily="18" charset="0"/>
            </a:endParaRPr>
          </a:p>
        </p:txBody>
      </p:sp>
      <p:pic>
        <p:nvPicPr>
          <p:cNvPr id="4" name="Picture 2" descr="C:\Users\pramoda-e\Desktop\JFRA 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7976" y="67396"/>
            <a:ext cx="8716818" cy="14709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443856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3" name="Content Placeholder 2"/>
          <p:cNvSpPr>
            <a:spLocks noGrp="1"/>
          </p:cNvSpPr>
          <p:nvPr>
            <p:ph idx="1"/>
          </p:nvPr>
        </p:nvSpPr>
        <p:spPr/>
        <p:txBody>
          <a:bodyPr/>
          <a:lstStyle/>
          <a:p>
            <a:pPr>
              <a:defRPr/>
            </a:pPr>
            <a:endParaRPr lang="en-US"/>
          </a:p>
        </p:txBody>
      </p:sp>
      <p:pic>
        <p:nvPicPr>
          <p:cNvPr id="1536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25" y="0"/>
            <a:ext cx="9191625" cy="6958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1"/>
          <p:cNvSpPr txBox="1">
            <a:spLocks/>
          </p:cNvSpPr>
          <p:nvPr/>
        </p:nvSpPr>
        <p:spPr>
          <a:xfrm>
            <a:off x="623888" y="225425"/>
            <a:ext cx="8229600" cy="1143000"/>
          </a:xfrm>
          <a:prstGeom prst="rect">
            <a:avLst/>
          </a:prstGeom>
        </p:spPr>
        <p:style>
          <a:lnRef idx="1">
            <a:schemeClr val="accent3"/>
          </a:lnRef>
          <a:fillRef idx="2">
            <a:schemeClr val="accent3"/>
          </a:fillRef>
          <a:effectRef idx="1">
            <a:schemeClr val="accent3"/>
          </a:effectRef>
          <a:fontRef idx="minor">
            <a:schemeClr val="dk1"/>
          </a:fontRef>
        </p:style>
        <p:txBody>
          <a:bodyPr anchor="ctr">
            <a:normAutofit fontScale="60000" lnSpcReduction="20000"/>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defRPr/>
            </a:pPr>
            <a:r>
              <a:rPr lang="en-IN" dirty="0"/>
              <a:t>Journal of Fundamentals of Renewable Energy and </a:t>
            </a:r>
            <a:r>
              <a:rPr lang="en-IN" dirty="0" smtClean="0"/>
              <a:t>Applications</a:t>
            </a:r>
          </a:p>
          <a:p>
            <a:pPr>
              <a:defRPr/>
            </a:pPr>
            <a:r>
              <a:rPr lang="en-US" dirty="0" smtClean="0"/>
              <a:t>Related Journals</a:t>
            </a:r>
            <a:endParaRPr lang="en-US" dirty="0"/>
          </a:p>
        </p:txBody>
      </p:sp>
      <p:sp>
        <p:nvSpPr>
          <p:cNvPr id="7" name="Vertical Scroll 6"/>
          <p:cNvSpPr/>
          <p:nvPr/>
        </p:nvSpPr>
        <p:spPr>
          <a:xfrm>
            <a:off x="-82550" y="1471613"/>
            <a:ext cx="5864225" cy="5486400"/>
          </a:xfrm>
          <a:prstGeom prst="verticalScroll">
            <a:avLst/>
          </a:prstGeom>
        </p:spPr>
        <p:style>
          <a:lnRef idx="1">
            <a:schemeClr val="accent3"/>
          </a:lnRef>
          <a:fillRef idx="3">
            <a:schemeClr val="accent3"/>
          </a:fillRef>
          <a:effectRef idx="2">
            <a:schemeClr val="accent3"/>
          </a:effectRef>
          <a:fontRef idx="minor">
            <a:schemeClr val="lt1"/>
          </a:fontRef>
        </p:style>
        <p:txBody>
          <a:bodyPr anchor="ctr"/>
          <a:lstStyle/>
          <a:p>
            <a:pPr marL="342900" indent="-342900">
              <a:buFont typeface="Wingdings" panose="05000000000000000000" pitchFamily="2" charset="2"/>
              <a:buChar char="Ø"/>
              <a:defRPr/>
            </a:pPr>
            <a:r>
              <a:rPr lang="en-IN" sz="2000" dirty="0">
                <a:solidFill>
                  <a:schemeClr val="bg1"/>
                </a:solidFill>
              </a:rPr>
              <a:t>International Journal of Waste Resources</a:t>
            </a:r>
          </a:p>
          <a:p>
            <a:pPr marL="342900" indent="-342900">
              <a:buFont typeface="Wingdings" panose="05000000000000000000" pitchFamily="2" charset="2"/>
              <a:buChar char="Ø"/>
              <a:defRPr/>
            </a:pPr>
            <a:r>
              <a:rPr lang="en-US" sz="2000" dirty="0">
                <a:solidFill>
                  <a:schemeClr val="bg1"/>
                </a:solidFill>
                <a:latin typeface="Estrangelo Edessa" panose="03080600000000000000" pitchFamily="66" charset="0"/>
                <a:cs typeface="Estrangelo Edessa" panose="03080600000000000000" pitchFamily="66" charset="0"/>
              </a:rPr>
              <a:t>Hydrology: Current </a:t>
            </a:r>
            <a:r>
              <a:rPr lang="en-US" sz="2000" dirty="0" smtClean="0">
                <a:solidFill>
                  <a:schemeClr val="bg1"/>
                </a:solidFill>
                <a:latin typeface="Estrangelo Edessa" panose="03080600000000000000" pitchFamily="66" charset="0"/>
                <a:cs typeface="Estrangelo Edessa" panose="03080600000000000000" pitchFamily="66" charset="0"/>
              </a:rPr>
              <a:t>Research</a:t>
            </a:r>
          </a:p>
          <a:p>
            <a:pPr marL="342900" indent="-342900">
              <a:buFont typeface="Wingdings" panose="05000000000000000000" pitchFamily="2" charset="2"/>
              <a:buChar char="Ø"/>
              <a:defRPr/>
            </a:pPr>
            <a:r>
              <a:rPr lang="en-US" sz="2000" dirty="0">
                <a:solidFill>
                  <a:schemeClr val="bg1"/>
                </a:solidFill>
                <a:latin typeface="Estrangelo Edessa" panose="03080600000000000000" pitchFamily="66" charset="0"/>
                <a:cs typeface="Estrangelo Edessa" panose="03080600000000000000" pitchFamily="66" charset="0"/>
              </a:rPr>
              <a:t>Innovative Energy &amp; </a:t>
            </a:r>
            <a:r>
              <a:rPr lang="en-US" sz="2000" dirty="0" smtClean="0">
                <a:solidFill>
                  <a:schemeClr val="bg1"/>
                </a:solidFill>
                <a:latin typeface="Estrangelo Edessa" panose="03080600000000000000" pitchFamily="66" charset="0"/>
                <a:cs typeface="Estrangelo Edessa" panose="03080600000000000000" pitchFamily="66" charset="0"/>
              </a:rPr>
              <a:t>Research</a:t>
            </a:r>
          </a:p>
          <a:p>
            <a:pPr marL="342900" indent="-342900">
              <a:buFont typeface="Wingdings" panose="05000000000000000000" pitchFamily="2" charset="2"/>
              <a:buChar char="Ø"/>
              <a:defRPr/>
            </a:pPr>
            <a:r>
              <a:rPr lang="en-US" sz="2000" dirty="0">
                <a:solidFill>
                  <a:schemeClr val="bg1"/>
                </a:solidFill>
                <a:latin typeface="Estrangelo Edessa" panose="03080600000000000000" pitchFamily="66" charset="0"/>
                <a:cs typeface="Estrangelo Edessa" panose="03080600000000000000" pitchFamily="66" charset="0"/>
              </a:rPr>
              <a:t>Advances in Recycling &amp; Waste </a:t>
            </a:r>
            <a:r>
              <a:rPr lang="en-US" sz="2000" dirty="0" smtClean="0">
                <a:solidFill>
                  <a:schemeClr val="bg1"/>
                </a:solidFill>
                <a:latin typeface="Estrangelo Edessa" panose="03080600000000000000" pitchFamily="66" charset="0"/>
                <a:cs typeface="Estrangelo Edessa" panose="03080600000000000000" pitchFamily="66" charset="0"/>
              </a:rPr>
              <a:t>Management</a:t>
            </a:r>
          </a:p>
          <a:p>
            <a:pPr marL="342900" indent="-342900">
              <a:buFont typeface="Wingdings" panose="05000000000000000000" pitchFamily="2" charset="2"/>
              <a:buChar char="Ø"/>
              <a:defRPr/>
            </a:pPr>
            <a:r>
              <a:rPr lang="en-IN" sz="2000" dirty="0">
                <a:solidFill>
                  <a:schemeClr val="bg1"/>
                </a:solidFill>
                <a:latin typeface="Estrangelo Edessa" panose="03080600000000000000" pitchFamily="66" charset="0"/>
                <a:cs typeface="Estrangelo Edessa" panose="03080600000000000000" pitchFamily="66" charset="0"/>
              </a:rPr>
              <a:t>Journal of Nuclear Energy Science &amp; Power Generation </a:t>
            </a:r>
            <a:r>
              <a:rPr lang="en-IN" sz="2000" dirty="0" smtClean="0">
                <a:solidFill>
                  <a:schemeClr val="bg1"/>
                </a:solidFill>
                <a:latin typeface="Estrangelo Edessa" panose="03080600000000000000" pitchFamily="66" charset="0"/>
                <a:cs typeface="Estrangelo Edessa" panose="03080600000000000000" pitchFamily="66" charset="0"/>
              </a:rPr>
              <a:t>Technology</a:t>
            </a:r>
            <a:endParaRPr lang="en-US" sz="2000" dirty="0" smtClean="0">
              <a:solidFill>
                <a:schemeClr val="bg1"/>
              </a:solidFill>
              <a:latin typeface="Estrangelo Edessa" panose="03080600000000000000" pitchFamily="66" charset="0"/>
              <a:cs typeface="Estrangelo Edessa" panose="03080600000000000000" pitchFamily="66" charset="0"/>
            </a:endParaRPr>
          </a:p>
          <a:p>
            <a:pPr marL="342900" indent="-342900">
              <a:buFont typeface="Wingdings" panose="05000000000000000000" pitchFamily="2" charset="2"/>
              <a:buChar char="Ø"/>
              <a:defRPr/>
            </a:pPr>
            <a:endParaRPr lang="en-US" sz="2000" dirty="0">
              <a:solidFill>
                <a:schemeClr val="bg1"/>
              </a:solidFill>
              <a:latin typeface="Estrangelo Edessa" panose="03080600000000000000" pitchFamily="66" charset="0"/>
              <a:cs typeface="Estrangelo Edessa" panose="03080600000000000000" pitchFamily="66" charset="0"/>
            </a:endParaRPr>
          </a:p>
        </p:txBody>
      </p:sp>
      <p:pic>
        <p:nvPicPr>
          <p:cNvPr id="5122" name="Picture 2" descr="Image result for renewable energ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05400" y="4038600"/>
            <a:ext cx="4038600" cy="29726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256775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1" descr="C:\Users\rakesh-s\Desktop\speak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962400"/>
            <a:ext cx="9144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Horizontal Scroll 5"/>
          <p:cNvSpPr/>
          <p:nvPr/>
        </p:nvSpPr>
        <p:spPr>
          <a:xfrm>
            <a:off x="346075" y="914400"/>
            <a:ext cx="8229600" cy="3429000"/>
          </a:xfrm>
          <a:prstGeom prst="horizontalScroll">
            <a:avLst/>
          </a:prstGeom>
        </p:spPr>
        <p:style>
          <a:lnRef idx="3">
            <a:schemeClr val="lt1"/>
          </a:lnRef>
          <a:fillRef idx="1">
            <a:schemeClr val="accent2"/>
          </a:fillRef>
          <a:effectRef idx="1">
            <a:schemeClr val="accent2"/>
          </a:effectRef>
          <a:fontRef idx="minor">
            <a:schemeClr val="lt1"/>
          </a:fontRef>
        </p:style>
        <p:txBody>
          <a:bodyPr anchor="ctr"/>
          <a:lstStyle/>
          <a:p>
            <a:pPr marL="285750" indent="-285750">
              <a:buFont typeface="Wingdings" panose="05000000000000000000" pitchFamily="2" charset="2"/>
              <a:buChar char="Ø"/>
              <a:defRPr/>
            </a:pPr>
            <a:r>
              <a:rPr lang="en-IN" dirty="0"/>
              <a:t>2nd International Congress and Expo on Biofuels &amp; Bioenergy</a:t>
            </a:r>
          </a:p>
          <a:p>
            <a:pPr marL="285750" indent="-285750">
              <a:buFont typeface="Wingdings" panose="05000000000000000000" pitchFamily="2" charset="2"/>
              <a:buChar char="Ø"/>
              <a:defRPr/>
            </a:pPr>
            <a:r>
              <a:rPr lang="en-US" dirty="0"/>
              <a:t>Global Energy Summit &amp; Expo</a:t>
            </a:r>
          </a:p>
        </p:txBody>
      </p:sp>
      <p:sp>
        <p:nvSpPr>
          <p:cNvPr id="7" name="Double Wave 6"/>
          <p:cNvSpPr/>
          <p:nvPr/>
        </p:nvSpPr>
        <p:spPr>
          <a:xfrm>
            <a:off x="187325" y="0"/>
            <a:ext cx="8777288" cy="1435100"/>
          </a:xfrm>
          <a:prstGeom prst="doubleWave">
            <a:avLst/>
          </a:prstGeom>
        </p:spPr>
        <p:style>
          <a:lnRef idx="1">
            <a:schemeClr val="accent5"/>
          </a:lnRef>
          <a:fillRef idx="2">
            <a:schemeClr val="accent5"/>
          </a:fillRef>
          <a:effectRef idx="1">
            <a:schemeClr val="accent5"/>
          </a:effectRef>
          <a:fontRef idx="minor">
            <a:schemeClr val="dk1"/>
          </a:fontRef>
        </p:style>
        <p:txBody>
          <a:bodyPr anchor="ctr"/>
          <a:lstStyle/>
          <a:p>
            <a:pPr algn="ctr">
              <a:defRPr/>
            </a:pPr>
            <a:r>
              <a:rPr lang="en-IN" sz="2400" b="1" dirty="0"/>
              <a:t>Journal of Fundamentals of Renewable Energy and </a:t>
            </a:r>
            <a:r>
              <a:rPr lang="en-IN" sz="2400" b="1" dirty="0" smtClean="0"/>
              <a:t>Applications</a:t>
            </a:r>
            <a:r>
              <a:rPr lang="en-US" sz="2400" dirty="0" smtClean="0"/>
              <a:t/>
            </a:r>
            <a:br>
              <a:rPr lang="en-US" sz="2400" dirty="0" smtClean="0"/>
            </a:br>
            <a:r>
              <a:rPr lang="en-US" sz="3600" dirty="0" smtClean="0"/>
              <a:t>Related Conferences</a:t>
            </a:r>
            <a:endParaRPr lang="en-US" sz="3600" dirty="0"/>
          </a:p>
        </p:txBody>
      </p:sp>
    </p:spTree>
    <p:extLst>
      <p:ext uri="{BB962C8B-B14F-4D97-AF65-F5344CB8AC3E}">
        <p14:creationId xmlns:p14="http://schemas.microsoft.com/office/powerpoint/2010/main" val="41475768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3" name="Content Placeholder 2"/>
          <p:cNvSpPr>
            <a:spLocks noGrp="1"/>
          </p:cNvSpPr>
          <p:nvPr>
            <p:ph idx="1"/>
          </p:nvPr>
        </p:nvSpPr>
        <p:spPr/>
        <p:txBody>
          <a:bodyPr/>
          <a:lstStyle/>
          <a:p>
            <a:pPr>
              <a:defRPr/>
            </a:pPr>
            <a:endParaRPr lang="en-US" dirty="0"/>
          </a:p>
        </p:txBody>
      </p:sp>
      <p:pic>
        <p:nvPicPr>
          <p:cNvPr id="17412" name="Picture 2" descr="C:\Users\rakesh-s\Desktop\2-2nd-de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434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3" name="Picture 3" descr="C:\Users\rakesh-s\Desktop\membership.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191000"/>
            <a:ext cx="91440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1600200" y="0"/>
            <a:ext cx="7086600" cy="830262"/>
          </a:xfrm>
          <a:prstGeom prst="rect">
            <a:avLst/>
          </a:prstGeom>
        </p:spPr>
        <p:txBody>
          <a:bodyPr>
            <a:spAutoFit/>
          </a:bodyPr>
          <a:lstStyle/>
          <a:p>
            <a:pPr>
              <a:defRPr/>
            </a:pPr>
            <a:r>
              <a:rPr lang="en-US" sz="2400" b="1" dirty="0">
                <a:solidFill>
                  <a:schemeClr val="accent5">
                    <a:lumMod val="10000"/>
                  </a:schemeClr>
                </a:solidFill>
                <a:latin typeface="Andalus" panose="02020603050405020304" pitchFamily="18" charset="-78"/>
                <a:cs typeface="Andalus" panose="02020603050405020304" pitchFamily="18" charset="-78"/>
              </a:rPr>
              <a:t>OMICS International </a:t>
            </a:r>
            <a:r>
              <a:rPr lang="en-US" sz="2400" b="1" dirty="0" smtClean="0">
                <a:solidFill>
                  <a:schemeClr val="accent5">
                    <a:lumMod val="10000"/>
                  </a:schemeClr>
                </a:solidFill>
                <a:latin typeface="Andalus" panose="02020603050405020304" pitchFamily="18" charset="-78"/>
                <a:cs typeface="Andalus" panose="02020603050405020304" pitchFamily="18" charset="-78"/>
              </a:rPr>
              <a:t>Open </a:t>
            </a:r>
            <a:r>
              <a:rPr lang="en-US" sz="2400" b="1" dirty="0">
                <a:solidFill>
                  <a:schemeClr val="accent5">
                    <a:lumMod val="10000"/>
                  </a:schemeClr>
                </a:solidFill>
                <a:latin typeface="Andalus" panose="02020603050405020304" pitchFamily="18" charset="-78"/>
                <a:cs typeface="Andalus" panose="02020603050405020304" pitchFamily="18" charset="-78"/>
              </a:rPr>
              <a:t>Access Membership</a:t>
            </a:r>
            <a:br>
              <a:rPr lang="en-US" sz="2400" b="1" dirty="0">
                <a:solidFill>
                  <a:schemeClr val="accent5">
                    <a:lumMod val="10000"/>
                  </a:schemeClr>
                </a:solidFill>
                <a:latin typeface="Andalus" panose="02020603050405020304" pitchFamily="18" charset="-78"/>
                <a:cs typeface="Andalus" panose="02020603050405020304" pitchFamily="18" charset="-78"/>
              </a:rPr>
            </a:br>
            <a:endParaRPr lang="en-US" sz="2400" dirty="0">
              <a:solidFill>
                <a:schemeClr val="accent5">
                  <a:lumMod val="10000"/>
                </a:schemeClr>
              </a:solidFill>
              <a:latin typeface="Andalus" panose="02020603050405020304" pitchFamily="18" charset="-78"/>
              <a:cs typeface="Andalus" panose="02020603050405020304" pitchFamily="18" charset="-78"/>
            </a:endParaRPr>
          </a:p>
        </p:txBody>
      </p:sp>
      <p:sp>
        <p:nvSpPr>
          <p:cNvPr id="7" name="Teardrop 6"/>
          <p:cNvSpPr/>
          <p:nvPr/>
        </p:nvSpPr>
        <p:spPr>
          <a:xfrm>
            <a:off x="1295400" y="630238"/>
            <a:ext cx="7696200" cy="3560762"/>
          </a:xfrm>
          <a:prstGeom prst="teardrop">
            <a:avLst/>
          </a:prstGeom>
          <a:solidFill>
            <a:schemeClr val="accent3">
              <a:lumMod val="75000"/>
            </a:schemeClr>
          </a:solidFill>
        </p:spPr>
        <p:style>
          <a:lnRef idx="1">
            <a:schemeClr val="accent5"/>
          </a:lnRef>
          <a:fillRef idx="2">
            <a:schemeClr val="accent5"/>
          </a:fillRef>
          <a:effectRef idx="1">
            <a:schemeClr val="accent5"/>
          </a:effectRef>
          <a:fontRef idx="minor">
            <a:schemeClr val="dk1"/>
          </a:fontRef>
        </p:style>
        <p:txBody>
          <a:bodyPr anchor="ctr"/>
          <a:lstStyle/>
          <a:p>
            <a:pPr>
              <a:defRPr/>
            </a:pPr>
            <a:r>
              <a:rPr lang="en-US" dirty="0">
                <a:latin typeface="Calisto MT" panose="02040603050505030304" pitchFamily="18" charset="0"/>
              </a:rPr>
              <a:t>OMICS </a:t>
            </a:r>
            <a:r>
              <a:rPr lang="en-US" dirty="0" smtClean="0">
                <a:latin typeface="Calisto MT" panose="02040603050505030304" pitchFamily="18" charset="0"/>
              </a:rPr>
              <a:t>International </a:t>
            </a:r>
            <a:r>
              <a:rPr lang="en-US" dirty="0">
                <a:latin typeface="Calisto MT" panose="02040603050505030304" pitchFamily="18" charset="0"/>
              </a:rPr>
              <a:t>Open Access Membership enables academic and research institutions, funders and corporations to actively encourage open access in scholarly communication and the dissemination of research published by their authors.</a:t>
            </a:r>
          </a:p>
          <a:p>
            <a:pPr>
              <a:defRPr/>
            </a:pPr>
            <a:r>
              <a:rPr lang="en-US" dirty="0">
                <a:latin typeface="Calisto MT" panose="02040603050505030304" pitchFamily="18" charset="0"/>
              </a:rPr>
              <a:t>For more details and benefits, click on the link below:</a:t>
            </a:r>
          </a:p>
          <a:p>
            <a:pPr>
              <a:defRPr/>
            </a:pPr>
            <a:r>
              <a:rPr lang="en-US" dirty="0">
                <a:solidFill>
                  <a:schemeClr val="accent4">
                    <a:lumMod val="10000"/>
                  </a:schemeClr>
                </a:solidFill>
                <a:latin typeface="Calisto MT" panose="02040603050505030304" pitchFamily="18" charset="0"/>
                <a:hlinkClick r:id="rId4"/>
              </a:rPr>
              <a:t>http://omicsonline.org/membership.php</a:t>
            </a:r>
            <a:r>
              <a:rPr lang="en-US" dirty="0">
                <a:solidFill>
                  <a:schemeClr val="accent4">
                    <a:lumMod val="10000"/>
                  </a:schemeClr>
                </a:solidFill>
                <a:latin typeface="Calisto MT" panose="02040603050505030304" pitchFamily="18" charset="0"/>
              </a:rPr>
              <a:t> </a:t>
            </a:r>
          </a:p>
        </p:txBody>
      </p:sp>
    </p:spTree>
    <p:extLst>
      <p:ext uri="{BB962C8B-B14F-4D97-AF65-F5344CB8AC3E}">
        <p14:creationId xmlns:p14="http://schemas.microsoft.com/office/powerpoint/2010/main" val="95073355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1980</TotalTime>
  <Words>540</Words>
  <Application>Microsoft Office PowerPoint</Application>
  <PresentationFormat>On-screen Show (4:3)</PresentationFormat>
  <Paragraphs>48</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Pramoda Earla</dc:creator>
  <cp:lastModifiedBy>Pramoda</cp:lastModifiedBy>
  <cp:revision>303</cp:revision>
  <dcterms:created xsi:type="dcterms:W3CDTF">2014-10-14T11:42:21Z</dcterms:created>
  <dcterms:modified xsi:type="dcterms:W3CDTF">2015-11-17T10:16:39Z</dcterms:modified>
</cp:coreProperties>
</file>