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70" r:id="rId7"/>
    <p:sldId id="271" r:id="rId8"/>
    <p:sldId id="275" r:id="rId9"/>
    <p:sldId id="261" r:id="rId10"/>
    <p:sldId id="262" r:id="rId11"/>
    <p:sldId id="263" r:id="rId12"/>
    <p:sldId id="28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80A5F"/>
    <a:srgbClr val="6F0745"/>
    <a:srgbClr val="CC33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96" autoAdjust="0"/>
  </p:normalViewPr>
  <p:slideViewPr>
    <p:cSldViewPr>
      <p:cViewPr varScale="1">
        <p:scale>
          <a:sx n="73" d="100"/>
          <a:sy n="73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20A6AE-19B0-4BA5-976C-79A4D011B990}" type="doc">
      <dgm:prSet loTypeId="urn:microsoft.com/office/officeart/2005/8/layout/gear1" loCatId="process" qsTypeId="urn:microsoft.com/office/officeart/2005/8/quickstyle/simple5" qsCatId="simple" csTypeId="urn:microsoft.com/office/officeart/2005/8/colors/accent1_2" csCatId="accent1" phldr="1"/>
      <dgm:spPr/>
    </dgm:pt>
    <dgm:pt modelId="{65698269-E326-435D-992C-EF2D2B5CCD39}">
      <dgm:prSet phldrT="[Text]"/>
      <dgm:spPr/>
      <dgm:t>
        <a:bodyPr/>
        <a:lstStyle/>
        <a:p>
          <a:r>
            <a:rPr lang="en-US" dirty="0" smtClean="0">
              <a:latin typeface="Calisto MT" panose="02040603050505030304" pitchFamily="18" charset="0"/>
            </a:rPr>
            <a:t>OMICS </a:t>
          </a:r>
          <a:r>
            <a:rPr lang="en-US" dirty="0" smtClean="0">
              <a:latin typeface="Calisto MT" panose="02040603050505030304" pitchFamily="18" charset="0"/>
            </a:rPr>
            <a:t>International </a:t>
          </a:r>
          <a:r>
            <a:rPr lang="en-US" dirty="0" smtClean="0">
              <a:latin typeface="Calisto MT" panose="02040603050505030304" pitchFamily="18" charset="0"/>
            </a:rPr>
            <a:t>Open Access Membership enables academic and research institutions, funders and corporations to actively encourage open access in scholarly communication and the dissemination of research published by their authors.</a:t>
          </a:r>
          <a:endParaRPr lang="en-US" dirty="0"/>
        </a:p>
      </dgm:t>
    </dgm:pt>
    <dgm:pt modelId="{F01AFB0B-3363-487F-A1C5-2325000A1551}" type="parTrans" cxnId="{1969831A-69E4-4CF5-8741-BCD5E48F603D}">
      <dgm:prSet/>
      <dgm:spPr/>
      <dgm:t>
        <a:bodyPr/>
        <a:lstStyle/>
        <a:p>
          <a:endParaRPr lang="en-US"/>
        </a:p>
      </dgm:t>
    </dgm:pt>
    <dgm:pt modelId="{92B31A4D-6597-4235-94B9-04D69B62F3F5}" type="sibTrans" cxnId="{1969831A-69E4-4CF5-8741-BCD5E48F603D}">
      <dgm:prSet/>
      <dgm:spPr/>
      <dgm:t>
        <a:bodyPr/>
        <a:lstStyle/>
        <a:p>
          <a:endParaRPr lang="en-US"/>
        </a:p>
      </dgm:t>
    </dgm:pt>
    <dgm:pt modelId="{0D1F7F4D-CC90-4810-B8C5-2E4803459D23}" type="pres">
      <dgm:prSet presAssocID="{0920A6AE-19B0-4BA5-976C-79A4D011B990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CCE6874E-6B19-442C-A57F-6E5B57100E05}" type="pres">
      <dgm:prSet presAssocID="{65698269-E326-435D-992C-EF2D2B5CCD39}" presName="gear1" presStyleLbl="node1" presStyleIdx="0" presStyleCnt="1" custScaleX="211364" custScaleY="18181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3F741FC-9E3A-488A-A155-10192169F04C}" type="pres">
      <dgm:prSet presAssocID="{65698269-E326-435D-992C-EF2D2B5CCD39}" presName="gear1srcNode" presStyleLbl="node1" presStyleIdx="0" presStyleCnt="1"/>
      <dgm:spPr/>
      <dgm:t>
        <a:bodyPr/>
        <a:lstStyle/>
        <a:p>
          <a:endParaRPr lang="en-US"/>
        </a:p>
      </dgm:t>
    </dgm:pt>
    <dgm:pt modelId="{3329B14D-EE30-43D9-9E76-8B2114E56479}" type="pres">
      <dgm:prSet presAssocID="{65698269-E326-435D-992C-EF2D2B5CCD39}" presName="gear1dstNode" presStyleLbl="node1" presStyleIdx="0" presStyleCnt="1"/>
      <dgm:spPr/>
      <dgm:t>
        <a:bodyPr/>
        <a:lstStyle/>
        <a:p>
          <a:endParaRPr lang="en-US"/>
        </a:p>
      </dgm:t>
    </dgm:pt>
    <dgm:pt modelId="{51AE30E1-5535-481A-A100-BE3932EF3E1A}" type="pres">
      <dgm:prSet presAssocID="{92B31A4D-6597-4235-94B9-04D69B62F3F5}" presName="connector1" presStyleLbl="sibTrans2D1" presStyleIdx="0" presStyleCnt="1" custScaleX="105100" custScaleY="121729" custLinFactNeighborX="84149" custLinFactNeighborY="29480"/>
      <dgm:spPr/>
      <dgm:t>
        <a:bodyPr/>
        <a:lstStyle/>
        <a:p>
          <a:endParaRPr lang="en-US"/>
        </a:p>
      </dgm:t>
    </dgm:pt>
  </dgm:ptLst>
  <dgm:cxnLst>
    <dgm:cxn modelId="{778E19A9-6523-42D7-A323-3DAC3BE17A1B}" type="presOf" srcId="{65698269-E326-435D-992C-EF2D2B5CCD39}" destId="{F3F741FC-9E3A-488A-A155-10192169F04C}" srcOrd="1" destOrd="0" presId="urn:microsoft.com/office/officeart/2005/8/layout/gear1"/>
    <dgm:cxn modelId="{1969831A-69E4-4CF5-8741-BCD5E48F603D}" srcId="{0920A6AE-19B0-4BA5-976C-79A4D011B990}" destId="{65698269-E326-435D-992C-EF2D2B5CCD39}" srcOrd="0" destOrd="0" parTransId="{F01AFB0B-3363-487F-A1C5-2325000A1551}" sibTransId="{92B31A4D-6597-4235-94B9-04D69B62F3F5}"/>
    <dgm:cxn modelId="{9FA68603-C735-49F0-9580-C7D8BDCBFE51}" type="presOf" srcId="{65698269-E326-435D-992C-EF2D2B5CCD39}" destId="{3329B14D-EE30-43D9-9E76-8B2114E56479}" srcOrd="2" destOrd="0" presId="urn:microsoft.com/office/officeart/2005/8/layout/gear1"/>
    <dgm:cxn modelId="{422A2E89-76C7-4015-B7CF-9FD2285CC6D4}" type="presOf" srcId="{65698269-E326-435D-992C-EF2D2B5CCD39}" destId="{CCE6874E-6B19-442C-A57F-6E5B57100E05}" srcOrd="0" destOrd="0" presId="urn:microsoft.com/office/officeart/2005/8/layout/gear1"/>
    <dgm:cxn modelId="{A9C9E19C-EF95-4B83-88A2-2FD42D4F7276}" type="presOf" srcId="{0920A6AE-19B0-4BA5-976C-79A4D011B990}" destId="{0D1F7F4D-CC90-4810-B8C5-2E4803459D23}" srcOrd="0" destOrd="0" presId="urn:microsoft.com/office/officeart/2005/8/layout/gear1"/>
    <dgm:cxn modelId="{5E0389E0-8A56-40A3-A7BD-4781F7C8E4C3}" type="presOf" srcId="{92B31A4D-6597-4235-94B9-04D69B62F3F5}" destId="{51AE30E1-5535-481A-A100-BE3932EF3E1A}" srcOrd="0" destOrd="0" presId="urn:microsoft.com/office/officeart/2005/8/layout/gear1"/>
    <dgm:cxn modelId="{0C0DC056-2000-4857-A059-1E9C59EDCFD0}" type="presParOf" srcId="{0D1F7F4D-CC90-4810-B8C5-2E4803459D23}" destId="{CCE6874E-6B19-442C-A57F-6E5B57100E05}" srcOrd="0" destOrd="0" presId="urn:microsoft.com/office/officeart/2005/8/layout/gear1"/>
    <dgm:cxn modelId="{4DF026BB-4C28-476B-A5BB-D128FAAF924F}" type="presParOf" srcId="{0D1F7F4D-CC90-4810-B8C5-2E4803459D23}" destId="{F3F741FC-9E3A-488A-A155-10192169F04C}" srcOrd="1" destOrd="0" presId="urn:microsoft.com/office/officeart/2005/8/layout/gear1"/>
    <dgm:cxn modelId="{E16785F9-99A9-4F1A-B6D0-D20AD084931D}" type="presParOf" srcId="{0D1F7F4D-CC90-4810-B8C5-2E4803459D23}" destId="{3329B14D-EE30-43D9-9E76-8B2114E56479}" srcOrd="2" destOrd="0" presId="urn:microsoft.com/office/officeart/2005/8/layout/gear1"/>
    <dgm:cxn modelId="{53F8DC62-9EAF-427E-A0E8-37972F3F61CF}" type="presParOf" srcId="{0D1F7F4D-CC90-4810-B8C5-2E4803459D23}" destId="{51AE30E1-5535-481A-A100-BE3932EF3E1A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E6874E-6B19-442C-A57F-6E5B57100E05}">
      <dsp:nvSpPr>
        <dsp:cNvPr id="0" name=""/>
        <dsp:cNvSpPr/>
      </dsp:nvSpPr>
      <dsp:spPr>
        <a:xfrm>
          <a:off x="685795" y="2"/>
          <a:ext cx="4724408" cy="4063995"/>
        </a:xfrm>
        <a:prstGeom prst="gear9">
          <a:avLst/>
        </a:prstGeom>
        <a:blipFill rotWithShape="0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>
              <a:latin typeface="Calisto MT" panose="02040603050505030304" pitchFamily="18" charset="0"/>
            </a:rPr>
            <a:t>OMICS </a:t>
          </a:r>
          <a:r>
            <a:rPr lang="en-US" sz="1700" kern="1200" dirty="0" smtClean="0">
              <a:latin typeface="Calisto MT" panose="02040603050505030304" pitchFamily="18" charset="0"/>
            </a:rPr>
            <a:t>International </a:t>
          </a:r>
          <a:r>
            <a:rPr lang="en-US" sz="1700" kern="1200" dirty="0" smtClean="0">
              <a:latin typeface="Calisto MT" panose="02040603050505030304" pitchFamily="18" charset="0"/>
            </a:rPr>
            <a:t>Open Access Membership enables academic and research institutions, funders and corporations to actively encourage open access in scholarly communication and the dissemination of research published by their authors.</a:t>
          </a:r>
          <a:endParaRPr lang="en-US" sz="1700" kern="1200" dirty="0"/>
        </a:p>
      </dsp:txBody>
      <dsp:txXfrm>
        <a:off x="1586253" y="951973"/>
        <a:ext cx="2923492" cy="2088978"/>
      </dsp:txXfrm>
    </dsp:sp>
    <dsp:sp modelId="{51AE30E1-5535-481A-A100-BE3932EF3E1A}">
      <dsp:nvSpPr>
        <dsp:cNvPr id="0" name=""/>
        <dsp:cNvSpPr/>
      </dsp:nvSpPr>
      <dsp:spPr>
        <a:xfrm>
          <a:off x="4273295" y="1047506"/>
          <a:ext cx="2889510" cy="3346690"/>
        </a:xfrm>
        <a:prstGeom prst="circularArrow">
          <a:avLst>
            <a:gd name="adj1" fmla="val 4878"/>
            <a:gd name="adj2" fmla="val 312630"/>
            <a:gd name="adj3" fmla="val 3133259"/>
            <a:gd name="adj4" fmla="val 15234156"/>
            <a:gd name="adj5" fmla="val 5691"/>
          </a:avLst>
        </a:prstGeom>
        <a:blipFill rotWithShape="0">
          <a:blip xmlns:r="http://schemas.openxmlformats.org/officeDocument/2006/relationships" r:embed="rId1">
            <a:duotone>
              <a:schemeClr val="accent1">
                <a:tint val="60000"/>
                <a:hueOff val="0"/>
                <a:satOff val="0"/>
                <a:lumOff val="0"/>
                <a:alphaOff val="0"/>
                <a:shade val="22000"/>
                <a:satMod val="160000"/>
              </a:schemeClr>
              <a:schemeClr val="accent1">
                <a:tint val="60000"/>
                <a:hueOff val="0"/>
                <a:satOff val="0"/>
                <a:lumOff val="0"/>
                <a:alphaOff val="0"/>
                <a:shade val="45000"/>
                <a:satMod val="100000"/>
              </a:schemeClr>
            </a:duotone>
          </a:blip>
          <a:tile tx="0" ty="0" sx="65000" sy="65000" flip="none" algn="ctr"/>
        </a:blipFill>
        <a:ln>
          <a:noFill/>
        </a:ln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accent1">
              <a:tint val="60000"/>
              <a:hueOff val="0"/>
              <a:satOff val="0"/>
              <a:lumOff val="0"/>
              <a:alphaOff val="0"/>
              <a:tint val="10000"/>
              <a:satMod val="1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1AB551-EA7C-4626-8A60-09B29627588B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171CD-BF36-4809-8553-7AB8B4862C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5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Dr.George</a:t>
            </a:r>
            <a:r>
              <a:rPr lang="en-US" dirty="0" smtClean="0"/>
              <a:t> Perry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171CD-BF36-4809-8553-7AB8B4862C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26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171CD-BF36-4809-8553-7AB8B4862C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62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Aims &amp; Scope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171CD-BF36-4809-8553-7AB8B4862C2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7365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171CD-BF36-4809-8553-7AB8B4862C2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80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F29CCB7-6E39-4FDF-AAAA-22B8EFAD3CF2}" type="datetimeFigureOut">
              <a:rPr lang="en-US" smtClean="0"/>
              <a:t>10/19/2015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C6F833A-B859-4012-81A3-E95CACD487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4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829" y="1752600"/>
            <a:ext cx="7772400" cy="914400"/>
          </a:xfrm>
        </p:spPr>
        <p:txBody>
          <a:bodyPr>
            <a:normAutofit lnSpcReduction="10000"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</a:rPr>
              <a:t>Executive Editor</a:t>
            </a:r>
            <a:endParaRPr lang="en-US" b="1" i="1" dirty="0" smtClean="0">
              <a:solidFill>
                <a:srgbClr val="002060"/>
              </a:solidFill>
            </a:endParaRPr>
          </a:p>
          <a:p>
            <a:pPr algn="ctr"/>
            <a:r>
              <a:rPr lang="en-US" b="1" i="1" dirty="0" smtClean="0">
                <a:solidFill>
                  <a:srgbClr val="002060"/>
                </a:solidFill>
              </a:rPr>
              <a:t>Journal </a:t>
            </a:r>
            <a:r>
              <a:rPr lang="en-US" b="1" i="1" dirty="0">
                <a:solidFill>
                  <a:srgbClr val="002060"/>
                </a:solidFill>
              </a:rPr>
              <a:t>of </a:t>
            </a:r>
            <a:r>
              <a:rPr lang="en-US" b="1" i="1" dirty="0" smtClean="0">
                <a:solidFill>
                  <a:srgbClr val="002060"/>
                </a:solidFill>
              </a:rPr>
              <a:t>Oceanography</a:t>
            </a:r>
            <a:endParaRPr lang="en-US" b="1" i="1" dirty="0">
              <a:solidFill>
                <a:srgbClr val="00206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219200"/>
            <a:ext cx="1905000" cy="2286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5012" y="1258827"/>
            <a:ext cx="2181225" cy="227807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02429" y="3657600"/>
            <a:ext cx="8077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+mj-lt"/>
              </a:rPr>
              <a:t>PhD in Marine </a:t>
            </a:r>
            <a:r>
              <a:rPr lang="en-US" dirty="0" smtClean="0">
                <a:solidFill>
                  <a:srgbClr val="002060"/>
                </a:solidFill>
                <a:latin typeface="+mj-lt"/>
              </a:rPr>
              <a:t>Biology</a:t>
            </a:r>
          </a:p>
          <a:p>
            <a:r>
              <a:rPr lang="en-US" dirty="0" smtClean="0">
                <a:solidFill>
                  <a:srgbClr val="002060"/>
                </a:solidFill>
                <a:latin typeface="+mj-lt"/>
              </a:rPr>
              <a:t>Postdoctoral </a:t>
            </a:r>
            <a:r>
              <a:rPr lang="en-US" dirty="0">
                <a:solidFill>
                  <a:srgbClr val="002060"/>
                </a:solidFill>
                <a:latin typeface="+mj-lt"/>
              </a:rPr>
              <a:t>Fellowship in the Department of Cell Biology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286000" y="228600"/>
            <a:ext cx="4427238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200" b="1" dirty="0" err="1" smtClean="0">
                <a:solidFill>
                  <a:srgbClr val="002060"/>
                </a:solidFill>
                <a:latin typeface="+mj-lt"/>
                <a:cs typeface="Andalus" pitchFamily="18" charset="-78"/>
              </a:rPr>
              <a:t>Dr.GEORGE</a:t>
            </a:r>
            <a:r>
              <a:rPr lang="en-US" sz="4200" b="1" dirty="0" smtClean="0">
                <a:solidFill>
                  <a:srgbClr val="002060"/>
                </a:solidFill>
                <a:latin typeface="+mj-lt"/>
                <a:cs typeface="Andalus" pitchFamily="18" charset="-78"/>
              </a:rPr>
              <a:t> PERRY</a:t>
            </a:r>
            <a:endParaRPr lang="en-US" sz="4200" b="1" dirty="0">
              <a:solidFill>
                <a:srgbClr val="002060"/>
              </a:solidFill>
              <a:latin typeface="+mj-lt"/>
              <a:cs typeface="Andalus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410200"/>
            <a:ext cx="2857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4253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196184"/>
            <a:ext cx="6858000" cy="8612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en-US" sz="2200" b="1" i="1" dirty="0" smtClean="0">
                <a:solidFill>
                  <a:srgbClr val="002060"/>
                </a:solidFill>
              </a:rPr>
              <a:t>Oceanography: Its Scope, Problems, and Economic Importance</a:t>
            </a:r>
            <a:endParaRPr lang="en-US" sz="22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35282" y="2286000"/>
            <a:ext cx="8183880" cy="3962400"/>
          </a:xfrm>
        </p:spPr>
        <p:txBody>
          <a:bodyPr>
            <a:normAutofit/>
          </a:bodyPr>
          <a:lstStyle/>
          <a:p>
            <a:pPr>
              <a:buBlip>
                <a:blip r:embed="rId3"/>
              </a:buBlip>
            </a:pPr>
            <a:r>
              <a:rPr lang="en-US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IT is barely sixty years since H.M.S. </a:t>
            </a:r>
            <a:r>
              <a:rPr lang="en-US" i="1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Challenger</a:t>
            </a:r>
            <a:r>
              <a:rPr lang="en-US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, by her exploratory voyages round the world, built the foundations upon which the modern science of oceanography has grown up. </a:t>
            </a:r>
            <a:endParaRPr lang="en-US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  <a:p>
            <a:pPr>
              <a:buBlip>
                <a:blip r:embed="rId3"/>
              </a:buBlip>
            </a:pPr>
            <a:r>
              <a:rPr lang="en-US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For centuries man had roamed the seas and charted their boundaries, looking for new land or trade routes rather than for a knowledge of the sea itself. </a:t>
            </a:r>
          </a:p>
          <a:p>
            <a:pPr>
              <a:buBlip>
                <a:blip r:embed="rId3"/>
              </a:buBlip>
            </a:pPr>
            <a:r>
              <a:rPr lang="en-US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Exploration </a:t>
            </a:r>
            <a:r>
              <a:rPr lang="en-US" dirty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showed that less than one-third of the earth’s surface is dry land; now that most of this has been mapped, attention is being turned more and more to the remaining two-thirds, which forms a world of its own, and by the very reason of its vastness holds the key to many of the secrets of land phenomena.</a:t>
            </a:r>
            <a:endParaRPr lang="en-US" dirty="0" smtClean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3164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77724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u="sng" dirty="0" smtClean="0">
                <a:solidFill>
                  <a:srgbClr val="980A5F"/>
                </a:solidFill>
              </a:rPr>
              <a:t>Careers in Oceanography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685800" y="1828800"/>
            <a:ext cx="7772400" cy="4572000"/>
          </a:xfrm>
        </p:spPr>
        <p:txBody>
          <a:bodyPr>
            <a:normAutofit/>
          </a:bodyPr>
          <a:lstStyle/>
          <a:p>
            <a:pPr>
              <a:buBlip>
                <a:blip r:embed="rId2"/>
              </a:buBlip>
            </a:pPr>
            <a:r>
              <a:rPr lang="en-US" sz="2400" b="1" dirty="0">
                <a:solidFill>
                  <a:srgbClr val="0070C0"/>
                </a:solidFill>
              </a:rPr>
              <a:t>Marine Biologists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en-US" sz="2400" b="1" dirty="0">
                <a:solidFill>
                  <a:srgbClr val="0070C0"/>
                </a:solidFill>
              </a:rPr>
              <a:t>Marine Geologists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en-US" sz="2400" b="1" dirty="0">
                <a:solidFill>
                  <a:srgbClr val="0070C0"/>
                </a:solidFill>
              </a:rPr>
              <a:t>Geophysicists</a:t>
            </a:r>
            <a:endParaRPr lang="en-US" sz="2400" dirty="0">
              <a:solidFill>
                <a:srgbClr val="0070C0"/>
              </a:solidFill>
            </a:endParaRPr>
          </a:p>
          <a:p>
            <a:pPr>
              <a:buBlip>
                <a:blip r:embed="rId2"/>
              </a:buBlip>
            </a:pPr>
            <a:r>
              <a:rPr lang="en-US" sz="2400" b="1" dirty="0">
                <a:solidFill>
                  <a:srgbClr val="0070C0"/>
                </a:solidFill>
              </a:rPr>
              <a:t>Marine Chemists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en-US" sz="2400" b="1" dirty="0">
                <a:solidFill>
                  <a:srgbClr val="0070C0"/>
                </a:solidFill>
              </a:rPr>
              <a:t>Physical Oceanographers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en-US" sz="2400" b="1" dirty="0">
                <a:solidFill>
                  <a:srgbClr val="0070C0"/>
                </a:solidFill>
              </a:rPr>
              <a:t>Atmospheric Scientists and Climate Researchers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en-US" sz="2400" b="1" dirty="0">
                <a:solidFill>
                  <a:srgbClr val="0070C0"/>
                </a:solidFill>
              </a:rPr>
              <a:t>Biological Oceanographers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  <a:p>
            <a:pPr>
              <a:buBlip>
                <a:blip r:embed="rId2"/>
              </a:buBlip>
            </a:pPr>
            <a:r>
              <a:rPr lang="en-US" sz="2400" b="1" dirty="0">
                <a:solidFill>
                  <a:srgbClr val="0070C0"/>
                </a:solidFill>
              </a:rPr>
              <a:t>Marine Physicists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2977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73356685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3352800" y="5638800"/>
            <a:ext cx="56388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C00000"/>
                </a:solidFill>
                <a:latin typeface="Calisto MT" panose="02040603050505030304" pitchFamily="18" charset="0"/>
              </a:rPr>
              <a:t>For more details and benefits, click on the link below:</a:t>
            </a:r>
          </a:p>
          <a:p>
            <a:pPr algn="ctr">
              <a:defRPr/>
            </a:pPr>
            <a:r>
              <a:rPr lang="en-US" u="sng" dirty="0">
                <a:solidFill>
                  <a:schemeClr val="accent4">
                    <a:lumMod val="10000"/>
                  </a:schemeClr>
                </a:solidFill>
                <a:latin typeface="Calisto MT" panose="02040603050505030304" pitchFamily="18" charset="0"/>
              </a:rPr>
              <a:t>http://omicsonline.org/membership.php </a:t>
            </a:r>
          </a:p>
        </p:txBody>
      </p:sp>
      <p:sp>
        <p:nvSpPr>
          <p:cNvPr id="4" name="Rectangle 3"/>
          <p:cNvSpPr/>
          <p:nvPr/>
        </p:nvSpPr>
        <p:spPr>
          <a:xfrm>
            <a:off x="2438400" y="381000"/>
            <a:ext cx="47244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anchor="t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  <a:t>OMICS </a:t>
            </a:r>
            <a:r>
              <a:rPr lang="en-US" b="1" dirty="0" smtClean="0">
                <a:solidFill>
                  <a:srgbClr val="C00000"/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  <a:t>International </a:t>
            </a:r>
            <a: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  <a:t>Open Access Membership</a:t>
            </a:r>
            <a:br>
              <a:rPr lang="en-US" b="1" dirty="0">
                <a:solidFill>
                  <a:srgbClr val="C00000"/>
                </a:solidFill>
                <a:latin typeface="Andalus" panose="02020603050405020304" pitchFamily="18" charset="-78"/>
                <a:ea typeface="Osaka" charset="-128"/>
                <a:cs typeface="Andalus" panose="02020603050405020304" pitchFamily="18" charset="-78"/>
              </a:rPr>
            </a:br>
            <a:endParaRPr lang="en-US" b="1" dirty="0">
              <a:solidFill>
                <a:srgbClr val="C00000"/>
              </a:solidFill>
              <a:latin typeface="Andalus" panose="02020603050405020304" pitchFamily="18" charset="-78"/>
              <a:ea typeface="Osaka" charset="-128"/>
              <a:cs typeface="Andalus" panose="02020603050405020304" pitchFamily="18" charset="-7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007192"/>
            <a:ext cx="28575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2805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2667000" cy="6858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200" b="1" dirty="0" smtClean="0">
                <a:solidFill>
                  <a:srgbClr val="002060"/>
                </a:solidFill>
              </a:rPr>
              <a:t>BIOGRAPHY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1066801"/>
            <a:ext cx="89154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George Perry is </a:t>
            </a:r>
            <a:r>
              <a:rPr lang="en-US" sz="1600" b="1" dirty="0"/>
              <a:t>D</a:t>
            </a:r>
            <a:r>
              <a:rPr lang="en-US" sz="1600" b="1" dirty="0" smtClean="0"/>
              <a:t>ean </a:t>
            </a:r>
            <a:r>
              <a:rPr lang="en-US" sz="1600" b="1" dirty="0"/>
              <a:t>of the College of Sciences</a:t>
            </a:r>
            <a:r>
              <a:rPr lang="en-US" sz="1600" dirty="0"/>
              <a:t> and professor of biology at The University of Texas at San Antonio. </a:t>
            </a:r>
            <a:r>
              <a:rPr lang="en-US" sz="1600" dirty="0" smtClean="0"/>
              <a:t>Perry is recognized in the field of </a:t>
            </a:r>
            <a:r>
              <a:rPr lang="en-US" sz="1600" b="1" dirty="0" err="1" smtClean="0"/>
              <a:t>Alzheimers</a:t>
            </a:r>
            <a:r>
              <a:rPr lang="en-US" sz="1600" b="1" dirty="0" smtClean="0"/>
              <a:t> disease research</a:t>
            </a:r>
            <a:r>
              <a:rPr lang="en-US" sz="1600" dirty="0" smtClean="0"/>
              <a:t> particularly for his work on oxidative stress. Perry </a:t>
            </a:r>
            <a:r>
              <a:rPr lang="en-US" sz="1600" dirty="0"/>
              <a:t>received his bachelors of arts degree in zoology with high honors from University of California, Santa Barbara. </a:t>
            </a:r>
            <a:r>
              <a:rPr lang="en-US" sz="1600" dirty="0" smtClean="0"/>
              <a:t>After </a:t>
            </a:r>
            <a:r>
              <a:rPr lang="en-US" sz="1600" dirty="0"/>
              <a:t>graduation, he headed to Scripps Institution of Oceanography and obtained his Ph.D. in marine biology under David </a:t>
            </a:r>
            <a:r>
              <a:rPr lang="en-US" sz="1600" dirty="0" err="1"/>
              <a:t>Epel</a:t>
            </a:r>
            <a:r>
              <a:rPr lang="en-US" sz="1600" dirty="0"/>
              <a:t> in 1979. </a:t>
            </a:r>
            <a:r>
              <a:rPr lang="en-US" sz="1600" dirty="0" smtClean="0"/>
              <a:t>He </a:t>
            </a:r>
            <a:r>
              <a:rPr lang="en-US" sz="1600" dirty="0"/>
              <a:t>then received a postdoctoral fellowship in the Department of Cell Biology in the laboratories of Drs</a:t>
            </a:r>
            <a:r>
              <a:rPr lang="en-US" sz="1600" dirty="0" smtClean="0"/>
              <a:t>. </a:t>
            </a:r>
            <a:r>
              <a:rPr lang="en-US" sz="1600" dirty="0"/>
              <a:t>Bill Brinkley and Joseph Bryan at Baylor College of Medicine where he laid the foundation for his observations of abnormalities in cell structures. </a:t>
            </a:r>
            <a:r>
              <a:rPr lang="en-US" sz="1600" dirty="0" smtClean="0"/>
              <a:t>In </a:t>
            </a:r>
            <a:r>
              <a:rPr lang="en-US" sz="1600" dirty="0"/>
              <a:t>1982, Perry joined the faculty of Case Western Reserve University, where he currently holds an adjunct appointment. </a:t>
            </a:r>
            <a:r>
              <a:rPr lang="en-US" sz="1600" dirty="0" smtClean="0"/>
              <a:t>He </a:t>
            </a:r>
            <a:r>
              <a:rPr lang="en-US" sz="1600" dirty="0"/>
              <a:t>is distinguished as one of the top Alzheimer’s disease researchers with over 900 publications, one of the top 100 most-cited scientists in neuroscience and behavior and one of the top 25 scientists in free radical research. </a:t>
            </a:r>
            <a:endParaRPr lang="en-US" sz="1600" dirty="0" smtClean="0"/>
          </a:p>
          <a:p>
            <a:r>
              <a:rPr lang="en-US" sz="1600" dirty="0" smtClean="0"/>
              <a:t>Perry </a:t>
            </a:r>
            <a:r>
              <a:rPr lang="en-US" sz="1600" dirty="0"/>
              <a:t>has been </a:t>
            </a:r>
            <a:r>
              <a:rPr lang="en-US" sz="1600" b="1" dirty="0"/>
              <a:t>cited over 42,500 times (H=103) and is recognized as an ISI highly cited researcher. </a:t>
            </a:r>
            <a:r>
              <a:rPr lang="en-US" sz="1600" dirty="0"/>
              <a:t>Perry is editor for numerous journals and is editor-in-chief for the Journal of </a:t>
            </a:r>
            <a:r>
              <a:rPr lang="en-US" sz="1600" dirty="0" smtClean="0"/>
              <a:t>Alzheimer's </a:t>
            </a:r>
            <a:r>
              <a:rPr lang="en-US" sz="1600" dirty="0"/>
              <a:t>Disease. He is a fellow of the American Association for the Advancement of Sciences and past-president of the American Association of </a:t>
            </a:r>
            <a:r>
              <a:rPr lang="en-US" sz="1600" dirty="0" err="1"/>
              <a:t>Neuropathologists</a:t>
            </a:r>
            <a:r>
              <a:rPr lang="en-US" sz="1600" dirty="0"/>
              <a:t>. He received the Distinguished Professional Mentor Award from the Society for the Advancement of Chicanos and Native American Scientists. Most recently he has been named a Foreign Correspondent Member of the Spanish Royal Academy of Sciences. </a:t>
            </a:r>
            <a:r>
              <a:rPr lang="en-US" sz="1600" dirty="0" smtClean="0"/>
              <a:t>Perry's </a:t>
            </a:r>
            <a:r>
              <a:rPr lang="en-US" sz="1600" dirty="0"/>
              <a:t>research is primarily focused on how Alzheimer disease develops and the physiological consequences of the disease at a cellular level. He is currently working to determine the sequence of events leading to damage caused by and the source of increased oxygen radicals.</a:t>
            </a:r>
          </a:p>
        </p:txBody>
      </p:sp>
    </p:spTree>
    <p:extLst>
      <p:ext uri="{BB962C8B-B14F-4D97-AF65-F5344CB8AC3E}">
        <p14:creationId xmlns:p14="http://schemas.microsoft.com/office/powerpoint/2010/main" val="193531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4876800" cy="8382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Research Interests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7772400" cy="4572000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v"/>
            </a:pPr>
            <a:r>
              <a:rPr lang="en-US" b="1" i="1" dirty="0">
                <a:solidFill>
                  <a:srgbClr val="002060"/>
                </a:solidFill>
              </a:rPr>
              <a:t>Cytopathology of Alzheimer's Disease</a:t>
            </a:r>
            <a:r>
              <a:rPr lang="en-US" dirty="0">
                <a:solidFill>
                  <a:srgbClr val="002060"/>
                </a:solidFill>
              </a:rPr>
              <a:t> 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mechanism for RNA-based redox metal binding 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consequences of RNA oxidation on protein synthesis rate and </a:t>
            </a:r>
            <a:r>
              <a:rPr lang="en-US" dirty="0" smtClean="0">
                <a:solidFill>
                  <a:srgbClr val="002060"/>
                </a:solidFill>
              </a:rPr>
              <a:t>fidelity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role of redox active metals in mediating </a:t>
            </a:r>
            <a:r>
              <a:rPr lang="en-US" dirty="0" err="1">
                <a:solidFill>
                  <a:srgbClr val="002060"/>
                </a:solidFill>
              </a:rPr>
              <a:t>prooxidant</a:t>
            </a:r>
            <a:r>
              <a:rPr lang="en-US" dirty="0">
                <a:solidFill>
                  <a:srgbClr val="002060"/>
                </a:solidFill>
              </a:rPr>
              <a:t> and antioxidant properties 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signal transduction pathways altered in Alzheimer disease that allow neurons to evade apoptosis 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002060"/>
                </a:solidFill>
              </a:rPr>
              <a:t>The </a:t>
            </a:r>
            <a:r>
              <a:rPr lang="en-US" dirty="0">
                <a:solidFill>
                  <a:srgbClr val="002060"/>
                </a:solidFill>
              </a:rPr>
              <a:t>mechanism of phosphorylation control of oxidative damage to </a:t>
            </a:r>
            <a:r>
              <a:rPr lang="en-US" dirty="0" err="1">
                <a:solidFill>
                  <a:srgbClr val="002060"/>
                </a:solidFill>
              </a:rPr>
              <a:t>neurofilament</a:t>
            </a:r>
            <a:r>
              <a:rPr lang="en-US" dirty="0">
                <a:solidFill>
                  <a:srgbClr val="002060"/>
                </a:solidFill>
              </a:rPr>
              <a:t> proteins</a:t>
            </a:r>
          </a:p>
        </p:txBody>
      </p:sp>
    </p:spTree>
    <p:extLst>
      <p:ext uri="{BB962C8B-B14F-4D97-AF65-F5344CB8AC3E}">
        <p14:creationId xmlns:p14="http://schemas.microsoft.com/office/powerpoint/2010/main" val="2723779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4648200" cy="6858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Recent Publications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219200"/>
            <a:ext cx="8382000" cy="5181600"/>
          </a:xfrm>
        </p:spPr>
        <p:txBody>
          <a:bodyPr>
            <a:noAutofit/>
          </a:bodyPr>
          <a:lstStyle/>
          <a:p>
            <a:r>
              <a:rPr lang="en-US" sz="1400" dirty="0">
                <a:solidFill>
                  <a:srgbClr val="002060"/>
                </a:solidFill>
              </a:rPr>
              <a:t>Perry EA, </a:t>
            </a:r>
            <a:r>
              <a:rPr lang="en-US" sz="1400" dirty="0" err="1">
                <a:solidFill>
                  <a:srgbClr val="002060"/>
                </a:solidFill>
              </a:rPr>
              <a:t>Castellani</a:t>
            </a:r>
            <a:r>
              <a:rPr lang="en-US" sz="1400" dirty="0">
                <a:solidFill>
                  <a:srgbClr val="002060"/>
                </a:solidFill>
              </a:rPr>
              <a:t> RJ, Moreira PI, </a:t>
            </a:r>
            <a:r>
              <a:rPr lang="en-US" sz="1400" dirty="0" err="1">
                <a:solidFill>
                  <a:srgbClr val="002060"/>
                </a:solidFill>
              </a:rPr>
              <a:t>Nunomura</a:t>
            </a:r>
            <a:r>
              <a:rPr lang="en-US" sz="1400" dirty="0">
                <a:solidFill>
                  <a:srgbClr val="002060"/>
                </a:solidFill>
              </a:rPr>
              <a:t> A, Liu Q, Harris PL, Sayre LM, </a:t>
            </a:r>
            <a:r>
              <a:rPr lang="en-US" sz="1400" dirty="0" err="1">
                <a:solidFill>
                  <a:srgbClr val="002060"/>
                </a:solidFill>
              </a:rPr>
              <a:t>Szweda</a:t>
            </a:r>
            <a:r>
              <a:rPr lang="en-US" sz="1400" dirty="0">
                <a:solidFill>
                  <a:srgbClr val="002060"/>
                </a:solidFill>
              </a:rPr>
              <a:t> PA, </a:t>
            </a:r>
            <a:r>
              <a:rPr lang="en-US" sz="1400" dirty="0" err="1">
                <a:solidFill>
                  <a:srgbClr val="002060"/>
                </a:solidFill>
              </a:rPr>
              <a:t>Szweda</a:t>
            </a:r>
            <a:r>
              <a:rPr lang="en-US" sz="1400" dirty="0">
                <a:solidFill>
                  <a:srgbClr val="002060"/>
                </a:solidFill>
              </a:rPr>
              <a:t> LI, Zhu X, Smith MA, </a:t>
            </a:r>
            <a:r>
              <a:rPr lang="en-US" sz="1400" b="1" dirty="0">
                <a:solidFill>
                  <a:srgbClr val="002060"/>
                </a:solidFill>
              </a:rPr>
              <a:t>Perry G</a:t>
            </a:r>
            <a:r>
              <a:rPr lang="en-US" sz="1400" dirty="0">
                <a:solidFill>
                  <a:srgbClr val="002060"/>
                </a:solidFill>
              </a:rPr>
              <a:t>. </a:t>
            </a:r>
            <a:r>
              <a:rPr lang="en-US" sz="1400" dirty="0" err="1">
                <a:solidFill>
                  <a:srgbClr val="002060"/>
                </a:solidFill>
              </a:rPr>
              <a:t>Neurofilaments</a:t>
            </a:r>
            <a:r>
              <a:rPr lang="en-US" sz="1400" dirty="0">
                <a:solidFill>
                  <a:srgbClr val="002060"/>
                </a:solidFill>
              </a:rPr>
              <a:t> are the major neuronal target of </a:t>
            </a:r>
            <a:r>
              <a:rPr lang="en-US" sz="1400" dirty="0" err="1">
                <a:solidFill>
                  <a:srgbClr val="002060"/>
                </a:solidFill>
              </a:rPr>
              <a:t>hydroxynonenal</a:t>
            </a:r>
            <a:r>
              <a:rPr lang="en-US" sz="1400" dirty="0">
                <a:solidFill>
                  <a:srgbClr val="002060"/>
                </a:solidFill>
              </a:rPr>
              <a:t> mediated protein crosslinks. Free </a:t>
            </a:r>
            <a:r>
              <a:rPr lang="en-US" sz="1400" dirty="0" err="1">
                <a:solidFill>
                  <a:srgbClr val="002060"/>
                </a:solidFill>
              </a:rPr>
              <a:t>Radic</a:t>
            </a:r>
            <a:r>
              <a:rPr lang="en-US" sz="1400" dirty="0">
                <a:solidFill>
                  <a:srgbClr val="002060"/>
                </a:solidFill>
              </a:rPr>
              <a:t> Res 47:507-510, 2013.</a:t>
            </a:r>
          </a:p>
          <a:p>
            <a:r>
              <a:rPr lang="en-US" sz="1400" dirty="0" err="1">
                <a:solidFill>
                  <a:srgbClr val="002060"/>
                </a:solidFill>
              </a:rPr>
              <a:t>Schrag</a:t>
            </a:r>
            <a:r>
              <a:rPr lang="en-US" sz="1400" dirty="0">
                <a:solidFill>
                  <a:srgbClr val="002060"/>
                </a:solidFill>
              </a:rPr>
              <a:t> M, Mueller C, </a:t>
            </a:r>
            <a:r>
              <a:rPr lang="en-US" sz="1400" dirty="0" err="1">
                <a:solidFill>
                  <a:srgbClr val="002060"/>
                </a:solidFill>
              </a:rPr>
              <a:t>Zabel</a:t>
            </a:r>
            <a:r>
              <a:rPr lang="en-US" sz="1400" dirty="0">
                <a:solidFill>
                  <a:srgbClr val="002060"/>
                </a:solidFill>
              </a:rPr>
              <a:t> M, Crofton A, Kirsch WM, </a:t>
            </a:r>
            <a:r>
              <a:rPr lang="en-US" sz="1400" dirty="0" err="1">
                <a:solidFill>
                  <a:srgbClr val="002060"/>
                </a:solidFill>
              </a:rPr>
              <a:t>Chribi</a:t>
            </a:r>
            <a:r>
              <a:rPr lang="en-US" sz="1400" dirty="0">
                <a:solidFill>
                  <a:srgbClr val="002060"/>
                </a:solidFill>
              </a:rPr>
              <a:t> O, </a:t>
            </a:r>
            <a:r>
              <a:rPr lang="en-US" sz="1400" dirty="0" err="1">
                <a:solidFill>
                  <a:srgbClr val="002060"/>
                </a:solidFill>
              </a:rPr>
              <a:t>Squitti</a:t>
            </a:r>
            <a:r>
              <a:rPr lang="en-US" sz="1400" dirty="0">
                <a:solidFill>
                  <a:srgbClr val="002060"/>
                </a:solidFill>
              </a:rPr>
              <a:t> R, </a:t>
            </a:r>
            <a:r>
              <a:rPr lang="en-US" sz="1400" b="1" dirty="0">
                <a:solidFill>
                  <a:srgbClr val="002060"/>
                </a:solidFill>
              </a:rPr>
              <a:t>Perry G</a:t>
            </a:r>
            <a:r>
              <a:rPr lang="en-US" sz="1400" dirty="0">
                <a:solidFill>
                  <a:srgbClr val="002060"/>
                </a:solidFill>
              </a:rPr>
              <a:t>.  Oxidative stress in blood in Alzheimer’s disease and mild cognitive impairment: a meta-analysis. </a:t>
            </a:r>
            <a:r>
              <a:rPr lang="en-US" sz="1400" dirty="0" err="1">
                <a:solidFill>
                  <a:srgbClr val="002060"/>
                </a:solidFill>
              </a:rPr>
              <a:t>Neurobiol</a:t>
            </a:r>
            <a:r>
              <a:rPr lang="en-US" sz="1400" dirty="0">
                <a:solidFill>
                  <a:srgbClr val="002060"/>
                </a:solidFill>
              </a:rPr>
              <a:t> Dis 59:100-110, 2013.</a:t>
            </a:r>
          </a:p>
          <a:p>
            <a:r>
              <a:rPr lang="en-US" sz="1400" dirty="0">
                <a:solidFill>
                  <a:srgbClr val="002060"/>
                </a:solidFill>
              </a:rPr>
              <a:t>Paley EL, </a:t>
            </a:r>
            <a:r>
              <a:rPr lang="en-US" sz="1400" b="1" dirty="0">
                <a:solidFill>
                  <a:srgbClr val="002060"/>
                </a:solidFill>
              </a:rPr>
              <a:t>Perry G.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Sokolova</a:t>
            </a:r>
            <a:r>
              <a:rPr lang="en-US" sz="1400" dirty="0">
                <a:solidFill>
                  <a:srgbClr val="002060"/>
                </a:solidFill>
              </a:rPr>
              <a:t> O.  </a:t>
            </a:r>
            <a:r>
              <a:rPr lang="en-US" sz="1400" dirty="0" err="1">
                <a:solidFill>
                  <a:srgbClr val="002060"/>
                </a:solidFill>
              </a:rPr>
              <a:t>Tryptamine</a:t>
            </a:r>
            <a:r>
              <a:rPr lang="en-US" sz="1400" dirty="0">
                <a:solidFill>
                  <a:srgbClr val="002060"/>
                </a:solidFill>
              </a:rPr>
              <a:t> induces </a:t>
            </a:r>
            <a:r>
              <a:rPr lang="en-US" sz="1400" dirty="0" err="1">
                <a:solidFill>
                  <a:srgbClr val="002060"/>
                </a:solidFill>
              </a:rPr>
              <a:t>axonopathy</a:t>
            </a:r>
            <a:r>
              <a:rPr lang="en-US" sz="1400" dirty="0">
                <a:solidFill>
                  <a:srgbClr val="002060"/>
                </a:solidFill>
              </a:rPr>
              <a:t> and </a:t>
            </a:r>
            <a:r>
              <a:rPr lang="en-US" sz="1400" dirty="0" err="1">
                <a:solidFill>
                  <a:srgbClr val="002060"/>
                </a:solidFill>
              </a:rPr>
              <a:t>mitochondriopathy</a:t>
            </a:r>
            <a:r>
              <a:rPr lang="en-US" sz="1400" dirty="0">
                <a:solidFill>
                  <a:srgbClr val="002060"/>
                </a:solidFill>
              </a:rPr>
              <a:t> mimicking neurodegenerative diseases via </a:t>
            </a:r>
            <a:r>
              <a:rPr lang="en-US" sz="1400" dirty="0" err="1">
                <a:solidFill>
                  <a:srgbClr val="002060"/>
                </a:solidFill>
              </a:rPr>
              <a:t>tryptophanyl-tRNA</a:t>
            </a:r>
            <a:r>
              <a:rPr lang="en-US" sz="1400" dirty="0">
                <a:solidFill>
                  <a:srgbClr val="002060"/>
                </a:solidFill>
              </a:rPr>
              <a:t> deficiency.  </a:t>
            </a:r>
            <a:r>
              <a:rPr lang="en-US" sz="1400" dirty="0" err="1">
                <a:solidFill>
                  <a:srgbClr val="002060"/>
                </a:solidFill>
              </a:rPr>
              <a:t>Curr</a:t>
            </a:r>
            <a:r>
              <a:rPr lang="en-US" sz="1400" dirty="0">
                <a:solidFill>
                  <a:srgbClr val="002060"/>
                </a:solidFill>
              </a:rPr>
              <a:t> Alzheimer Res 10:987-1004, 2013.</a:t>
            </a:r>
          </a:p>
          <a:p>
            <a:r>
              <a:rPr lang="en-US" sz="1400" dirty="0">
                <a:solidFill>
                  <a:srgbClr val="002060"/>
                </a:solidFill>
              </a:rPr>
              <a:t>Fujioka H, </a:t>
            </a:r>
            <a:r>
              <a:rPr lang="en-US" sz="1400" dirty="0" err="1">
                <a:solidFill>
                  <a:srgbClr val="002060"/>
                </a:solidFill>
              </a:rPr>
              <a:t>Phelix</a:t>
            </a:r>
            <a:r>
              <a:rPr lang="en-US" sz="1400" dirty="0">
                <a:solidFill>
                  <a:srgbClr val="002060"/>
                </a:solidFill>
              </a:rPr>
              <a:t> CR, </a:t>
            </a:r>
            <a:r>
              <a:rPr lang="en-US" sz="1400" dirty="0" err="1">
                <a:solidFill>
                  <a:srgbClr val="002060"/>
                </a:solidFill>
              </a:rPr>
              <a:t>Friedland</a:t>
            </a:r>
            <a:r>
              <a:rPr lang="en-US" sz="1400" dirty="0">
                <a:solidFill>
                  <a:srgbClr val="002060"/>
                </a:solidFill>
              </a:rPr>
              <a:t> R, Zhu X, Perry EA, </a:t>
            </a:r>
            <a:r>
              <a:rPr lang="en-US" sz="1400" dirty="0" err="1">
                <a:solidFill>
                  <a:srgbClr val="002060"/>
                </a:solidFill>
              </a:rPr>
              <a:t>Castellani</a:t>
            </a:r>
            <a:r>
              <a:rPr lang="en-US" sz="1400" dirty="0">
                <a:solidFill>
                  <a:srgbClr val="002060"/>
                </a:solidFill>
              </a:rPr>
              <a:t> RJ, </a:t>
            </a:r>
            <a:r>
              <a:rPr lang="en-US" sz="1400" b="1" dirty="0">
                <a:solidFill>
                  <a:srgbClr val="002060"/>
                </a:solidFill>
              </a:rPr>
              <a:t>Perry G</a:t>
            </a:r>
            <a:r>
              <a:rPr lang="en-US" sz="1400" dirty="0">
                <a:solidFill>
                  <a:srgbClr val="002060"/>
                </a:solidFill>
              </a:rPr>
              <a:t>.  </a:t>
            </a:r>
            <a:r>
              <a:rPr lang="en-US" sz="1400" dirty="0" err="1">
                <a:solidFill>
                  <a:srgbClr val="002060"/>
                </a:solidFill>
              </a:rPr>
              <a:t>Apolipoprotein</a:t>
            </a:r>
            <a:r>
              <a:rPr lang="en-US" sz="1400" dirty="0">
                <a:solidFill>
                  <a:srgbClr val="002060"/>
                </a:solidFill>
              </a:rPr>
              <a:t> E4 prevents growth of Plasmodium falciparum at the </a:t>
            </a:r>
            <a:r>
              <a:rPr lang="en-US" sz="1400" dirty="0" err="1">
                <a:solidFill>
                  <a:srgbClr val="002060"/>
                </a:solidFill>
              </a:rPr>
              <a:t>intraerythrocyte</a:t>
            </a:r>
            <a:r>
              <a:rPr lang="en-US" sz="1400" dirty="0">
                <a:solidFill>
                  <a:srgbClr val="002060"/>
                </a:solidFill>
              </a:rPr>
              <a:t> stage: implications for differences in racial susceptibility to Alzheimer disease.  J Health Care for the Poor and Underserved 24:70-78, 2013.</a:t>
            </a:r>
          </a:p>
          <a:p>
            <a:r>
              <a:rPr lang="en-US" sz="1400" dirty="0">
                <a:solidFill>
                  <a:srgbClr val="002060"/>
                </a:solidFill>
              </a:rPr>
              <a:t>Williams WM, Richardson S, </a:t>
            </a:r>
            <a:r>
              <a:rPr lang="en-US" sz="1400" dirty="0" err="1">
                <a:solidFill>
                  <a:srgbClr val="002060"/>
                </a:solidFill>
              </a:rPr>
              <a:t>Siedlak</a:t>
            </a:r>
            <a:r>
              <a:rPr lang="en-US" sz="1400" dirty="0">
                <a:solidFill>
                  <a:srgbClr val="002060"/>
                </a:solidFill>
              </a:rPr>
              <a:t> SL, </a:t>
            </a:r>
            <a:r>
              <a:rPr lang="en-US" sz="1400" dirty="0" err="1">
                <a:solidFill>
                  <a:srgbClr val="002060"/>
                </a:solidFill>
              </a:rPr>
              <a:t>Castellani</a:t>
            </a:r>
            <a:r>
              <a:rPr lang="en-US" sz="1400" dirty="0">
                <a:solidFill>
                  <a:srgbClr val="002060"/>
                </a:solidFill>
              </a:rPr>
              <a:t> RJ, </a:t>
            </a:r>
            <a:r>
              <a:rPr lang="en-US" sz="1400" b="1" dirty="0">
                <a:solidFill>
                  <a:srgbClr val="002060"/>
                </a:solidFill>
              </a:rPr>
              <a:t>Perry G,</a:t>
            </a:r>
            <a:r>
              <a:rPr lang="en-US" sz="1400" dirty="0">
                <a:solidFill>
                  <a:srgbClr val="002060"/>
                </a:solidFill>
              </a:rPr>
              <a:t> Smith MA, Zhu X.  Antimicrobial Peptide beta-defensin-1 expression is </a:t>
            </a:r>
            <a:r>
              <a:rPr lang="en-US" sz="1400" dirty="0" err="1">
                <a:solidFill>
                  <a:srgbClr val="002060"/>
                </a:solidFill>
              </a:rPr>
              <a:t>upregulated</a:t>
            </a:r>
            <a:r>
              <a:rPr lang="en-US" sz="1400" dirty="0">
                <a:solidFill>
                  <a:srgbClr val="002060"/>
                </a:solidFill>
              </a:rPr>
              <a:t> in Alzheimer’s brain. J </a:t>
            </a:r>
            <a:r>
              <a:rPr lang="en-US" sz="1400" dirty="0" err="1">
                <a:solidFill>
                  <a:srgbClr val="002060"/>
                </a:solidFill>
              </a:rPr>
              <a:t>Neuroinflammation</a:t>
            </a:r>
            <a:r>
              <a:rPr lang="en-US" sz="1400" dirty="0">
                <a:solidFill>
                  <a:srgbClr val="002060"/>
                </a:solidFill>
              </a:rPr>
              <a:t> 10, http://www.jneuroinflammation.com/content/10/1/127, 2013.</a:t>
            </a:r>
          </a:p>
          <a:p>
            <a:r>
              <a:rPr lang="en-US" sz="1400" dirty="0" err="1">
                <a:solidFill>
                  <a:srgbClr val="002060"/>
                </a:solidFill>
              </a:rPr>
              <a:t>Castellani</a:t>
            </a:r>
            <a:r>
              <a:rPr lang="en-US" sz="1400" dirty="0">
                <a:solidFill>
                  <a:srgbClr val="002060"/>
                </a:solidFill>
              </a:rPr>
              <a:t> RJ, Nugent SL, Morrison AL, Zhu X, Lee H-g, Harris PLR, </a:t>
            </a:r>
            <a:r>
              <a:rPr lang="en-US" sz="1400" dirty="0" err="1">
                <a:solidFill>
                  <a:srgbClr val="002060"/>
                </a:solidFill>
              </a:rPr>
              <a:t>Bajić</a:t>
            </a:r>
            <a:r>
              <a:rPr lang="en-US" sz="1400" dirty="0">
                <a:solidFill>
                  <a:srgbClr val="002060"/>
                </a:solidFill>
              </a:rPr>
              <a:t> V, Sharma HS, Chen SG, </a:t>
            </a:r>
            <a:r>
              <a:rPr lang="en-US" sz="1400" dirty="0" err="1">
                <a:solidFill>
                  <a:srgbClr val="002060"/>
                </a:solidFill>
              </a:rPr>
              <a:t>Oettgen</a:t>
            </a:r>
            <a:r>
              <a:rPr lang="en-US" sz="1400" dirty="0">
                <a:solidFill>
                  <a:srgbClr val="002060"/>
                </a:solidFill>
              </a:rPr>
              <a:t> P, </a:t>
            </a:r>
            <a:r>
              <a:rPr lang="en-US" sz="1400" b="1" dirty="0">
                <a:solidFill>
                  <a:srgbClr val="002060"/>
                </a:solidFill>
              </a:rPr>
              <a:t>Perry G</a:t>
            </a:r>
            <a:r>
              <a:rPr lang="en-US" sz="1400" dirty="0">
                <a:solidFill>
                  <a:srgbClr val="002060"/>
                </a:solidFill>
              </a:rPr>
              <a:t>, Smith MA.  CD3 in </a:t>
            </a:r>
            <a:r>
              <a:rPr lang="en-US" sz="1400" dirty="0" err="1">
                <a:solidFill>
                  <a:srgbClr val="002060"/>
                </a:solidFill>
              </a:rPr>
              <a:t>Lewy</a:t>
            </a:r>
            <a:r>
              <a:rPr lang="en-US" sz="1400" dirty="0">
                <a:solidFill>
                  <a:srgbClr val="002060"/>
                </a:solidFill>
              </a:rPr>
              <a:t> pathology: does the abnormal recall of neurodevelopmental processes underlie Parkinson’s disease.  </a:t>
            </a:r>
            <a:r>
              <a:rPr lang="en-US" sz="1400" i="1" dirty="0">
                <a:solidFill>
                  <a:srgbClr val="002060"/>
                </a:solidFill>
              </a:rPr>
              <a:t>J Neural </a:t>
            </a:r>
            <a:r>
              <a:rPr lang="en-US" sz="1400" i="1" dirty="0" err="1">
                <a:solidFill>
                  <a:srgbClr val="002060"/>
                </a:solidFill>
              </a:rPr>
              <a:t>Transm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b="1" dirty="0">
                <a:solidFill>
                  <a:srgbClr val="002060"/>
                </a:solidFill>
              </a:rPr>
              <a:t>118</a:t>
            </a:r>
            <a:r>
              <a:rPr lang="en-US" sz="1400" dirty="0">
                <a:solidFill>
                  <a:srgbClr val="002060"/>
                </a:solidFill>
              </a:rPr>
              <a:t>:23-26, 2011.</a:t>
            </a:r>
          </a:p>
          <a:p>
            <a:r>
              <a:rPr lang="en-US" sz="1400" dirty="0" err="1">
                <a:solidFill>
                  <a:srgbClr val="002060"/>
                </a:solidFill>
              </a:rPr>
              <a:t>Phelix</a:t>
            </a:r>
            <a:r>
              <a:rPr lang="en-US" sz="1400" dirty="0">
                <a:solidFill>
                  <a:srgbClr val="002060"/>
                </a:solidFill>
              </a:rPr>
              <a:t> CF, </a:t>
            </a:r>
            <a:r>
              <a:rPr lang="en-US" sz="1400" dirty="0" err="1">
                <a:solidFill>
                  <a:srgbClr val="002060"/>
                </a:solidFill>
              </a:rPr>
              <a:t>LeBaron</a:t>
            </a:r>
            <a:r>
              <a:rPr lang="en-US" sz="1400" dirty="0">
                <a:solidFill>
                  <a:srgbClr val="002060"/>
                </a:solidFill>
              </a:rPr>
              <a:t> RG, Roberson DJ, Villanueva RE, </a:t>
            </a:r>
            <a:r>
              <a:rPr lang="en-US" sz="1400" dirty="0" err="1">
                <a:solidFill>
                  <a:srgbClr val="002060"/>
                </a:solidFill>
              </a:rPr>
              <a:t>Villareal</a:t>
            </a:r>
            <a:r>
              <a:rPr lang="en-US" sz="1400" dirty="0">
                <a:solidFill>
                  <a:srgbClr val="002060"/>
                </a:solidFill>
              </a:rPr>
              <a:t> G, </a:t>
            </a:r>
            <a:r>
              <a:rPr lang="en-US" sz="1400" dirty="0" err="1">
                <a:solidFill>
                  <a:srgbClr val="002060"/>
                </a:solidFill>
              </a:rPr>
              <a:t>Rahimi</a:t>
            </a:r>
            <a:r>
              <a:rPr lang="en-US" sz="1400" dirty="0">
                <a:solidFill>
                  <a:srgbClr val="002060"/>
                </a:solidFill>
              </a:rPr>
              <a:t> OB, </a:t>
            </a:r>
            <a:r>
              <a:rPr lang="en-US" sz="1400" dirty="0" err="1">
                <a:solidFill>
                  <a:srgbClr val="002060"/>
                </a:solidFill>
              </a:rPr>
              <a:t>Siedlak</a:t>
            </a:r>
            <a:r>
              <a:rPr lang="en-US" sz="1400" dirty="0">
                <a:solidFill>
                  <a:srgbClr val="002060"/>
                </a:solidFill>
              </a:rPr>
              <a:t> S, Zhu X, </a:t>
            </a:r>
            <a:r>
              <a:rPr lang="en-US" sz="1400" b="1" dirty="0">
                <a:solidFill>
                  <a:srgbClr val="002060"/>
                </a:solidFill>
              </a:rPr>
              <a:t>Perry G</a:t>
            </a:r>
            <a:r>
              <a:rPr lang="en-US" sz="1400" dirty="0">
                <a:solidFill>
                  <a:srgbClr val="002060"/>
                </a:solidFill>
              </a:rPr>
              <a:t>.  Transcription-to-</a:t>
            </a:r>
            <a:r>
              <a:rPr lang="en-US" sz="1400" dirty="0" err="1">
                <a:solidFill>
                  <a:srgbClr val="002060"/>
                </a:solidFill>
              </a:rPr>
              <a:t>metabalome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dirty="0" err="1">
                <a:solidFill>
                  <a:srgbClr val="002060"/>
                </a:solidFill>
              </a:rPr>
              <a:t>biosimulation</a:t>
            </a:r>
            <a:r>
              <a:rPr lang="en-US" sz="1400" dirty="0">
                <a:solidFill>
                  <a:srgbClr val="002060"/>
                </a:solidFill>
              </a:rPr>
              <a:t> reveals human hippocampal </a:t>
            </a:r>
            <a:r>
              <a:rPr lang="en-US" sz="1400" dirty="0" err="1">
                <a:solidFill>
                  <a:srgbClr val="002060"/>
                </a:solidFill>
              </a:rPr>
              <a:t>hypometabolism</a:t>
            </a:r>
            <a:r>
              <a:rPr lang="en-US" sz="1400" dirty="0">
                <a:solidFill>
                  <a:srgbClr val="002060"/>
                </a:solidFill>
              </a:rPr>
              <a:t> with age and Alzheimer’s disease.  </a:t>
            </a:r>
            <a:r>
              <a:rPr lang="en-US" sz="1400" i="1" dirty="0">
                <a:solidFill>
                  <a:srgbClr val="002060"/>
                </a:solidFill>
              </a:rPr>
              <a:t>Intern J Knowledge Discovery Bioinformatics</a:t>
            </a:r>
            <a:r>
              <a:rPr lang="en-US" sz="1400" dirty="0">
                <a:solidFill>
                  <a:srgbClr val="002060"/>
                </a:solidFill>
              </a:rPr>
              <a:t> </a:t>
            </a:r>
            <a:r>
              <a:rPr lang="en-US" sz="1400" b="1" dirty="0">
                <a:solidFill>
                  <a:srgbClr val="002060"/>
                </a:solidFill>
              </a:rPr>
              <a:t>2</a:t>
            </a:r>
            <a:r>
              <a:rPr lang="en-US" sz="1400" dirty="0">
                <a:solidFill>
                  <a:srgbClr val="002060"/>
                </a:solidFill>
              </a:rPr>
              <a:t>:1-18, 2011.</a:t>
            </a:r>
          </a:p>
        </p:txBody>
      </p:sp>
    </p:spTree>
    <p:extLst>
      <p:ext uri="{BB962C8B-B14F-4D97-AF65-F5344CB8AC3E}">
        <p14:creationId xmlns:p14="http://schemas.microsoft.com/office/powerpoint/2010/main" val="212741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1736334" cy="5334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eaLnBrk="1" hangingPunct="1"/>
            <a:r>
              <a:rPr lang="en-US" sz="2000" b="1" dirty="0" smtClean="0">
                <a:solidFill>
                  <a:srgbClr val="002060"/>
                </a:solidFill>
              </a:rPr>
              <a:t>Introduction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457200" y="762000"/>
            <a:ext cx="7772400" cy="4572000"/>
          </a:xfrm>
        </p:spPr>
        <p:txBody>
          <a:bodyPr>
            <a:normAutofit fontScale="92500"/>
          </a:bodyPr>
          <a:lstStyle/>
          <a:p>
            <a:pPr marL="0" indent="0" algn="ctr" eaLnBrk="1" hangingPunct="1">
              <a:buNone/>
            </a:pPr>
            <a:r>
              <a:rPr lang="en-US" sz="2500" b="1" u="sng" dirty="0" smtClean="0">
                <a:solidFill>
                  <a:srgbClr val="002060"/>
                </a:solidFill>
              </a:rPr>
              <a:t>Oceanography</a:t>
            </a:r>
          </a:p>
          <a:p>
            <a:pPr algn="just"/>
            <a:r>
              <a:rPr lang="en-US" sz="2500" dirty="0"/>
              <a:t>Oceanography is the science of oceans and seas including marine environment, coastal zone management, fishery economics, and marine pollution. </a:t>
            </a:r>
            <a:endParaRPr lang="en-US" sz="2500" dirty="0" smtClean="0"/>
          </a:p>
          <a:p>
            <a:pPr algn="just"/>
            <a:r>
              <a:rPr lang="en-US" sz="2500" dirty="0" smtClean="0"/>
              <a:t>Oceanography </a:t>
            </a:r>
            <a:r>
              <a:rPr lang="en-US" sz="2500" dirty="0"/>
              <a:t>increases the scope of marine pollution impact and possible effects of the exploitation of marine resources, together with the role of the ocean in possible global warming and climate change</a:t>
            </a:r>
            <a:r>
              <a:rPr lang="en-US" sz="2500" dirty="0" smtClean="0"/>
              <a:t>.</a:t>
            </a:r>
          </a:p>
          <a:p>
            <a:pPr algn="just"/>
            <a:r>
              <a:rPr lang="en-US" sz="2500" dirty="0"/>
              <a:t>Oceanographic fields and processes possess certain features that are not commonly encountered in some other areas of science and engineering. </a:t>
            </a:r>
          </a:p>
          <a:p>
            <a:pPr algn="just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09792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066800"/>
            <a:ext cx="71628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587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22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457200"/>
            <a:ext cx="3048000" cy="5539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002060"/>
                </a:solidFill>
              </a:rPr>
              <a:t>Aims &amp; Scope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1143000"/>
            <a:ext cx="8001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The Applied oceanography is devoted to the rapid publication of fundamental research papers on all phases of oceanography</a:t>
            </a:r>
            <a:r>
              <a:rPr lang="en-US" sz="2000" dirty="0" smtClean="0">
                <a:solidFill>
                  <a:srgbClr val="002060"/>
                </a:solidFill>
              </a:rPr>
              <a:t>. Topics </a:t>
            </a:r>
            <a:r>
              <a:rPr lang="en-US" sz="2000" dirty="0">
                <a:solidFill>
                  <a:srgbClr val="002060"/>
                </a:solidFill>
              </a:rPr>
              <a:t>include: </a:t>
            </a:r>
            <a:endParaRPr lang="en-US" sz="2000" dirty="0" smtClean="0">
              <a:solidFill>
                <a:srgbClr val="002060"/>
              </a:solidFill>
            </a:endParaRPr>
          </a:p>
          <a:p>
            <a:endParaRPr lang="en-US" sz="2000" dirty="0">
              <a:solidFill>
                <a:srgbClr val="002060"/>
              </a:solidFill>
            </a:endParaRPr>
          </a:p>
          <a:p>
            <a:pPr marL="285750" indent="-285750">
              <a:buBlip>
                <a:blip r:embed="rId3"/>
              </a:buBlip>
            </a:pPr>
            <a:r>
              <a:rPr lang="en-US" sz="2000" dirty="0">
                <a:solidFill>
                  <a:srgbClr val="002060"/>
                </a:solidFill>
              </a:rPr>
              <a:t>Biological oceanography, study of the plants, animals and microbes of the oceans and their ecological interaction with the ocean; </a:t>
            </a:r>
          </a:p>
          <a:p>
            <a:pPr marL="285750" indent="-285750">
              <a:buBlip>
                <a:blip r:embed="rId3"/>
              </a:buBlip>
            </a:pPr>
            <a:r>
              <a:rPr lang="en-US" sz="2000" dirty="0">
                <a:solidFill>
                  <a:srgbClr val="002060"/>
                </a:solidFill>
              </a:rPr>
              <a:t>Chemical oceanography, study of the chemistry of the ocean and its chemical interaction with the atmosphere; </a:t>
            </a:r>
          </a:p>
          <a:p>
            <a:pPr marL="285750" indent="-285750">
              <a:buBlip>
                <a:blip r:embed="rId3"/>
              </a:buBlip>
            </a:pPr>
            <a:r>
              <a:rPr lang="en-US" sz="2000" dirty="0">
                <a:solidFill>
                  <a:srgbClr val="002060"/>
                </a:solidFill>
              </a:rPr>
              <a:t>Geological oceanography, study of the geology of the ocean floor including plate tectonics and </a:t>
            </a:r>
            <a:r>
              <a:rPr lang="en-US" sz="2000" dirty="0" err="1">
                <a:solidFill>
                  <a:srgbClr val="002060"/>
                </a:solidFill>
              </a:rPr>
              <a:t>paleoceanography</a:t>
            </a:r>
            <a:r>
              <a:rPr lang="en-US" sz="2000" dirty="0">
                <a:solidFill>
                  <a:srgbClr val="002060"/>
                </a:solidFill>
              </a:rPr>
              <a:t>; </a:t>
            </a:r>
          </a:p>
          <a:p>
            <a:pPr marL="285750" indent="-285750">
              <a:buBlip>
                <a:blip r:embed="rId3"/>
              </a:buBlip>
            </a:pPr>
            <a:r>
              <a:rPr lang="en-US" sz="2000" dirty="0">
                <a:solidFill>
                  <a:srgbClr val="002060"/>
                </a:solidFill>
              </a:rPr>
              <a:t>Physical oceanography, studies the ocean's physical attributes including temperature-salinity structure, mixing, waves, internal waves, surface tides, internal tides, and currents. </a:t>
            </a:r>
          </a:p>
          <a:p>
            <a:pPr marL="285750" indent="-285750">
              <a:buBlip>
                <a:blip r:embed="rId3"/>
              </a:buBlip>
            </a:pPr>
            <a:endParaRPr lang="en-US" sz="2000" dirty="0" smtClean="0">
              <a:solidFill>
                <a:srgbClr val="002060"/>
              </a:solidFill>
            </a:endParaRPr>
          </a:p>
          <a:p>
            <a:r>
              <a:rPr lang="en-US" sz="2000" dirty="0" smtClean="0">
                <a:solidFill>
                  <a:srgbClr val="002060"/>
                </a:solidFill>
              </a:rPr>
              <a:t>All </a:t>
            </a:r>
            <a:r>
              <a:rPr lang="en-US" sz="2000" dirty="0">
                <a:solidFill>
                  <a:srgbClr val="002060"/>
                </a:solidFill>
              </a:rPr>
              <a:t>contributions shall be rigorously refereed and selecting on the basis of quality and originality of the work as well as the breadth of interest to readers. </a:t>
            </a:r>
          </a:p>
        </p:txBody>
      </p:sp>
    </p:spTree>
    <p:extLst>
      <p:ext uri="{BB962C8B-B14F-4D97-AF65-F5344CB8AC3E}">
        <p14:creationId xmlns:p14="http://schemas.microsoft.com/office/powerpoint/2010/main" val="354342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533400" y="762000"/>
            <a:ext cx="7772400" cy="55626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Oceanographic fields and processes possess certain features that are not commonly encountered in some other areas of science and engineering.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Oceanographic </a:t>
            </a:r>
            <a:r>
              <a:rPr lang="en-US" dirty="0">
                <a:solidFill>
                  <a:srgbClr val="002060"/>
                </a:solidFill>
              </a:rPr>
              <a:t>processes include coupling across a large range of scales and linkage between a numbers of factors of different nature. In recent times that nations have begun to recognize the size, diversity and complexity of the ocean industries and their importance to all.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Too </a:t>
            </a:r>
            <a:r>
              <a:rPr lang="en-US" dirty="0">
                <a:solidFill>
                  <a:srgbClr val="002060"/>
                </a:solidFill>
              </a:rPr>
              <a:t>many people marine equals shipping, which is indeed an important industry as the world fleet carries over 90% of the world trade by tonnage and shipbuilding is a business worth over U.S. $32 billion per annum. </a:t>
            </a:r>
            <a:endParaRPr lang="en-US" dirty="0" smtClean="0">
              <a:solidFill>
                <a:srgbClr val="002060"/>
              </a:solidFill>
            </a:endParaRPr>
          </a:p>
          <a:p>
            <a:r>
              <a:rPr lang="en-US" dirty="0" smtClean="0">
                <a:solidFill>
                  <a:srgbClr val="002060"/>
                </a:solidFill>
              </a:rPr>
              <a:t>Offshore </a:t>
            </a:r>
            <a:r>
              <a:rPr lang="en-US" dirty="0">
                <a:solidFill>
                  <a:srgbClr val="002060"/>
                </a:solidFill>
              </a:rPr>
              <a:t>oil &amp; gas is the world's biggest marine industry where off production alone can have a value of more than $300 billion per annum. Submarine cables are now a huge business that provides the "worldwide" part of the world wide web and enables the very existence of the internet.</a:t>
            </a:r>
            <a:endParaRPr lang="en-US" dirty="0" smtClean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65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311</TotalTime>
  <Words>999</Words>
  <Application>Microsoft Office PowerPoint</Application>
  <PresentationFormat>On-screen Show (4:3)</PresentationFormat>
  <Paragraphs>64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Equity</vt:lpstr>
      <vt:lpstr>PowerPoint Presentation</vt:lpstr>
      <vt:lpstr>BIOGRAPHY</vt:lpstr>
      <vt:lpstr>Research Interests</vt:lpstr>
      <vt:lpstr>Recent Publications</vt:lpstr>
      <vt:lpstr>Introduction</vt:lpstr>
      <vt:lpstr>PowerPoint Presentation</vt:lpstr>
      <vt:lpstr>PowerPoint Presentation</vt:lpstr>
      <vt:lpstr>PowerPoint Presentation</vt:lpstr>
      <vt:lpstr>PowerPoint Presentation</vt:lpstr>
      <vt:lpstr>Oceanography: Its Scope, Problems, and Economic Importance</vt:lpstr>
      <vt:lpstr>Careers in Oceanography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SHAZIA JAMSHED</dc:title>
  <dc:creator>rakesh-m</dc:creator>
  <cp:lastModifiedBy>Arul Balaji Natarajan</cp:lastModifiedBy>
  <cp:revision>42</cp:revision>
  <dcterms:created xsi:type="dcterms:W3CDTF">2014-10-08T08:45:06Z</dcterms:created>
  <dcterms:modified xsi:type="dcterms:W3CDTF">2015-10-19T08:57:11Z</dcterms:modified>
</cp:coreProperties>
</file>