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4"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omicsgroup.org/journals/implementation-of-the-moroccan-family-code-by-spanish-authorities-to-immigrant-women-through-the-recognition-method-2169-0170.1000116.php?aid=25312" TargetMode="External"/><Relationship Id="rId2" Type="http://schemas.openxmlformats.org/officeDocument/2006/relationships/hyperlink" Target="http://omicsgroup.org/journals/general-terms-and-conditions-in-online-international-contracts-european-and-spanish-law-2169-0170.1000e116.php?aid=2635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latin typeface="Times New Roman" pitchFamily="18" charset="0"/>
                <a:cs typeface="Times New Roman" pitchFamily="18" charset="0"/>
              </a:rPr>
              <a:t>Editorial Board Member</a:t>
            </a:r>
            <a:br>
              <a:rPr lang="en-US" b="1" dirty="0">
                <a:latin typeface="Times New Roman" pitchFamily="18" charset="0"/>
                <a:cs typeface="Times New Roman" pitchFamily="18" charset="0"/>
              </a:rPr>
            </a:br>
            <a:endParaRPr lang="en-US" dirty="0"/>
          </a:p>
        </p:txBody>
      </p:sp>
      <p:sp>
        <p:nvSpPr>
          <p:cNvPr id="5" name="Content Placeholder 4"/>
          <p:cNvSpPr>
            <a:spLocks noGrp="1"/>
          </p:cNvSpPr>
          <p:nvPr>
            <p:ph sz="half" idx="1"/>
          </p:nvPr>
        </p:nvSpPr>
        <p:spPr>
          <a:xfrm>
            <a:off x="457200" y="1600200"/>
            <a:ext cx="4800600" cy="4525963"/>
          </a:xfrm>
        </p:spPr>
        <p:txBody>
          <a:bodyPr/>
          <a:lstStyle/>
          <a:p>
            <a:pPr marL="0" indent="0">
              <a:lnSpc>
                <a:spcPct val="150000"/>
              </a:lnSpc>
              <a:buNone/>
            </a:pPr>
            <a:r>
              <a:rPr lang="es-ES" dirty="0">
                <a:latin typeface="Times New Roman" pitchFamily="18" charset="0"/>
                <a:cs typeface="Times New Roman" pitchFamily="18" charset="0"/>
              </a:rPr>
              <a:t>Dr. Gloria Esteban de la Rosa</a:t>
            </a:r>
          </a:p>
          <a:p>
            <a:pPr marL="0" indent="0">
              <a:lnSpc>
                <a:spcPct val="150000"/>
              </a:lnSpc>
              <a:buNone/>
            </a:pPr>
            <a:r>
              <a:rPr lang="en-US" dirty="0">
                <a:latin typeface="Times New Roman" pitchFamily="18" charset="0"/>
                <a:cs typeface="Times New Roman" pitchFamily="18" charset="0"/>
              </a:rPr>
              <a:t>Editor-in-Chief</a:t>
            </a:r>
          </a:p>
          <a:p>
            <a:pPr marL="0" indent="0">
              <a:lnSpc>
                <a:spcPct val="150000"/>
              </a:lnSpc>
              <a:buNone/>
            </a:pPr>
            <a:r>
              <a:rPr lang="en-US" dirty="0">
                <a:latin typeface="Times New Roman" pitchFamily="18" charset="0"/>
                <a:cs typeface="Times New Roman" pitchFamily="18" charset="0"/>
              </a:rPr>
              <a:t>Professor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University of </a:t>
            </a:r>
            <a:r>
              <a:rPr lang="en-US" dirty="0" err="1">
                <a:latin typeface="Times New Roman" pitchFamily="18" charset="0"/>
                <a:cs typeface="Times New Roman" pitchFamily="18" charset="0"/>
              </a:rPr>
              <a:t>Jaén</a:t>
            </a:r>
            <a:r>
              <a:rPr lang="en-US" dirty="0">
                <a:latin typeface="Times New Roman" pitchFamily="18" charset="0"/>
                <a:cs typeface="Times New Roman" pitchFamily="18" charset="0"/>
              </a:rPr>
              <a:t>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Spain</a:t>
            </a:r>
          </a:p>
          <a:p>
            <a:pPr marL="0" indent="0">
              <a:lnSpc>
                <a:spcPct val="150000"/>
              </a:lnSpc>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3810000"/>
            <a:ext cx="22860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524000"/>
            <a:ext cx="196215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1752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28600"/>
            <a:ext cx="1981200" cy="914400"/>
          </a:xfrm>
        </p:spPr>
        <p:txBody>
          <a:bodyPr>
            <a:normAutofit/>
          </a:bodyPr>
          <a:lstStyle/>
          <a:p>
            <a:r>
              <a:rPr lang="en-US" sz="2400" b="1" dirty="0">
                <a:solidFill>
                  <a:srgbClr val="FF0000"/>
                </a:solidFill>
                <a:latin typeface="Times New Roman" pitchFamily="18" charset="0"/>
                <a:cs typeface="Times New Roman" pitchFamily="18" charset="0"/>
              </a:rPr>
              <a:t>Biography</a:t>
            </a:r>
            <a:br>
              <a:rPr lang="en-US" sz="2400" b="1" dirty="0">
                <a:solidFill>
                  <a:srgbClr val="FF0000"/>
                </a:solidFill>
                <a:latin typeface="Times New Roman" pitchFamily="18" charset="0"/>
                <a:cs typeface="Times New Roman" pitchFamily="18" charset="0"/>
              </a:rPr>
            </a:br>
            <a:endParaRPr lang="en-US" sz="2400" dirty="0"/>
          </a:p>
        </p:txBody>
      </p:sp>
      <p:sp>
        <p:nvSpPr>
          <p:cNvPr id="6" name="Content Placeholder 5"/>
          <p:cNvSpPr>
            <a:spLocks noGrp="1"/>
          </p:cNvSpPr>
          <p:nvPr>
            <p:ph idx="1"/>
          </p:nvPr>
        </p:nvSpPr>
        <p:spPr>
          <a:xfrm>
            <a:off x="457200" y="914400"/>
            <a:ext cx="8229600" cy="4800600"/>
          </a:xfrm>
        </p:spPr>
        <p:txBody>
          <a:bodyPr>
            <a:noAutofit/>
          </a:bodyPr>
          <a:lstStyle/>
          <a:p>
            <a:pPr algn="just"/>
            <a:r>
              <a:rPr lang="en-US" sz="2200" dirty="0">
                <a:latin typeface="Times New Roman" pitchFamily="18" charset="0"/>
                <a:cs typeface="Times New Roman" pitchFamily="18" charset="0"/>
              </a:rPr>
              <a:t>Gloria Esteban de la Rosa is Professor of Private International Law at the University of </a:t>
            </a:r>
            <a:r>
              <a:rPr lang="en-US" sz="2200" dirty="0" err="1">
                <a:latin typeface="Times New Roman" pitchFamily="18" charset="0"/>
                <a:cs typeface="Times New Roman" pitchFamily="18" charset="0"/>
              </a:rPr>
              <a:t>Jaén</a:t>
            </a:r>
            <a:r>
              <a:rPr lang="en-US" sz="2200" dirty="0">
                <a:latin typeface="Times New Roman" pitchFamily="18" charset="0"/>
                <a:cs typeface="Times New Roman" pitchFamily="18" charset="0"/>
              </a:rPr>
              <a:t> since 1992. She teaches not only Private International Law at the University of </a:t>
            </a:r>
            <a:r>
              <a:rPr lang="en-US" sz="2200" dirty="0" err="1">
                <a:latin typeface="Times New Roman" pitchFamily="18" charset="0"/>
                <a:cs typeface="Times New Roman" pitchFamily="18" charset="0"/>
              </a:rPr>
              <a:t>Jaén</a:t>
            </a:r>
            <a:r>
              <a:rPr lang="en-US" sz="2200" dirty="0">
                <a:latin typeface="Times New Roman" pitchFamily="18" charset="0"/>
                <a:cs typeface="Times New Roman" pitchFamily="18" charset="0"/>
              </a:rPr>
              <a:t> for Spanish students, but also International Business Law in English language for Spanish and foreigner students from different parts of the world, specially, Erasmus students</a:t>
            </a:r>
            <a:r>
              <a:rPr lang="en-US" sz="2200" dirty="0" smtClean="0">
                <a:latin typeface="Times New Roman" pitchFamily="18" charset="0"/>
                <a:cs typeface="Times New Roman" pitchFamily="18" charset="0"/>
              </a:rPr>
              <a:t>.</a:t>
            </a:r>
          </a:p>
          <a:p>
            <a:pPr marL="0" indent="0" algn="just">
              <a:buNone/>
            </a:pPr>
            <a:endParaRPr lang="en-US" sz="2200" dirty="0" smtClean="0">
              <a:latin typeface="Times New Roman" pitchFamily="18" charset="0"/>
              <a:cs typeface="Times New Roman" pitchFamily="18" charset="0"/>
            </a:endParaRPr>
          </a:p>
          <a:p>
            <a:pPr algn="just"/>
            <a:r>
              <a:rPr lang="en-US" sz="2200" dirty="0" smtClean="0">
                <a:latin typeface="Times New Roman" pitchFamily="18" charset="0"/>
                <a:cs typeface="Times New Roman" pitchFamily="18" charset="0"/>
              </a:rPr>
              <a:t>She </a:t>
            </a:r>
            <a:r>
              <a:rPr lang="en-US" sz="2200" dirty="0">
                <a:latin typeface="Times New Roman" pitchFamily="18" charset="0"/>
                <a:cs typeface="Times New Roman" pitchFamily="18" charset="0"/>
              </a:rPr>
              <a:t>is Director of various national Projects about International Trade Law and Immigration Law and Policy. She has obtained a prize in 2006 in appreciation of researches and activities rendered in relation with the immigration in the Autonomous Community of Andalucía (Spain) and in 2013 in recognition of her academic activity in the field of the protection of human rights. </a:t>
            </a:r>
            <a:endParaRPr lang="en-US" sz="2200" dirty="0" smtClean="0">
              <a:latin typeface="Times New Roman" pitchFamily="18" charset="0"/>
              <a:cs typeface="Times New Roman" pitchFamily="18" charset="0"/>
            </a:endParaRPr>
          </a:p>
          <a:p>
            <a:pPr algn="just"/>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4082686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57200"/>
            <a:ext cx="8229600" cy="5668963"/>
          </a:xfrm>
        </p:spPr>
        <p:txBody>
          <a:bodyPr>
            <a:normAutofit/>
          </a:bodyPr>
          <a:lstStyle/>
          <a:p>
            <a:r>
              <a:rPr lang="en-US" sz="2200" dirty="0">
                <a:latin typeface="Times New Roman" pitchFamily="18" charset="0"/>
                <a:cs typeface="Times New Roman" pitchFamily="18" charset="0"/>
              </a:rPr>
              <a:t>She has </a:t>
            </a:r>
            <a:r>
              <a:rPr lang="en-US" sz="2200" dirty="0" err="1">
                <a:latin typeface="Times New Roman" pitchFamily="18" charset="0"/>
                <a:cs typeface="Times New Roman" pitchFamily="18" charset="0"/>
              </a:rPr>
              <a:t>organised</a:t>
            </a:r>
            <a:r>
              <a:rPr lang="en-US" sz="2200" dirty="0">
                <a:latin typeface="Times New Roman" pitchFamily="18" charset="0"/>
                <a:cs typeface="Times New Roman" pitchFamily="18" charset="0"/>
              </a:rPr>
              <a:t> and participated in the scientific comity of an important number of Congresses, that has taken place not only at the University of </a:t>
            </a:r>
            <a:r>
              <a:rPr lang="en-US" sz="2200" dirty="0" err="1">
                <a:latin typeface="Times New Roman" pitchFamily="18" charset="0"/>
                <a:cs typeface="Times New Roman" pitchFamily="18" charset="0"/>
              </a:rPr>
              <a:t>Jaén</a:t>
            </a:r>
            <a:r>
              <a:rPr lang="en-US" sz="2200" dirty="0">
                <a:latin typeface="Times New Roman" pitchFamily="18" charset="0"/>
                <a:cs typeface="Times New Roman" pitchFamily="18" charset="0"/>
              </a:rPr>
              <a:t> but also in other countries. She is also Directress of an editorial Collection since 2010. </a:t>
            </a:r>
            <a:endParaRPr lang="en-US" sz="2200" dirty="0" smtClean="0">
              <a:latin typeface="Times New Roman" pitchFamily="18" charset="0"/>
              <a:cs typeface="Times New Roman" pitchFamily="18" charset="0"/>
            </a:endParaRPr>
          </a:p>
          <a:p>
            <a:pPr marL="0" indent="0">
              <a:buNone/>
            </a:pP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She </a:t>
            </a:r>
            <a:r>
              <a:rPr lang="en-US" sz="2200" dirty="0">
                <a:latin typeface="Times New Roman" pitchFamily="18" charset="0"/>
                <a:cs typeface="Times New Roman" pitchFamily="18" charset="0"/>
              </a:rPr>
              <a:t>is membership of the Research Group “European Community and Private International Law” (dir. S. Sánchez) and of the Study Group of Human Rights (dir. F.J. Zamora). She participates in the European Research Network in the field of private international law, civil law and civil procedure and in the American Research Institute for Policy Development. Finally, she has obtained two mentions in appreciation of the quality of her publication by the Spanish competent National Agency</a:t>
            </a:r>
            <a:endParaRPr lang="en-US" sz="2200" dirty="0"/>
          </a:p>
        </p:txBody>
      </p:sp>
    </p:spTree>
    <p:extLst>
      <p:ext uri="{BB962C8B-B14F-4D97-AF65-F5344CB8AC3E}">
        <p14:creationId xmlns:p14="http://schemas.microsoft.com/office/powerpoint/2010/main" val="1409626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2400" b="1" dirty="0">
                <a:solidFill>
                  <a:srgbClr val="FF0000"/>
                </a:solidFill>
                <a:latin typeface="Times New Roman" pitchFamily="18" charset="0"/>
                <a:cs typeface="Times New Roman" pitchFamily="18" charset="0"/>
              </a:rPr>
              <a:t>Research Interests</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135563"/>
          </a:xfrm>
        </p:spPr>
        <p:txBody>
          <a:bodyPr>
            <a:normAutofit/>
          </a:bodyPr>
          <a:lstStyle/>
          <a:p>
            <a:r>
              <a:rPr lang="en-US" sz="2200" dirty="0">
                <a:latin typeface="Times New Roman" pitchFamily="18" charset="0"/>
                <a:cs typeface="Times New Roman" pitchFamily="18" charset="0"/>
              </a:rPr>
              <a:t>International Trade Law </a:t>
            </a:r>
            <a:endParaRPr lang="en-US" sz="2200" dirty="0" smtClean="0">
              <a:latin typeface="Times New Roman" pitchFamily="18" charset="0"/>
              <a:cs typeface="Times New Roman" pitchFamily="18" charset="0"/>
            </a:endParaRPr>
          </a:p>
          <a:p>
            <a:r>
              <a:rPr lang="en-US" sz="2200" smtClean="0">
                <a:latin typeface="Times New Roman" pitchFamily="18" charset="0"/>
                <a:cs typeface="Times New Roman" pitchFamily="18" charset="0"/>
              </a:rPr>
              <a:t>Immigration </a:t>
            </a:r>
            <a:r>
              <a:rPr lang="en-US" sz="2200" dirty="0">
                <a:latin typeface="Times New Roman" pitchFamily="18" charset="0"/>
                <a:cs typeface="Times New Roman" pitchFamily="18" charset="0"/>
              </a:rPr>
              <a:t>Law and Policy.</a:t>
            </a:r>
          </a:p>
        </p:txBody>
      </p:sp>
    </p:spTree>
    <p:extLst>
      <p:ext uri="{BB962C8B-B14F-4D97-AF65-F5344CB8AC3E}">
        <p14:creationId xmlns:p14="http://schemas.microsoft.com/office/powerpoint/2010/main" val="3230116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457200"/>
          </a:xfrm>
        </p:spPr>
        <p:txBody>
          <a:bodyPr>
            <a:normAutofit fontScale="90000"/>
          </a:bodyPr>
          <a:lstStyle/>
          <a:p>
            <a:pPr algn="l"/>
            <a:r>
              <a:rPr lang="en-US" sz="2400" b="1" dirty="0">
                <a:solidFill>
                  <a:srgbClr val="FF0000"/>
                </a:solidFill>
                <a:latin typeface="Times New Roman" pitchFamily="18" charset="0"/>
                <a:cs typeface="Times New Roman" pitchFamily="18" charset="0"/>
              </a:rPr>
              <a:t>Publications</a:t>
            </a:r>
            <a:br>
              <a:rPr lang="en-US" sz="2400" b="1" dirty="0">
                <a:solidFill>
                  <a:srgbClr val="FF0000"/>
                </a:solidFill>
                <a:latin typeface="Times New Roman" pitchFamily="18" charset="0"/>
                <a:cs typeface="Times New Roman" pitchFamily="18" charset="0"/>
              </a:rPr>
            </a:b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211763"/>
          </a:xfrm>
        </p:spPr>
        <p:txBody>
          <a:bodyPr>
            <a:normAutofit/>
          </a:bodyPr>
          <a:lstStyle/>
          <a:p>
            <a:pPr>
              <a:lnSpc>
                <a:spcPct val="150000"/>
              </a:lnSpc>
            </a:pPr>
            <a:r>
              <a:rPr lang="en-US" sz="2200" dirty="0">
                <a:latin typeface="Times New Roman" pitchFamily="18" charset="0"/>
                <a:cs typeface="Times New Roman" pitchFamily="18" charset="0"/>
                <a:hlinkClick r:id="rId2"/>
              </a:rPr>
              <a:t>de la Rosa GE (2014) General Terms and Conditions in Online International Contracts: European and Spanish Law. J Civil </a:t>
            </a:r>
            <a:r>
              <a:rPr lang="en-US" sz="2200" dirty="0" smtClean="0">
                <a:latin typeface="Times New Roman" pitchFamily="18" charset="0"/>
                <a:cs typeface="Times New Roman" pitchFamily="18" charset="0"/>
                <a:hlinkClick r:id="rId2"/>
              </a:rPr>
              <a:t>Legal Sci.</a:t>
            </a:r>
            <a:endParaRPr lang="en-US" sz="2200" dirty="0" smtClean="0">
              <a:latin typeface="Times New Roman" pitchFamily="18" charset="0"/>
              <a:cs typeface="Times New Roman" pitchFamily="18" charset="0"/>
            </a:endParaRPr>
          </a:p>
          <a:p>
            <a:pPr>
              <a:lnSpc>
                <a:spcPct val="150000"/>
              </a:lnSpc>
            </a:pPr>
            <a:r>
              <a:rPr lang="en-US" sz="2200" dirty="0">
                <a:latin typeface="Times New Roman" pitchFamily="18" charset="0"/>
                <a:cs typeface="Times New Roman" pitchFamily="18" charset="0"/>
                <a:hlinkClick r:id="rId3"/>
              </a:rPr>
              <a:t>Gloria Esteban (2014) Implementation of the Moroccan Family Code by Spanish Authorities to Immigrant Women (Through the “Recognition Method”). J Civil Legal </a:t>
            </a:r>
            <a:r>
              <a:rPr lang="en-US" sz="2200" dirty="0" smtClean="0">
                <a:latin typeface="Times New Roman" pitchFamily="18" charset="0"/>
                <a:cs typeface="Times New Roman" pitchFamily="18" charset="0"/>
                <a:hlinkClick r:id="rId3"/>
              </a:rPr>
              <a:t>Sci.</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2474934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sz="2400" dirty="0">
                <a:solidFill>
                  <a:srgbClr val="FF0000"/>
                </a:solidFill>
                <a:latin typeface="Times New Roman" pitchFamily="18" charset="0"/>
                <a:cs typeface="Times New Roman" pitchFamily="18" charset="0"/>
              </a:rPr>
              <a:t>International Trade </a:t>
            </a:r>
            <a:r>
              <a:rPr lang="en-US" sz="2400" dirty="0" smtClean="0">
                <a:solidFill>
                  <a:srgbClr val="FF0000"/>
                </a:solidFill>
                <a:latin typeface="Times New Roman" pitchFamily="18" charset="0"/>
                <a:cs typeface="Times New Roman" pitchFamily="18" charset="0"/>
              </a:rPr>
              <a:t>Law</a:t>
            </a:r>
            <a:endParaRPr lang="en-US" sz="2400" dirty="0">
              <a:solidFill>
                <a:srgbClr val="FF0000"/>
              </a:solidFill>
            </a:endParaRPr>
          </a:p>
        </p:txBody>
      </p:sp>
      <p:sp>
        <p:nvSpPr>
          <p:cNvPr id="3" name="Content Placeholder 2"/>
          <p:cNvSpPr>
            <a:spLocks noGrp="1"/>
          </p:cNvSpPr>
          <p:nvPr>
            <p:ph idx="1"/>
          </p:nvPr>
        </p:nvSpPr>
        <p:spPr>
          <a:xfrm>
            <a:off x="457200" y="990600"/>
            <a:ext cx="8229600" cy="5135563"/>
          </a:xfrm>
        </p:spPr>
        <p:txBody>
          <a:bodyPr>
            <a:normAutofit/>
          </a:bodyPr>
          <a:lstStyle/>
          <a:p>
            <a:r>
              <a:rPr lang="en-US" sz="2200" dirty="0">
                <a:latin typeface="Times New Roman" pitchFamily="18" charset="0"/>
                <a:cs typeface="Times New Roman" pitchFamily="18" charset="0"/>
              </a:rPr>
              <a:t>International trade is </a:t>
            </a:r>
            <a:r>
              <a:rPr lang="en-US" sz="2200" dirty="0" smtClean="0">
                <a:latin typeface="Times New Roman" pitchFamily="18" charset="0"/>
                <a:cs typeface="Times New Roman" pitchFamily="18" charset="0"/>
              </a:rPr>
              <a:t>the </a:t>
            </a:r>
            <a:r>
              <a:rPr lang="en-US" sz="2200" dirty="0">
                <a:latin typeface="Times New Roman" pitchFamily="18" charset="0"/>
                <a:cs typeface="Times New Roman" pitchFamily="18" charset="0"/>
              </a:rPr>
              <a:t>exchange of goods [or] </a:t>
            </a:r>
            <a:r>
              <a:rPr lang="en-US" sz="2200" dirty="0" smtClean="0">
                <a:latin typeface="Times New Roman" pitchFamily="18" charset="0"/>
                <a:cs typeface="Times New Roman" pitchFamily="18" charset="0"/>
              </a:rPr>
              <a:t>services between the nations. </a:t>
            </a:r>
          </a:p>
          <a:p>
            <a:r>
              <a:rPr lang="en-US" sz="2200" dirty="0">
                <a:latin typeface="Times New Roman" pitchFamily="18" charset="0"/>
                <a:cs typeface="Times New Roman" pitchFamily="18" charset="0"/>
              </a:rPr>
              <a:t>there are numerous levels of trade organizations and interactions. There are bilateral trade agreements, regional trade agreements and multinational trade agreements</a:t>
            </a:r>
            <a:r>
              <a:rPr lang="en-US" sz="2200" dirty="0" smtClean="0">
                <a:latin typeface="Times New Roman" pitchFamily="18" charset="0"/>
                <a:cs typeface="Times New Roman" pitchFamily="18" charset="0"/>
              </a:rPr>
              <a:t>.</a:t>
            </a:r>
          </a:p>
          <a:p>
            <a:pPr marL="0" indent="0">
              <a:buNone/>
            </a:pP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1835787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2400" dirty="0" smtClean="0">
                <a:solidFill>
                  <a:srgbClr val="FF0000"/>
                </a:solidFill>
                <a:latin typeface="Times New Roman" pitchFamily="18" charset="0"/>
                <a:cs typeface="Times New Roman" pitchFamily="18" charset="0"/>
              </a:rPr>
              <a:t>Immigration </a:t>
            </a:r>
            <a:r>
              <a:rPr lang="en-US" sz="2400" dirty="0">
                <a:solidFill>
                  <a:srgbClr val="FF0000"/>
                </a:solidFill>
                <a:latin typeface="Times New Roman" pitchFamily="18" charset="0"/>
                <a:cs typeface="Times New Roman" pitchFamily="18" charset="0"/>
              </a:rPr>
              <a:t>Law and Policy</a:t>
            </a:r>
            <a:endParaRPr lang="en-US" sz="2400" dirty="0"/>
          </a:p>
        </p:txBody>
      </p:sp>
      <p:sp>
        <p:nvSpPr>
          <p:cNvPr id="3" name="Content Placeholder 2"/>
          <p:cNvSpPr>
            <a:spLocks noGrp="1"/>
          </p:cNvSpPr>
          <p:nvPr>
            <p:ph idx="1"/>
          </p:nvPr>
        </p:nvSpPr>
        <p:spPr>
          <a:xfrm>
            <a:off x="457200" y="990600"/>
            <a:ext cx="8229600" cy="5135563"/>
          </a:xfrm>
        </p:spPr>
        <p:txBody>
          <a:bodyPr>
            <a:normAutofit/>
          </a:bodyPr>
          <a:lstStyle/>
          <a:p>
            <a:r>
              <a:rPr lang="en-US" sz="2200" dirty="0">
                <a:latin typeface="Times New Roman" pitchFamily="18" charset="0"/>
                <a:cs typeface="Times New Roman" pitchFamily="18" charset="0"/>
              </a:rPr>
              <a:t>Immigration law policies refers to national government control the processes of immigration and deportation to their the legal status of people,</a:t>
            </a:r>
          </a:p>
          <a:p>
            <a:r>
              <a:rPr lang="en-US" sz="2200" dirty="0">
                <a:latin typeface="Times New Roman" pitchFamily="18" charset="0"/>
                <a:cs typeface="Times New Roman" pitchFamily="18" charset="0"/>
              </a:rPr>
              <a:t>In matters such as citizenship. Immigration laws vary </a:t>
            </a:r>
            <a:r>
              <a:rPr lang="en-US" sz="2200" dirty="0" err="1">
                <a:latin typeface="Times New Roman" pitchFamily="18" charset="0"/>
                <a:cs typeface="Times New Roman" pitchFamily="18" charset="0"/>
              </a:rPr>
              <a:t>basied</a:t>
            </a:r>
            <a:r>
              <a:rPr lang="en-US" sz="2200" dirty="0">
                <a:latin typeface="Times New Roman" pitchFamily="18" charset="0"/>
                <a:cs typeface="Times New Roman" pitchFamily="18" charset="0"/>
              </a:rPr>
              <a:t> on the countries policies, as well as according to the political climate of the times, </a:t>
            </a:r>
          </a:p>
          <a:p>
            <a:r>
              <a:rPr lang="en-US" sz="2200" dirty="0">
                <a:latin typeface="Times New Roman" pitchFamily="18" charset="0"/>
                <a:cs typeface="Times New Roman" pitchFamily="18" charset="0"/>
              </a:rPr>
              <a:t>as sentiments may sway from the widely inclusive to the deeply exclusive of new immigrants</a:t>
            </a:r>
            <a:r>
              <a:rPr lang="en-US" sz="2200" dirty="0" smtClean="0">
                <a:latin typeface="Times New Roman" pitchFamily="18" charset="0"/>
                <a:cs typeface="Times New Roman" pitchFamily="18" charset="0"/>
              </a:rPr>
              <a:t>.</a:t>
            </a:r>
          </a:p>
          <a:p>
            <a:r>
              <a:rPr lang="en-US" sz="2200" dirty="0">
                <a:latin typeface="Times New Roman" pitchFamily="18" charset="0"/>
                <a:cs typeface="Times New Roman" pitchFamily="18" charset="0"/>
              </a:rPr>
              <a:t>Immigration law regarding the citizens of a country is regulated by international law.</a:t>
            </a:r>
          </a:p>
        </p:txBody>
      </p:sp>
    </p:spTree>
    <p:extLst>
      <p:ext uri="{BB962C8B-B14F-4D97-AF65-F5344CB8AC3E}">
        <p14:creationId xmlns:p14="http://schemas.microsoft.com/office/powerpoint/2010/main" val="2102994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52400"/>
            <a:ext cx="8382000" cy="6477000"/>
          </a:xfrm>
        </p:spPr>
      </p:pic>
    </p:spTree>
    <p:extLst>
      <p:ext uri="{BB962C8B-B14F-4D97-AF65-F5344CB8AC3E}">
        <p14:creationId xmlns:p14="http://schemas.microsoft.com/office/powerpoint/2010/main" val="11608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460</Words>
  <Application>Microsoft Office PowerPoint</Application>
  <PresentationFormat>On-screen Show (4:3)</PresentationFormat>
  <Paragraphs>25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Editorial Board Member </vt:lpstr>
      <vt:lpstr>Biography </vt:lpstr>
      <vt:lpstr>PowerPoint Presentation</vt:lpstr>
      <vt:lpstr>Research Interests</vt:lpstr>
      <vt:lpstr>Publications  </vt:lpstr>
      <vt:lpstr>International Trade Law</vt:lpstr>
      <vt:lpstr>Immigration Law and Policy</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Editorial Board Member </dc:title>
  <dc:creator>Sriteja Volam</dc:creator>
  <cp:lastModifiedBy>Sriteja Volam</cp:lastModifiedBy>
  <cp:revision>19</cp:revision>
  <dcterms:created xsi:type="dcterms:W3CDTF">2006-08-16T00:00:00Z</dcterms:created>
  <dcterms:modified xsi:type="dcterms:W3CDTF">2014-10-20T07:01:39Z</dcterms:modified>
</cp:coreProperties>
</file>