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5727" y="4912377"/>
            <a:ext cx="7758506" cy="1200329"/>
          </a:xfrm>
          <a:prstGeom prst="rect">
            <a:avLst/>
          </a:prstGeom>
        </p:spPr>
        <p:txBody>
          <a:bodyPr wrap="square">
            <a:spAutoFit/>
          </a:bodyPr>
          <a:lstStyle/>
          <a:p>
            <a:r>
              <a:rPr lang="en-IN" b="1" dirty="0" err="1">
                <a:latin typeface="Times New Roman" pitchFamily="18" charset="0"/>
                <a:cs typeface="Times New Roman" pitchFamily="18" charset="0"/>
              </a:rPr>
              <a:t>Gopal</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Nath</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Tiwari</a:t>
            </a:r>
            <a:endParaRPr lang="en-IN" b="1" dirty="0">
              <a:latin typeface="Times New Roman" pitchFamily="18" charset="0"/>
              <a:cs typeface="Times New Roman" pitchFamily="18" charset="0"/>
            </a:endParaRPr>
          </a:p>
          <a:p>
            <a:r>
              <a:rPr lang="en-IN" dirty="0" smtClean="0">
                <a:latin typeface="Times New Roman" pitchFamily="18" charset="0"/>
                <a:cs typeface="Times New Roman" pitchFamily="18" charset="0"/>
              </a:rPr>
              <a:t>Professor </a:t>
            </a:r>
          </a:p>
          <a:p>
            <a:r>
              <a:rPr lang="en-IN" dirty="0" smtClean="0">
                <a:latin typeface="Times New Roman" pitchFamily="18" charset="0"/>
                <a:cs typeface="Times New Roman" pitchFamily="18" charset="0"/>
              </a:rPr>
              <a:t>Indian Institute of Technology</a:t>
            </a:r>
          </a:p>
          <a:p>
            <a:r>
              <a:rPr lang="en-IN" dirty="0" smtClean="0">
                <a:latin typeface="Times New Roman" pitchFamily="18" charset="0"/>
                <a:cs typeface="Times New Roman" pitchFamily="18" charset="0"/>
              </a:rPr>
              <a:t>India</a:t>
            </a:r>
            <a:endParaRPr lang="en-US" dirty="0" smtClean="0">
              <a:latin typeface="Times New Roman" pitchFamily="18" charset="0"/>
              <a:cs typeface="Times New Roman" pitchFamily="18" charset="0"/>
            </a:endParaRPr>
          </a:p>
        </p:txBody>
      </p:sp>
      <p:sp>
        <p:nvSpPr>
          <p:cNvPr id="4" name="Rectangle 3"/>
          <p:cNvSpPr/>
          <p:nvPr/>
        </p:nvSpPr>
        <p:spPr>
          <a:xfrm>
            <a:off x="2590800" y="1898073"/>
            <a:ext cx="6323877" cy="2308324"/>
          </a:xfrm>
          <a:prstGeom prst="rect">
            <a:avLst/>
          </a:prstGeom>
        </p:spPr>
        <p:txBody>
          <a:bodyPr wrap="square">
            <a:spAutoFit/>
          </a:bodyPr>
          <a:lstStyle/>
          <a:p>
            <a:r>
              <a:rPr lang="en-US" sz="3600" b="1" i="1" dirty="0">
                <a:latin typeface="Times New Roman" pitchFamily="18" charset="0"/>
                <a:cs typeface="Times New Roman" pitchFamily="18" charset="0"/>
              </a:rPr>
              <a:t>Editor-in-Chief (Asia-Pacific</a:t>
            </a:r>
            <a:r>
              <a:rPr lang="en-US" sz="3600" b="1" i="1" dirty="0" smtClean="0">
                <a:latin typeface="Times New Roman" pitchFamily="18" charset="0"/>
                <a:cs typeface="Times New Roman" pitchFamily="18" charset="0"/>
              </a:rPr>
              <a:t>)</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6" name="Picture 2" descr="Gopal Nath Tiwar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162" y="2133599"/>
            <a:ext cx="1559182" cy="2072797"/>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4607" y="4912378"/>
            <a:ext cx="998794" cy="998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1752600"/>
            <a:ext cx="8382000" cy="4247317"/>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Professor G</a:t>
            </a:r>
            <a:r>
              <a:rPr lang="en-IN" sz="2800" dirty="0">
                <a:latin typeface="Times New Roman" pitchFamily="18" charset="0"/>
                <a:cs typeface="Times New Roman" pitchFamily="18" charset="0"/>
              </a:rPr>
              <a:t>. N. </a:t>
            </a:r>
            <a:r>
              <a:rPr lang="en-IN" sz="2800" dirty="0" err="1">
                <a:latin typeface="Times New Roman" pitchFamily="18" charset="0"/>
                <a:cs typeface="Times New Roman" pitchFamily="18" charset="0"/>
              </a:rPr>
              <a:t>Tiwari</a:t>
            </a:r>
            <a:r>
              <a:rPr lang="en-IN" sz="2800" dirty="0">
                <a:latin typeface="Times New Roman" pitchFamily="18" charset="0"/>
                <a:cs typeface="Times New Roman" pitchFamily="18" charset="0"/>
              </a:rPr>
              <a:t> received postgraduate and doctoral degrees in 1972 and 1976, respectively, from Banaras Hindu University. Since 1977 he has been actively involved in the teaching programmes at Centre for Energy Studies, IIT Delhi. He has guided over 55 Ph.D. students and published over 450 research papers in journals of international </a:t>
            </a:r>
            <a:r>
              <a:rPr lang="en-IN" sz="2800" dirty="0" smtClean="0">
                <a:latin typeface="Times New Roman" pitchFamily="18" charset="0"/>
                <a:cs typeface="Times New Roman" pitchFamily="18" charset="0"/>
              </a:rPr>
              <a:t>repute.</a:t>
            </a:r>
            <a:endParaRPr lang="en-IN" sz="28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6027" y="2286000"/>
            <a:ext cx="8305800" cy="3231654"/>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Research </a:t>
            </a:r>
            <a:r>
              <a:rPr lang="en-US" sz="3600" b="1" i="1" dirty="0">
                <a:solidFill>
                  <a:srgbClr val="7030A0"/>
                </a:solidFill>
                <a:latin typeface="Times New Roman" pitchFamily="18" charset="0"/>
                <a:cs typeface="Times New Roman" pitchFamily="18" charset="0"/>
              </a:rPr>
              <a:t>Interest</a:t>
            </a:r>
            <a:r>
              <a:rPr lang="en-US" sz="36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2000" dirty="0">
                <a:latin typeface="Times New Roman" pitchFamily="18" charset="0"/>
                <a:cs typeface="Times New Roman" pitchFamily="18" charset="0"/>
              </a:rPr>
              <a:t>His research interest lies in the field of Solar Energy Applications - solar distillation, water/air heating system, greenhouse technology for agriculture as well as for aquaculture, Earth to air heat exchanger, passive building design and hybrid photovoltaic thermal (HPVT) systems, climate change, energy </a:t>
            </a:r>
            <a:r>
              <a:rPr lang="en-IN" sz="2000" dirty="0" err="1">
                <a:latin typeface="Times New Roman" pitchFamily="18" charset="0"/>
                <a:cs typeface="Times New Roman" pitchFamily="18" charset="0"/>
              </a:rPr>
              <a:t>security,Solar</a:t>
            </a:r>
            <a:r>
              <a:rPr lang="en-IN" sz="2000" dirty="0">
                <a:latin typeface="Times New Roman" pitchFamily="18" charset="0"/>
                <a:cs typeface="Times New Roman" pitchFamily="18" charset="0"/>
              </a:rPr>
              <a:t> Thermal, Solar </a:t>
            </a:r>
            <a:r>
              <a:rPr lang="en-IN" sz="2000" dirty="0" err="1">
                <a:latin typeface="Times New Roman" pitchFamily="18" charset="0"/>
                <a:cs typeface="Times New Roman" pitchFamily="18" charset="0"/>
              </a:rPr>
              <a:t>Photvoltaic</a:t>
            </a:r>
            <a:r>
              <a:rPr lang="en-IN" sz="2000" dirty="0">
                <a:latin typeface="Times New Roman" pitchFamily="18" charset="0"/>
                <a:cs typeface="Times New Roman" pitchFamily="18" charset="0"/>
              </a:rPr>
              <a:t> systems, Building integrated PV systems (BIPVT), Renewable Energy Sources, Solar Distillation, Roof top PV </a:t>
            </a:r>
            <a:r>
              <a:rPr lang="en-IN" sz="2000" dirty="0" err="1">
                <a:latin typeface="Times New Roman" pitchFamily="18" charset="0"/>
                <a:cs typeface="Times New Roman" pitchFamily="18" charset="0"/>
              </a:rPr>
              <a:t>syatems</a:t>
            </a:r>
            <a:r>
              <a:rPr lang="en-IN" sz="2000" dirty="0">
                <a:latin typeface="Times New Roman" pitchFamily="18" charset="0"/>
                <a:cs typeface="Times New Roman" pitchFamily="18" charset="0"/>
              </a:rPr>
              <a:t> etc.</a:t>
            </a:r>
            <a:endParaRPr lang="en-US" sz="20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1961</TotalTime>
  <Words>506</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290</cp:revision>
  <dcterms:created xsi:type="dcterms:W3CDTF">2014-10-14T11:42:21Z</dcterms:created>
  <dcterms:modified xsi:type="dcterms:W3CDTF">2015-11-17T09:31:55Z</dcterms:modified>
</cp:coreProperties>
</file>