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300" r:id="rId4"/>
    <p:sldId id="301" r:id="rId5"/>
    <p:sldId id="258" r:id="rId6"/>
    <p:sldId id="259" r:id="rId7"/>
    <p:sldId id="260" r:id="rId8"/>
    <p:sldId id="261" r:id="rId9"/>
    <p:sldId id="262" r:id="rId10"/>
    <p:sldId id="263" r:id="rId11"/>
    <p:sldId id="264" r:id="rId12"/>
    <p:sldId id="265" r:id="rId13"/>
    <p:sldId id="266" r:id="rId14"/>
    <p:sldId id="267" r:id="rId15"/>
    <p:sldId id="268" r:id="rId16"/>
    <p:sldId id="269" r:id="rId17"/>
    <p:sldId id="270" r:id="rId18"/>
    <p:sldId id="271" r:id="rId19"/>
    <p:sldId id="272" r:id="rId20"/>
    <p:sldId id="273" r:id="rId21"/>
    <p:sldId id="274" r:id="rId22"/>
    <p:sldId id="275" r:id="rId23"/>
    <p:sldId id="276" r:id="rId24"/>
    <p:sldId id="277" r:id="rId25"/>
    <p:sldId id="278" r:id="rId26"/>
    <p:sldId id="279" r:id="rId27"/>
    <p:sldId id="280" r:id="rId28"/>
    <p:sldId id="281" r:id="rId29"/>
    <p:sldId id="282" r:id="rId30"/>
    <p:sldId id="283" r:id="rId31"/>
    <p:sldId id="284" r:id="rId32"/>
    <p:sldId id="285" r:id="rId33"/>
    <p:sldId id="286" r:id="rId34"/>
    <p:sldId id="287" r:id="rId35"/>
    <p:sldId id="288" r:id="rId36"/>
    <p:sldId id="289" r:id="rId37"/>
    <p:sldId id="290" r:id="rId38"/>
    <p:sldId id="291" r:id="rId39"/>
    <p:sldId id="292" r:id="rId40"/>
    <p:sldId id="293" r:id="rId41"/>
    <p:sldId id="294" r:id="rId42"/>
    <p:sldId id="295" r:id="rId43"/>
    <p:sldId id="296" r:id="rId44"/>
    <p:sldId id="299" r:id="rId45"/>
    <p:sldId id="298" r:id="rId46"/>
    <p:sldId id="297" r:id="rId47"/>
    <p:sldId id="304" r:id="rId48"/>
    <p:sldId id="305" r:id="rId49"/>
    <p:sldId id="306" r:id="rId50"/>
    <p:sldId id="307" r:id="rId5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2" d="100"/>
          <a:sy n="72" d="100"/>
        </p:scale>
        <p:origin x="-228" y="-9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SG"/>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SG"/>
          </a:p>
        </p:txBody>
      </p:sp>
      <p:sp>
        <p:nvSpPr>
          <p:cNvPr id="4" name="Date Placeholder 3"/>
          <p:cNvSpPr>
            <a:spLocks noGrp="1"/>
          </p:cNvSpPr>
          <p:nvPr>
            <p:ph type="dt" sz="half" idx="10"/>
          </p:nvPr>
        </p:nvSpPr>
        <p:spPr/>
        <p:txBody>
          <a:bodyPr/>
          <a:lstStyle/>
          <a:p>
            <a:fld id="{0E955A4B-0970-46F5-9253-105BAA08560C}" type="datetimeFigureOut">
              <a:rPr lang="en-SG" smtClean="0"/>
              <a:t>13/10/2015</a:t>
            </a:fld>
            <a:endParaRPr lang="en-SG"/>
          </a:p>
        </p:txBody>
      </p:sp>
      <p:sp>
        <p:nvSpPr>
          <p:cNvPr id="5" name="Footer Placeholder 4"/>
          <p:cNvSpPr>
            <a:spLocks noGrp="1"/>
          </p:cNvSpPr>
          <p:nvPr>
            <p:ph type="ftr" sz="quarter" idx="11"/>
          </p:nvPr>
        </p:nvSpPr>
        <p:spPr/>
        <p:txBody>
          <a:bodyPr/>
          <a:lstStyle/>
          <a:p>
            <a:endParaRPr lang="en-SG"/>
          </a:p>
        </p:txBody>
      </p:sp>
      <p:sp>
        <p:nvSpPr>
          <p:cNvPr id="6" name="Slide Number Placeholder 5"/>
          <p:cNvSpPr>
            <a:spLocks noGrp="1"/>
          </p:cNvSpPr>
          <p:nvPr>
            <p:ph type="sldNum" sz="quarter" idx="12"/>
          </p:nvPr>
        </p:nvSpPr>
        <p:spPr/>
        <p:txBody>
          <a:bodyPr/>
          <a:lstStyle/>
          <a:p>
            <a:fld id="{0F6464AC-9AEB-40E7-83CA-586521E22426}" type="slidenum">
              <a:rPr lang="en-SG" smtClean="0"/>
              <a:t>‹#›</a:t>
            </a:fld>
            <a:endParaRPr lang="en-SG"/>
          </a:p>
        </p:txBody>
      </p:sp>
    </p:spTree>
    <p:extLst>
      <p:ext uri="{BB962C8B-B14F-4D97-AF65-F5344CB8AC3E}">
        <p14:creationId xmlns:p14="http://schemas.microsoft.com/office/powerpoint/2010/main" val="28023232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SG"/>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a:p>
        </p:txBody>
      </p:sp>
      <p:sp>
        <p:nvSpPr>
          <p:cNvPr id="4" name="Date Placeholder 3"/>
          <p:cNvSpPr>
            <a:spLocks noGrp="1"/>
          </p:cNvSpPr>
          <p:nvPr>
            <p:ph type="dt" sz="half" idx="10"/>
          </p:nvPr>
        </p:nvSpPr>
        <p:spPr/>
        <p:txBody>
          <a:bodyPr/>
          <a:lstStyle/>
          <a:p>
            <a:fld id="{0E955A4B-0970-46F5-9253-105BAA08560C}" type="datetimeFigureOut">
              <a:rPr lang="en-SG" smtClean="0"/>
              <a:t>13/10/2015</a:t>
            </a:fld>
            <a:endParaRPr lang="en-SG"/>
          </a:p>
        </p:txBody>
      </p:sp>
      <p:sp>
        <p:nvSpPr>
          <p:cNvPr id="5" name="Footer Placeholder 4"/>
          <p:cNvSpPr>
            <a:spLocks noGrp="1"/>
          </p:cNvSpPr>
          <p:nvPr>
            <p:ph type="ftr" sz="quarter" idx="11"/>
          </p:nvPr>
        </p:nvSpPr>
        <p:spPr/>
        <p:txBody>
          <a:bodyPr/>
          <a:lstStyle/>
          <a:p>
            <a:endParaRPr lang="en-SG"/>
          </a:p>
        </p:txBody>
      </p:sp>
      <p:sp>
        <p:nvSpPr>
          <p:cNvPr id="6" name="Slide Number Placeholder 5"/>
          <p:cNvSpPr>
            <a:spLocks noGrp="1"/>
          </p:cNvSpPr>
          <p:nvPr>
            <p:ph type="sldNum" sz="quarter" idx="12"/>
          </p:nvPr>
        </p:nvSpPr>
        <p:spPr/>
        <p:txBody>
          <a:bodyPr/>
          <a:lstStyle/>
          <a:p>
            <a:fld id="{0F6464AC-9AEB-40E7-83CA-586521E22426}" type="slidenum">
              <a:rPr lang="en-SG" smtClean="0"/>
              <a:t>‹#›</a:t>
            </a:fld>
            <a:endParaRPr lang="en-SG"/>
          </a:p>
        </p:txBody>
      </p:sp>
    </p:spTree>
    <p:extLst>
      <p:ext uri="{BB962C8B-B14F-4D97-AF65-F5344CB8AC3E}">
        <p14:creationId xmlns:p14="http://schemas.microsoft.com/office/powerpoint/2010/main" val="20239981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SG"/>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a:p>
        </p:txBody>
      </p:sp>
      <p:sp>
        <p:nvSpPr>
          <p:cNvPr id="4" name="Date Placeholder 3"/>
          <p:cNvSpPr>
            <a:spLocks noGrp="1"/>
          </p:cNvSpPr>
          <p:nvPr>
            <p:ph type="dt" sz="half" idx="10"/>
          </p:nvPr>
        </p:nvSpPr>
        <p:spPr/>
        <p:txBody>
          <a:bodyPr/>
          <a:lstStyle/>
          <a:p>
            <a:fld id="{0E955A4B-0970-46F5-9253-105BAA08560C}" type="datetimeFigureOut">
              <a:rPr lang="en-SG" smtClean="0"/>
              <a:t>13/10/2015</a:t>
            </a:fld>
            <a:endParaRPr lang="en-SG"/>
          </a:p>
        </p:txBody>
      </p:sp>
      <p:sp>
        <p:nvSpPr>
          <p:cNvPr id="5" name="Footer Placeholder 4"/>
          <p:cNvSpPr>
            <a:spLocks noGrp="1"/>
          </p:cNvSpPr>
          <p:nvPr>
            <p:ph type="ftr" sz="quarter" idx="11"/>
          </p:nvPr>
        </p:nvSpPr>
        <p:spPr/>
        <p:txBody>
          <a:bodyPr/>
          <a:lstStyle/>
          <a:p>
            <a:endParaRPr lang="en-SG"/>
          </a:p>
        </p:txBody>
      </p:sp>
      <p:sp>
        <p:nvSpPr>
          <p:cNvPr id="6" name="Slide Number Placeholder 5"/>
          <p:cNvSpPr>
            <a:spLocks noGrp="1"/>
          </p:cNvSpPr>
          <p:nvPr>
            <p:ph type="sldNum" sz="quarter" idx="12"/>
          </p:nvPr>
        </p:nvSpPr>
        <p:spPr/>
        <p:txBody>
          <a:bodyPr/>
          <a:lstStyle/>
          <a:p>
            <a:fld id="{0F6464AC-9AEB-40E7-83CA-586521E22426}" type="slidenum">
              <a:rPr lang="en-SG" smtClean="0"/>
              <a:t>‹#›</a:t>
            </a:fld>
            <a:endParaRPr lang="en-SG"/>
          </a:p>
        </p:txBody>
      </p:sp>
    </p:spTree>
    <p:extLst>
      <p:ext uri="{BB962C8B-B14F-4D97-AF65-F5344CB8AC3E}">
        <p14:creationId xmlns:p14="http://schemas.microsoft.com/office/powerpoint/2010/main" val="42278982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SG"/>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a:p>
        </p:txBody>
      </p:sp>
      <p:sp>
        <p:nvSpPr>
          <p:cNvPr id="4" name="Date Placeholder 3"/>
          <p:cNvSpPr>
            <a:spLocks noGrp="1"/>
          </p:cNvSpPr>
          <p:nvPr>
            <p:ph type="dt" sz="half" idx="10"/>
          </p:nvPr>
        </p:nvSpPr>
        <p:spPr/>
        <p:txBody>
          <a:bodyPr/>
          <a:lstStyle/>
          <a:p>
            <a:fld id="{0E955A4B-0970-46F5-9253-105BAA08560C}" type="datetimeFigureOut">
              <a:rPr lang="en-SG" smtClean="0"/>
              <a:t>13/10/2015</a:t>
            </a:fld>
            <a:endParaRPr lang="en-SG"/>
          </a:p>
        </p:txBody>
      </p:sp>
      <p:sp>
        <p:nvSpPr>
          <p:cNvPr id="5" name="Footer Placeholder 4"/>
          <p:cNvSpPr>
            <a:spLocks noGrp="1"/>
          </p:cNvSpPr>
          <p:nvPr>
            <p:ph type="ftr" sz="quarter" idx="11"/>
          </p:nvPr>
        </p:nvSpPr>
        <p:spPr/>
        <p:txBody>
          <a:bodyPr/>
          <a:lstStyle/>
          <a:p>
            <a:endParaRPr lang="en-SG"/>
          </a:p>
        </p:txBody>
      </p:sp>
      <p:sp>
        <p:nvSpPr>
          <p:cNvPr id="6" name="Slide Number Placeholder 5"/>
          <p:cNvSpPr>
            <a:spLocks noGrp="1"/>
          </p:cNvSpPr>
          <p:nvPr>
            <p:ph type="sldNum" sz="quarter" idx="12"/>
          </p:nvPr>
        </p:nvSpPr>
        <p:spPr/>
        <p:txBody>
          <a:bodyPr/>
          <a:lstStyle/>
          <a:p>
            <a:fld id="{0F6464AC-9AEB-40E7-83CA-586521E22426}" type="slidenum">
              <a:rPr lang="en-SG" smtClean="0"/>
              <a:t>‹#›</a:t>
            </a:fld>
            <a:endParaRPr lang="en-SG"/>
          </a:p>
        </p:txBody>
      </p:sp>
    </p:spTree>
    <p:extLst>
      <p:ext uri="{BB962C8B-B14F-4D97-AF65-F5344CB8AC3E}">
        <p14:creationId xmlns:p14="http://schemas.microsoft.com/office/powerpoint/2010/main" val="13471100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SG"/>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E955A4B-0970-46F5-9253-105BAA08560C}" type="datetimeFigureOut">
              <a:rPr lang="en-SG" smtClean="0"/>
              <a:t>13/10/2015</a:t>
            </a:fld>
            <a:endParaRPr lang="en-SG"/>
          </a:p>
        </p:txBody>
      </p:sp>
      <p:sp>
        <p:nvSpPr>
          <p:cNvPr id="5" name="Footer Placeholder 4"/>
          <p:cNvSpPr>
            <a:spLocks noGrp="1"/>
          </p:cNvSpPr>
          <p:nvPr>
            <p:ph type="ftr" sz="quarter" idx="11"/>
          </p:nvPr>
        </p:nvSpPr>
        <p:spPr/>
        <p:txBody>
          <a:bodyPr/>
          <a:lstStyle/>
          <a:p>
            <a:endParaRPr lang="en-SG"/>
          </a:p>
        </p:txBody>
      </p:sp>
      <p:sp>
        <p:nvSpPr>
          <p:cNvPr id="6" name="Slide Number Placeholder 5"/>
          <p:cNvSpPr>
            <a:spLocks noGrp="1"/>
          </p:cNvSpPr>
          <p:nvPr>
            <p:ph type="sldNum" sz="quarter" idx="12"/>
          </p:nvPr>
        </p:nvSpPr>
        <p:spPr/>
        <p:txBody>
          <a:bodyPr/>
          <a:lstStyle/>
          <a:p>
            <a:fld id="{0F6464AC-9AEB-40E7-83CA-586521E22426}" type="slidenum">
              <a:rPr lang="en-SG" smtClean="0"/>
              <a:t>‹#›</a:t>
            </a:fld>
            <a:endParaRPr lang="en-SG"/>
          </a:p>
        </p:txBody>
      </p:sp>
    </p:spTree>
    <p:extLst>
      <p:ext uri="{BB962C8B-B14F-4D97-AF65-F5344CB8AC3E}">
        <p14:creationId xmlns:p14="http://schemas.microsoft.com/office/powerpoint/2010/main" val="36924308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SG"/>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a:p>
        </p:txBody>
      </p:sp>
      <p:sp>
        <p:nvSpPr>
          <p:cNvPr id="5" name="Date Placeholder 4"/>
          <p:cNvSpPr>
            <a:spLocks noGrp="1"/>
          </p:cNvSpPr>
          <p:nvPr>
            <p:ph type="dt" sz="half" idx="10"/>
          </p:nvPr>
        </p:nvSpPr>
        <p:spPr/>
        <p:txBody>
          <a:bodyPr/>
          <a:lstStyle/>
          <a:p>
            <a:fld id="{0E955A4B-0970-46F5-9253-105BAA08560C}" type="datetimeFigureOut">
              <a:rPr lang="en-SG" smtClean="0"/>
              <a:t>13/10/2015</a:t>
            </a:fld>
            <a:endParaRPr lang="en-SG"/>
          </a:p>
        </p:txBody>
      </p:sp>
      <p:sp>
        <p:nvSpPr>
          <p:cNvPr id="6" name="Footer Placeholder 5"/>
          <p:cNvSpPr>
            <a:spLocks noGrp="1"/>
          </p:cNvSpPr>
          <p:nvPr>
            <p:ph type="ftr" sz="quarter" idx="11"/>
          </p:nvPr>
        </p:nvSpPr>
        <p:spPr/>
        <p:txBody>
          <a:bodyPr/>
          <a:lstStyle/>
          <a:p>
            <a:endParaRPr lang="en-SG"/>
          </a:p>
        </p:txBody>
      </p:sp>
      <p:sp>
        <p:nvSpPr>
          <p:cNvPr id="7" name="Slide Number Placeholder 6"/>
          <p:cNvSpPr>
            <a:spLocks noGrp="1"/>
          </p:cNvSpPr>
          <p:nvPr>
            <p:ph type="sldNum" sz="quarter" idx="12"/>
          </p:nvPr>
        </p:nvSpPr>
        <p:spPr/>
        <p:txBody>
          <a:bodyPr/>
          <a:lstStyle/>
          <a:p>
            <a:fld id="{0F6464AC-9AEB-40E7-83CA-586521E22426}" type="slidenum">
              <a:rPr lang="en-SG" smtClean="0"/>
              <a:t>‹#›</a:t>
            </a:fld>
            <a:endParaRPr lang="en-SG"/>
          </a:p>
        </p:txBody>
      </p:sp>
    </p:spTree>
    <p:extLst>
      <p:ext uri="{BB962C8B-B14F-4D97-AF65-F5344CB8AC3E}">
        <p14:creationId xmlns:p14="http://schemas.microsoft.com/office/powerpoint/2010/main" val="15998041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SG"/>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a:p>
        </p:txBody>
      </p:sp>
      <p:sp>
        <p:nvSpPr>
          <p:cNvPr id="7" name="Date Placeholder 6"/>
          <p:cNvSpPr>
            <a:spLocks noGrp="1"/>
          </p:cNvSpPr>
          <p:nvPr>
            <p:ph type="dt" sz="half" idx="10"/>
          </p:nvPr>
        </p:nvSpPr>
        <p:spPr/>
        <p:txBody>
          <a:bodyPr/>
          <a:lstStyle/>
          <a:p>
            <a:fld id="{0E955A4B-0970-46F5-9253-105BAA08560C}" type="datetimeFigureOut">
              <a:rPr lang="en-SG" smtClean="0"/>
              <a:t>13/10/2015</a:t>
            </a:fld>
            <a:endParaRPr lang="en-SG"/>
          </a:p>
        </p:txBody>
      </p:sp>
      <p:sp>
        <p:nvSpPr>
          <p:cNvPr id="8" name="Footer Placeholder 7"/>
          <p:cNvSpPr>
            <a:spLocks noGrp="1"/>
          </p:cNvSpPr>
          <p:nvPr>
            <p:ph type="ftr" sz="quarter" idx="11"/>
          </p:nvPr>
        </p:nvSpPr>
        <p:spPr/>
        <p:txBody>
          <a:bodyPr/>
          <a:lstStyle/>
          <a:p>
            <a:endParaRPr lang="en-SG"/>
          </a:p>
        </p:txBody>
      </p:sp>
      <p:sp>
        <p:nvSpPr>
          <p:cNvPr id="9" name="Slide Number Placeholder 8"/>
          <p:cNvSpPr>
            <a:spLocks noGrp="1"/>
          </p:cNvSpPr>
          <p:nvPr>
            <p:ph type="sldNum" sz="quarter" idx="12"/>
          </p:nvPr>
        </p:nvSpPr>
        <p:spPr/>
        <p:txBody>
          <a:bodyPr/>
          <a:lstStyle/>
          <a:p>
            <a:fld id="{0F6464AC-9AEB-40E7-83CA-586521E22426}" type="slidenum">
              <a:rPr lang="en-SG" smtClean="0"/>
              <a:t>‹#›</a:t>
            </a:fld>
            <a:endParaRPr lang="en-SG"/>
          </a:p>
        </p:txBody>
      </p:sp>
    </p:spTree>
    <p:extLst>
      <p:ext uri="{BB962C8B-B14F-4D97-AF65-F5344CB8AC3E}">
        <p14:creationId xmlns:p14="http://schemas.microsoft.com/office/powerpoint/2010/main" val="36822156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SG"/>
          </a:p>
        </p:txBody>
      </p:sp>
      <p:sp>
        <p:nvSpPr>
          <p:cNvPr id="3" name="Date Placeholder 2"/>
          <p:cNvSpPr>
            <a:spLocks noGrp="1"/>
          </p:cNvSpPr>
          <p:nvPr>
            <p:ph type="dt" sz="half" idx="10"/>
          </p:nvPr>
        </p:nvSpPr>
        <p:spPr/>
        <p:txBody>
          <a:bodyPr/>
          <a:lstStyle/>
          <a:p>
            <a:fld id="{0E955A4B-0970-46F5-9253-105BAA08560C}" type="datetimeFigureOut">
              <a:rPr lang="en-SG" smtClean="0"/>
              <a:t>13/10/2015</a:t>
            </a:fld>
            <a:endParaRPr lang="en-SG"/>
          </a:p>
        </p:txBody>
      </p:sp>
      <p:sp>
        <p:nvSpPr>
          <p:cNvPr id="4" name="Footer Placeholder 3"/>
          <p:cNvSpPr>
            <a:spLocks noGrp="1"/>
          </p:cNvSpPr>
          <p:nvPr>
            <p:ph type="ftr" sz="quarter" idx="11"/>
          </p:nvPr>
        </p:nvSpPr>
        <p:spPr/>
        <p:txBody>
          <a:bodyPr/>
          <a:lstStyle/>
          <a:p>
            <a:endParaRPr lang="en-SG"/>
          </a:p>
        </p:txBody>
      </p:sp>
      <p:sp>
        <p:nvSpPr>
          <p:cNvPr id="5" name="Slide Number Placeholder 4"/>
          <p:cNvSpPr>
            <a:spLocks noGrp="1"/>
          </p:cNvSpPr>
          <p:nvPr>
            <p:ph type="sldNum" sz="quarter" idx="12"/>
          </p:nvPr>
        </p:nvSpPr>
        <p:spPr/>
        <p:txBody>
          <a:bodyPr/>
          <a:lstStyle/>
          <a:p>
            <a:fld id="{0F6464AC-9AEB-40E7-83CA-586521E22426}" type="slidenum">
              <a:rPr lang="en-SG" smtClean="0"/>
              <a:t>‹#›</a:t>
            </a:fld>
            <a:endParaRPr lang="en-SG"/>
          </a:p>
        </p:txBody>
      </p:sp>
    </p:spTree>
    <p:extLst>
      <p:ext uri="{BB962C8B-B14F-4D97-AF65-F5344CB8AC3E}">
        <p14:creationId xmlns:p14="http://schemas.microsoft.com/office/powerpoint/2010/main" val="25716564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E955A4B-0970-46F5-9253-105BAA08560C}" type="datetimeFigureOut">
              <a:rPr lang="en-SG" smtClean="0"/>
              <a:t>13/10/2015</a:t>
            </a:fld>
            <a:endParaRPr lang="en-SG"/>
          </a:p>
        </p:txBody>
      </p:sp>
      <p:sp>
        <p:nvSpPr>
          <p:cNvPr id="3" name="Footer Placeholder 2"/>
          <p:cNvSpPr>
            <a:spLocks noGrp="1"/>
          </p:cNvSpPr>
          <p:nvPr>
            <p:ph type="ftr" sz="quarter" idx="11"/>
          </p:nvPr>
        </p:nvSpPr>
        <p:spPr/>
        <p:txBody>
          <a:bodyPr/>
          <a:lstStyle/>
          <a:p>
            <a:endParaRPr lang="en-SG"/>
          </a:p>
        </p:txBody>
      </p:sp>
      <p:sp>
        <p:nvSpPr>
          <p:cNvPr id="4" name="Slide Number Placeholder 3"/>
          <p:cNvSpPr>
            <a:spLocks noGrp="1"/>
          </p:cNvSpPr>
          <p:nvPr>
            <p:ph type="sldNum" sz="quarter" idx="12"/>
          </p:nvPr>
        </p:nvSpPr>
        <p:spPr/>
        <p:txBody>
          <a:bodyPr/>
          <a:lstStyle/>
          <a:p>
            <a:fld id="{0F6464AC-9AEB-40E7-83CA-586521E22426}" type="slidenum">
              <a:rPr lang="en-SG" smtClean="0"/>
              <a:t>‹#›</a:t>
            </a:fld>
            <a:endParaRPr lang="en-SG"/>
          </a:p>
        </p:txBody>
      </p:sp>
    </p:spTree>
    <p:extLst>
      <p:ext uri="{BB962C8B-B14F-4D97-AF65-F5344CB8AC3E}">
        <p14:creationId xmlns:p14="http://schemas.microsoft.com/office/powerpoint/2010/main" val="34206163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SG"/>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E955A4B-0970-46F5-9253-105BAA08560C}" type="datetimeFigureOut">
              <a:rPr lang="en-SG" smtClean="0"/>
              <a:t>13/10/2015</a:t>
            </a:fld>
            <a:endParaRPr lang="en-SG"/>
          </a:p>
        </p:txBody>
      </p:sp>
      <p:sp>
        <p:nvSpPr>
          <p:cNvPr id="6" name="Footer Placeholder 5"/>
          <p:cNvSpPr>
            <a:spLocks noGrp="1"/>
          </p:cNvSpPr>
          <p:nvPr>
            <p:ph type="ftr" sz="quarter" idx="11"/>
          </p:nvPr>
        </p:nvSpPr>
        <p:spPr/>
        <p:txBody>
          <a:bodyPr/>
          <a:lstStyle/>
          <a:p>
            <a:endParaRPr lang="en-SG"/>
          </a:p>
        </p:txBody>
      </p:sp>
      <p:sp>
        <p:nvSpPr>
          <p:cNvPr id="7" name="Slide Number Placeholder 6"/>
          <p:cNvSpPr>
            <a:spLocks noGrp="1"/>
          </p:cNvSpPr>
          <p:nvPr>
            <p:ph type="sldNum" sz="quarter" idx="12"/>
          </p:nvPr>
        </p:nvSpPr>
        <p:spPr/>
        <p:txBody>
          <a:bodyPr/>
          <a:lstStyle/>
          <a:p>
            <a:fld id="{0F6464AC-9AEB-40E7-83CA-586521E22426}" type="slidenum">
              <a:rPr lang="en-SG" smtClean="0"/>
              <a:t>‹#›</a:t>
            </a:fld>
            <a:endParaRPr lang="en-SG"/>
          </a:p>
        </p:txBody>
      </p:sp>
    </p:spTree>
    <p:extLst>
      <p:ext uri="{BB962C8B-B14F-4D97-AF65-F5344CB8AC3E}">
        <p14:creationId xmlns:p14="http://schemas.microsoft.com/office/powerpoint/2010/main" val="12863668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SG"/>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SG"/>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E955A4B-0970-46F5-9253-105BAA08560C}" type="datetimeFigureOut">
              <a:rPr lang="en-SG" smtClean="0"/>
              <a:t>13/10/2015</a:t>
            </a:fld>
            <a:endParaRPr lang="en-SG"/>
          </a:p>
        </p:txBody>
      </p:sp>
      <p:sp>
        <p:nvSpPr>
          <p:cNvPr id="6" name="Footer Placeholder 5"/>
          <p:cNvSpPr>
            <a:spLocks noGrp="1"/>
          </p:cNvSpPr>
          <p:nvPr>
            <p:ph type="ftr" sz="quarter" idx="11"/>
          </p:nvPr>
        </p:nvSpPr>
        <p:spPr/>
        <p:txBody>
          <a:bodyPr/>
          <a:lstStyle/>
          <a:p>
            <a:endParaRPr lang="en-SG"/>
          </a:p>
        </p:txBody>
      </p:sp>
      <p:sp>
        <p:nvSpPr>
          <p:cNvPr id="7" name="Slide Number Placeholder 6"/>
          <p:cNvSpPr>
            <a:spLocks noGrp="1"/>
          </p:cNvSpPr>
          <p:nvPr>
            <p:ph type="sldNum" sz="quarter" idx="12"/>
          </p:nvPr>
        </p:nvSpPr>
        <p:spPr/>
        <p:txBody>
          <a:bodyPr/>
          <a:lstStyle/>
          <a:p>
            <a:fld id="{0F6464AC-9AEB-40E7-83CA-586521E22426}" type="slidenum">
              <a:rPr lang="en-SG" smtClean="0"/>
              <a:t>‹#›</a:t>
            </a:fld>
            <a:endParaRPr lang="en-SG"/>
          </a:p>
        </p:txBody>
      </p:sp>
    </p:spTree>
    <p:extLst>
      <p:ext uri="{BB962C8B-B14F-4D97-AF65-F5344CB8AC3E}">
        <p14:creationId xmlns:p14="http://schemas.microsoft.com/office/powerpoint/2010/main" val="34398875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SG"/>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E955A4B-0970-46F5-9253-105BAA08560C}" type="datetimeFigureOut">
              <a:rPr lang="en-SG" smtClean="0"/>
              <a:t>13/10/2015</a:t>
            </a:fld>
            <a:endParaRPr lang="en-SG"/>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SG"/>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F6464AC-9AEB-40E7-83CA-586521E22426}" type="slidenum">
              <a:rPr lang="en-SG" smtClean="0"/>
              <a:t>‹#›</a:t>
            </a:fld>
            <a:endParaRPr lang="en-SG"/>
          </a:p>
        </p:txBody>
      </p:sp>
    </p:spTree>
    <p:extLst>
      <p:ext uri="{BB962C8B-B14F-4D97-AF65-F5344CB8AC3E}">
        <p14:creationId xmlns:p14="http://schemas.microsoft.com/office/powerpoint/2010/main" val="407499103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mailto:haideramousa@hotmail.com"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applications.emro.who.int/emhj/0203/emhj_1996_2_3_494_500.pdf" TargetMode="External"/><Relationship Id="rId2" Type="http://schemas.openxmlformats.org/officeDocument/2006/relationships/hyperlink" Target="http://www.scimagojr.com/journalrank.php?country=CH" TargetMode="External"/><Relationship Id="rId1" Type="http://schemas.openxmlformats.org/officeDocument/2006/relationships/slideLayout" Target="../slideLayouts/slideLayout2.xml"/><Relationship Id="rId5" Type="http://schemas.openxmlformats.org/officeDocument/2006/relationships/hyperlink" Target="http://www.emro.who.int/emhj-list/emhj-volume-2-1996/vol2-issue3.html" TargetMode="External"/><Relationship Id="rId4" Type="http://schemas.openxmlformats.org/officeDocument/2006/relationships/hyperlink" Target="http://www.emro.who.int/publications/EMHJ/0203/17.htm"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www.iasj.net/iasj?func=issues&amp;jId=64&amp;uiLanguage=en" TargetMode="External"/><Relationship Id="rId2" Type="http://schemas.openxmlformats.org/officeDocument/2006/relationships/hyperlink" Target="http://www.researchgate.net/publication/232769185_Antimicrobial_agents_in_the_treatment_of_pyogenic_osteomyelitis_in_Basrah_province?ev=prf_pub"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www.bjj.boneandjoint.org.uk/content/79-B/4/567.full.pdf" TargetMode="External"/><Relationship Id="rId2" Type="http://schemas.openxmlformats.org/officeDocument/2006/relationships/hyperlink" Target="http://www.scimagojr.com/journalrank.php?country=GB" TargetMode="External"/><Relationship Id="rId1" Type="http://schemas.openxmlformats.org/officeDocument/2006/relationships/slideLayout" Target="../slideLayouts/slideLayout2.xml"/><Relationship Id="rId4" Type="http://schemas.openxmlformats.org/officeDocument/2006/relationships/hyperlink" Target="http://www.jbjs.org.uk/cgi/reprint/79-B/4/567.pdf" TargetMode="External"/></Relationships>
</file>

<file path=ppt/slides/_rels/slide21.xml.rels><?xml version="1.0" encoding="UTF-8" standalone="yes"?>
<Relationships xmlns="http://schemas.openxmlformats.org/package/2006/relationships"><Relationship Id="rId3" Type="http://schemas.openxmlformats.org/officeDocument/2006/relationships/hyperlink" Target="http://www.sciencedirect.com/science/article/pii/S0195670197901481" TargetMode="External"/><Relationship Id="rId2" Type="http://schemas.openxmlformats.org/officeDocument/2006/relationships/hyperlink" Target="http://www.ncbi.nlm.nih.gov/pubmed/9457609" TargetMode="External"/><Relationship Id="rId1" Type="http://schemas.openxmlformats.org/officeDocument/2006/relationships/slideLayout" Target="../slideLayouts/slideLayout2.xml"/><Relationship Id="rId4" Type="http://schemas.openxmlformats.org/officeDocument/2006/relationships/hyperlink" Target="http://www.journalofhospitalinfection.com/article/S0195-6701(97)90148-1/abstract"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http://link.springer.com/content/pdf/10.1007/s002640050251" TargetMode="External"/><Relationship Id="rId2" Type="http://schemas.openxmlformats.org/officeDocument/2006/relationships/hyperlink" Target="http://www.ncbi.nlm.nih.gov/pubmed/9795812"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www.researchgate.net/publication/232769173_Chronic_osteomyelitis_resulting_from_missile_injuries" TargetMode="External"/><Relationship Id="rId2" Type="http://schemas.openxmlformats.org/officeDocument/2006/relationships/hyperlink" Target="http://cat.inist.fr/?aModele=afficheN&amp;cpsidt=1590599" TargetMode="External"/><Relationship Id="rId1" Type="http://schemas.openxmlformats.org/officeDocument/2006/relationships/slideLayout" Target="../slideLayouts/slideLayout2.xml"/><Relationship Id="rId4" Type="http://schemas.openxmlformats.org/officeDocument/2006/relationships/hyperlink" Target="http://www.refdoc.fr/?traduire=en&amp;FormRechercher=submit&amp;FormRechercher_Txt_Recherche_name_attr=identifiantsDoc:%20(0259-8582)" TargetMode="External"/></Relationships>
</file>

<file path=ppt/slides/_rels/slide24.xml.rels><?xml version="1.0" encoding="UTF-8" standalone="yes"?>
<Relationships xmlns="http://schemas.openxmlformats.org/package/2006/relationships"><Relationship Id="rId2" Type="http://schemas.openxmlformats.org/officeDocument/2006/relationships/hyperlink" Target="http://www.qscience.com/doi/abs/10.5339/qmj.1998.2.16"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hyperlink" Target="http://www.researchgate.net/publication/235430735_Diagnostic_value_of_surgical_wound_cultures_in_osteomyelitis_-_new_from_Journal_BMB"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http://130.88.242.202/medicine/Aspergillus/Dropbox/Aspergillus_Website/aspergillus-web/articlesoverflow/10208389.pdf" TargetMode="External"/><Relationship Id="rId2" Type="http://schemas.openxmlformats.org/officeDocument/2006/relationships/hyperlink" Target="http://www.aspergillus.org.uk/pdfs/10208389.pdf" TargetMode="External"/><Relationship Id="rId1" Type="http://schemas.openxmlformats.org/officeDocument/2006/relationships/slideLayout" Target="../slideLayouts/slideLayout2.xml"/><Relationship Id="rId5" Type="http://schemas.openxmlformats.org/officeDocument/2006/relationships/hyperlink" Target="http://www.burnsjournal.com/article/S0305-4179(98)00148-X/abstract)" TargetMode="External"/><Relationship Id="rId4" Type="http://schemas.openxmlformats.org/officeDocument/2006/relationships/hyperlink" Target="http://www.ncbi.nlm.nih.gov/pubmed/10208389" TargetMode="External"/></Relationships>
</file>

<file path=ppt/slides/_rels/slide27.xml.rels><?xml version="1.0" encoding="UTF-8" standalone="yes"?>
<Relationships xmlns="http://schemas.openxmlformats.org/package/2006/relationships"><Relationship Id="rId3" Type="http://schemas.openxmlformats.org/officeDocument/2006/relationships/hyperlink" Target="http://applications.emro.who.int/emhj/0502/EMHJ_1999_5_2_333_336.pdf" TargetMode="External"/><Relationship Id="rId2" Type="http://schemas.openxmlformats.org/officeDocument/2006/relationships/hyperlink" Target="http://www.scimagojr.com/journalrank.php?country=CH" TargetMode="External"/><Relationship Id="rId1" Type="http://schemas.openxmlformats.org/officeDocument/2006/relationships/slideLayout" Target="../slideLayouts/slideLayout2.xml"/><Relationship Id="rId4" Type="http://schemas.openxmlformats.org/officeDocument/2006/relationships/hyperlink" Target="http://www.emro.who.int/Publications/EMHJ/0502/15.htm" TargetMode="External"/></Relationships>
</file>

<file path=ppt/slides/_rels/slide28.xml.rels><?xml version="1.0" encoding="UTF-8" standalone="yes"?>
<Relationships xmlns="http://schemas.openxmlformats.org/package/2006/relationships"><Relationship Id="rId3" Type="http://schemas.openxmlformats.org/officeDocument/2006/relationships/hyperlink" Target="http://applications.emro.who.int/emhj/0601/emhj_2000_6_1_89_92.pdf" TargetMode="External"/><Relationship Id="rId2" Type="http://schemas.openxmlformats.org/officeDocument/2006/relationships/hyperlink" Target="http://www.scimagojr.com/journalrank.php?country=CH" TargetMode="External"/><Relationship Id="rId1" Type="http://schemas.openxmlformats.org/officeDocument/2006/relationships/slideLayout" Target="../slideLayouts/slideLayout2.xml"/><Relationship Id="rId4" Type="http://schemas.openxmlformats.org/officeDocument/2006/relationships/hyperlink" Target="http://www.emro.who.int/publications/EMHJ/0601/11.htm" TargetMode="External"/></Relationships>
</file>

<file path=ppt/slides/_rels/slide29.xml.rels><?xml version="1.0" encoding="UTF-8" standalone="yes"?>
<Relationships xmlns="http://schemas.openxmlformats.org/package/2006/relationships"><Relationship Id="rId3" Type="http://schemas.openxmlformats.org/officeDocument/2006/relationships/hyperlink" Target="http://www.angelfire.com/rnb/bmb/2001/June/3.html" TargetMode="External"/><Relationship Id="rId2" Type="http://schemas.openxmlformats.org/officeDocument/2006/relationships/hyperlink" Target="http://bahrainmedicalbulletin.com/june_2001/clinical.pdf"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hyperlink" Target="http://www.ncbi.nlm.nih.gov/pubmed/11486451" TargetMode="Externa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hyperlink" Target="http://www.emro.who.int/EMHJ/0704_5/EMHJ_2001_7_4-5_738_743.pdf" TargetMode="External"/><Relationship Id="rId2" Type="http://schemas.openxmlformats.org/officeDocument/2006/relationships/hyperlink" Target="http://www.scimagojr.com/journalrank.php?country=CH" TargetMode="External"/><Relationship Id="rId1" Type="http://schemas.openxmlformats.org/officeDocument/2006/relationships/slideLayout" Target="../slideLayouts/slideLayout2.xml"/><Relationship Id="rId5" Type="http://schemas.openxmlformats.org/officeDocument/2006/relationships/hyperlink" Target="http://www.emro.who.int/Publications/emhj/0704/infection.htm" TargetMode="External"/><Relationship Id="rId4" Type="http://schemas.openxmlformats.org/officeDocument/2006/relationships/hyperlink" Target="http://www.ncbi.nlm.nih.gov/pubmed/?term=Infection+following+orthopaedic+implants+and+bone+surgery++Mousa+HA" TargetMode="External"/></Relationships>
</file>

<file path=ppt/slides/_rels/slide32.xml.rels><?xml version="1.0" encoding="UTF-8" standalone="yes"?>
<Relationships xmlns="http://schemas.openxmlformats.org/package/2006/relationships"><Relationship Id="rId3" Type="http://schemas.openxmlformats.org/officeDocument/2006/relationships/hyperlink" Target="http://surgeryserver.narod.ru/book3/IS07.pdf" TargetMode="External"/><Relationship Id="rId2" Type="http://schemas.openxmlformats.org/officeDocument/2006/relationships/hyperlink" Target="http://www.ncbi.nlm.nih.gov/pubmed/12698133" TargetMode="Externa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hyperlink" Target="http://interspine.narod.ru/book3/IS06.pdf" TargetMode="Externa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hyperlink" Target="https://www.researchgate.net/publication/232768089_Closed_Tibial_Fracture_Complicated_by_Acute_Hematogenous_Osteomyelitis?ev=prf_pub" TargetMode="External"/><Relationship Id="rId2" Type="http://schemas.openxmlformats.org/officeDocument/2006/relationships/hyperlink" Target="http://www.hmc.org.qa/mejem/mar2003/cr/37.htm" TargetMode="Externa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hyperlink" Target="http://applications.emro.who.int/emhj/0901_2/emhj_2003_9_1_2_208_214.pdf" TargetMode="External"/><Relationship Id="rId2" Type="http://schemas.openxmlformats.org/officeDocument/2006/relationships/hyperlink" Target="http://www.scimagojr.com/journalrank.php?country=CH" TargetMode="External"/><Relationship Id="rId1" Type="http://schemas.openxmlformats.org/officeDocument/2006/relationships/slideLayout" Target="../slideLayouts/slideLayout2.xml"/><Relationship Id="rId4" Type="http://schemas.openxmlformats.org/officeDocument/2006/relationships/hyperlink" Target="http://www.emro.who.int/Publications/EMHJ/0901_2/bone.htm" TargetMode="External"/></Relationships>
</file>

<file path=ppt/slides/_rels/slide36.xml.rels><?xml version="1.0" encoding="UTF-8" standalone="yes"?>
<Relationships xmlns="http://schemas.openxmlformats.org/package/2006/relationships"><Relationship Id="rId3" Type="http://schemas.openxmlformats.org/officeDocument/2006/relationships/hyperlink" Target="http://www.kup.at/kup/pdf/5582.pdf" TargetMode="External"/><Relationship Id="rId2" Type="http://schemas.openxmlformats.org/officeDocument/2006/relationships/hyperlink" Target="http://www.scimagojr.com/journalsearch.php?q=Krause%20und%20Pachernegg%20GmbH&amp;tip=pub" TargetMode="Externa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hyperlink" Target="http://applications.emro.who.int/emhj/1105_6/11_5-6_2005_1099_1109.pdf" TargetMode="External"/><Relationship Id="rId2" Type="http://schemas.openxmlformats.org/officeDocument/2006/relationships/hyperlink" Target="http://www.scimagojr.com/journalrank.php?country=CH" TargetMode="External"/><Relationship Id="rId1" Type="http://schemas.openxmlformats.org/officeDocument/2006/relationships/slideLayout" Target="../slideLayouts/slideLayout2.xml"/><Relationship Id="rId4" Type="http://schemas.openxmlformats.org/officeDocument/2006/relationships/hyperlink" Target="http://www.emro.who.int/publications/EMHJ/1105_6/Artical27.htm" TargetMode="External"/></Relationships>
</file>

<file path=ppt/slides/_rels/slide38.xml.rels><?xml version="1.0" encoding="UTF-8" standalone="yes"?>
<Relationships xmlns="http://schemas.openxmlformats.org/package/2006/relationships"><Relationship Id="rId3" Type="http://schemas.openxmlformats.org/officeDocument/2006/relationships/hyperlink" Target="http://qspace.qu.edu.qa/handle/10576/10300?show=full" TargetMode="External"/><Relationship Id="rId2" Type="http://schemas.openxmlformats.org/officeDocument/2006/relationships/hyperlink" Target="http://qspace.qu.edu.qa/bitstream/handle/10576/10300/070626-0006-fulltext.pdf?sequence=4" TargetMode="Externa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hyperlink" Target="http://bahrainmedicalbulletin.com/march_2007/Bones_Joints_Tuberculosis.pdf"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www.sciepub.com/journal/AJIDM/SpecialIssueCallForPapers" TargetMode="Externa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hyperlink" Target="http://www.basra-science-journal.org/" TargetMode="External"/><Relationship Id="rId2" Type="http://schemas.openxmlformats.org/officeDocument/2006/relationships/hyperlink" Target="http://basra-science-journal.org/cont39A4/cont39A4.htm" TargetMode="Externa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hyperlink" Target="http://link.springer.com/journal/12199" TargetMode="Externa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hyperlink" Target="http://surgeryserver.com/is2004e.htm" TargetMode="External"/><Relationship Id="rId2" Type="http://schemas.openxmlformats.org/officeDocument/2006/relationships/hyperlink" Target="http://surgeryserver.com/" TargetMode="Externa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8" Type="http://schemas.openxmlformats.org/officeDocument/2006/relationships/hyperlink" Target="http://my.indexcopernicus.com/haideramousa" TargetMode="External"/><Relationship Id="rId13" Type="http://schemas.openxmlformats.org/officeDocument/2006/relationships/hyperlink" Target="https://uobasrah.academia.edu/HaiderMousa" TargetMode="External"/><Relationship Id="rId3" Type="http://schemas.openxmlformats.org/officeDocument/2006/relationships/hyperlink" Target="http://scholar.google.com/citations?user=qJ8Pw74AAAAJ" TargetMode="External"/><Relationship Id="rId7" Type="http://schemas.openxmlformats.org/officeDocument/2006/relationships/hyperlink" Target="http://www.linkedin.com/pub/haider-abdul-lateef-mousa/61/84/941/" TargetMode="External"/><Relationship Id="rId12" Type="http://schemas.openxmlformats.org/officeDocument/2006/relationships/hyperlink" Target="http://www.lifescience.net/profile/haideramousa/" TargetMode="External"/><Relationship Id="rId2" Type="http://schemas.openxmlformats.org/officeDocument/2006/relationships/hyperlink" Target="https://www.researchgate.net/profile/Haider_Mousa3/" TargetMode="External"/><Relationship Id="rId1" Type="http://schemas.openxmlformats.org/officeDocument/2006/relationships/slideLayout" Target="../slideLayouts/slideLayout2.xml"/><Relationship Id="rId6" Type="http://schemas.openxmlformats.org/officeDocument/2006/relationships/hyperlink" Target="http://www.researcherid.com/rid/B-5162-2013" TargetMode="External"/><Relationship Id="rId11" Type="http://schemas.openxmlformats.org/officeDocument/2006/relationships/hyperlink" Target="https://plus.google.com/101317115638166856250/posts" TargetMode="External"/><Relationship Id="rId5" Type="http://schemas.openxmlformats.org/officeDocument/2006/relationships/hyperlink" Target="http://www.scopus.com/authid/detail.url?authorId=55412603200" TargetMode="External"/><Relationship Id="rId10" Type="http://schemas.openxmlformats.org/officeDocument/2006/relationships/hyperlink" Target="http://www.frontiersin.org/people/HaiderMousa/88257/network" TargetMode="External"/><Relationship Id="rId4" Type="http://schemas.openxmlformats.org/officeDocument/2006/relationships/hyperlink" Target="http://orcid.org/0000-0002-2437-263X" TargetMode="External"/><Relationship Id="rId9" Type="http://schemas.openxmlformats.org/officeDocument/2006/relationships/hyperlink" Target="http://lib.bioinfo.pl/blogs/user/137803" TargetMode="External"/></Relationships>
</file>

<file path=ppt/slides/_rels/slide4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 Id="rId4" Type="http://schemas.openxmlformats.org/officeDocument/2006/relationships/hyperlink" Target="http://omicsonline.org/membership.php"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cholar.google.com/citations?user=qJ8Pw74AAAAJ" TargetMode="External"/><Relationship Id="rId2" Type="http://schemas.openxmlformats.org/officeDocument/2006/relationships/hyperlink" Target="http://www.researcherid.com/rid/B-5162-2013" TargetMode="External"/><Relationship Id="rId1" Type="http://schemas.openxmlformats.org/officeDocument/2006/relationships/slideLayout" Target="../slideLayouts/slideLayout2.xml"/><Relationship Id="rId5" Type="http://schemas.openxmlformats.org/officeDocument/2006/relationships/hyperlink" Target="https://www.researchgate.net/profile/Haider_Mousa3/" TargetMode="External"/><Relationship Id="rId4" Type="http://schemas.openxmlformats.org/officeDocument/2006/relationships/hyperlink" Target="http://orcid.org/0000-0002-2437-263X" TargetMode="External"/></Relationships>
</file>

<file path=ppt/slides/_rels/slide50.xml.rels><?xml version="1.0" encoding="UTF-8" standalone="yes"?>
<Relationships xmlns="http://schemas.openxmlformats.org/package/2006/relationships"><Relationship Id="rId3" Type="http://schemas.openxmlformats.org/officeDocument/2006/relationships/hyperlink" Target="http://omicsonline.org/Submitmanuscript.php" TargetMode="External"/><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smtClean="0">
                <a:effectLst/>
                <a:latin typeface="Times New Roman" panose="02020603050405020304" pitchFamily="18" charset="0"/>
                <a:ea typeface="Times New Roman" panose="02020603050405020304" pitchFamily="18" charset="0"/>
                <a:cs typeface="Traditional Arabic" panose="02020603050405020304" pitchFamily="18" charset="-78"/>
              </a:rPr>
              <a:t/>
            </a:r>
            <a:br>
              <a:rPr lang="en-US" dirty="0" smtClean="0">
                <a:effectLst/>
                <a:latin typeface="Times New Roman" panose="02020603050405020304" pitchFamily="18" charset="0"/>
                <a:ea typeface="Times New Roman" panose="02020603050405020304" pitchFamily="18" charset="0"/>
                <a:cs typeface="Traditional Arabic" panose="02020603050405020304" pitchFamily="18" charset="-78"/>
              </a:rPr>
            </a:br>
            <a:r>
              <a:rPr lang="en-US" dirty="0" smtClean="0">
                <a:effectLst/>
                <a:latin typeface="Times New Roman" panose="02020603050405020304" pitchFamily="18" charset="0"/>
                <a:ea typeface="Times New Roman" panose="02020603050405020304" pitchFamily="18" charset="0"/>
                <a:cs typeface="Traditional Arabic" panose="02020603050405020304" pitchFamily="18" charset="-78"/>
              </a:rPr>
              <a:t>Haider Abdul-Lateef Mousa</a:t>
            </a:r>
            <a:br>
              <a:rPr lang="en-US" dirty="0" smtClean="0">
                <a:effectLst/>
                <a:latin typeface="Times New Roman" panose="02020603050405020304" pitchFamily="18" charset="0"/>
                <a:ea typeface="Times New Roman" panose="02020603050405020304" pitchFamily="18" charset="0"/>
                <a:cs typeface="Traditional Arabic" panose="02020603050405020304" pitchFamily="18" charset="-78"/>
              </a:rPr>
            </a:br>
            <a:r>
              <a:rPr lang="en-US" dirty="0" smtClean="0">
                <a:latin typeface="Times New Roman" panose="02020603050405020304" pitchFamily="18" charset="0"/>
                <a:ea typeface="Times New Roman" panose="02020603050405020304" pitchFamily="18" charset="0"/>
                <a:cs typeface="Traditional Arabic" panose="02020603050405020304" pitchFamily="18" charset="-78"/>
              </a:rPr>
              <a:t>MB ChB, </a:t>
            </a:r>
            <a:r>
              <a:rPr lang="en-US" dirty="0">
                <a:latin typeface="Times New Roman" panose="02020603050405020304" pitchFamily="18" charset="0"/>
                <a:ea typeface="Times New Roman" panose="02020603050405020304" pitchFamily="18" charset="0"/>
                <a:cs typeface="Traditional Arabic" panose="02020603050405020304" pitchFamily="18" charset="-78"/>
              </a:rPr>
              <a:t>MSc, </a:t>
            </a:r>
            <a:r>
              <a:rPr lang="en-US" dirty="0" smtClean="0">
                <a:latin typeface="Times New Roman" panose="02020603050405020304" pitchFamily="18" charset="0"/>
                <a:ea typeface="Times New Roman" panose="02020603050405020304" pitchFamily="18" charset="0"/>
                <a:cs typeface="Traditional Arabic" panose="02020603050405020304" pitchFamily="18" charset="-78"/>
              </a:rPr>
              <a:t>Lecturer</a:t>
            </a:r>
            <a:endParaRPr lang="en-SG" dirty="0"/>
          </a:p>
        </p:txBody>
      </p:sp>
      <p:sp>
        <p:nvSpPr>
          <p:cNvPr id="3" name="Subtitle 2"/>
          <p:cNvSpPr>
            <a:spLocks noGrp="1"/>
          </p:cNvSpPr>
          <p:nvPr>
            <p:ph type="subTitle" idx="1"/>
          </p:nvPr>
        </p:nvSpPr>
        <p:spPr>
          <a:xfrm>
            <a:off x="1524000" y="3602037"/>
            <a:ext cx="9144000" cy="2811641"/>
          </a:xfrm>
        </p:spPr>
        <p:txBody>
          <a:bodyPr>
            <a:normAutofit/>
          </a:bodyPr>
          <a:lstStyle/>
          <a:p>
            <a:r>
              <a:rPr lang="en-US" i="1" dirty="0"/>
              <a:t>Specialist physician of Internal Medicine and Infectious </a:t>
            </a:r>
            <a:r>
              <a:rPr lang="en-US" i="1" dirty="0" smtClean="0"/>
              <a:t>Diseases</a:t>
            </a:r>
            <a:endParaRPr lang="en-SG" i="1" dirty="0"/>
          </a:p>
          <a:p>
            <a:r>
              <a:rPr lang="en-US" dirty="0"/>
              <a:t>College of Medicine, University of </a:t>
            </a:r>
            <a:r>
              <a:rPr lang="en-US" dirty="0" err="1"/>
              <a:t>Basrah</a:t>
            </a:r>
            <a:r>
              <a:rPr lang="en-US" dirty="0"/>
              <a:t>, </a:t>
            </a:r>
            <a:r>
              <a:rPr lang="en-US" dirty="0" smtClean="0"/>
              <a:t>Iraq</a:t>
            </a:r>
          </a:p>
          <a:p>
            <a:r>
              <a:rPr lang="en-SG" dirty="0" smtClean="0"/>
              <a:t>E-Mail: </a:t>
            </a:r>
            <a:r>
              <a:rPr lang="en-SG" dirty="0" smtClean="0">
                <a:hlinkClick r:id="rId2"/>
              </a:rPr>
              <a:t>haideramousa@hotmail.com</a:t>
            </a:r>
            <a:endParaRPr lang="en-SG" dirty="0" smtClean="0"/>
          </a:p>
          <a:p>
            <a:r>
              <a:rPr lang="en-SG" dirty="0" smtClean="0"/>
              <a:t>Phone 009647808595467</a:t>
            </a:r>
          </a:p>
          <a:p>
            <a:r>
              <a:rPr lang="en-US" dirty="0"/>
              <a:t>Mailing address</a:t>
            </a:r>
            <a:r>
              <a:rPr lang="en-US" dirty="0" smtClean="0"/>
              <a:t>: </a:t>
            </a:r>
            <a:r>
              <a:rPr lang="fr-FR" dirty="0" smtClean="0"/>
              <a:t>PO Box 601, Post code 42001, </a:t>
            </a:r>
            <a:r>
              <a:rPr lang="fr-FR" dirty="0" err="1" smtClean="0"/>
              <a:t>Ashar</a:t>
            </a:r>
            <a:r>
              <a:rPr lang="fr-FR" dirty="0" smtClean="0"/>
              <a:t>, </a:t>
            </a:r>
            <a:r>
              <a:rPr lang="fr-FR" dirty="0" err="1" smtClean="0"/>
              <a:t>Basrah</a:t>
            </a:r>
            <a:r>
              <a:rPr lang="fr-FR" dirty="0" smtClean="0"/>
              <a:t>, Iraq.</a:t>
            </a:r>
            <a:r>
              <a:rPr lang="en-US" dirty="0" smtClean="0"/>
              <a:t> </a:t>
            </a:r>
            <a:endParaRPr lang="en-SG" dirty="0" smtClean="0"/>
          </a:p>
          <a:p>
            <a:endParaRPr lang="en-SG" dirty="0"/>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269762" y="1236372"/>
            <a:ext cx="1922238" cy="2365666"/>
          </a:xfrm>
          <a:prstGeom prst="rect">
            <a:avLst/>
          </a:prstGeom>
        </p:spPr>
      </p:pic>
    </p:spTree>
    <p:extLst>
      <p:ext uri="{BB962C8B-B14F-4D97-AF65-F5344CB8AC3E}">
        <p14:creationId xmlns:p14="http://schemas.microsoft.com/office/powerpoint/2010/main" val="196109048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70456" y="2020429"/>
            <a:ext cx="11719775" cy="4708981"/>
          </a:xfrm>
          <a:prstGeom prst="rect">
            <a:avLst/>
          </a:prstGeom>
        </p:spPr>
        <p:txBody>
          <a:bodyPr wrap="square">
            <a:spAutoFit/>
          </a:bodyPr>
          <a:lstStyle/>
          <a:p>
            <a:pPr marR="342900" lvl="0">
              <a:lnSpc>
                <a:spcPct val="150000"/>
              </a:lnSpc>
              <a:tabLst>
                <a:tab pos="342900" algn="l"/>
              </a:tabLst>
            </a:pPr>
            <a:r>
              <a:rPr lang="en-US" sz="4000" b="1" i="1" u="sng" dirty="0">
                <a:solidFill>
                  <a:srgbClr val="C00000"/>
                </a:solidFill>
                <a:latin typeface="Times New Roman" panose="02020603050405020304" pitchFamily="18" charset="0"/>
                <a:ea typeface="Times New Roman" panose="02020603050405020304" pitchFamily="18" charset="0"/>
                <a:cs typeface="Traditional Arabic" panose="02020603050405020304" pitchFamily="18" charset="-78"/>
              </a:rPr>
              <a:t>Lecturer</a:t>
            </a:r>
            <a:r>
              <a:rPr lang="en-US" sz="4000" i="1" u="sng" dirty="0">
                <a:solidFill>
                  <a:srgbClr val="C00000"/>
                </a:solidFill>
                <a:latin typeface="Times New Roman" panose="02020603050405020304" pitchFamily="18" charset="0"/>
                <a:ea typeface="Times New Roman" panose="02020603050405020304" pitchFamily="18" charset="0"/>
                <a:cs typeface="Traditional Arabic" panose="02020603050405020304" pitchFamily="18" charset="-78"/>
              </a:rPr>
              <a:t>,</a:t>
            </a:r>
            <a:r>
              <a:rPr lang="en-US" sz="3200" dirty="0">
                <a:latin typeface="Times New Roman" panose="02020603050405020304" pitchFamily="18" charset="0"/>
                <a:ea typeface="Times New Roman" panose="02020603050405020304" pitchFamily="18" charset="0"/>
                <a:cs typeface="Traditional Arabic" panose="02020603050405020304" pitchFamily="18" charset="-78"/>
              </a:rPr>
              <a:t> for the academic year 1989-1990, </a:t>
            </a:r>
            <a:r>
              <a:rPr lang="en-US" sz="3200" dirty="0" err="1">
                <a:latin typeface="Times New Roman" panose="02020603050405020304" pitchFamily="18" charset="0"/>
                <a:ea typeface="Times New Roman" panose="02020603050405020304" pitchFamily="18" charset="0"/>
                <a:cs typeface="Traditional Arabic" panose="02020603050405020304" pitchFamily="18" charset="-78"/>
              </a:rPr>
              <a:t>Basrah</a:t>
            </a:r>
            <a:r>
              <a:rPr lang="en-US" sz="3200" dirty="0">
                <a:latin typeface="Times New Roman" panose="02020603050405020304" pitchFamily="18" charset="0"/>
                <a:ea typeface="Times New Roman" panose="02020603050405020304" pitchFamily="18" charset="0"/>
                <a:cs typeface="Traditional Arabic" panose="02020603050405020304" pitchFamily="18" charset="-78"/>
              </a:rPr>
              <a:t> Technical Institute-Medical Division,  </a:t>
            </a:r>
            <a:r>
              <a:rPr lang="en-US" sz="3200" dirty="0" err="1">
                <a:latin typeface="Times New Roman" panose="02020603050405020304" pitchFamily="18" charset="0"/>
                <a:ea typeface="Times New Roman" panose="02020603050405020304" pitchFamily="18" charset="0"/>
                <a:cs typeface="Traditional Arabic" panose="02020603050405020304" pitchFamily="18" charset="-78"/>
              </a:rPr>
              <a:t>Basrah</a:t>
            </a:r>
            <a:r>
              <a:rPr lang="en-US" sz="3200" dirty="0">
                <a:latin typeface="Times New Roman" panose="02020603050405020304" pitchFamily="18" charset="0"/>
                <a:ea typeface="Times New Roman" panose="02020603050405020304" pitchFamily="18" charset="0"/>
                <a:cs typeface="Traditional Arabic" panose="02020603050405020304" pitchFamily="18" charset="-78"/>
              </a:rPr>
              <a:t>, Ministry of Higher Education and Scientific Research, Iraq. Duty: Theoretical and practical teaching of </a:t>
            </a:r>
            <a:r>
              <a:rPr lang="en-US" sz="3200" dirty="0" err="1">
                <a:latin typeface="Times New Roman" panose="02020603050405020304" pitchFamily="18" charset="0"/>
                <a:ea typeface="Times New Roman" panose="02020603050405020304" pitchFamily="18" charset="0"/>
                <a:cs typeface="Traditional Arabic" panose="02020603050405020304" pitchFamily="18" charset="-78"/>
              </a:rPr>
              <a:t>Basrah</a:t>
            </a:r>
            <a:r>
              <a:rPr lang="en-US" sz="3200" dirty="0">
                <a:latin typeface="Times New Roman" panose="02020603050405020304" pitchFamily="18" charset="0"/>
                <a:ea typeface="Times New Roman" panose="02020603050405020304" pitchFamily="18" charset="0"/>
                <a:cs typeface="Traditional Arabic" panose="02020603050405020304" pitchFamily="18" charset="-78"/>
              </a:rPr>
              <a:t> Medical Technical Institute students of the following subjects: Medical Microbiology, First Aids, and Medical Ethics.</a:t>
            </a:r>
            <a:endParaRPr lang="en-SG" sz="3200" dirty="0">
              <a:effectLst/>
              <a:latin typeface="Times New Roman" panose="02020603050405020304" pitchFamily="18" charset="0"/>
              <a:ea typeface="Times New Roman" panose="02020603050405020304" pitchFamily="18" charset="0"/>
              <a:cs typeface="Traditional Arabic" panose="02020603050405020304" pitchFamily="18" charset="-78"/>
            </a:endParaRPr>
          </a:p>
        </p:txBody>
      </p:sp>
    </p:spTree>
    <p:extLst>
      <p:ext uri="{BB962C8B-B14F-4D97-AF65-F5344CB8AC3E}">
        <p14:creationId xmlns:p14="http://schemas.microsoft.com/office/powerpoint/2010/main" val="272566245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06061" y="2136339"/>
            <a:ext cx="11848563" cy="4154984"/>
          </a:xfrm>
          <a:prstGeom prst="rect">
            <a:avLst/>
          </a:prstGeom>
        </p:spPr>
        <p:txBody>
          <a:bodyPr wrap="square">
            <a:spAutoFit/>
          </a:bodyPr>
          <a:lstStyle/>
          <a:p>
            <a:r>
              <a:rPr lang="en-US" sz="4000" b="1" i="1" u="sng" dirty="0">
                <a:solidFill>
                  <a:srgbClr val="C00000"/>
                </a:solidFill>
                <a:latin typeface="Times New Roman" panose="02020603050405020304" pitchFamily="18" charset="0"/>
                <a:ea typeface="Times New Roman" panose="02020603050405020304" pitchFamily="18" charset="0"/>
                <a:cs typeface="Traditional Arabic" panose="02020603050405020304" pitchFamily="18" charset="-78"/>
              </a:rPr>
              <a:t>Lecturer</a:t>
            </a:r>
            <a:r>
              <a:rPr lang="en-US" sz="4000" i="1" u="sng" dirty="0">
                <a:solidFill>
                  <a:srgbClr val="C00000"/>
                </a:solidFill>
                <a:latin typeface="Times New Roman" panose="02020603050405020304" pitchFamily="18" charset="0"/>
                <a:ea typeface="Times New Roman" panose="02020603050405020304" pitchFamily="18" charset="0"/>
                <a:cs typeface="Traditional Arabic" panose="02020603050405020304" pitchFamily="18" charset="-78"/>
              </a:rPr>
              <a:t>,</a:t>
            </a:r>
            <a:r>
              <a:rPr lang="en-US" sz="3200" dirty="0">
                <a:latin typeface="Times New Roman" panose="02020603050405020304" pitchFamily="18" charset="0"/>
                <a:ea typeface="Times New Roman" panose="02020603050405020304" pitchFamily="18" charset="0"/>
                <a:cs typeface="Traditional Arabic" panose="02020603050405020304" pitchFamily="18" charset="-78"/>
              </a:rPr>
              <a:t> from </a:t>
            </a:r>
            <a:r>
              <a:rPr lang="en-US" sz="3200" dirty="0" smtClean="0">
                <a:latin typeface="Times New Roman" panose="02020603050405020304" pitchFamily="18" charset="0"/>
                <a:ea typeface="Times New Roman" panose="02020603050405020304" pitchFamily="18" charset="0"/>
                <a:cs typeface="Traditional Arabic" panose="02020603050405020304" pitchFamily="18" charset="-78"/>
              </a:rPr>
              <a:t>February 22, </a:t>
            </a:r>
            <a:r>
              <a:rPr lang="en-US" sz="3200" dirty="0">
                <a:latin typeface="Times New Roman" panose="02020603050405020304" pitchFamily="18" charset="0"/>
                <a:ea typeface="Times New Roman" panose="02020603050405020304" pitchFamily="18" charset="0"/>
                <a:cs typeface="Traditional Arabic" panose="02020603050405020304" pitchFamily="18" charset="-78"/>
              </a:rPr>
              <a:t>1997 to </a:t>
            </a:r>
            <a:r>
              <a:rPr lang="en-US" sz="3200" dirty="0" smtClean="0">
                <a:latin typeface="Times New Roman" panose="02020603050405020304" pitchFamily="18" charset="0"/>
                <a:ea typeface="Times New Roman" panose="02020603050405020304" pitchFamily="18" charset="0"/>
                <a:cs typeface="Traditional Arabic" panose="02020603050405020304" pitchFamily="18" charset="-78"/>
              </a:rPr>
              <a:t>February 19, </a:t>
            </a:r>
            <a:r>
              <a:rPr lang="en-US" sz="3200" dirty="0">
                <a:latin typeface="Times New Roman" panose="02020603050405020304" pitchFamily="18" charset="0"/>
                <a:ea typeface="Times New Roman" panose="02020603050405020304" pitchFamily="18" charset="0"/>
                <a:cs typeface="Traditional Arabic" panose="02020603050405020304" pitchFamily="18" charset="-78"/>
              </a:rPr>
              <a:t>1998, College of Medicine, University of </a:t>
            </a:r>
            <a:r>
              <a:rPr lang="en-US" sz="3200" dirty="0" err="1">
                <a:latin typeface="Times New Roman" panose="02020603050405020304" pitchFamily="18" charset="0"/>
                <a:ea typeface="Times New Roman" panose="02020603050405020304" pitchFamily="18" charset="0"/>
                <a:cs typeface="Traditional Arabic" panose="02020603050405020304" pitchFamily="18" charset="-78"/>
              </a:rPr>
              <a:t>Basrah</a:t>
            </a:r>
            <a:r>
              <a:rPr lang="en-US" sz="3200" dirty="0">
                <a:latin typeface="Times New Roman" panose="02020603050405020304" pitchFamily="18" charset="0"/>
                <a:ea typeface="Times New Roman" panose="02020603050405020304" pitchFamily="18" charset="0"/>
                <a:cs typeface="Traditional Arabic" panose="02020603050405020304" pitchFamily="18" charset="-78"/>
              </a:rPr>
              <a:t>, Ministry of Higher Education and Scientific Research, Iraq. Duty: Teaching of undergraduate and postgraduate medical college students, and performing researches in the field of medical microbiology and infectious diseases.</a:t>
            </a:r>
            <a:r>
              <a:rPr lang="en-US" sz="3200" b="1" dirty="0">
                <a:latin typeface="Times New Roman" panose="02020603050405020304" pitchFamily="18" charset="0"/>
                <a:ea typeface="Times New Roman" panose="02020603050405020304" pitchFamily="18" charset="0"/>
                <a:cs typeface="Traditional Arabic" panose="02020603050405020304" pitchFamily="18" charset="-78"/>
              </a:rPr>
              <a:t> Accomplishment: </a:t>
            </a:r>
            <a:r>
              <a:rPr lang="en-US" sz="3200" dirty="0">
                <a:latin typeface="Times New Roman" panose="02020603050405020304" pitchFamily="18" charset="0"/>
                <a:ea typeface="Times New Roman" panose="02020603050405020304" pitchFamily="18" charset="0"/>
                <a:cs typeface="Traditional Arabic" panose="02020603050405020304" pitchFamily="18" charset="-78"/>
              </a:rPr>
              <a:t>I published many researches in several respected international medical journals, which had boosted the reputation of</a:t>
            </a:r>
            <a:r>
              <a:rPr lang="en-US" sz="3200" b="1" dirty="0">
                <a:latin typeface="Times New Roman" panose="02020603050405020304" pitchFamily="18" charset="0"/>
                <a:ea typeface="Times New Roman" panose="02020603050405020304" pitchFamily="18" charset="0"/>
                <a:cs typeface="Traditional Arabic" panose="02020603050405020304" pitchFamily="18" charset="-78"/>
              </a:rPr>
              <a:t> </a:t>
            </a:r>
            <a:r>
              <a:rPr lang="en-US" sz="3200" dirty="0">
                <a:latin typeface="Times New Roman" panose="02020603050405020304" pitchFamily="18" charset="0"/>
                <a:ea typeface="Times New Roman" panose="02020603050405020304" pitchFamily="18" charset="0"/>
                <a:cs typeface="Traditional Arabic" panose="02020603050405020304" pitchFamily="18" charset="-78"/>
              </a:rPr>
              <a:t>College of Medicine, University of </a:t>
            </a:r>
            <a:r>
              <a:rPr lang="en-US" sz="3200" dirty="0" err="1">
                <a:latin typeface="Times New Roman" panose="02020603050405020304" pitchFamily="18" charset="0"/>
                <a:ea typeface="Times New Roman" panose="02020603050405020304" pitchFamily="18" charset="0"/>
                <a:cs typeface="Traditional Arabic" panose="02020603050405020304" pitchFamily="18" charset="-78"/>
              </a:rPr>
              <a:t>Basrah</a:t>
            </a:r>
            <a:r>
              <a:rPr lang="en-US" sz="3200" dirty="0">
                <a:latin typeface="Times New Roman" panose="02020603050405020304" pitchFamily="18" charset="0"/>
                <a:ea typeface="Times New Roman" panose="02020603050405020304" pitchFamily="18" charset="0"/>
                <a:cs typeface="Traditional Arabic" panose="02020603050405020304" pitchFamily="18" charset="-78"/>
              </a:rPr>
              <a:t>.</a:t>
            </a:r>
            <a:endParaRPr lang="en-SG" sz="3200" dirty="0"/>
          </a:p>
        </p:txBody>
      </p:sp>
    </p:spTree>
    <p:extLst>
      <p:ext uri="{BB962C8B-B14F-4D97-AF65-F5344CB8AC3E}">
        <p14:creationId xmlns:p14="http://schemas.microsoft.com/office/powerpoint/2010/main" val="96804010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18942" y="2202420"/>
            <a:ext cx="11874320" cy="4431983"/>
          </a:xfrm>
          <a:prstGeom prst="rect">
            <a:avLst/>
          </a:prstGeom>
        </p:spPr>
        <p:txBody>
          <a:bodyPr wrap="square">
            <a:spAutoFit/>
          </a:bodyPr>
          <a:lstStyle/>
          <a:p>
            <a:pPr marR="342900" lvl="0">
              <a:lnSpc>
                <a:spcPct val="150000"/>
              </a:lnSpc>
              <a:tabLst>
                <a:tab pos="342900" algn="l"/>
              </a:tabLst>
            </a:pPr>
            <a:r>
              <a:rPr lang="en-US" sz="4000" b="1" i="1" u="sng" dirty="0">
                <a:solidFill>
                  <a:srgbClr val="C00000"/>
                </a:solidFill>
                <a:latin typeface="Times New Roman" panose="02020603050405020304" pitchFamily="18" charset="0"/>
                <a:ea typeface="Times New Roman" panose="02020603050405020304" pitchFamily="18" charset="0"/>
                <a:cs typeface="Traditional Arabic" panose="02020603050405020304" pitchFamily="18" charset="-78"/>
              </a:rPr>
              <a:t>Specialist physician of Internal Medicine and Infectious Diseases</a:t>
            </a:r>
            <a:r>
              <a:rPr lang="en-US" sz="3600" b="1" dirty="0">
                <a:latin typeface="Times New Roman" panose="02020603050405020304" pitchFamily="18" charset="0"/>
                <a:ea typeface="Times New Roman" panose="02020603050405020304" pitchFamily="18" charset="0"/>
                <a:cs typeface="Traditional Arabic" panose="02020603050405020304" pitchFamily="18" charset="-78"/>
              </a:rPr>
              <a:t>,</a:t>
            </a:r>
            <a:r>
              <a:rPr lang="en-US" sz="3600" dirty="0">
                <a:latin typeface="Times New Roman" panose="02020603050405020304" pitchFamily="18" charset="0"/>
                <a:ea typeface="Times New Roman" panose="02020603050405020304" pitchFamily="18" charset="0"/>
                <a:cs typeface="Traditional Arabic" panose="02020603050405020304" pitchFamily="18" charset="-78"/>
              </a:rPr>
              <a:t> at Medical Center, Ministry of Health, Tripoli, Libya, from </a:t>
            </a:r>
            <a:r>
              <a:rPr lang="en-US" sz="3600" dirty="0" smtClean="0">
                <a:latin typeface="Times New Roman" panose="02020603050405020304" pitchFamily="18" charset="0"/>
                <a:ea typeface="Times New Roman" panose="02020603050405020304" pitchFamily="18" charset="0"/>
                <a:cs typeface="Traditional Arabic" panose="02020603050405020304" pitchFamily="18" charset="-78"/>
              </a:rPr>
              <a:t>April 23, </a:t>
            </a:r>
            <a:r>
              <a:rPr lang="en-US" sz="3600" dirty="0">
                <a:latin typeface="Times New Roman" panose="02020603050405020304" pitchFamily="18" charset="0"/>
                <a:ea typeface="Times New Roman" panose="02020603050405020304" pitchFamily="18" charset="0"/>
                <a:cs typeface="Traditional Arabic" panose="02020603050405020304" pitchFamily="18" charset="-78"/>
              </a:rPr>
              <a:t>1998 to </a:t>
            </a:r>
            <a:r>
              <a:rPr lang="en-US" sz="3600" dirty="0" smtClean="0">
                <a:latin typeface="Times New Roman" panose="02020603050405020304" pitchFamily="18" charset="0"/>
                <a:ea typeface="Times New Roman" panose="02020603050405020304" pitchFamily="18" charset="0"/>
                <a:cs typeface="Traditional Arabic" panose="02020603050405020304" pitchFamily="18" charset="-78"/>
              </a:rPr>
              <a:t>September 29, </a:t>
            </a:r>
            <a:r>
              <a:rPr lang="en-US" sz="3600" dirty="0">
                <a:latin typeface="Times New Roman" panose="02020603050405020304" pitchFamily="18" charset="0"/>
                <a:ea typeface="Times New Roman" panose="02020603050405020304" pitchFamily="18" charset="0"/>
                <a:cs typeface="Traditional Arabic" panose="02020603050405020304" pitchFamily="18" charset="-78"/>
              </a:rPr>
              <a:t>1999. Duty: Medical management of out-patients and in-patients who attend to medical center.</a:t>
            </a:r>
            <a:endParaRPr lang="en-SG" sz="3600" dirty="0">
              <a:effectLst/>
              <a:latin typeface="Times New Roman" panose="02020603050405020304" pitchFamily="18" charset="0"/>
              <a:ea typeface="Times New Roman" panose="02020603050405020304" pitchFamily="18" charset="0"/>
              <a:cs typeface="Traditional Arabic" panose="02020603050405020304" pitchFamily="18" charset="-78"/>
            </a:endParaRPr>
          </a:p>
        </p:txBody>
      </p:sp>
    </p:spTree>
    <p:extLst>
      <p:ext uri="{BB962C8B-B14F-4D97-AF65-F5344CB8AC3E}">
        <p14:creationId xmlns:p14="http://schemas.microsoft.com/office/powerpoint/2010/main" val="284980032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3031" y="2690336"/>
            <a:ext cx="11977351" cy="4278094"/>
          </a:xfrm>
          <a:prstGeom prst="rect">
            <a:avLst/>
          </a:prstGeom>
        </p:spPr>
        <p:txBody>
          <a:bodyPr wrap="square">
            <a:spAutoFit/>
          </a:bodyPr>
          <a:lstStyle/>
          <a:p>
            <a:r>
              <a:rPr lang="en-US" sz="4800" b="1" i="1" u="sng" dirty="0">
                <a:solidFill>
                  <a:srgbClr val="C00000"/>
                </a:solidFill>
                <a:latin typeface="Times New Roman" panose="02020603050405020304" pitchFamily="18" charset="0"/>
                <a:ea typeface="Times New Roman" panose="02020603050405020304" pitchFamily="18" charset="0"/>
                <a:cs typeface="Traditional Arabic" panose="02020603050405020304" pitchFamily="18" charset="-78"/>
              </a:rPr>
              <a:t>Specialist physician of Internal Medicine and Infectious Diseases</a:t>
            </a:r>
            <a:r>
              <a:rPr lang="en-US" sz="4400" b="1" dirty="0">
                <a:latin typeface="Times New Roman" panose="02020603050405020304" pitchFamily="18" charset="0"/>
                <a:ea typeface="Times New Roman" panose="02020603050405020304" pitchFamily="18" charset="0"/>
                <a:cs typeface="Traditional Arabic" panose="02020603050405020304" pitchFamily="18" charset="-78"/>
              </a:rPr>
              <a:t>,</a:t>
            </a:r>
            <a:r>
              <a:rPr lang="en-US" sz="4400" dirty="0">
                <a:latin typeface="Times New Roman" panose="02020603050405020304" pitchFamily="18" charset="0"/>
                <a:ea typeface="Times New Roman" panose="02020603050405020304" pitchFamily="18" charset="0"/>
                <a:cs typeface="Traditional Arabic" panose="02020603050405020304" pitchFamily="18" charset="-78"/>
              </a:rPr>
              <a:t> at Libyan Red Crescent, Tripoli Branch, Tripoli, Libya, from </a:t>
            </a:r>
            <a:r>
              <a:rPr lang="en-US" sz="4400" dirty="0" smtClean="0">
                <a:latin typeface="Times New Roman" panose="02020603050405020304" pitchFamily="18" charset="0"/>
                <a:ea typeface="Times New Roman" panose="02020603050405020304" pitchFamily="18" charset="0"/>
                <a:cs typeface="Traditional Arabic" panose="02020603050405020304" pitchFamily="18" charset="-78"/>
              </a:rPr>
              <a:t>February 1, </a:t>
            </a:r>
            <a:r>
              <a:rPr lang="en-US" sz="4400" dirty="0">
                <a:latin typeface="Times New Roman" panose="02020603050405020304" pitchFamily="18" charset="0"/>
                <a:ea typeface="Times New Roman" panose="02020603050405020304" pitchFamily="18" charset="0"/>
                <a:cs typeface="Traditional Arabic" panose="02020603050405020304" pitchFamily="18" charset="-78"/>
              </a:rPr>
              <a:t>1999 to </a:t>
            </a:r>
            <a:r>
              <a:rPr lang="en-US" sz="4400" dirty="0" smtClean="0">
                <a:latin typeface="Times New Roman" panose="02020603050405020304" pitchFamily="18" charset="0"/>
                <a:ea typeface="Times New Roman" panose="02020603050405020304" pitchFamily="18" charset="0"/>
                <a:cs typeface="Traditional Arabic" panose="02020603050405020304" pitchFamily="18" charset="-78"/>
              </a:rPr>
              <a:t>February 27, </a:t>
            </a:r>
            <a:r>
              <a:rPr lang="en-US" sz="4400" dirty="0">
                <a:latin typeface="Times New Roman" panose="02020603050405020304" pitchFamily="18" charset="0"/>
                <a:ea typeface="Times New Roman" panose="02020603050405020304" pitchFamily="18" charset="0"/>
                <a:cs typeface="Traditional Arabic" panose="02020603050405020304" pitchFamily="18" charset="-78"/>
              </a:rPr>
              <a:t>2000. Duty: Medical management of out-patients who attend to Libyan Red Crescent Clinic.</a:t>
            </a:r>
            <a:endParaRPr lang="en-SG" sz="4400" dirty="0"/>
          </a:p>
        </p:txBody>
      </p:sp>
    </p:spTree>
    <p:extLst>
      <p:ext uri="{BB962C8B-B14F-4D97-AF65-F5344CB8AC3E}">
        <p14:creationId xmlns:p14="http://schemas.microsoft.com/office/powerpoint/2010/main" val="364659752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41667" y="2703215"/>
            <a:ext cx="11809927" cy="3908762"/>
          </a:xfrm>
          <a:prstGeom prst="rect">
            <a:avLst/>
          </a:prstGeom>
        </p:spPr>
        <p:txBody>
          <a:bodyPr wrap="square">
            <a:spAutoFit/>
          </a:bodyPr>
          <a:lstStyle/>
          <a:p>
            <a:r>
              <a:rPr lang="en-US" sz="4000" i="1" u="sng" dirty="0">
                <a:latin typeface="Times New Roman" panose="02020603050405020304" pitchFamily="18" charset="0"/>
                <a:ea typeface="Times New Roman" panose="02020603050405020304" pitchFamily="18" charset="0"/>
                <a:cs typeface="Traditional Arabic" panose="02020603050405020304" pitchFamily="18" charset="-78"/>
              </a:rPr>
              <a:t> </a:t>
            </a:r>
            <a:r>
              <a:rPr lang="en-US" sz="4400" b="1" i="1" u="sng" dirty="0">
                <a:solidFill>
                  <a:srgbClr val="C00000"/>
                </a:solidFill>
                <a:latin typeface="Times New Roman" panose="02020603050405020304" pitchFamily="18" charset="0"/>
                <a:ea typeface="Times New Roman" panose="02020603050405020304" pitchFamily="18" charset="0"/>
                <a:cs typeface="Traditional Arabic" panose="02020603050405020304" pitchFamily="18" charset="-78"/>
              </a:rPr>
              <a:t>Specialist physician of Internal Medicine and Infectious Diseases</a:t>
            </a:r>
            <a:r>
              <a:rPr lang="en-US" sz="4000" i="1" u="sng" dirty="0">
                <a:latin typeface="Times New Roman" panose="02020603050405020304" pitchFamily="18" charset="0"/>
                <a:ea typeface="Times New Roman" panose="02020603050405020304" pitchFamily="18" charset="0"/>
                <a:cs typeface="Traditional Arabic" panose="02020603050405020304" pitchFamily="18" charset="-78"/>
              </a:rPr>
              <a:t>,</a:t>
            </a:r>
            <a:r>
              <a:rPr lang="en-US" sz="4000" dirty="0">
                <a:latin typeface="Times New Roman" panose="02020603050405020304" pitchFamily="18" charset="0"/>
                <a:ea typeface="Times New Roman" panose="02020603050405020304" pitchFamily="18" charset="0"/>
                <a:cs typeface="Traditional Arabic" panose="02020603050405020304" pitchFamily="18" charset="-78"/>
              </a:rPr>
              <a:t> at </a:t>
            </a:r>
            <a:r>
              <a:rPr lang="en-US" sz="4000" dirty="0" err="1">
                <a:latin typeface="Times New Roman" panose="02020603050405020304" pitchFamily="18" charset="0"/>
                <a:ea typeface="Times New Roman" panose="02020603050405020304" pitchFamily="18" charset="0"/>
                <a:cs typeface="Traditional Arabic" panose="02020603050405020304" pitchFamily="18" charset="-78"/>
              </a:rPr>
              <a:t>Waha</a:t>
            </a:r>
            <a:r>
              <a:rPr lang="en-US" sz="4000" dirty="0">
                <a:latin typeface="Times New Roman" panose="02020603050405020304" pitchFamily="18" charset="0"/>
                <a:ea typeface="Times New Roman" panose="02020603050405020304" pitchFamily="18" charset="0"/>
                <a:cs typeface="Traditional Arabic" panose="02020603050405020304" pitchFamily="18" charset="-78"/>
              </a:rPr>
              <a:t> Oil Company,  </a:t>
            </a:r>
            <a:r>
              <a:rPr lang="x-none" sz="4000" dirty="0">
                <a:latin typeface="Cambria" panose="02040503050406030204" pitchFamily="18" charset="0"/>
                <a:ea typeface="Times New Roman" panose="02020603050405020304" pitchFamily="18" charset="0"/>
                <a:cs typeface="Traditional Arabic" panose="02020603050405020304" pitchFamily="18" charset="-78"/>
              </a:rPr>
              <a:t>National Oil Corporation (N.O.C.),</a:t>
            </a:r>
            <a:r>
              <a:rPr lang="en-US" sz="4000" dirty="0">
                <a:latin typeface="Times New Roman" panose="02020603050405020304" pitchFamily="18" charset="0"/>
                <a:ea typeface="Times New Roman" panose="02020603050405020304" pitchFamily="18" charset="0"/>
                <a:cs typeface="Traditional Arabic" panose="02020603050405020304" pitchFamily="18" charset="-78"/>
              </a:rPr>
              <a:t> Tripoli, Libya, </a:t>
            </a:r>
            <a:r>
              <a:rPr lang="en-US" sz="4000" dirty="0" smtClean="0">
                <a:latin typeface="Times New Roman" panose="02020603050405020304" pitchFamily="18" charset="0"/>
                <a:ea typeface="Times New Roman" panose="02020603050405020304" pitchFamily="18" charset="0"/>
                <a:cs typeface="Traditional Arabic" panose="02020603050405020304" pitchFamily="18" charset="-78"/>
              </a:rPr>
              <a:t>from February 28, </a:t>
            </a:r>
            <a:r>
              <a:rPr lang="en-US" sz="4000" dirty="0">
                <a:latin typeface="Times New Roman" panose="02020603050405020304" pitchFamily="18" charset="0"/>
                <a:ea typeface="Times New Roman" panose="02020603050405020304" pitchFamily="18" charset="0"/>
                <a:cs typeface="Traditional Arabic" panose="02020603050405020304" pitchFamily="18" charset="-78"/>
              </a:rPr>
              <a:t>2000 till now. Duty: management of in-patients and out-patients, and medical and surgical emergencies attending to </a:t>
            </a:r>
            <a:r>
              <a:rPr lang="en-US" sz="4000" dirty="0" err="1">
                <a:latin typeface="Times New Roman" panose="02020603050405020304" pitchFamily="18" charset="0"/>
                <a:ea typeface="Times New Roman" panose="02020603050405020304" pitchFamily="18" charset="0"/>
                <a:cs typeface="Traditional Arabic" panose="02020603050405020304" pitchFamily="18" charset="-78"/>
              </a:rPr>
              <a:t>Waha</a:t>
            </a:r>
            <a:r>
              <a:rPr lang="en-US" sz="4000" dirty="0">
                <a:latin typeface="Times New Roman" panose="02020603050405020304" pitchFamily="18" charset="0"/>
                <a:ea typeface="Times New Roman" panose="02020603050405020304" pitchFamily="18" charset="0"/>
                <a:cs typeface="Traditional Arabic" panose="02020603050405020304" pitchFamily="18" charset="-78"/>
              </a:rPr>
              <a:t> Oil Company Clinics. </a:t>
            </a:r>
            <a:endParaRPr lang="en-SG" sz="4000" dirty="0"/>
          </a:p>
        </p:txBody>
      </p:sp>
    </p:spTree>
    <p:extLst>
      <p:ext uri="{BB962C8B-B14F-4D97-AF65-F5344CB8AC3E}">
        <p14:creationId xmlns:p14="http://schemas.microsoft.com/office/powerpoint/2010/main" val="63492294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6000" b="1" dirty="0">
                <a:solidFill>
                  <a:srgbClr val="0070C0"/>
                </a:solidFill>
              </a:rPr>
              <a:t>Trainings, Skills, and Certificates</a:t>
            </a:r>
            <a:r>
              <a:rPr lang="en-SG" dirty="0"/>
              <a:t/>
            </a:r>
            <a:br>
              <a:rPr lang="en-SG" dirty="0"/>
            </a:br>
            <a:endParaRPr lang="en-SG" dirty="0"/>
          </a:p>
        </p:txBody>
      </p:sp>
      <p:sp>
        <p:nvSpPr>
          <p:cNvPr id="3" name="Content Placeholder 2"/>
          <p:cNvSpPr>
            <a:spLocks noGrp="1"/>
          </p:cNvSpPr>
          <p:nvPr>
            <p:ph idx="1"/>
          </p:nvPr>
        </p:nvSpPr>
        <p:spPr/>
        <p:txBody>
          <a:bodyPr>
            <a:normAutofit fontScale="92500" lnSpcReduction="20000"/>
          </a:bodyPr>
          <a:lstStyle/>
          <a:p>
            <a:pPr lvl="0"/>
            <a:r>
              <a:rPr lang="en-US" dirty="0"/>
              <a:t>Two courses in </a:t>
            </a:r>
            <a:r>
              <a:rPr lang="en-US" i="1" u="sng" dirty="0"/>
              <a:t>Computer Science</a:t>
            </a:r>
            <a:r>
              <a:rPr lang="en-US" dirty="0"/>
              <a:t> were studied in Computer Unit, </a:t>
            </a:r>
            <a:r>
              <a:rPr lang="en-US" dirty="0" smtClean="0"/>
              <a:t>College </a:t>
            </a:r>
            <a:r>
              <a:rPr lang="en-US" dirty="0"/>
              <a:t>of Medicine, University of </a:t>
            </a:r>
            <a:r>
              <a:rPr lang="en-US" dirty="0" err="1"/>
              <a:t>Basrah</a:t>
            </a:r>
            <a:r>
              <a:rPr lang="en-US" dirty="0"/>
              <a:t>, Iraq.</a:t>
            </a:r>
            <a:endParaRPr lang="en-SG" dirty="0"/>
          </a:p>
          <a:p>
            <a:pPr lvl="0"/>
            <a:r>
              <a:rPr lang="en-US" dirty="0" smtClean="0"/>
              <a:t>Two </a:t>
            </a:r>
            <a:r>
              <a:rPr lang="en-US" dirty="0"/>
              <a:t>courses in </a:t>
            </a:r>
            <a:r>
              <a:rPr lang="en-US" i="1" u="sng" dirty="0"/>
              <a:t>Methods of Teaching</a:t>
            </a:r>
            <a:r>
              <a:rPr lang="en-US" dirty="0"/>
              <a:t> </a:t>
            </a:r>
            <a:r>
              <a:rPr lang="en-US" dirty="0" smtClean="0"/>
              <a:t>set </a:t>
            </a:r>
            <a:r>
              <a:rPr lang="en-US" dirty="0"/>
              <a:t>by Department of Psychology, College of Education, University of </a:t>
            </a:r>
            <a:r>
              <a:rPr lang="en-US" dirty="0" err="1"/>
              <a:t>Basrah</a:t>
            </a:r>
            <a:r>
              <a:rPr lang="en-US" dirty="0"/>
              <a:t>, Iraq.</a:t>
            </a:r>
            <a:endParaRPr lang="en-SG" dirty="0"/>
          </a:p>
          <a:p>
            <a:pPr lvl="0"/>
            <a:r>
              <a:rPr lang="en-US" dirty="0"/>
              <a:t>A course entitled </a:t>
            </a:r>
            <a:r>
              <a:rPr lang="en-US" i="1" u="sng" dirty="0"/>
              <a:t>the proper way of performing a scientific research</a:t>
            </a:r>
            <a:r>
              <a:rPr lang="en-US" dirty="0"/>
              <a:t>, </a:t>
            </a:r>
            <a:r>
              <a:rPr lang="en-US" dirty="0" smtClean="0"/>
              <a:t>set </a:t>
            </a:r>
            <a:r>
              <a:rPr lang="en-US" dirty="0"/>
              <a:t>by Department of Community Medicine, College of Medicine, University of </a:t>
            </a:r>
            <a:r>
              <a:rPr lang="en-US" dirty="0" err="1"/>
              <a:t>Basrah</a:t>
            </a:r>
            <a:r>
              <a:rPr lang="en-US" dirty="0"/>
              <a:t>, Iraq.</a:t>
            </a:r>
            <a:endParaRPr lang="en-SG" dirty="0"/>
          </a:p>
          <a:p>
            <a:pPr lvl="0"/>
            <a:r>
              <a:rPr lang="en-US" dirty="0" smtClean="0"/>
              <a:t>Having </a:t>
            </a:r>
            <a:r>
              <a:rPr lang="en-US" dirty="0"/>
              <a:t>good experience to operate on computer (Word, Excel, PowerPoint). </a:t>
            </a:r>
            <a:endParaRPr lang="en-SG" dirty="0"/>
          </a:p>
          <a:p>
            <a:pPr lvl="0"/>
            <a:r>
              <a:rPr lang="en-US" dirty="0"/>
              <a:t>Certificate for </a:t>
            </a:r>
            <a:r>
              <a:rPr lang="en-US" i="1" u="sng" dirty="0"/>
              <a:t>Basic Health, Safety, and Environment (HSE) NORM Awareness Program</a:t>
            </a:r>
            <a:r>
              <a:rPr lang="en-US" dirty="0"/>
              <a:t> a training course on </a:t>
            </a:r>
            <a:r>
              <a:rPr lang="en-US" i="1" u="sng" dirty="0"/>
              <a:t>radiation and contamination in oil fields</a:t>
            </a:r>
            <a:r>
              <a:rPr lang="en-US" dirty="0"/>
              <a:t> set by Craddock Inc. on March 10, 2013.</a:t>
            </a:r>
            <a:endParaRPr lang="en-SG" dirty="0"/>
          </a:p>
          <a:p>
            <a:pPr lvl="0"/>
            <a:r>
              <a:rPr lang="en-US" dirty="0"/>
              <a:t>Proficiency with statistical package SPSS.  </a:t>
            </a:r>
            <a:endParaRPr lang="en-SG" dirty="0"/>
          </a:p>
          <a:p>
            <a:endParaRPr lang="en-SG" dirty="0"/>
          </a:p>
        </p:txBody>
      </p:sp>
    </p:spTree>
    <p:extLst>
      <p:ext uri="{BB962C8B-B14F-4D97-AF65-F5344CB8AC3E}">
        <p14:creationId xmlns:p14="http://schemas.microsoft.com/office/powerpoint/2010/main" val="358334708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6000" b="1" dirty="0">
                <a:solidFill>
                  <a:srgbClr val="0070C0"/>
                </a:solidFill>
              </a:rPr>
              <a:t>Membership of societies</a:t>
            </a:r>
            <a:r>
              <a:rPr lang="en-SG" dirty="0"/>
              <a:t/>
            </a:r>
            <a:br>
              <a:rPr lang="en-SG" dirty="0"/>
            </a:br>
            <a:endParaRPr lang="en-SG" dirty="0"/>
          </a:p>
        </p:txBody>
      </p:sp>
      <p:sp>
        <p:nvSpPr>
          <p:cNvPr id="3" name="Content Placeholder 2"/>
          <p:cNvSpPr>
            <a:spLocks noGrp="1"/>
          </p:cNvSpPr>
          <p:nvPr>
            <p:ph idx="1"/>
          </p:nvPr>
        </p:nvSpPr>
        <p:spPr/>
        <p:txBody>
          <a:bodyPr>
            <a:normAutofit fontScale="85000" lnSpcReduction="20000"/>
          </a:bodyPr>
          <a:lstStyle/>
          <a:p>
            <a:r>
              <a:rPr lang="en-US" b="1" dirty="0" smtClean="0"/>
              <a:t> </a:t>
            </a:r>
            <a:r>
              <a:rPr lang="en-US" dirty="0"/>
              <a:t>Member of </a:t>
            </a:r>
            <a:r>
              <a:rPr lang="en-US" b="1" i="1" dirty="0"/>
              <a:t>Iraqi Medical Association</a:t>
            </a:r>
            <a:r>
              <a:rPr lang="en-US" dirty="0"/>
              <a:t>, Registration No. 14752 </a:t>
            </a:r>
            <a:r>
              <a:rPr lang="en-US" dirty="0" smtClean="0"/>
              <a:t>on August 18, </a:t>
            </a:r>
            <a:r>
              <a:rPr lang="en-US" dirty="0"/>
              <a:t>1987.</a:t>
            </a:r>
            <a:endParaRPr lang="en-SG" dirty="0"/>
          </a:p>
          <a:p>
            <a:r>
              <a:rPr lang="en-US" dirty="0" smtClean="0"/>
              <a:t> </a:t>
            </a:r>
            <a:r>
              <a:rPr lang="en-US" dirty="0"/>
              <a:t>Member of </a:t>
            </a:r>
            <a:r>
              <a:rPr lang="en-US" b="1" i="1" dirty="0"/>
              <a:t>Pan-Arab Society of Trauma &amp; Emergency Medicine</a:t>
            </a:r>
            <a:r>
              <a:rPr lang="en-US" dirty="0"/>
              <a:t>, Membership No. 302  </a:t>
            </a:r>
            <a:r>
              <a:rPr lang="en-US" dirty="0" smtClean="0"/>
              <a:t>on July 11, </a:t>
            </a:r>
            <a:r>
              <a:rPr lang="en-US" dirty="0"/>
              <a:t>2004.</a:t>
            </a:r>
            <a:endParaRPr lang="en-SG" dirty="0"/>
          </a:p>
          <a:p>
            <a:r>
              <a:rPr lang="en-US" dirty="0" smtClean="0"/>
              <a:t>Member </a:t>
            </a:r>
            <a:r>
              <a:rPr lang="en-US" dirty="0"/>
              <a:t>of the </a:t>
            </a:r>
            <a:r>
              <a:rPr lang="en-US" b="1" i="1" dirty="0"/>
              <a:t>International Society for Infectious Diseases</a:t>
            </a:r>
            <a:r>
              <a:rPr lang="en-US" dirty="0"/>
              <a:t>, April 17, 2013. </a:t>
            </a:r>
            <a:endParaRPr lang="en-US" dirty="0" smtClean="0"/>
          </a:p>
          <a:p>
            <a:r>
              <a:rPr lang="en-US" dirty="0" smtClean="0"/>
              <a:t>Member of the </a:t>
            </a:r>
            <a:r>
              <a:rPr lang="en-US" b="1" i="1" dirty="0" smtClean="0"/>
              <a:t>Society of Asian Scientists and Engineers (SASE)</a:t>
            </a:r>
            <a:r>
              <a:rPr lang="en-US" i="1" dirty="0" smtClean="0"/>
              <a:t>.</a:t>
            </a:r>
            <a:endParaRPr lang="en-SG" dirty="0" smtClean="0"/>
          </a:p>
          <a:p>
            <a:r>
              <a:rPr lang="en-US" dirty="0" smtClean="0"/>
              <a:t> Member of </a:t>
            </a:r>
            <a:r>
              <a:rPr lang="en-US" b="1" i="1" dirty="0" smtClean="0"/>
              <a:t>Index Copernicus Scientists</a:t>
            </a:r>
            <a:r>
              <a:rPr lang="en-US" dirty="0" smtClean="0"/>
              <a:t>, September 6, 2013. 6. Member of </a:t>
            </a:r>
            <a:r>
              <a:rPr lang="en-US" b="1" i="1" dirty="0" smtClean="0"/>
              <a:t>The Science Advisory Board</a:t>
            </a:r>
            <a:r>
              <a:rPr lang="en-US" dirty="0" smtClean="0"/>
              <a:t>. October 16, 2013. Address: The Science Advisory Board, 2111 Wilson Boulevard, Suite 250, Arlington, VA 22201. </a:t>
            </a:r>
            <a:endParaRPr lang="en-SG" dirty="0" smtClean="0"/>
          </a:p>
          <a:p>
            <a:r>
              <a:rPr lang="en-US" dirty="0" smtClean="0"/>
              <a:t>Member </a:t>
            </a:r>
            <a:r>
              <a:rPr lang="en-US" dirty="0"/>
              <a:t>of </a:t>
            </a:r>
            <a:r>
              <a:rPr lang="en-US" b="1" i="1" dirty="0"/>
              <a:t>International Society of Iraqi Scientists</a:t>
            </a:r>
            <a:r>
              <a:rPr lang="en-US" dirty="0"/>
              <a:t>. Metropolitan Detroit, Michigan, United States of America. May 28, 2014. </a:t>
            </a:r>
            <a:endParaRPr lang="en-SG" dirty="0"/>
          </a:p>
          <a:p>
            <a:r>
              <a:rPr lang="en-US" dirty="0" smtClean="0"/>
              <a:t>Member </a:t>
            </a:r>
            <a:r>
              <a:rPr lang="en-US" dirty="0"/>
              <a:t>of </a:t>
            </a:r>
            <a:r>
              <a:rPr lang="en-US" b="1" i="1" dirty="0"/>
              <a:t>Genetics Society of Malaysia</a:t>
            </a:r>
            <a:r>
              <a:rPr lang="en-US" dirty="0"/>
              <a:t>. Malaysia, April, 2014</a:t>
            </a:r>
            <a:r>
              <a:rPr lang="en-US" dirty="0" smtClean="0"/>
              <a:t>. </a:t>
            </a:r>
            <a:endParaRPr lang="en-SG" dirty="0"/>
          </a:p>
          <a:p>
            <a:endParaRPr lang="en-SG" dirty="0"/>
          </a:p>
        </p:txBody>
      </p:sp>
    </p:spTree>
    <p:extLst>
      <p:ext uri="{BB962C8B-B14F-4D97-AF65-F5344CB8AC3E}">
        <p14:creationId xmlns:p14="http://schemas.microsoft.com/office/powerpoint/2010/main" val="410568143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0070C0"/>
                </a:solidFill>
              </a:rPr>
              <a:t>Certificates of Thanks and Appreciation from</a:t>
            </a:r>
            <a:endParaRPr lang="en-SG" dirty="0">
              <a:solidFill>
                <a:srgbClr val="0070C0"/>
              </a:solidFill>
            </a:endParaRPr>
          </a:p>
        </p:txBody>
      </p:sp>
      <p:sp>
        <p:nvSpPr>
          <p:cNvPr id="3" name="Content Placeholder 2"/>
          <p:cNvSpPr>
            <a:spLocks noGrp="1"/>
          </p:cNvSpPr>
          <p:nvPr>
            <p:ph idx="1"/>
          </p:nvPr>
        </p:nvSpPr>
        <p:spPr/>
        <p:txBody>
          <a:bodyPr>
            <a:normAutofit fontScale="55000" lnSpcReduction="20000"/>
          </a:bodyPr>
          <a:lstStyle/>
          <a:p>
            <a:pPr lvl="0"/>
            <a:r>
              <a:rPr lang="en-US" dirty="0"/>
              <a:t>Babylon Teaching Hospital Manager, 1988, Babylon, Iraq: for efficient medical job in the departments of emergency medicine and hospital.</a:t>
            </a:r>
            <a:endParaRPr lang="en-SG" dirty="0"/>
          </a:p>
          <a:p>
            <a:pPr lvl="0"/>
            <a:r>
              <a:rPr lang="en-US" dirty="0"/>
              <a:t>For participation with postgraduate student in performing research for Master degree in Medical Microbiology project “Chronic otitis media bacteriology”, 1989-1990, College of Medicine, University of </a:t>
            </a:r>
            <a:r>
              <a:rPr lang="en-US" dirty="0" err="1"/>
              <a:t>Basrah</a:t>
            </a:r>
            <a:r>
              <a:rPr lang="en-US" dirty="0"/>
              <a:t>, Iraq.</a:t>
            </a:r>
            <a:endParaRPr lang="en-SG" dirty="0"/>
          </a:p>
          <a:p>
            <a:pPr lvl="0"/>
            <a:r>
              <a:rPr lang="en-US" dirty="0" err="1"/>
              <a:t>Basrah</a:t>
            </a:r>
            <a:r>
              <a:rPr lang="en-US" dirty="0"/>
              <a:t> University Chancellor which numbered 7/35/5272 on April 8, 1990, Iraq: for surveillance, follow up, and health assessment of </a:t>
            </a:r>
            <a:r>
              <a:rPr lang="en-US" dirty="0" err="1"/>
              <a:t>Basrah</a:t>
            </a:r>
            <a:r>
              <a:rPr lang="en-US" dirty="0"/>
              <a:t> University restaurants and </a:t>
            </a:r>
            <a:r>
              <a:rPr lang="en-SG" dirty="0"/>
              <a:t>dormitories</a:t>
            </a:r>
            <a:r>
              <a:rPr lang="en-US" dirty="0"/>
              <a:t>.</a:t>
            </a:r>
            <a:endParaRPr lang="en-SG" dirty="0"/>
          </a:p>
          <a:p>
            <a:pPr lvl="0"/>
            <a:r>
              <a:rPr lang="en-US" dirty="0"/>
              <a:t>Dean, College of Medicine, University of </a:t>
            </a:r>
            <a:r>
              <a:rPr lang="en-US" dirty="0" err="1"/>
              <a:t>Basrah</a:t>
            </a:r>
            <a:r>
              <a:rPr lang="en-US" dirty="0"/>
              <a:t> on May 21, 1991, Iraq: For investigation of emergence of viral hepatitis among student in </a:t>
            </a:r>
            <a:r>
              <a:rPr lang="en-US" dirty="0" err="1"/>
              <a:t>Basrah</a:t>
            </a:r>
            <a:r>
              <a:rPr lang="en-US" dirty="0"/>
              <a:t> University </a:t>
            </a:r>
            <a:r>
              <a:rPr lang="en-SG" dirty="0"/>
              <a:t>dormitories.</a:t>
            </a:r>
          </a:p>
          <a:p>
            <a:r>
              <a:rPr lang="en-SG" dirty="0"/>
              <a:t>Abdul Hameed </a:t>
            </a:r>
            <a:r>
              <a:rPr lang="en-SG" dirty="0" err="1" smtClean="0"/>
              <a:t>Shoman</a:t>
            </a:r>
            <a:r>
              <a:rPr lang="en-SG" dirty="0" smtClean="0"/>
              <a:t> </a:t>
            </a:r>
            <a:r>
              <a:rPr lang="en-US" dirty="0" smtClean="0"/>
              <a:t>Foundation </a:t>
            </a:r>
            <a:r>
              <a:rPr lang="en-US" dirty="0"/>
              <a:t>for Young Arab Researchers, Amman, Jordan. Appreciation from the Scientific Judging Committee for my significant researches and publications for 2001 Award. </a:t>
            </a:r>
            <a:endParaRPr lang="en-SG" dirty="0"/>
          </a:p>
          <a:p>
            <a:pPr lvl="0"/>
            <a:r>
              <a:rPr lang="en-US" dirty="0"/>
              <a:t>Chairman Management Committee, </a:t>
            </a:r>
            <a:r>
              <a:rPr lang="en-US" dirty="0" err="1"/>
              <a:t>Waha</a:t>
            </a:r>
            <a:r>
              <a:rPr lang="en-US" dirty="0"/>
              <a:t> oil Company, Tripoli, Libya, 2006: for five successive year’s efficient medical job.</a:t>
            </a:r>
            <a:endParaRPr lang="en-SG" dirty="0"/>
          </a:p>
          <a:p>
            <a:pPr lvl="0"/>
            <a:r>
              <a:rPr lang="en-US" dirty="0"/>
              <a:t>IBN ALNAFIS HERBS Inc. / CANADA, on September 11, 2011, Ontario, Canada: for efficient role in the development of medical herbal products. </a:t>
            </a:r>
            <a:endParaRPr lang="en-SG" dirty="0"/>
          </a:p>
          <a:p>
            <a:pPr lvl="0"/>
            <a:r>
              <a:rPr lang="en-US" dirty="0"/>
              <a:t>Chairman Management Committee, </a:t>
            </a:r>
            <a:r>
              <a:rPr lang="en-US" dirty="0" err="1"/>
              <a:t>Waha</a:t>
            </a:r>
            <a:r>
              <a:rPr lang="en-US" dirty="0"/>
              <a:t> oil Company, Tripoli, Libya, </a:t>
            </a:r>
            <a:r>
              <a:rPr lang="en-US" dirty="0" smtClean="0"/>
              <a:t>June 11, 2011</a:t>
            </a:r>
            <a:r>
              <a:rPr lang="en-US" dirty="0"/>
              <a:t>:  for ten successive year’s efficient medical job.</a:t>
            </a:r>
            <a:endParaRPr lang="en-SG" dirty="0"/>
          </a:p>
          <a:p>
            <a:pPr lvl="0"/>
            <a:r>
              <a:rPr lang="en-US" dirty="0"/>
              <a:t>Chief Editor, Basic Research Journals of Medicine and Clinical Sciences, Dr. </a:t>
            </a:r>
            <a:r>
              <a:rPr lang="en-US" dirty="0" err="1" smtClean="0"/>
              <a:t>Okechukwu</a:t>
            </a:r>
            <a:r>
              <a:rPr lang="en-US" dirty="0" smtClean="0"/>
              <a:t> </a:t>
            </a:r>
            <a:r>
              <a:rPr lang="en-US" dirty="0"/>
              <a:t>Samuel </a:t>
            </a:r>
            <a:r>
              <a:rPr lang="en-US" dirty="0" err="1"/>
              <a:t>Oge</a:t>
            </a:r>
            <a:r>
              <a:rPr lang="en-US" dirty="0"/>
              <a:t>. </a:t>
            </a:r>
            <a:r>
              <a:rPr lang="en-US" b="1" i="1" dirty="0"/>
              <a:t>Letter of Attestation</a:t>
            </a:r>
            <a:r>
              <a:rPr lang="en-US" dirty="0"/>
              <a:t>: for my immense contribution to the growth of the journal by reviewing of the articles submitted for publication. July 5, 2014</a:t>
            </a:r>
            <a:r>
              <a:rPr lang="en-US" dirty="0" smtClean="0"/>
              <a:t>.</a:t>
            </a:r>
          </a:p>
        </p:txBody>
      </p:sp>
    </p:spTree>
    <p:extLst>
      <p:ext uri="{BB962C8B-B14F-4D97-AF65-F5344CB8AC3E}">
        <p14:creationId xmlns:p14="http://schemas.microsoft.com/office/powerpoint/2010/main" val="303897084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5400" b="1" dirty="0">
                <a:solidFill>
                  <a:srgbClr val="0070C0"/>
                </a:solidFill>
              </a:rPr>
              <a:t>Publications</a:t>
            </a:r>
            <a:r>
              <a:rPr lang="en-SG" sz="5400" dirty="0">
                <a:solidFill>
                  <a:srgbClr val="0070C0"/>
                </a:solidFill>
              </a:rPr>
              <a:t/>
            </a:r>
            <a:br>
              <a:rPr lang="en-SG" sz="5400" dirty="0">
                <a:solidFill>
                  <a:srgbClr val="0070C0"/>
                </a:solidFill>
              </a:rPr>
            </a:br>
            <a:endParaRPr lang="en-SG" sz="5400" dirty="0">
              <a:solidFill>
                <a:srgbClr val="0070C0"/>
              </a:solidFill>
            </a:endParaRPr>
          </a:p>
        </p:txBody>
      </p:sp>
      <p:sp>
        <p:nvSpPr>
          <p:cNvPr id="3" name="Content Placeholder 2"/>
          <p:cNvSpPr>
            <a:spLocks noGrp="1"/>
          </p:cNvSpPr>
          <p:nvPr>
            <p:ph idx="1"/>
          </p:nvPr>
        </p:nvSpPr>
        <p:spPr/>
        <p:txBody>
          <a:bodyPr/>
          <a:lstStyle/>
          <a:p>
            <a:pPr lvl="0"/>
            <a:r>
              <a:rPr lang="en-US" b="1" dirty="0"/>
              <a:t>Haider Abdul-Lateef Mousa</a:t>
            </a:r>
            <a:r>
              <a:rPr lang="en-US" dirty="0"/>
              <a:t>, </a:t>
            </a:r>
            <a:r>
              <a:rPr lang="en-US" dirty="0" err="1"/>
              <a:t>Sundus</a:t>
            </a:r>
            <a:r>
              <a:rPr lang="en-US" dirty="0"/>
              <a:t> S Bakr, </a:t>
            </a:r>
            <a:r>
              <a:rPr lang="en-US" dirty="0" err="1"/>
              <a:t>Thamer</a:t>
            </a:r>
            <a:r>
              <a:rPr lang="en-US" dirty="0"/>
              <a:t> A </a:t>
            </a:r>
            <a:r>
              <a:rPr lang="en-US" dirty="0" err="1"/>
              <a:t>Hamdan</a:t>
            </a:r>
            <a:r>
              <a:rPr lang="en-US" dirty="0"/>
              <a:t>. Anaerobic osteomyelitis. </a:t>
            </a:r>
            <a:r>
              <a:rPr lang="en-US" i="1" dirty="0"/>
              <a:t>Eastern Mediterranean Health Journal</a:t>
            </a:r>
            <a:r>
              <a:rPr lang="en-US" dirty="0"/>
              <a:t>, (Publisher: </a:t>
            </a:r>
            <a:r>
              <a:rPr lang="en-US" b="1" dirty="0"/>
              <a:t>World health Organization</a:t>
            </a:r>
            <a:r>
              <a:rPr lang="en-US" dirty="0"/>
              <a:t>, </a:t>
            </a:r>
            <a:r>
              <a:rPr lang="en-US" u="sng" dirty="0">
                <a:hlinkClick r:id="rId2" tooltip="view journal rank of Switzerland"/>
              </a:rPr>
              <a:t>Switzerland</a:t>
            </a:r>
            <a:r>
              <a:rPr lang="en-US" dirty="0"/>
              <a:t>), 1996, Vol.2, No. 3, p:494-500. </a:t>
            </a:r>
            <a:r>
              <a:rPr lang="en-US" b="1" dirty="0"/>
              <a:t>ISSN</a:t>
            </a:r>
            <a:r>
              <a:rPr lang="en-US" dirty="0"/>
              <a:t>: 10203397 (</a:t>
            </a:r>
            <a:r>
              <a:rPr lang="en-US" u="sng" dirty="0">
                <a:hlinkClick r:id="rId3"/>
              </a:rPr>
              <a:t>http://applications.emro.who.int/emhj/0203/emhj_1996_2_3_494_500.pdf</a:t>
            </a:r>
            <a:r>
              <a:rPr lang="en-US" dirty="0"/>
              <a:t>) (</a:t>
            </a:r>
            <a:r>
              <a:rPr lang="en-US" u="sng" dirty="0">
                <a:hlinkClick r:id="rId4"/>
              </a:rPr>
              <a:t>http://www.emro.who.int/publications/EMHJ/0203/17.htm</a:t>
            </a:r>
            <a:r>
              <a:rPr lang="en-US" dirty="0"/>
              <a:t>) (</a:t>
            </a:r>
            <a:r>
              <a:rPr lang="en-US" u="sng" dirty="0">
                <a:hlinkClick r:id="rId5"/>
              </a:rPr>
              <a:t>http://www.emro.who.int/emhj-list/emhj-volume-2-1996/vol2-issue3.html</a:t>
            </a:r>
            <a:r>
              <a:rPr lang="en-US" dirty="0"/>
              <a:t>) </a:t>
            </a:r>
            <a:endParaRPr lang="en-SG" dirty="0"/>
          </a:p>
          <a:p>
            <a:endParaRPr lang="en-SG" dirty="0"/>
          </a:p>
        </p:txBody>
      </p:sp>
    </p:spTree>
    <p:extLst>
      <p:ext uri="{BB962C8B-B14F-4D97-AF65-F5344CB8AC3E}">
        <p14:creationId xmlns:p14="http://schemas.microsoft.com/office/powerpoint/2010/main" val="36258590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0070C0"/>
                </a:solidFill>
              </a:rPr>
              <a:t>Publications		</a:t>
            </a:r>
            <a:endParaRPr lang="en-SG" dirty="0"/>
          </a:p>
        </p:txBody>
      </p:sp>
      <p:sp>
        <p:nvSpPr>
          <p:cNvPr id="3" name="Content Placeholder 2"/>
          <p:cNvSpPr>
            <a:spLocks noGrp="1"/>
          </p:cNvSpPr>
          <p:nvPr>
            <p:ph idx="1"/>
          </p:nvPr>
        </p:nvSpPr>
        <p:spPr/>
        <p:txBody>
          <a:bodyPr/>
          <a:lstStyle/>
          <a:p>
            <a:pPr lvl="0"/>
            <a:r>
              <a:rPr lang="x-none" b="1" dirty="0"/>
              <a:t>Haider Abdul-Lateef Mousa</a:t>
            </a:r>
            <a:r>
              <a:rPr lang="x-none" dirty="0"/>
              <a:t>, Sundus S Bakr, Thamer A Hamdan. Antimicrobial agents in the treatment of pyogenic osteomyelitis in Basrah province</a:t>
            </a:r>
            <a:r>
              <a:rPr lang="x-none" i="1" dirty="0"/>
              <a:t>. Basrah Journal of Surgery</a:t>
            </a:r>
            <a:r>
              <a:rPr lang="x-none" dirty="0"/>
              <a:t>, (Publisher: </a:t>
            </a:r>
            <a:r>
              <a:rPr lang="x-none" b="1" dirty="0"/>
              <a:t>Department of Surgery, College of Medicine, University of Basrah</a:t>
            </a:r>
            <a:r>
              <a:rPr lang="x-none" dirty="0"/>
              <a:t>, Iraq), 1996, Vol. 2, No. 2, p:32-36.</a:t>
            </a:r>
            <a:endParaRPr lang="en-SG" dirty="0"/>
          </a:p>
          <a:p>
            <a:r>
              <a:rPr lang="x-none" dirty="0"/>
              <a:t>(</a:t>
            </a:r>
            <a:r>
              <a:rPr lang="x-none" u="sng" dirty="0">
                <a:hlinkClick r:id="rId2"/>
              </a:rPr>
              <a:t>http://www.researchgate.net/publication/232769185_Antimicrobial_agents_in_the_treatment_of_pyogenic_osteomyelitis_in_Basrah_province?ev=prf_pub</a:t>
            </a:r>
            <a:r>
              <a:rPr lang="x-none" dirty="0"/>
              <a:t>).</a:t>
            </a:r>
            <a:endParaRPr lang="en-SG" dirty="0"/>
          </a:p>
          <a:p>
            <a:r>
              <a:rPr lang="x-none" dirty="0"/>
              <a:t>( </a:t>
            </a:r>
            <a:r>
              <a:rPr lang="x-none" u="sng" dirty="0">
                <a:hlinkClick r:id="rId3"/>
              </a:rPr>
              <a:t>http://www.iasj.net/iasj?func=issues&amp;jId=64&amp;uiLanguage=en</a:t>
            </a:r>
            <a:r>
              <a:rPr lang="x-none" dirty="0"/>
              <a:t>) </a:t>
            </a:r>
            <a:endParaRPr lang="en-SG" dirty="0"/>
          </a:p>
          <a:p>
            <a:endParaRPr lang="en-SG" dirty="0"/>
          </a:p>
        </p:txBody>
      </p:sp>
    </p:spTree>
    <p:extLst>
      <p:ext uri="{BB962C8B-B14F-4D97-AF65-F5344CB8AC3E}">
        <p14:creationId xmlns:p14="http://schemas.microsoft.com/office/powerpoint/2010/main" val="23396346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Qualifications</a:t>
            </a:r>
            <a:r>
              <a:rPr lang="en-SG" dirty="0"/>
              <a:t/>
            </a:r>
            <a:br>
              <a:rPr lang="en-SG" dirty="0"/>
            </a:br>
            <a:endParaRPr lang="en-SG" dirty="0"/>
          </a:p>
        </p:txBody>
      </p:sp>
      <p:sp>
        <p:nvSpPr>
          <p:cNvPr id="3" name="Content Placeholder 2"/>
          <p:cNvSpPr>
            <a:spLocks noGrp="1"/>
          </p:cNvSpPr>
          <p:nvPr>
            <p:ph idx="1"/>
          </p:nvPr>
        </p:nvSpPr>
        <p:spPr/>
        <p:txBody>
          <a:bodyPr>
            <a:normAutofit fontScale="85000" lnSpcReduction="20000"/>
          </a:bodyPr>
          <a:lstStyle/>
          <a:p>
            <a:pPr lvl="0"/>
            <a:r>
              <a:rPr lang="en-US" b="1" dirty="0"/>
              <a:t>M.B., Ch.B. </a:t>
            </a:r>
            <a:r>
              <a:rPr lang="en-US" dirty="0"/>
              <a:t>(Medicine Bachelor): from 1981 to 1987, obtained on </a:t>
            </a:r>
            <a:r>
              <a:rPr lang="en-US" dirty="0" smtClean="0"/>
              <a:t>July 11, </a:t>
            </a:r>
            <a:r>
              <a:rPr lang="en-US" dirty="0"/>
              <a:t>1987, from College of Medicine, University of </a:t>
            </a:r>
            <a:r>
              <a:rPr lang="en-US" dirty="0" err="1"/>
              <a:t>Basrah</a:t>
            </a:r>
            <a:r>
              <a:rPr lang="en-US" dirty="0"/>
              <a:t>, Iraq. </a:t>
            </a:r>
            <a:r>
              <a:rPr lang="en-US" b="1" dirty="0"/>
              <a:t>Accomplishment:</a:t>
            </a:r>
            <a:r>
              <a:rPr lang="en-US" dirty="0"/>
              <a:t> My rank of graduation is within the top ten out of the 138 graduated students (passed students) of the Medical College. Therefore, my employment was transferred from Ministry of Health to Ministry of Higher Education and Scientific Research according to a country decree that involved the top ten graduated students of the Medical Colleges, Iraq.                       </a:t>
            </a:r>
            <a:r>
              <a:rPr lang="en-US" b="1" dirty="0"/>
              <a:t>                            </a:t>
            </a:r>
            <a:r>
              <a:rPr lang="en-US" dirty="0"/>
              <a:t>    </a:t>
            </a:r>
            <a:endParaRPr lang="en-SG" dirty="0"/>
          </a:p>
          <a:p>
            <a:pPr lvl="0"/>
            <a:r>
              <a:rPr lang="en-US" b="1" dirty="0"/>
              <a:t>M.Sc. </a:t>
            </a:r>
            <a:r>
              <a:rPr lang="en-US" dirty="0"/>
              <a:t>(Master) degree in </a:t>
            </a:r>
            <a:r>
              <a:rPr lang="en-US" dirty="0" smtClean="0"/>
              <a:t>Infectious Diseases &amp; Medical </a:t>
            </a:r>
            <a:r>
              <a:rPr lang="en-US" dirty="0"/>
              <a:t>Microbiology; from 1991 to 1993, obtained on </a:t>
            </a:r>
            <a:r>
              <a:rPr lang="en-US" dirty="0" smtClean="0"/>
              <a:t>January 31, </a:t>
            </a:r>
            <a:r>
              <a:rPr lang="en-US" dirty="0"/>
              <a:t>1994, from College of Medicine, University of </a:t>
            </a:r>
            <a:r>
              <a:rPr lang="en-US" dirty="0" err="1"/>
              <a:t>Basrah</a:t>
            </a:r>
            <a:r>
              <a:rPr lang="en-US" dirty="0"/>
              <a:t>, Iraq. </a:t>
            </a:r>
            <a:endParaRPr lang="en-SG" dirty="0"/>
          </a:p>
          <a:p>
            <a:r>
              <a:rPr lang="en-US" dirty="0"/>
              <a:t>Title of the thesis: </a:t>
            </a:r>
            <a:r>
              <a:rPr lang="en-US" i="1" dirty="0"/>
              <a:t>Microbiological Evaluation of Acute and Chronic Osteomyelitis.</a:t>
            </a:r>
            <a:endParaRPr lang="en-SG" dirty="0"/>
          </a:p>
          <a:p>
            <a:r>
              <a:rPr lang="en-US" b="1" dirty="0"/>
              <a:t>Accomplishment:</a:t>
            </a:r>
            <a:r>
              <a:rPr lang="en-US" dirty="0"/>
              <a:t> My MSc thesis research work was rewarded grade: </a:t>
            </a:r>
            <a:r>
              <a:rPr lang="en-US" i="1" dirty="0"/>
              <a:t>very good</a:t>
            </a:r>
            <a:r>
              <a:rPr lang="en-US" dirty="0"/>
              <a:t>.</a:t>
            </a:r>
            <a:endParaRPr lang="en-SG" dirty="0"/>
          </a:p>
          <a:p>
            <a:pPr lvl="0"/>
            <a:r>
              <a:rPr lang="en-US" b="1" dirty="0"/>
              <a:t>Currently studying a 'Postgraduate PhD degree in Occupational Medicine' with The </a:t>
            </a:r>
            <a:r>
              <a:rPr lang="en-US" b="1" dirty="0" err="1"/>
              <a:t>Universiti</a:t>
            </a:r>
            <a:r>
              <a:rPr lang="en-US" b="1" dirty="0"/>
              <a:t> Putra Malaysia (UPM), Malaysia.</a:t>
            </a:r>
            <a:endParaRPr lang="en-SG" dirty="0"/>
          </a:p>
          <a:p>
            <a:endParaRPr lang="en-SG" dirty="0"/>
          </a:p>
        </p:txBody>
      </p:sp>
    </p:spTree>
    <p:extLst>
      <p:ext uri="{BB962C8B-B14F-4D97-AF65-F5344CB8AC3E}">
        <p14:creationId xmlns:p14="http://schemas.microsoft.com/office/powerpoint/2010/main" val="60891639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0070C0"/>
                </a:solidFill>
              </a:rPr>
              <a:t>Publications</a:t>
            </a:r>
            <a:endParaRPr lang="en-SG" dirty="0"/>
          </a:p>
        </p:txBody>
      </p:sp>
      <p:sp>
        <p:nvSpPr>
          <p:cNvPr id="3" name="Content Placeholder 2"/>
          <p:cNvSpPr>
            <a:spLocks noGrp="1"/>
          </p:cNvSpPr>
          <p:nvPr>
            <p:ph idx="1"/>
          </p:nvPr>
        </p:nvSpPr>
        <p:spPr/>
        <p:txBody>
          <a:bodyPr/>
          <a:lstStyle/>
          <a:p>
            <a:pPr lvl="0"/>
            <a:r>
              <a:rPr lang="x-none" b="1" dirty="0"/>
              <a:t>Haider Abdul-Lateef Mousa</a:t>
            </a:r>
            <a:r>
              <a:rPr lang="x-none" dirty="0"/>
              <a:t>. Evaluation of sinus-track cultures in chronic bone infection. </a:t>
            </a:r>
            <a:r>
              <a:rPr lang="x-none" i="1" dirty="0"/>
              <a:t>Journal of Bone and Joint Surgery</a:t>
            </a:r>
            <a:r>
              <a:rPr lang="x-none" dirty="0"/>
              <a:t> [British], (Publisher: </a:t>
            </a:r>
            <a:r>
              <a:rPr lang="x-none" b="1" dirty="0"/>
              <a:t>British Editorial Society of Bone and Joint Surgery</a:t>
            </a:r>
            <a:r>
              <a:rPr lang="x-none" dirty="0"/>
              <a:t>, </a:t>
            </a:r>
            <a:r>
              <a:rPr lang="x-none" u="sng" dirty="0">
                <a:hlinkClick r:id="rId2" tooltip="view journal rank of United Kingdom"/>
              </a:rPr>
              <a:t>United Kingdom</a:t>
            </a:r>
            <a:r>
              <a:rPr lang="x-none" dirty="0"/>
              <a:t>), July 1997, Vol. 79-B, No.4, p:567-569. (</a:t>
            </a:r>
            <a:r>
              <a:rPr lang="x-none" u="sng" dirty="0">
                <a:hlinkClick r:id="rId3"/>
              </a:rPr>
              <a:t>http://www.bjj.boneandjoint.org.uk/content/79-B/4/567.full.pdf</a:t>
            </a:r>
            <a:r>
              <a:rPr lang="x-none" dirty="0"/>
              <a:t>) (</a:t>
            </a:r>
            <a:r>
              <a:rPr lang="x-none" u="sng" dirty="0">
                <a:hlinkClick r:id="rId4"/>
              </a:rPr>
              <a:t>http://www.jbjs.org.uk/cgi/reprint/79-B/4/567.pdf</a:t>
            </a:r>
            <a:r>
              <a:rPr lang="x-none" dirty="0"/>
              <a:t>) </a:t>
            </a:r>
            <a:endParaRPr lang="en-SG" dirty="0"/>
          </a:p>
          <a:p>
            <a:endParaRPr lang="en-SG" dirty="0"/>
          </a:p>
        </p:txBody>
      </p:sp>
    </p:spTree>
    <p:extLst>
      <p:ext uri="{BB962C8B-B14F-4D97-AF65-F5344CB8AC3E}">
        <p14:creationId xmlns:p14="http://schemas.microsoft.com/office/powerpoint/2010/main" val="405189025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0070C0"/>
                </a:solidFill>
              </a:rPr>
              <a:t>Publications</a:t>
            </a:r>
            <a:endParaRPr lang="en-SG" dirty="0"/>
          </a:p>
        </p:txBody>
      </p:sp>
      <p:sp>
        <p:nvSpPr>
          <p:cNvPr id="3" name="Content Placeholder 2"/>
          <p:cNvSpPr>
            <a:spLocks noGrp="1"/>
          </p:cNvSpPr>
          <p:nvPr>
            <p:ph idx="1"/>
          </p:nvPr>
        </p:nvSpPr>
        <p:spPr/>
        <p:txBody>
          <a:bodyPr/>
          <a:lstStyle/>
          <a:p>
            <a:pPr lvl="0"/>
            <a:r>
              <a:rPr lang="x-none" b="1" dirty="0"/>
              <a:t>Haider Abdul-Lateef Mousa</a:t>
            </a:r>
            <a:r>
              <a:rPr lang="x-none" dirty="0"/>
              <a:t>. Aerobic, anaerobic and fungal burn wound infections. </a:t>
            </a:r>
            <a:r>
              <a:rPr lang="x-none" i="1" dirty="0"/>
              <a:t>Journal of Hospital Infection</a:t>
            </a:r>
            <a:r>
              <a:rPr lang="x-none" dirty="0"/>
              <a:t>, (published for the Hospital Infection Society</a:t>
            </a:r>
            <a:r>
              <a:rPr lang="en-SG" dirty="0"/>
              <a:t>)</a:t>
            </a:r>
            <a:r>
              <a:rPr lang="x-none" dirty="0"/>
              <a:t>, </a:t>
            </a:r>
            <a:r>
              <a:rPr lang="en-SG" dirty="0"/>
              <a:t>(</a:t>
            </a:r>
            <a:r>
              <a:rPr lang="x-none" dirty="0"/>
              <a:t>Publisher:  </a:t>
            </a:r>
            <a:r>
              <a:rPr lang="x-none" b="1" dirty="0"/>
              <a:t>W.B. Saunders Company Ltd.</a:t>
            </a:r>
            <a:r>
              <a:rPr lang="x-none" dirty="0"/>
              <a:t>, England), December 1997, Vol. 37, No. 4, p:317-323. (</a:t>
            </a:r>
            <a:r>
              <a:rPr lang="x-none" u="sng" dirty="0">
                <a:hlinkClick r:id="rId2"/>
              </a:rPr>
              <a:t>http://www.ncbi.nlm.nih.gov/pubmed/9457609</a:t>
            </a:r>
            <a:r>
              <a:rPr lang="x-none" dirty="0"/>
              <a:t>) </a:t>
            </a:r>
            <a:endParaRPr lang="en-SG" dirty="0"/>
          </a:p>
          <a:p>
            <a:r>
              <a:rPr lang="x-none" u="sng" dirty="0"/>
              <a:t>(</a:t>
            </a:r>
            <a:r>
              <a:rPr lang="x-none" u="sng" dirty="0">
                <a:hlinkClick r:id="rId3"/>
              </a:rPr>
              <a:t>http://www.sciencedirect.com/science/article/pii/S0195670197901481</a:t>
            </a:r>
            <a:r>
              <a:rPr lang="x-none" u="sng" dirty="0"/>
              <a:t>)</a:t>
            </a:r>
            <a:endParaRPr lang="en-SG" dirty="0"/>
          </a:p>
          <a:p>
            <a:r>
              <a:rPr lang="x-none" u="sng" dirty="0"/>
              <a:t>(</a:t>
            </a:r>
            <a:r>
              <a:rPr lang="x-none" u="sng" dirty="0">
                <a:hlinkClick r:id="rId4"/>
              </a:rPr>
              <a:t>http://www.journalofhospitalinfection.com/article/S0195-6701%2897%2990148-1/abstract</a:t>
            </a:r>
            <a:r>
              <a:rPr lang="x-none" u="sng" dirty="0"/>
              <a:t>) </a:t>
            </a:r>
            <a:endParaRPr lang="en-SG" dirty="0"/>
          </a:p>
          <a:p>
            <a:endParaRPr lang="en-SG" dirty="0"/>
          </a:p>
        </p:txBody>
      </p:sp>
    </p:spTree>
    <p:extLst>
      <p:ext uri="{BB962C8B-B14F-4D97-AF65-F5344CB8AC3E}">
        <p14:creationId xmlns:p14="http://schemas.microsoft.com/office/powerpoint/2010/main" val="216506849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0070C0"/>
                </a:solidFill>
              </a:rPr>
              <a:t>Publications</a:t>
            </a:r>
            <a:endParaRPr lang="en-SG" dirty="0"/>
          </a:p>
        </p:txBody>
      </p:sp>
      <p:sp>
        <p:nvSpPr>
          <p:cNvPr id="3" name="Content Placeholder 2"/>
          <p:cNvSpPr>
            <a:spLocks noGrp="1"/>
          </p:cNvSpPr>
          <p:nvPr>
            <p:ph idx="1"/>
          </p:nvPr>
        </p:nvSpPr>
        <p:spPr/>
        <p:txBody>
          <a:bodyPr/>
          <a:lstStyle/>
          <a:p>
            <a:pPr lvl="0"/>
            <a:r>
              <a:rPr lang="x-none" b="1" dirty="0"/>
              <a:t>Haider Abdul-Lateef Mousa</a:t>
            </a:r>
            <a:r>
              <a:rPr lang="x-none" dirty="0"/>
              <a:t>. Tuberculosis of bones and joints: diagnostic approaches. </a:t>
            </a:r>
            <a:r>
              <a:rPr lang="x-none" i="1" dirty="0"/>
              <a:t>International Orthopaedics</a:t>
            </a:r>
            <a:r>
              <a:rPr lang="x-none" dirty="0"/>
              <a:t>, (Official Journal of the Societe Internationale de Chirugie Orthopedique et de Traumatologie, SICOT</a:t>
            </a:r>
            <a:r>
              <a:rPr lang="en-SG" dirty="0"/>
              <a:t>). (</a:t>
            </a:r>
            <a:r>
              <a:rPr lang="x-none" dirty="0"/>
              <a:t>Publisher:  </a:t>
            </a:r>
            <a:r>
              <a:rPr lang="x-none" b="1" dirty="0"/>
              <a:t>Springer</a:t>
            </a:r>
            <a:r>
              <a:rPr lang="en-SG" dirty="0"/>
              <a:t>,</a:t>
            </a:r>
            <a:r>
              <a:rPr lang="x-none" dirty="0"/>
              <a:t> Verlag, Germany ), 1998, Vol. 22, No. 4, p:245-246. (</a:t>
            </a:r>
            <a:r>
              <a:rPr lang="x-none" u="sng" dirty="0">
                <a:hlinkClick r:id="rId2"/>
              </a:rPr>
              <a:t>http://www.ncbi.nlm.nih.gov/pubmed/9795812</a:t>
            </a:r>
            <a:r>
              <a:rPr lang="x-none" dirty="0"/>
              <a:t>) (</a:t>
            </a:r>
            <a:r>
              <a:rPr lang="x-none" u="sng" dirty="0">
                <a:hlinkClick r:id="rId3"/>
              </a:rPr>
              <a:t>http://link.springer.com/content/pdf/10.1007%2Fs002640050251</a:t>
            </a:r>
            <a:r>
              <a:rPr lang="x-none" dirty="0"/>
              <a:t>) </a:t>
            </a:r>
            <a:endParaRPr lang="en-SG" dirty="0"/>
          </a:p>
          <a:p>
            <a:endParaRPr lang="en-SG" dirty="0"/>
          </a:p>
        </p:txBody>
      </p:sp>
    </p:spTree>
    <p:extLst>
      <p:ext uri="{BB962C8B-B14F-4D97-AF65-F5344CB8AC3E}">
        <p14:creationId xmlns:p14="http://schemas.microsoft.com/office/powerpoint/2010/main" val="276356380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0070C0"/>
                </a:solidFill>
              </a:rPr>
              <a:t>Publications</a:t>
            </a:r>
            <a:endParaRPr lang="en-SG" dirty="0"/>
          </a:p>
        </p:txBody>
      </p:sp>
      <p:sp>
        <p:nvSpPr>
          <p:cNvPr id="3" name="Content Placeholder 2"/>
          <p:cNvSpPr>
            <a:spLocks noGrp="1"/>
          </p:cNvSpPr>
          <p:nvPr>
            <p:ph idx="1"/>
          </p:nvPr>
        </p:nvSpPr>
        <p:spPr/>
        <p:txBody>
          <a:bodyPr/>
          <a:lstStyle/>
          <a:p>
            <a:pPr lvl="0"/>
            <a:r>
              <a:rPr lang="x-none" b="1" dirty="0"/>
              <a:t>Haider Abdul-Lateef Mousa</a:t>
            </a:r>
            <a:r>
              <a:rPr lang="x-none" dirty="0"/>
              <a:t>. Chronic osteomyelitis resulting from missile injuries.   </a:t>
            </a:r>
            <a:endParaRPr lang="en-SG" dirty="0"/>
          </a:p>
          <a:p>
            <a:r>
              <a:rPr lang="x-none" i="1" dirty="0"/>
              <a:t>International Review of the Armed Forces Medical Services</a:t>
            </a:r>
            <a:r>
              <a:rPr lang="x-none" dirty="0"/>
              <a:t>, (Official Organ of the </a:t>
            </a:r>
            <a:r>
              <a:rPr lang="x-none" b="1" dirty="0"/>
              <a:t>International Committee of Military Medicine</a:t>
            </a:r>
            <a:r>
              <a:rPr lang="x-none" dirty="0"/>
              <a:t>, Belgium), September 15</a:t>
            </a:r>
            <a:r>
              <a:rPr lang="x-none" baseline="30000" dirty="0"/>
              <a:t>th</a:t>
            </a:r>
            <a:r>
              <a:rPr lang="x-none" dirty="0"/>
              <a:t>, 1998, Vol. LXXI, No. 7/8/9, p: 235-237. (</a:t>
            </a:r>
            <a:r>
              <a:rPr lang="x-none" u="sng" dirty="0">
                <a:hlinkClick r:id="rId2"/>
              </a:rPr>
              <a:t>http://cat.inist.fr/?aModele=afficheN&amp;cpsidt=1590599</a:t>
            </a:r>
            <a:r>
              <a:rPr lang="x-none" dirty="0"/>
              <a:t>) </a:t>
            </a:r>
            <a:endParaRPr lang="en-SG" dirty="0"/>
          </a:p>
          <a:p>
            <a:r>
              <a:rPr lang="x-none" dirty="0"/>
              <a:t>(</a:t>
            </a:r>
            <a:r>
              <a:rPr lang="x-none" u="sng" dirty="0">
                <a:hlinkClick r:id="rId3"/>
              </a:rPr>
              <a:t>http://www.researchgate.net/publication/232769173_Chronic_osteomyelitis_resulting_from_missile_injuries</a:t>
            </a:r>
            <a:r>
              <a:rPr lang="x-none" dirty="0"/>
              <a:t>).  </a:t>
            </a:r>
            <a:r>
              <a:rPr lang="x-none" b="1" dirty="0"/>
              <a:t>ISSN</a:t>
            </a:r>
            <a:r>
              <a:rPr lang="x-none" dirty="0"/>
              <a:t>: </a:t>
            </a:r>
            <a:r>
              <a:rPr lang="x-none" u="sng" dirty="0">
                <a:hlinkClick r:id="rId4"/>
              </a:rPr>
              <a:t>0259-8582</a:t>
            </a:r>
            <a:endParaRPr lang="en-SG" dirty="0"/>
          </a:p>
          <a:p>
            <a:endParaRPr lang="en-SG" dirty="0"/>
          </a:p>
        </p:txBody>
      </p:sp>
    </p:spTree>
    <p:extLst>
      <p:ext uri="{BB962C8B-B14F-4D97-AF65-F5344CB8AC3E}">
        <p14:creationId xmlns:p14="http://schemas.microsoft.com/office/powerpoint/2010/main" val="288250634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0070C0"/>
                </a:solidFill>
              </a:rPr>
              <a:t>Publications</a:t>
            </a:r>
            <a:endParaRPr lang="en-SG" dirty="0"/>
          </a:p>
        </p:txBody>
      </p:sp>
      <p:sp>
        <p:nvSpPr>
          <p:cNvPr id="3" name="Content Placeholder 2"/>
          <p:cNvSpPr>
            <a:spLocks noGrp="1"/>
          </p:cNvSpPr>
          <p:nvPr>
            <p:ph idx="1"/>
          </p:nvPr>
        </p:nvSpPr>
        <p:spPr/>
        <p:txBody>
          <a:bodyPr/>
          <a:lstStyle/>
          <a:p>
            <a:r>
              <a:rPr lang="en-US" b="1" dirty="0"/>
              <a:t>Haider Abdul-Lateef Mousa</a:t>
            </a:r>
            <a:r>
              <a:rPr lang="en-US" dirty="0"/>
              <a:t>. Post-traumatic bone infection. </a:t>
            </a:r>
            <a:r>
              <a:rPr lang="en-US" i="1" dirty="0"/>
              <a:t>Qatar Medical Journal</a:t>
            </a:r>
            <a:r>
              <a:rPr lang="en-US" dirty="0"/>
              <a:t>, (Journal of </a:t>
            </a:r>
            <a:r>
              <a:rPr lang="en-US" b="1" dirty="0"/>
              <a:t>Qatar Medical Association</a:t>
            </a:r>
            <a:r>
              <a:rPr lang="en-US" dirty="0"/>
              <a:t>, Qatar), November 1998, Vol. 7, No. 2, p:44-45. (</a:t>
            </a:r>
            <a:r>
              <a:rPr lang="en-US" u="sng" dirty="0">
                <a:hlinkClick r:id="rId2"/>
              </a:rPr>
              <a:t>http://www.qscience.com/doi/abs/10.5339/qmj.1998.2.16</a:t>
            </a:r>
            <a:r>
              <a:rPr lang="en-US" dirty="0"/>
              <a:t>). </a:t>
            </a:r>
            <a:r>
              <a:rPr lang="en-US" b="1" dirty="0"/>
              <a:t>ISSN</a:t>
            </a:r>
            <a:r>
              <a:rPr lang="en-US" dirty="0"/>
              <a:t>: 02538253</a:t>
            </a:r>
            <a:endParaRPr lang="en-SG" dirty="0"/>
          </a:p>
        </p:txBody>
      </p:sp>
    </p:spTree>
    <p:extLst>
      <p:ext uri="{BB962C8B-B14F-4D97-AF65-F5344CB8AC3E}">
        <p14:creationId xmlns:p14="http://schemas.microsoft.com/office/powerpoint/2010/main" val="289804661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0070C0"/>
                </a:solidFill>
              </a:rPr>
              <a:t>Publications</a:t>
            </a:r>
            <a:endParaRPr lang="en-SG" dirty="0"/>
          </a:p>
        </p:txBody>
      </p:sp>
      <p:sp>
        <p:nvSpPr>
          <p:cNvPr id="3" name="Content Placeholder 2"/>
          <p:cNvSpPr>
            <a:spLocks noGrp="1"/>
          </p:cNvSpPr>
          <p:nvPr>
            <p:ph idx="1"/>
          </p:nvPr>
        </p:nvSpPr>
        <p:spPr/>
        <p:txBody>
          <a:bodyPr/>
          <a:lstStyle/>
          <a:p>
            <a:pPr lvl="0"/>
            <a:r>
              <a:rPr lang="x-none" b="1" dirty="0"/>
              <a:t>Haider Abdul-Lateef Mousa</a:t>
            </a:r>
            <a:r>
              <a:rPr lang="x-none" dirty="0"/>
              <a:t>. Diagnostic value of surgical wound cultures in osteomyelitis. </a:t>
            </a:r>
            <a:r>
              <a:rPr lang="x-none" i="1" dirty="0"/>
              <a:t>Bahrain Medical Bulletin</a:t>
            </a:r>
            <a:r>
              <a:rPr lang="x-none" dirty="0"/>
              <a:t>, (Journal of </a:t>
            </a:r>
            <a:r>
              <a:rPr lang="x-none" b="1" dirty="0"/>
              <a:t>Bahrain Medical Association</a:t>
            </a:r>
            <a:r>
              <a:rPr lang="x-none" dirty="0"/>
              <a:t>, Bahrain), December 1998, Vol. 20, No. 4, p:143-145.</a:t>
            </a:r>
            <a:endParaRPr lang="en-SG" dirty="0"/>
          </a:p>
          <a:p>
            <a:r>
              <a:rPr lang="x-none" dirty="0"/>
              <a:t>(</a:t>
            </a:r>
            <a:r>
              <a:rPr lang="x-none" u="sng" dirty="0">
                <a:hlinkClick r:id="rId2"/>
              </a:rPr>
              <a:t>http://www.researchgate.net/publication/235430735_Diagnostic_value_of_surgical_wound_cultures_in_osteomyelitis_-_new_from_Journal_BMB</a:t>
            </a:r>
            <a:r>
              <a:rPr lang="x-none" dirty="0"/>
              <a:t>). </a:t>
            </a:r>
            <a:r>
              <a:rPr lang="x-none" b="1" dirty="0"/>
              <a:t>ISSN</a:t>
            </a:r>
            <a:r>
              <a:rPr lang="x-none" dirty="0"/>
              <a:t>: 10128298</a:t>
            </a:r>
            <a:endParaRPr lang="en-SG" dirty="0"/>
          </a:p>
          <a:p>
            <a:endParaRPr lang="en-SG" dirty="0"/>
          </a:p>
        </p:txBody>
      </p:sp>
    </p:spTree>
    <p:extLst>
      <p:ext uri="{BB962C8B-B14F-4D97-AF65-F5344CB8AC3E}">
        <p14:creationId xmlns:p14="http://schemas.microsoft.com/office/powerpoint/2010/main" val="18918384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0070C0"/>
                </a:solidFill>
              </a:rPr>
              <a:t>Publications</a:t>
            </a:r>
            <a:endParaRPr lang="en-SG" dirty="0"/>
          </a:p>
        </p:txBody>
      </p:sp>
      <p:sp>
        <p:nvSpPr>
          <p:cNvPr id="3" name="Content Placeholder 2"/>
          <p:cNvSpPr>
            <a:spLocks noGrp="1"/>
          </p:cNvSpPr>
          <p:nvPr>
            <p:ph idx="1"/>
          </p:nvPr>
        </p:nvSpPr>
        <p:spPr/>
        <p:txBody>
          <a:bodyPr/>
          <a:lstStyle/>
          <a:p>
            <a:pPr lvl="0"/>
            <a:r>
              <a:rPr lang="x-none" b="1" dirty="0"/>
              <a:t>Haider Abdul-Lateef Mousa</a:t>
            </a:r>
            <a:r>
              <a:rPr lang="x-none" dirty="0"/>
              <a:t>, AL-Bader SM, Hassan DA. Correlation between fungi isolated from burn wounds and burn care units</a:t>
            </a:r>
            <a:r>
              <a:rPr lang="x-none" i="1" dirty="0"/>
              <a:t>. Burns</a:t>
            </a:r>
            <a:r>
              <a:rPr lang="x-none" dirty="0"/>
              <a:t>, (Journal of the </a:t>
            </a:r>
            <a:r>
              <a:rPr lang="x-none" b="1" dirty="0"/>
              <a:t>International Society for Burn Injuries</a:t>
            </a:r>
            <a:r>
              <a:rPr lang="x-none" dirty="0"/>
              <a:t>, England), March 1999, Vol. 25, No. 2, p:145-147.</a:t>
            </a:r>
            <a:endParaRPr lang="en-SG" dirty="0"/>
          </a:p>
          <a:p>
            <a:r>
              <a:rPr lang="x-none" dirty="0"/>
              <a:t>(</a:t>
            </a:r>
            <a:r>
              <a:rPr lang="x-none" u="sng" dirty="0">
                <a:hlinkClick r:id="rId2"/>
              </a:rPr>
              <a:t>www.aspergillus.org.uk/pdfs/10208389.pdf</a:t>
            </a:r>
            <a:r>
              <a:rPr lang="x-none" dirty="0"/>
              <a:t>) </a:t>
            </a:r>
            <a:endParaRPr lang="en-SG" dirty="0"/>
          </a:p>
          <a:p>
            <a:r>
              <a:rPr lang="x-none" u="sng" dirty="0"/>
              <a:t>(</a:t>
            </a:r>
            <a:r>
              <a:rPr lang="x-none" u="sng" dirty="0">
                <a:hlinkClick r:id="rId3"/>
              </a:rPr>
              <a:t>http://130.88.242.202/medicine/Aspergillus/Dropbox/Aspergillus_Website/aspergillus-web/articlesoverflow/10208389.pdf</a:t>
            </a:r>
            <a:r>
              <a:rPr lang="x-none" u="sng" dirty="0"/>
              <a:t>) </a:t>
            </a:r>
            <a:endParaRPr lang="en-SG" dirty="0"/>
          </a:p>
          <a:p>
            <a:r>
              <a:rPr lang="x-none" dirty="0"/>
              <a:t> (</a:t>
            </a:r>
            <a:r>
              <a:rPr lang="x-none" u="sng" dirty="0">
                <a:hlinkClick r:id="rId4"/>
              </a:rPr>
              <a:t>http://www.ncbi.nlm.nih.gov/pubmed/10208389</a:t>
            </a:r>
            <a:r>
              <a:rPr lang="x-none" dirty="0"/>
              <a:t>)  (</a:t>
            </a:r>
            <a:r>
              <a:rPr lang="x-none" u="sng" dirty="0">
                <a:hlinkClick r:id="rId5"/>
              </a:rPr>
              <a:t>http://www.burnsjournal.com/article/S0305-4179(98)00148-X/abstract)</a:t>
            </a:r>
            <a:r>
              <a:rPr lang="x-none" dirty="0"/>
              <a:t> </a:t>
            </a:r>
            <a:endParaRPr lang="en-SG" dirty="0"/>
          </a:p>
          <a:p>
            <a:endParaRPr lang="en-SG" dirty="0"/>
          </a:p>
        </p:txBody>
      </p:sp>
    </p:spTree>
    <p:extLst>
      <p:ext uri="{BB962C8B-B14F-4D97-AF65-F5344CB8AC3E}">
        <p14:creationId xmlns:p14="http://schemas.microsoft.com/office/powerpoint/2010/main" val="350712878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0070C0"/>
                </a:solidFill>
              </a:rPr>
              <a:t>Publications</a:t>
            </a:r>
            <a:endParaRPr lang="en-SG" dirty="0"/>
          </a:p>
        </p:txBody>
      </p:sp>
      <p:sp>
        <p:nvSpPr>
          <p:cNvPr id="3" name="Content Placeholder 2"/>
          <p:cNvSpPr>
            <a:spLocks noGrp="1"/>
          </p:cNvSpPr>
          <p:nvPr>
            <p:ph idx="1"/>
          </p:nvPr>
        </p:nvSpPr>
        <p:spPr/>
        <p:txBody>
          <a:bodyPr/>
          <a:lstStyle/>
          <a:p>
            <a:pPr lvl="0"/>
            <a:r>
              <a:rPr lang="x-none" b="1" dirty="0"/>
              <a:t>Haider Abdul-Lateef Mousa</a:t>
            </a:r>
            <a:r>
              <a:rPr lang="x-none" dirty="0"/>
              <a:t>. Fungal infection of burn wounds in patients with open and occlusive treatment methods. </a:t>
            </a:r>
            <a:r>
              <a:rPr lang="x-none" i="1" dirty="0"/>
              <a:t>Eastern Mediterranean Health Journal, </a:t>
            </a:r>
            <a:r>
              <a:rPr lang="x-none" dirty="0"/>
              <a:t>(Publisher: </a:t>
            </a:r>
            <a:r>
              <a:rPr lang="x-none" b="1" dirty="0"/>
              <a:t>World Health Organization</a:t>
            </a:r>
            <a:r>
              <a:rPr lang="x-none" dirty="0"/>
              <a:t>, </a:t>
            </a:r>
            <a:r>
              <a:rPr lang="x-none" u="sng" dirty="0">
                <a:hlinkClick r:id="rId2" tooltip="view journal rank of Switzerland"/>
              </a:rPr>
              <a:t>Switzerland</a:t>
            </a:r>
            <a:r>
              <a:rPr lang="x-none" dirty="0"/>
              <a:t>), 1999, Vol. 5, No. 2, p:333-336. (</a:t>
            </a:r>
            <a:r>
              <a:rPr lang="x-none" u="sng" dirty="0">
                <a:hlinkClick r:id="rId3"/>
              </a:rPr>
              <a:t>http://applications.emro.who.int/emhj/0502/EMHJ_1999_5_2_333_336.pdf</a:t>
            </a:r>
            <a:r>
              <a:rPr lang="x-none" dirty="0"/>
              <a:t>)  (</a:t>
            </a:r>
            <a:r>
              <a:rPr lang="x-none" u="sng" dirty="0">
                <a:hlinkClick r:id="rId4"/>
              </a:rPr>
              <a:t>http://www.emro.who.int/Publications/EMHJ/0502/15.htm</a:t>
            </a:r>
            <a:r>
              <a:rPr lang="x-none" dirty="0"/>
              <a:t>) </a:t>
            </a:r>
            <a:endParaRPr lang="en-SG" dirty="0"/>
          </a:p>
          <a:p>
            <a:endParaRPr lang="en-SG" dirty="0"/>
          </a:p>
        </p:txBody>
      </p:sp>
    </p:spTree>
    <p:extLst>
      <p:ext uri="{BB962C8B-B14F-4D97-AF65-F5344CB8AC3E}">
        <p14:creationId xmlns:p14="http://schemas.microsoft.com/office/powerpoint/2010/main" val="104728264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0070C0"/>
                </a:solidFill>
              </a:rPr>
              <a:t>Publications</a:t>
            </a:r>
            <a:endParaRPr lang="en-SG" dirty="0"/>
          </a:p>
        </p:txBody>
      </p:sp>
      <p:sp>
        <p:nvSpPr>
          <p:cNvPr id="3" name="Content Placeholder 2"/>
          <p:cNvSpPr>
            <a:spLocks noGrp="1"/>
          </p:cNvSpPr>
          <p:nvPr>
            <p:ph idx="1"/>
          </p:nvPr>
        </p:nvSpPr>
        <p:spPr/>
        <p:txBody>
          <a:bodyPr/>
          <a:lstStyle/>
          <a:p>
            <a:pPr lvl="0"/>
            <a:r>
              <a:rPr lang="x-none" b="1" dirty="0"/>
              <a:t>Haider Abdul-Lateef Mousa</a:t>
            </a:r>
            <a:r>
              <a:rPr lang="x-none" dirty="0"/>
              <a:t>, Abaid MG. Acute haematogenous osteomyelitis: microbial conversion and unusual age presentation. </a:t>
            </a:r>
            <a:r>
              <a:rPr lang="x-none" i="1" dirty="0"/>
              <a:t>Eastern Mediterranean Health Journal</a:t>
            </a:r>
            <a:r>
              <a:rPr lang="x-none" dirty="0"/>
              <a:t>, (Publisher: </a:t>
            </a:r>
            <a:r>
              <a:rPr lang="x-none" b="1" dirty="0"/>
              <a:t>World Health Organization</a:t>
            </a:r>
            <a:r>
              <a:rPr lang="x-none" dirty="0"/>
              <a:t>, </a:t>
            </a:r>
            <a:r>
              <a:rPr lang="x-none" u="sng" dirty="0">
                <a:hlinkClick r:id="rId2" tooltip="view journal rank of Switzerland"/>
              </a:rPr>
              <a:t>Switzerland</a:t>
            </a:r>
            <a:r>
              <a:rPr lang="x-none" dirty="0"/>
              <a:t>), 2000, Vol. 6, No. 1, p: 89-92. (</a:t>
            </a:r>
            <a:r>
              <a:rPr lang="x-none" u="sng" dirty="0">
                <a:hlinkClick r:id="rId3"/>
              </a:rPr>
              <a:t>http://applications.emro.who.int/emhj/0601/emhj_2000_6_1_89_92.pdf</a:t>
            </a:r>
            <a:r>
              <a:rPr lang="x-none" dirty="0"/>
              <a:t>)  (</a:t>
            </a:r>
            <a:r>
              <a:rPr lang="x-none" u="sng" dirty="0">
                <a:hlinkClick r:id="rId4"/>
              </a:rPr>
              <a:t>http://www.emro.who.int/publications/EMHJ/0601/11.htm</a:t>
            </a:r>
            <a:r>
              <a:rPr lang="x-none" dirty="0"/>
              <a:t>).  </a:t>
            </a:r>
            <a:r>
              <a:rPr lang="x-none" b="1" dirty="0"/>
              <a:t>ISSN</a:t>
            </a:r>
            <a:r>
              <a:rPr lang="x-none" dirty="0"/>
              <a:t>: 10203397</a:t>
            </a:r>
            <a:endParaRPr lang="en-SG" dirty="0"/>
          </a:p>
          <a:p>
            <a:endParaRPr lang="en-SG" dirty="0"/>
          </a:p>
        </p:txBody>
      </p:sp>
    </p:spTree>
    <p:extLst>
      <p:ext uri="{BB962C8B-B14F-4D97-AF65-F5344CB8AC3E}">
        <p14:creationId xmlns:p14="http://schemas.microsoft.com/office/powerpoint/2010/main" val="267481096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0070C0"/>
                </a:solidFill>
              </a:rPr>
              <a:t>Publications</a:t>
            </a:r>
            <a:endParaRPr lang="en-SG" dirty="0"/>
          </a:p>
        </p:txBody>
      </p:sp>
      <p:sp>
        <p:nvSpPr>
          <p:cNvPr id="3" name="Content Placeholder 2"/>
          <p:cNvSpPr>
            <a:spLocks noGrp="1"/>
          </p:cNvSpPr>
          <p:nvPr>
            <p:ph idx="1"/>
          </p:nvPr>
        </p:nvSpPr>
        <p:spPr/>
        <p:txBody>
          <a:bodyPr/>
          <a:lstStyle/>
          <a:p>
            <a:r>
              <a:rPr lang="en-US" b="1" dirty="0"/>
              <a:t>Haider Abdul-Lateef Mousa</a:t>
            </a:r>
            <a:r>
              <a:rPr lang="en-US" dirty="0"/>
              <a:t>, </a:t>
            </a:r>
            <a:r>
              <a:rPr lang="en-US" dirty="0" err="1"/>
              <a:t>Thamer</a:t>
            </a:r>
            <a:r>
              <a:rPr lang="en-US" dirty="0"/>
              <a:t> A </a:t>
            </a:r>
            <a:r>
              <a:rPr lang="en-US" dirty="0" err="1"/>
              <a:t>Hamdan</a:t>
            </a:r>
            <a:r>
              <a:rPr lang="en-US" dirty="0"/>
              <a:t>, </a:t>
            </a:r>
            <a:r>
              <a:rPr lang="en-US" dirty="0" err="1"/>
              <a:t>Sundus</a:t>
            </a:r>
            <a:r>
              <a:rPr lang="en-US" dirty="0"/>
              <a:t> S Bakr. Clinical and microbiological evaluation of osteomyelitis. </a:t>
            </a:r>
            <a:r>
              <a:rPr lang="en-US" i="1" dirty="0"/>
              <a:t>Bahrain Medical Bulletin</a:t>
            </a:r>
            <a:r>
              <a:rPr lang="en-US" dirty="0"/>
              <a:t>, (Journal of </a:t>
            </a:r>
            <a:r>
              <a:rPr lang="en-US" b="1" dirty="0"/>
              <a:t>Bahrain Medical Association</a:t>
            </a:r>
            <a:r>
              <a:rPr lang="en-US" dirty="0"/>
              <a:t>, Bahrain), June 2001, Vol. 23, No. 2, p:61-65. (</a:t>
            </a:r>
            <a:r>
              <a:rPr lang="en-US" u="sng" dirty="0">
                <a:hlinkClick r:id="rId2"/>
              </a:rPr>
              <a:t>http://bahrainmedicalbulletin.com/june_2001/clinical.pdf</a:t>
            </a:r>
            <a:r>
              <a:rPr lang="en-US" dirty="0"/>
              <a:t>)  (</a:t>
            </a:r>
            <a:r>
              <a:rPr lang="en-US" u="sng" dirty="0">
                <a:hlinkClick r:id="rId3"/>
              </a:rPr>
              <a:t>http://www.angelfire.com/rnb/bmb/2001/June/3.html</a:t>
            </a:r>
            <a:r>
              <a:rPr lang="en-US" dirty="0"/>
              <a:t>). </a:t>
            </a:r>
            <a:r>
              <a:rPr lang="en-US" b="1" dirty="0"/>
              <a:t>ISSN</a:t>
            </a:r>
            <a:r>
              <a:rPr lang="en-US" dirty="0"/>
              <a:t>: 10128298</a:t>
            </a:r>
            <a:endParaRPr lang="en-SG" dirty="0"/>
          </a:p>
        </p:txBody>
      </p:sp>
    </p:spTree>
    <p:extLst>
      <p:ext uri="{BB962C8B-B14F-4D97-AF65-F5344CB8AC3E}">
        <p14:creationId xmlns:p14="http://schemas.microsoft.com/office/powerpoint/2010/main" val="1377582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b="1" dirty="0">
                <a:solidFill>
                  <a:srgbClr val="0070C0"/>
                </a:solidFill>
              </a:rPr>
              <a:t>Research interest</a:t>
            </a:r>
            <a:endParaRPr lang="en-SG" sz="5400" b="1" dirty="0">
              <a:solidFill>
                <a:srgbClr val="0070C0"/>
              </a:solidFill>
            </a:endParaRPr>
          </a:p>
        </p:txBody>
      </p:sp>
      <p:sp>
        <p:nvSpPr>
          <p:cNvPr id="3" name="Content Placeholder 2"/>
          <p:cNvSpPr>
            <a:spLocks noGrp="1"/>
          </p:cNvSpPr>
          <p:nvPr>
            <p:ph idx="1"/>
          </p:nvPr>
        </p:nvSpPr>
        <p:spPr/>
        <p:txBody>
          <a:bodyPr>
            <a:normAutofit fontScale="77500" lnSpcReduction="20000"/>
          </a:bodyPr>
          <a:lstStyle/>
          <a:p>
            <a:pPr lvl="0"/>
            <a:r>
              <a:rPr lang="en-SG" dirty="0"/>
              <a:t>Infectious Diseases</a:t>
            </a:r>
          </a:p>
          <a:p>
            <a:pPr lvl="0"/>
            <a:r>
              <a:rPr lang="en-SG" dirty="0"/>
              <a:t>Internal Medicine</a:t>
            </a:r>
          </a:p>
          <a:p>
            <a:pPr lvl="0"/>
            <a:r>
              <a:rPr lang="en-SG" dirty="0"/>
              <a:t>Medical Microbiology</a:t>
            </a:r>
          </a:p>
          <a:p>
            <a:pPr lvl="0"/>
            <a:r>
              <a:rPr lang="en-SG" dirty="0"/>
              <a:t>Tuberculosis</a:t>
            </a:r>
          </a:p>
          <a:p>
            <a:pPr lvl="0"/>
            <a:r>
              <a:rPr lang="en-SG" dirty="0"/>
              <a:t>Anaerobic bacterial infections</a:t>
            </a:r>
          </a:p>
          <a:p>
            <a:pPr lvl="0"/>
            <a:r>
              <a:rPr lang="en-SG" dirty="0"/>
              <a:t>Fungal </a:t>
            </a:r>
            <a:r>
              <a:rPr lang="en-SG" dirty="0" smtClean="0"/>
              <a:t>infections</a:t>
            </a:r>
            <a:endParaRPr lang="en-SG" dirty="0"/>
          </a:p>
          <a:p>
            <a:pPr lvl="0"/>
            <a:r>
              <a:rPr lang="en-SG" dirty="0"/>
              <a:t>Epidemiology</a:t>
            </a:r>
          </a:p>
          <a:p>
            <a:pPr lvl="0"/>
            <a:r>
              <a:rPr lang="en-SG" dirty="0"/>
              <a:t>Burns</a:t>
            </a:r>
          </a:p>
          <a:p>
            <a:pPr lvl="0"/>
            <a:r>
              <a:rPr lang="en-SG" dirty="0"/>
              <a:t>Orthopaedic and bone Infections</a:t>
            </a:r>
          </a:p>
          <a:p>
            <a:pPr lvl="0"/>
            <a:r>
              <a:rPr lang="en-SG" dirty="0"/>
              <a:t>Spine Infections</a:t>
            </a:r>
          </a:p>
          <a:p>
            <a:pPr lvl="0"/>
            <a:r>
              <a:rPr lang="en-SG" dirty="0"/>
              <a:t>Occupational Medicine</a:t>
            </a:r>
          </a:p>
          <a:p>
            <a:pPr lvl="0"/>
            <a:r>
              <a:rPr lang="en-SG" dirty="0"/>
              <a:t>Environmental Health</a:t>
            </a:r>
          </a:p>
          <a:p>
            <a:endParaRPr lang="en-SG" dirty="0"/>
          </a:p>
        </p:txBody>
      </p:sp>
    </p:spTree>
    <p:extLst>
      <p:ext uri="{BB962C8B-B14F-4D97-AF65-F5344CB8AC3E}">
        <p14:creationId xmlns:p14="http://schemas.microsoft.com/office/powerpoint/2010/main" val="40454238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0070C0"/>
                </a:solidFill>
              </a:rPr>
              <a:t>Publications</a:t>
            </a:r>
            <a:endParaRPr lang="en-SG" dirty="0"/>
          </a:p>
        </p:txBody>
      </p:sp>
      <p:sp>
        <p:nvSpPr>
          <p:cNvPr id="3" name="Content Placeholder 2"/>
          <p:cNvSpPr>
            <a:spLocks noGrp="1"/>
          </p:cNvSpPr>
          <p:nvPr>
            <p:ph idx="1"/>
          </p:nvPr>
        </p:nvSpPr>
        <p:spPr/>
        <p:txBody>
          <a:bodyPr/>
          <a:lstStyle/>
          <a:p>
            <a:pPr lvl="0"/>
            <a:r>
              <a:rPr lang="x-none" b="1" dirty="0"/>
              <a:t>Haider Abdul-Lateef Mousa</a:t>
            </a:r>
            <a:r>
              <a:rPr lang="x-none" dirty="0"/>
              <a:t>, AL-Bader SM. Yeast infection of burns. </a:t>
            </a:r>
            <a:r>
              <a:rPr lang="x-none" i="1" dirty="0"/>
              <a:t>Mycoses</a:t>
            </a:r>
            <a:r>
              <a:rPr lang="x-none" dirty="0"/>
              <a:t> (Diagnosis, Therapy and Prophylaxis of Fungal Diseases), (Publisher: </a:t>
            </a:r>
            <a:r>
              <a:rPr lang="x-none" b="1" dirty="0"/>
              <a:t>Wiley-Blackwell</a:t>
            </a:r>
            <a:r>
              <a:rPr lang="x-none" dirty="0"/>
              <a:t>, Germany), July 2001, Vol. 44, No.5, p:147-149. (</a:t>
            </a:r>
            <a:r>
              <a:rPr lang="x-none" u="sng" dirty="0">
                <a:hlinkClick r:id="rId2"/>
              </a:rPr>
              <a:t>http://www.ncbi.nlm.nih.gov/pubmed/11486451</a:t>
            </a:r>
            <a:r>
              <a:rPr lang="x-none" dirty="0"/>
              <a:t>) </a:t>
            </a:r>
            <a:endParaRPr lang="en-SG" dirty="0"/>
          </a:p>
          <a:p>
            <a:endParaRPr lang="en-SG" dirty="0"/>
          </a:p>
        </p:txBody>
      </p:sp>
    </p:spTree>
    <p:extLst>
      <p:ext uri="{BB962C8B-B14F-4D97-AF65-F5344CB8AC3E}">
        <p14:creationId xmlns:p14="http://schemas.microsoft.com/office/powerpoint/2010/main" val="283595267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0070C0"/>
                </a:solidFill>
              </a:rPr>
              <a:t>Publications</a:t>
            </a:r>
            <a:endParaRPr lang="en-SG" dirty="0"/>
          </a:p>
        </p:txBody>
      </p:sp>
      <p:sp>
        <p:nvSpPr>
          <p:cNvPr id="3" name="Content Placeholder 2"/>
          <p:cNvSpPr>
            <a:spLocks noGrp="1"/>
          </p:cNvSpPr>
          <p:nvPr>
            <p:ph idx="1"/>
          </p:nvPr>
        </p:nvSpPr>
        <p:spPr>
          <a:xfrm>
            <a:off x="271529" y="1194560"/>
            <a:ext cx="10515600" cy="4351338"/>
          </a:xfrm>
        </p:spPr>
        <p:txBody>
          <a:bodyPr/>
          <a:lstStyle/>
          <a:p>
            <a:pPr lvl="0"/>
            <a:r>
              <a:rPr lang="x-none" b="1" dirty="0"/>
              <a:t>Haider Abdul-Lateef Mousa</a:t>
            </a:r>
            <a:r>
              <a:rPr lang="x-none" dirty="0"/>
              <a:t>. Infection following orthopaedic implants and bone surgery. </a:t>
            </a:r>
            <a:r>
              <a:rPr lang="x-none" i="1" dirty="0"/>
              <a:t>Eastern Mediterranean Health Journal</a:t>
            </a:r>
            <a:r>
              <a:rPr lang="x-none" dirty="0"/>
              <a:t>, (Publisher: </a:t>
            </a:r>
            <a:r>
              <a:rPr lang="x-none" b="1" dirty="0"/>
              <a:t>World Health Organization</a:t>
            </a:r>
            <a:r>
              <a:rPr lang="x-none" dirty="0"/>
              <a:t>, </a:t>
            </a:r>
            <a:r>
              <a:rPr lang="x-none" u="sng" dirty="0">
                <a:hlinkClick r:id="rId2" tooltip="view journal rank of Switzerland"/>
              </a:rPr>
              <a:t>Switzerland</a:t>
            </a:r>
            <a:r>
              <a:rPr lang="x-none" dirty="0"/>
              <a:t>), 2001, Vol. 7, No. 4/5, p:738-743.                                   (</a:t>
            </a:r>
            <a:r>
              <a:rPr lang="x-none" u="sng" dirty="0">
                <a:hlinkClick r:id="rId3"/>
              </a:rPr>
              <a:t>http://www.emro.who.int/EMHJ/0704_5/EMHJ_2001_7_4-5_738_743.pdf</a:t>
            </a:r>
            <a:r>
              <a:rPr lang="x-none" dirty="0"/>
              <a:t>)</a:t>
            </a:r>
            <a:endParaRPr lang="en-SG" dirty="0"/>
          </a:p>
          <a:p>
            <a:r>
              <a:rPr lang="en-US" dirty="0"/>
              <a:t>(</a:t>
            </a:r>
            <a:r>
              <a:rPr lang="x-none" u="sng" dirty="0">
                <a:hlinkClick r:id="rId4"/>
              </a:rPr>
              <a:t>http://www.ncbi.nlm.nih.gov/pubmed/?term=Infection+following+orthopaedic+implants+and+bone+surgery++Mousa+HA</a:t>
            </a:r>
            <a:r>
              <a:rPr lang="en-US" dirty="0"/>
              <a:t>)  </a:t>
            </a:r>
            <a:r>
              <a:rPr lang="x-none" dirty="0"/>
              <a:t> (</a:t>
            </a:r>
            <a:r>
              <a:rPr lang="x-none" u="sng" dirty="0">
                <a:hlinkClick r:id="rId5"/>
              </a:rPr>
              <a:t>http://www.emro.who.int/Publications/emhj/0704/infection.htm</a:t>
            </a:r>
            <a:r>
              <a:rPr lang="x-none" dirty="0"/>
              <a:t>). </a:t>
            </a:r>
            <a:r>
              <a:rPr lang="x-none" b="1" dirty="0"/>
              <a:t>ISSN</a:t>
            </a:r>
            <a:r>
              <a:rPr lang="x-none" dirty="0"/>
              <a:t>: 10203397 </a:t>
            </a:r>
            <a:endParaRPr lang="en-SG" dirty="0"/>
          </a:p>
          <a:p>
            <a:endParaRPr lang="en-SG" dirty="0"/>
          </a:p>
        </p:txBody>
      </p:sp>
    </p:spTree>
    <p:extLst>
      <p:ext uri="{BB962C8B-B14F-4D97-AF65-F5344CB8AC3E}">
        <p14:creationId xmlns:p14="http://schemas.microsoft.com/office/powerpoint/2010/main" val="110610834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0070C0"/>
                </a:solidFill>
              </a:rPr>
              <a:t>Publications</a:t>
            </a:r>
            <a:endParaRPr lang="en-SG" dirty="0"/>
          </a:p>
        </p:txBody>
      </p:sp>
      <p:sp>
        <p:nvSpPr>
          <p:cNvPr id="3" name="Content Placeholder 2"/>
          <p:cNvSpPr>
            <a:spLocks noGrp="1"/>
          </p:cNvSpPr>
          <p:nvPr>
            <p:ph idx="1"/>
          </p:nvPr>
        </p:nvSpPr>
        <p:spPr/>
        <p:txBody>
          <a:bodyPr/>
          <a:lstStyle/>
          <a:p>
            <a:pPr lvl="0"/>
            <a:r>
              <a:rPr lang="x-none" b="1" dirty="0"/>
              <a:t>Haider Abdul-Lateef Mousa</a:t>
            </a:r>
            <a:r>
              <a:rPr lang="x-none" dirty="0"/>
              <a:t>. Concomitant spine infection with Mycobacterium tuberculosis and pyogenic bacteria: case report. </a:t>
            </a:r>
            <a:r>
              <a:rPr lang="x-none" i="1" dirty="0"/>
              <a:t>Spine</a:t>
            </a:r>
            <a:r>
              <a:rPr lang="x-none" dirty="0"/>
              <a:t> (An International Journal for the Study of the Spine,</a:t>
            </a:r>
            <a:r>
              <a:rPr lang="en-SG" dirty="0"/>
              <a:t>( </a:t>
            </a:r>
            <a:r>
              <a:rPr lang="x-none" dirty="0"/>
              <a:t>Publisher: </a:t>
            </a:r>
            <a:r>
              <a:rPr lang="x-none" b="1" dirty="0"/>
              <a:t>Lippincott Williams &amp; Wilkins</a:t>
            </a:r>
            <a:r>
              <a:rPr lang="x-none" dirty="0"/>
              <a:t>, Inc., USA), 2003, Vol.28, No. 8, p:E152-E154. (</a:t>
            </a:r>
            <a:r>
              <a:rPr lang="x-none" u="sng" dirty="0">
                <a:hlinkClick r:id="rId2"/>
              </a:rPr>
              <a:t>http://www.ncbi.nlm.nih.gov/pubmed/12698133</a:t>
            </a:r>
            <a:r>
              <a:rPr lang="x-none" dirty="0"/>
              <a:t>) (</a:t>
            </a:r>
            <a:r>
              <a:rPr lang="x-none" u="sng" dirty="0">
                <a:hlinkClick r:id="rId3"/>
              </a:rPr>
              <a:t>http://surgeryserver.narod.ru/book3/IS07.pdf</a:t>
            </a:r>
            <a:r>
              <a:rPr lang="x-none" dirty="0"/>
              <a:t>) </a:t>
            </a:r>
            <a:endParaRPr lang="en-SG" dirty="0"/>
          </a:p>
          <a:p>
            <a:endParaRPr lang="en-SG" dirty="0"/>
          </a:p>
        </p:txBody>
      </p:sp>
    </p:spTree>
    <p:extLst>
      <p:ext uri="{BB962C8B-B14F-4D97-AF65-F5344CB8AC3E}">
        <p14:creationId xmlns:p14="http://schemas.microsoft.com/office/powerpoint/2010/main" val="46335453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0070C0"/>
                </a:solidFill>
              </a:rPr>
              <a:t>Publications</a:t>
            </a:r>
            <a:endParaRPr lang="en-SG" dirty="0"/>
          </a:p>
        </p:txBody>
      </p:sp>
      <p:sp>
        <p:nvSpPr>
          <p:cNvPr id="3" name="Content Placeholder 2"/>
          <p:cNvSpPr>
            <a:spLocks noGrp="1"/>
          </p:cNvSpPr>
          <p:nvPr>
            <p:ph idx="1"/>
          </p:nvPr>
        </p:nvSpPr>
        <p:spPr/>
        <p:txBody>
          <a:bodyPr/>
          <a:lstStyle/>
          <a:p>
            <a:pPr lvl="0"/>
            <a:r>
              <a:rPr lang="x-none" b="1" dirty="0"/>
              <a:t>Haider Abdul-Lateef Mousa</a:t>
            </a:r>
            <a:r>
              <a:rPr lang="x-none" dirty="0"/>
              <a:t>. Multifocal spinal tuberculosis associated with paraplegia. </a:t>
            </a:r>
            <a:r>
              <a:rPr lang="x-none" i="1" dirty="0"/>
              <a:t>Emirates Medical Journal </a:t>
            </a:r>
            <a:r>
              <a:rPr lang="x-none" dirty="0"/>
              <a:t>(Official Publication of the </a:t>
            </a:r>
            <a:r>
              <a:rPr lang="x-none" b="1" dirty="0"/>
              <a:t>Emirates Medical Association</a:t>
            </a:r>
            <a:r>
              <a:rPr lang="x-none" dirty="0"/>
              <a:t>, United Arab Emirates), 2003, Vol. 21, No. 2, p:182-184. (</a:t>
            </a:r>
            <a:r>
              <a:rPr lang="x-none" u="sng" dirty="0">
                <a:hlinkClick r:id="rId2"/>
              </a:rPr>
              <a:t>http://interspine.narod.ru/book3/IS06.pdf</a:t>
            </a:r>
            <a:r>
              <a:rPr lang="x-none" dirty="0"/>
              <a:t>). </a:t>
            </a:r>
            <a:r>
              <a:rPr lang="x-none" b="1" dirty="0"/>
              <a:t>ISSN</a:t>
            </a:r>
            <a:r>
              <a:rPr lang="x-none" dirty="0"/>
              <a:t>: 0250-6882  </a:t>
            </a:r>
            <a:endParaRPr lang="en-SG" dirty="0"/>
          </a:p>
          <a:p>
            <a:endParaRPr lang="en-SG" dirty="0"/>
          </a:p>
        </p:txBody>
      </p:sp>
    </p:spTree>
    <p:extLst>
      <p:ext uri="{BB962C8B-B14F-4D97-AF65-F5344CB8AC3E}">
        <p14:creationId xmlns:p14="http://schemas.microsoft.com/office/powerpoint/2010/main" val="295267906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0070C0"/>
                </a:solidFill>
              </a:rPr>
              <a:t>Publications</a:t>
            </a:r>
            <a:endParaRPr lang="en-SG" dirty="0"/>
          </a:p>
        </p:txBody>
      </p:sp>
      <p:sp>
        <p:nvSpPr>
          <p:cNvPr id="3" name="Content Placeholder 2"/>
          <p:cNvSpPr>
            <a:spLocks noGrp="1"/>
          </p:cNvSpPr>
          <p:nvPr>
            <p:ph idx="1"/>
          </p:nvPr>
        </p:nvSpPr>
        <p:spPr/>
        <p:txBody>
          <a:bodyPr/>
          <a:lstStyle/>
          <a:p>
            <a:pPr lvl="0"/>
            <a:r>
              <a:rPr lang="x-none" b="1" dirty="0"/>
              <a:t>Haider Abdul-Lateef Mousa</a:t>
            </a:r>
            <a:r>
              <a:rPr lang="x-none" dirty="0"/>
              <a:t>. Closed tibial fracture complicated by acute haematogenous osteomyelitis. </a:t>
            </a:r>
            <a:r>
              <a:rPr lang="x-none" i="1" dirty="0"/>
              <a:t>The Middle East Journal of Emergency Medicine</a:t>
            </a:r>
            <a:r>
              <a:rPr lang="x-none" dirty="0"/>
              <a:t>, (published by</a:t>
            </a:r>
            <a:r>
              <a:rPr lang="en-US" dirty="0"/>
              <a:t>: </a:t>
            </a:r>
            <a:r>
              <a:rPr lang="x-none" b="1" dirty="0"/>
              <a:t>Pan-Arab Society of Trauma &amp; Emergency Medicine</a:t>
            </a:r>
            <a:r>
              <a:rPr lang="x-none" dirty="0"/>
              <a:t>, Qatar), 2003, Vol.3, No.1, p:37-38. (</a:t>
            </a:r>
            <a:r>
              <a:rPr lang="x-none" u="sng" dirty="0">
                <a:hlinkClick r:id="rId2"/>
              </a:rPr>
              <a:t>http://www.hmc.org.qa/mejem/mar2003/cr/37.htm</a:t>
            </a:r>
            <a:r>
              <a:rPr lang="x-none" dirty="0"/>
              <a:t>) </a:t>
            </a:r>
            <a:endParaRPr lang="en-SG" dirty="0"/>
          </a:p>
          <a:p>
            <a:r>
              <a:rPr lang="x-none" u="sng" dirty="0"/>
              <a:t>(</a:t>
            </a:r>
            <a:r>
              <a:rPr lang="x-none" u="sng" dirty="0">
                <a:hlinkClick r:id="rId3"/>
              </a:rPr>
              <a:t>https://www.researchgate.net/publication/232768089_Closed_Tibial_Fracture_Complicated_by_Acute_Hematogenous_Osteomyelitis?ev=prf_pub</a:t>
            </a:r>
            <a:r>
              <a:rPr lang="x-none" u="sng" dirty="0"/>
              <a:t>).</a:t>
            </a:r>
            <a:r>
              <a:rPr lang="x-none" dirty="0"/>
              <a:t> pISSN: 1729-6455, eISSN: 1995-4522</a:t>
            </a:r>
            <a:endParaRPr lang="en-SG" dirty="0"/>
          </a:p>
          <a:p>
            <a:endParaRPr lang="en-SG" dirty="0"/>
          </a:p>
        </p:txBody>
      </p:sp>
    </p:spTree>
    <p:extLst>
      <p:ext uri="{BB962C8B-B14F-4D97-AF65-F5344CB8AC3E}">
        <p14:creationId xmlns:p14="http://schemas.microsoft.com/office/powerpoint/2010/main" val="313169088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0070C0"/>
                </a:solidFill>
              </a:rPr>
              <a:t>Publications</a:t>
            </a:r>
            <a:endParaRPr lang="en-SG" dirty="0"/>
          </a:p>
        </p:txBody>
      </p:sp>
      <p:sp>
        <p:nvSpPr>
          <p:cNvPr id="3" name="Content Placeholder 2"/>
          <p:cNvSpPr>
            <a:spLocks noGrp="1"/>
          </p:cNvSpPr>
          <p:nvPr>
            <p:ph idx="1"/>
          </p:nvPr>
        </p:nvSpPr>
        <p:spPr/>
        <p:txBody>
          <a:bodyPr/>
          <a:lstStyle/>
          <a:p>
            <a:pPr lvl="0"/>
            <a:r>
              <a:rPr lang="x-none" b="1" dirty="0"/>
              <a:t>Haider Abdul-Lateef Mousa</a:t>
            </a:r>
            <a:r>
              <a:rPr lang="x-none" dirty="0"/>
              <a:t>. Bone infection. </a:t>
            </a:r>
            <a:r>
              <a:rPr lang="x-none" i="1" dirty="0"/>
              <a:t>Eastern Mediterranean Health Journal</a:t>
            </a:r>
            <a:r>
              <a:rPr lang="x-none" dirty="0"/>
              <a:t>, (Publisher: </a:t>
            </a:r>
            <a:r>
              <a:rPr lang="x-none" b="1" dirty="0"/>
              <a:t>World Health Organization</a:t>
            </a:r>
            <a:r>
              <a:rPr lang="x-none" dirty="0"/>
              <a:t>, </a:t>
            </a:r>
            <a:r>
              <a:rPr lang="x-none" u="sng" dirty="0">
                <a:hlinkClick r:id="rId2" tooltip="view journal rank of Switzerland"/>
              </a:rPr>
              <a:t>Switzerland</a:t>
            </a:r>
            <a:r>
              <a:rPr lang="x-none" dirty="0"/>
              <a:t>), 2003, Vol. 9, No. 1/2, p:208-214. (</a:t>
            </a:r>
            <a:r>
              <a:rPr lang="x-none" u="sng" dirty="0">
                <a:hlinkClick r:id="rId3"/>
              </a:rPr>
              <a:t>http://applications.emro.who.int/emhj/0901_2/emhj_2003_9_1_2_208_214.pdf</a:t>
            </a:r>
            <a:r>
              <a:rPr lang="x-none" dirty="0"/>
              <a:t>)  (</a:t>
            </a:r>
            <a:r>
              <a:rPr lang="x-none" u="sng" dirty="0">
                <a:hlinkClick r:id="rId4"/>
              </a:rPr>
              <a:t>http://www.emro.who.int/Publications/EMHJ/0901_2/bone.htm</a:t>
            </a:r>
            <a:r>
              <a:rPr lang="x-none" dirty="0"/>
              <a:t>). </a:t>
            </a:r>
            <a:r>
              <a:rPr lang="x-none" b="1" dirty="0"/>
              <a:t>ISSN</a:t>
            </a:r>
            <a:r>
              <a:rPr lang="x-none" dirty="0"/>
              <a:t>: 10203397 </a:t>
            </a:r>
            <a:endParaRPr lang="en-SG" dirty="0"/>
          </a:p>
          <a:p>
            <a:endParaRPr lang="en-SG" dirty="0"/>
          </a:p>
        </p:txBody>
      </p:sp>
    </p:spTree>
    <p:extLst>
      <p:ext uri="{BB962C8B-B14F-4D97-AF65-F5344CB8AC3E}">
        <p14:creationId xmlns:p14="http://schemas.microsoft.com/office/powerpoint/2010/main" val="381148120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0070C0"/>
                </a:solidFill>
              </a:rPr>
              <a:t>Publications</a:t>
            </a:r>
            <a:endParaRPr lang="en-SG" dirty="0"/>
          </a:p>
        </p:txBody>
      </p:sp>
      <p:sp>
        <p:nvSpPr>
          <p:cNvPr id="3" name="Content Placeholder 2"/>
          <p:cNvSpPr>
            <a:spLocks noGrp="1"/>
          </p:cNvSpPr>
          <p:nvPr>
            <p:ph idx="1"/>
          </p:nvPr>
        </p:nvSpPr>
        <p:spPr/>
        <p:txBody>
          <a:bodyPr/>
          <a:lstStyle/>
          <a:p>
            <a:pPr lvl="0"/>
            <a:r>
              <a:rPr lang="x-none" b="1" dirty="0"/>
              <a:t>Haider Abdul-Lateef Mousa</a:t>
            </a:r>
            <a:r>
              <a:rPr lang="x-none" dirty="0"/>
              <a:t>. Effect of alcohol consumption on blood pressure. </a:t>
            </a:r>
            <a:r>
              <a:rPr lang="x-none" i="1" dirty="0"/>
              <a:t>Journal of Clinical and Basic Cardiology</a:t>
            </a:r>
            <a:r>
              <a:rPr lang="x-none" dirty="0"/>
              <a:t>, (Publisher: </a:t>
            </a:r>
            <a:r>
              <a:rPr lang="x-none" b="1" u="sng" dirty="0">
                <a:hlinkClick r:id="rId2" tooltip="view all publisher's journals"/>
              </a:rPr>
              <a:t>Krause und Pachernegg GmbH</a:t>
            </a:r>
            <a:r>
              <a:rPr lang="x-none" dirty="0"/>
              <a:t>, Austria. An Independent International Scientific Journal), 2005, Vol.8, No. 1-4, p:75-77. (</a:t>
            </a:r>
            <a:r>
              <a:rPr lang="x-none" u="sng" dirty="0">
                <a:hlinkClick r:id="rId3"/>
              </a:rPr>
              <a:t>http://www.kup.at/kup/pdf/5582.pdf</a:t>
            </a:r>
            <a:r>
              <a:rPr lang="x-none" dirty="0"/>
              <a:t>). ISSN: 1561-2775 </a:t>
            </a:r>
            <a:endParaRPr lang="en-SG" dirty="0"/>
          </a:p>
          <a:p>
            <a:endParaRPr lang="en-SG" dirty="0"/>
          </a:p>
        </p:txBody>
      </p:sp>
    </p:spTree>
    <p:extLst>
      <p:ext uri="{BB962C8B-B14F-4D97-AF65-F5344CB8AC3E}">
        <p14:creationId xmlns:p14="http://schemas.microsoft.com/office/powerpoint/2010/main" val="252277646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0070C0"/>
                </a:solidFill>
              </a:rPr>
              <a:t>Publications</a:t>
            </a:r>
            <a:endParaRPr lang="en-SG" dirty="0"/>
          </a:p>
        </p:txBody>
      </p:sp>
      <p:sp>
        <p:nvSpPr>
          <p:cNvPr id="3" name="Content Placeholder 2"/>
          <p:cNvSpPr>
            <a:spLocks noGrp="1"/>
          </p:cNvSpPr>
          <p:nvPr>
            <p:ph idx="1"/>
          </p:nvPr>
        </p:nvSpPr>
        <p:spPr/>
        <p:txBody>
          <a:bodyPr/>
          <a:lstStyle/>
          <a:p>
            <a:pPr lvl="0"/>
            <a:r>
              <a:rPr lang="x-none" b="1" dirty="0"/>
              <a:t>Haider Abdul-Lateef Mousa</a:t>
            </a:r>
            <a:r>
              <a:rPr lang="x-none" dirty="0"/>
              <a:t>. Burn and scald injuries. </a:t>
            </a:r>
            <a:r>
              <a:rPr lang="x-none" i="1" dirty="0"/>
              <a:t>Eastern Mediterranean Health Journal</a:t>
            </a:r>
            <a:r>
              <a:rPr lang="x-none" dirty="0"/>
              <a:t>, (Publisher: </a:t>
            </a:r>
            <a:r>
              <a:rPr lang="x-none" b="1" dirty="0"/>
              <a:t>World Health Organization</a:t>
            </a:r>
            <a:r>
              <a:rPr lang="x-none" dirty="0"/>
              <a:t>, </a:t>
            </a:r>
            <a:r>
              <a:rPr lang="x-none" u="sng" dirty="0">
                <a:hlinkClick r:id="rId2" tooltip="view journal rank of Switzerland"/>
              </a:rPr>
              <a:t>Switzerland</a:t>
            </a:r>
            <a:r>
              <a:rPr lang="x-none" dirty="0"/>
              <a:t>), 2005, Vol. 11, No. 5/6, p:1099-1109. (</a:t>
            </a:r>
            <a:r>
              <a:rPr lang="x-none" u="sng" dirty="0">
                <a:hlinkClick r:id="rId3"/>
              </a:rPr>
              <a:t>http://applications.emro.who.int/emhj/1105_6/11_5-6_2005_1099_1109.pdf</a:t>
            </a:r>
            <a:r>
              <a:rPr lang="x-none" dirty="0"/>
              <a:t>)  (</a:t>
            </a:r>
            <a:r>
              <a:rPr lang="x-none" u="sng" dirty="0">
                <a:hlinkClick r:id="rId4"/>
              </a:rPr>
              <a:t>http://www.emro.who.int/publications/EMHJ/1105_6/Artical27.htm</a:t>
            </a:r>
            <a:r>
              <a:rPr lang="x-none" dirty="0"/>
              <a:t>). </a:t>
            </a:r>
            <a:r>
              <a:rPr lang="x-none" b="1" dirty="0"/>
              <a:t>ISSN</a:t>
            </a:r>
            <a:r>
              <a:rPr lang="x-none" dirty="0"/>
              <a:t>: 10203397 </a:t>
            </a:r>
            <a:endParaRPr lang="en-SG" dirty="0"/>
          </a:p>
          <a:p>
            <a:endParaRPr lang="en-SG" dirty="0"/>
          </a:p>
        </p:txBody>
      </p:sp>
    </p:spTree>
    <p:extLst>
      <p:ext uri="{BB962C8B-B14F-4D97-AF65-F5344CB8AC3E}">
        <p14:creationId xmlns:p14="http://schemas.microsoft.com/office/powerpoint/2010/main" val="58556705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0070C0"/>
                </a:solidFill>
              </a:rPr>
              <a:t>Publications</a:t>
            </a:r>
            <a:endParaRPr lang="en-SG" dirty="0"/>
          </a:p>
        </p:txBody>
      </p:sp>
      <p:sp>
        <p:nvSpPr>
          <p:cNvPr id="3" name="Content Placeholder 2"/>
          <p:cNvSpPr>
            <a:spLocks noGrp="1"/>
          </p:cNvSpPr>
          <p:nvPr>
            <p:ph idx="1"/>
          </p:nvPr>
        </p:nvSpPr>
        <p:spPr/>
        <p:txBody>
          <a:bodyPr/>
          <a:lstStyle/>
          <a:p>
            <a:pPr lvl="0"/>
            <a:r>
              <a:rPr lang="x-none" b="1" dirty="0"/>
              <a:t>Haider Abdul-Lateef Mousa</a:t>
            </a:r>
            <a:r>
              <a:rPr lang="x-none" dirty="0"/>
              <a:t>, Aziz MA, Sundus S Bakr, Jamaladdin NM. The Role of Improper Use of Artificial Insemination on Infertility and Abortion in Cows in Basrah Province, Iraq: Microbiological Study. </a:t>
            </a:r>
            <a:r>
              <a:rPr lang="x-none" i="1" dirty="0"/>
              <a:t>Qatar University Science Journal</a:t>
            </a:r>
            <a:r>
              <a:rPr lang="x-none" dirty="0"/>
              <a:t>, (Published by the </a:t>
            </a:r>
            <a:r>
              <a:rPr lang="x-none" b="1" dirty="0"/>
              <a:t>College of Arts and Sciences, University of Qatar</a:t>
            </a:r>
            <a:r>
              <a:rPr lang="x-none" dirty="0"/>
              <a:t>, Qatar), 2006, Vol.26, p:39-44. </a:t>
            </a:r>
            <a:endParaRPr lang="en-SG" dirty="0"/>
          </a:p>
          <a:p>
            <a:r>
              <a:rPr lang="x-none" dirty="0"/>
              <a:t>Fulltext: (</a:t>
            </a:r>
            <a:r>
              <a:rPr lang="x-none" u="sng" dirty="0">
                <a:hlinkClick r:id="rId2"/>
              </a:rPr>
              <a:t>http://qspace.qu.edu.qa/bitstream/handle/10576/10300/070626-0006-fulltext.pdf?sequence=4</a:t>
            </a:r>
            <a:r>
              <a:rPr lang="x-none" dirty="0"/>
              <a:t>). </a:t>
            </a:r>
            <a:endParaRPr lang="en-SG" dirty="0"/>
          </a:p>
          <a:p>
            <a:r>
              <a:rPr lang="x-none" dirty="0"/>
              <a:t>Abstract: (</a:t>
            </a:r>
            <a:r>
              <a:rPr lang="x-none" u="sng" dirty="0">
                <a:hlinkClick r:id="rId3"/>
              </a:rPr>
              <a:t>http://qspace.qu.edu.qa/handle/10576/10300?show=full</a:t>
            </a:r>
            <a:r>
              <a:rPr lang="x-none" dirty="0"/>
              <a:t>). </a:t>
            </a:r>
            <a:r>
              <a:rPr lang="x-none" b="1" dirty="0"/>
              <a:t>ISSN</a:t>
            </a:r>
            <a:r>
              <a:rPr lang="x-none" dirty="0"/>
              <a:t>: 1023-8948</a:t>
            </a:r>
            <a:endParaRPr lang="en-SG" dirty="0"/>
          </a:p>
          <a:p>
            <a:endParaRPr lang="en-SG" dirty="0"/>
          </a:p>
        </p:txBody>
      </p:sp>
    </p:spTree>
    <p:extLst>
      <p:ext uri="{BB962C8B-B14F-4D97-AF65-F5344CB8AC3E}">
        <p14:creationId xmlns:p14="http://schemas.microsoft.com/office/powerpoint/2010/main" val="239158791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0070C0"/>
                </a:solidFill>
              </a:rPr>
              <a:t>Publications</a:t>
            </a:r>
            <a:endParaRPr lang="en-SG" dirty="0"/>
          </a:p>
        </p:txBody>
      </p:sp>
      <p:sp>
        <p:nvSpPr>
          <p:cNvPr id="3" name="Content Placeholder 2"/>
          <p:cNvSpPr>
            <a:spLocks noGrp="1"/>
          </p:cNvSpPr>
          <p:nvPr>
            <p:ph idx="1"/>
          </p:nvPr>
        </p:nvSpPr>
        <p:spPr/>
        <p:txBody>
          <a:bodyPr/>
          <a:lstStyle/>
          <a:p>
            <a:pPr lvl="0"/>
            <a:r>
              <a:rPr lang="x-none" b="1" dirty="0"/>
              <a:t>Haider Abdul-Lateef Mousa</a:t>
            </a:r>
            <a:r>
              <a:rPr lang="x-none" dirty="0"/>
              <a:t>. Bone and joint tuberculosis. </a:t>
            </a:r>
            <a:r>
              <a:rPr lang="x-none" i="1" dirty="0"/>
              <a:t>Bahrain Medical Bulletin,</a:t>
            </a:r>
            <a:r>
              <a:rPr lang="x-none" dirty="0"/>
              <a:t> (Journal of </a:t>
            </a:r>
            <a:r>
              <a:rPr lang="x-none" b="1" dirty="0"/>
              <a:t>Bahrain Medical Association</a:t>
            </a:r>
            <a:r>
              <a:rPr lang="x-none" dirty="0"/>
              <a:t>, Bahrain),</a:t>
            </a:r>
            <a:r>
              <a:rPr lang="x-none" b="1" dirty="0"/>
              <a:t> </a:t>
            </a:r>
            <a:r>
              <a:rPr lang="x-none" dirty="0"/>
              <a:t>March 2007, Vol. 29, No. 1, p:17-21. </a:t>
            </a:r>
            <a:r>
              <a:rPr lang="x-none" b="1" dirty="0"/>
              <a:t>ISSN</a:t>
            </a:r>
            <a:r>
              <a:rPr lang="x-none" dirty="0"/>
              <a:t>: 10128298 (</a:t>
            </a:r>
            <a:r>
              <a:rPr lang="x-none" u="sng" dirty="0">
                <a:hlinkClick r:id="rId2"/>
              </a:rPr>
              <a:t>http://bahrainmedicalbulletin.com/march_2007/Bones_Joints_Tuberculosis.pdf</a:t>
            </a:r>
            <a:r>
              <a:rPr lang="x-none" dirty="0"/>
              <a:t>) </a:t>
            </a:r>
            <a:endParaRPr lang="en-SG" dirty="0"/>
          </a:p>
          <a:p>
            <a:endParaRPr lang="en-SG" dirty="0"/>
          </a:p>
        </p:txBody>
      </p:sp>
    </p:spTree>
    <p:extLst>
      <p:ext uri="{BB962C8B-B14F-4D97-AF65-F5344CB8AC3E}">
        <p14:creationId xmlns:p14="http://schemas.microsoft.com/office/powerpoint/2010/main" val="21543130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SG" sz="3200" b="1" dirty="0">
                <a:solidFill>
                  <a:srgbClr val="0070C0"/>
                </a:solidFill>
              </a:rPr>
              <a:t>Treatment and prevention of viral infections by natural means</a:t>
            </a:r>
            <a:r>
              <a:rPr lang="en-SG" sz="3200" dirty="0">
                <a:solidFill>
                  <a:srgbClr val="0070C0"/>
                </a:solidFill>
              </a:rPr>
              <a:t/>
            </a:r>
            <a:br>
              <a:rPr lang="en-SG" sz="3200" dirty="0">
                <a:solidFill>
                  <a:srgbClr val="0070C0"/>
                </a:solidFill>
              </a:rPr>
            </a:br>
            <a:endParaRPr lang="en-SG" sz="3200" dirty="0">
              <a:solidFill>
                <a:srgbClr val="0070C0"/>
              </a:solidFill>
            </a:endParaRPr>
          </a:p>
        </p:txBody>
      </p:sp>
      <p:sp>
        <p:nvSpPr>
          <p:cNvPr id="3" name="Content Placeholder 2"/>
          <p:cNvSpPr>
            <a:spLocks noGrp="1"/>
          </p:cNvSpPr>
          <p:nvPr>
            <p:ph idx="1"/>
          </p:nvPr>
        </p:nvSpPr>
        <p:spPr/>
        <p:txBody>
          <a:bodyPr>
            <a:normAutofit fontScale="62500" lnSpcReduction="20000"/>
          </a:bodyPr>
          <a:lstStyle/>
          <a:p>
            <a:pPr marL="0" indent="0">
              <a:buNone/>
            </a:pPr>
            <a:endParaRPr lang="en-SG" dirty="0"/>
          </a:p>
          <a:p>
            <a:r>
              <a:rPr lang="en-SG" dirty="0"/>
              <a:t>Respiratory viruses are a major cause of influenza-like illness (ILI) symptoms in children and adults, leading to substantial morbidity and mortality each year. Several herbal therapies were used for prevention and treatment viral respiratory illnesses. There is scientific evidence about several complementary health practices for colds. Probiotics were found better than placebo in reducing the number of participants experiencing episodes of acute URTIs. </a:t>
            </a:r>
            <a:r>
              <a:rPr lang="en-SG" dirty="0" err="1"/>
              <a:t>Diarrhea</a:t>
            </a:r>
            <a:r>
              <a:rPr lang="en-SG" dirty="0"/>
              <a:t> associated with rotavirus is one of the major gastrointestinal problems faced by human infants. The protective effectiveness of probiotic feeding against naturally acquired </a:t>
            </a:r>
            <a:r>
              <a:rPr lang="en-SG" dirty="0" err="1"/>
              <a:t>diarrhea</a:t>
            </a:r>
            <a:r>
              <a:rPr lang="en-SG" dirty="0"/>
              <a:t> is also under investigation. </a:t>
            </a:r>
            <a:r>
              <a:rPr lang="en-SG" dirty="0" err="1"/>
              <a:t>Alkanization</a:t>
            </a:r>
            <a:r>
              <a:rPr lang="en-SG" dirty="0"/>
              <a:t> of blood by diet or naturally may prevent or cure influenza. Disintegration of influenza A, B and C </a:t>
            </a:r>
            <a:r>
              <a:rPr lang="en-SG" dirty="0" err="1"/>
              <a:t>virion</a:t>
            </a:r>
            <a:r>
              <a:rPr lang="en-SG" dirty="0"/>
              <a:t> appeared to depend on pH level of the medium. Diet and drinking water play important role in the pH level of blood. In a slightly alkaline environment viruses might be weakened or do not multiply efficiently. Immune function may work better in alkaline medium as well. </a:t>
            </a:r>
            <a:r>
              <a:rPr lang="en-SG" dirty="0" err="1"/>
              <a:t>Earthing</a:t>
            </a:r>
            <a:r>
              <a:rPr lang="en-SG" dirty="0"/>
              <a:t> or grounding is another natural anti-inflammatory and antioxidant source for human body. It is now accepted that an overwhelming inflammatory response is the cause of human deaths from avian H5N1 influenza infection. </a:t>
            </a:r>
            <a:r>
              <a:rPr lang="en-SG" dirty="0" err="1"/>
              <a:t>Earthing</a:t>
            </a:r>
            <a:r>
              <a:rPr lang="en-SG" dirty="0"/>
              <a:t> accelerated immune response following vaccination, as demonstrated by increases of gamma globulin concentration.</a:t>
            </a:r>
          </a:p>
          <a:p>
            <a:r>
              <a:rPr lang="en-SG" dirty="0"/>
              <a:t>Citation: Mousa HA (2014</a:t>
            </a:r>
            <a:r>
              <a:rPr lang="en-SG" dirty="0" smtClean="0"/>
              <a:t>) </a:t>
            </a:r>
            <a:r>
              <a:rPr lang="en-SG" dirty="0"/>
              <a:t>Special Issue on Viral infection prevention and treatment by natural means. </a:t>
            </a:r>
            <a:r>
              <a:rPr lang="en-SG" i="1" dirty="0"/>
              <a:t>American Journal of Infectious Diseases and Microbiology. </a:t>
            </a:r>
            <a:r>
              <a:rPr lang="en-SG" b="1" u="sng" dirty="0">
                <a:hlinkClick r:id="rId2"/>
              </a:rPr>
              <a:t>http://</a:t>
            </a:r>
            <a:r>
              <a:rPr lang="en-SG" b="1" u="sng" dirty="0" smtClean="0">
                <a:hlinkClick r:id="rId2"/>
              </a:rPr>
              <a:t>www.sciepub.com/journal/AJIDM/SpecialIssueCallForPapers</a:t>
            </a:r>
            <a:endParaRPr lang="en-SG" b="1" dirty="0" smtClean="0"/>
          </a:p>
        </p:txBody>
      </p:sp>
    </p:spTree>
    <p:extLst>
      <p:ext uri="{BB962C8B-B14F-4D97-AF65-F5344CB8AC3E}">
        <p14:creationId xmlns:p14="http://schemas.microsoft.com/office/powerpoint/2010/main" val="353087363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0070C0"/>
                </a:solidFill>
              </a:rPr>
              <a:t>Publications</a:t>
            </a:r>
            <a:endParaRPr lang="en-SG" dirty="0"/>
          </a:p>
        </p:txBody>
      </p:sp>
      <p:sp>
        <p:nvSpPr>
          <p:cNvPr id="3" name="Content Placeholder 2"/>
          <p:cNvSpPr>
            <a:spLocks noGrp="1"/>
          </p:cNvSpPr>
          <p:nvPr>
            <p:ph idx="1"/>
          </p:nvPr>
        </p:nvSpPr>
        <p:spPr/>
        <p:txBody>
          <a:bodyPr/>
          <a:lstStyle/>
          <a:p>
            <a:pPr lvl="0"/>
            <a:r>
              <a:rPr lang="x-none" dirty="0"/>
              <a:t>Affat AM, </a:t>
            </a:r>
            <a:r>
              <a:rPr lang="x-none" b="1" dirty="0"/>
              <a:t>Haider Abdul-Lateef Mousa</a:t>
            </a:r>
            <a:r>
              <a:rPr lang="x-none" dirty="0"/>
              <a:t>. Epidemiological survey of infectious diseases in Basrah province. </a:t>
            </a:r>
            <a:r>
              <a:rPr lang="x-none" i="1" dirty="0"/>
              <a:t>Journal of Basrah Researches</a:t>
            </a:r>
            <a:r>
              <a:rPr lang="en-SG" i="1" dirty="0"/>
              <a:t> (Sciences)</a:t>
            </a:r>
            <a:r>
              <a:rPr lang="x-none" dirty="0"/>
              <a:t>, (Publications of </a:t>
            </a:r>
            <a:r>
              <a:rPr lang="x-none" b="1" dirty="0"/>
              <a:t>College of Education, University of Basrah</a:t>
            </a:r>
            <a:r>
              <a:rPr lang="x-none" dirty="0"/>
              <a:t>, Iraq),</a:t>
            </a:r>
            <a:r>
              <a:rPr lang="en-SG" dirty="0"/>
              <a:t> 2013, Vol. 39, No. 4, p:1-6</a:t>
            </a:r>
            <a:r>
              <a:rPr lang="x-none" dirty="0"/>
              <a:t>.</a:t>
            </a:r>
            <a:r>
              <a:rPr lang="en-US" dirty="0"/>
              <a:t> (</a:t>
            </a:r>
            <a:r>
              <a:rPr lang="en-US" u="sng" dirty="0">
                <a:hlinkClick r:id="rId2"/>
              </a:rPr>
              <a:t>http://basra-science-journal.org/cont39A4/cont39A4.htm</a:t>
            </a:r>
            <a:r>
              <a:rPr lang="en-US" dirty="0"/>
              <a:t>)</a:t>
            </a:r>
            <a:r>
              <a:rPr lang="en-SG" dirty="0"/>
              <a:t>. </a:t>
            </a:r>
            <a:r>
              <a:rPr lang="x-none" dirty="0"/>
              <a:t>(</a:t>
            </a:r>
            <a:r>
              <a:rPr lang="x-none" u="sng" dirty="0">
                <a:hlinkClick r:id="rId3"/>
              </a:rPr>
              <a:t>http://www.basra-science-journal.org/</a:t>
            </a:r>
            <a:r>
              <a:rPr lang="x-none" dirty="0"/>
              <a:t>)</a:t>
            </a:r>
            <a:r>
              <a:rPr lang="en-SG" dirty="0"/>
              <a:t>. </a:t>
            </a:r>
            <a:r>
              <a:rPr lang="en-SG" b="1" dirty="0"/>
              <a:t>ISSN:</a:t>
            </a:r>
            <a:r>
              <a:rPr lang="en-SG" dirty="0"/>
              <a:t> 1817-2695</a:t>
            </a:r>
          </a:p>
          <a:p>
            <a:endParaRPr lang="en-SG" dirty="0"/>
          </a:p>
        </p:txBody>
      </p:sp>
    </p:spTree>
    <p:extLst>
      <p:ext uri="{BB962C8B-B14F-4D97-AF65-F5344CB8AC3E}">
        <p14:creationId xmlns:p14="http://schemas.microsoft.com/office/powerpoint/2010/main" val="148013143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0070C0"/>
                </a:solidFill>
              </a:rPr>
              <a:t>Publications</a:t>
            </a:r>
            <a:endParaRPr lang="en-SG" dirty="0"/>
          </a:p>
        </p:txBody>
      </p:sp>
      <p:sp>
        <p:nvSpPr>
          <p:cNvPr id="3" name="Content Placeholder 2"/>
          <p:cNvSpPr>
            <a:spLocks noGrp="1"/>
          </p:cNvSpPr>
          <p:nvPr>
            <p:ph idx="1"/>
          </p:nvPr>
        </p:nvSpPr>
        <p:spPr/>
        <p:txBody>
          <a:bodyPr/>
          <a:lstStyle/>
          <a:p>
            <a:pPr lvl="0"/>
            <a:r>
              <a:rPr lang="x-none" b="1" dirty="0"/>
              <a:t>Haider Abdul-Lateef Mousa</a:t>
            </a:r>
            <a:r>
              <a:rPr lang="x-none" dirty="0"/>
              <a:t>. </a:t>
            </a:r>
            <a:r>
              <a:rPr lang="en-SG" dirty="0"/>
              <a:t>Short-term effects of </a:t>
            </a:r>
            <a:r>
              <a:rPr lang="en-SG" dirty="0" err="1"/>
              <a:t>subchronic</a:t>
            </a:r>
            <a:r>
              <a:rPr lang="en-SG" dirty="0"/>
              <a:t> low-level hydrogen </a:t>
            </a:r>
            <a:r>
              <a:rPr lang="en-SG" dirty="0" err="1"/>
              <a:t>sulfide</a:t>
            </a:r>
            <a:r>
              <a:rPr lang="en-SG" dirty="0"/>
              <a:t> exposure on oil field workers. </a:t>
            </a:r>
            <a:r>
              <a:rPr lang="en-SG" i="1" dirty="0"/>
              <a:t>Environmental Health and Preventive Medicine </a:t>
            </a:r>
            <a:r>
              <a:rPr lang="x-none" dirty="0"/>
              <a:t>(EHPM)</a:t>
            </a:r>
            <a:r>
              <a:rPr lang="en-SG" dirty="0"/>
              <a:t>, (The official journal of the Japanese Society for Hygiene, Japan), (</a:t>
            </a:r>
            <a:r>
              <a:rPr lang="x-none" dirty="0"/>
              <a:t>Publisher: </a:t>
            </a:r>
            <a:r>
              <a:rPr lang="en-SG" b="1" dirty="0"/>
              <a:t>Springer</a:t>
            </a:r>
            <a:r>
              <a:rPr lang="en-SG" dirty="0"/>
              <a:t>, New York, USA, and Heidelberg, Germany). DOI: 10.1007/s12199-014-0415-5, in press. </a:t>
            </a:r>
            <a:r>
              <a:rPr lang="en-SG" u="sng" dirty="0">
                <a:hlinkClick r:id="rId2"/>
              </a:rPr>
              <a:t>http://link.springer.com/journal/12199</a:t>
            </a:r>
            <a:r>
              <a:rPr lang="en-SG" dirty="0"/>
              <a:t>.</a:t>
            </a:r>
          </a:p>
          <a:p>
            <a:r>
              <a:rPr lang="x-none" dirty="0"/>
              <a:t> </a:t>
            </a:r>
            <a:r>
              <a:rPr lang="en-SG" b="1" dirty="0"/>
              <a:t>ISSN</a:t>
            </a:r>
            <a:r>
              <a:rPr lang="en-SG" dirty="0"/>
              <a:t>: 1342-078X (Print) 1347-4715 (Online).</a:t>
            </a:r>
          </a:p>
        </p:txBody>
      </p:sp>
    </p:spTree>
    <p:extLst>
      <p:ext uri="{BB962C8B-B14F-4D97-AF65-F5344CB8AC3E}">
        <p14:creationId xmlns:p14="http://schemas.microsoft.com/office/powerpoint/2010/main" val="262036858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0070C0"/>
                </a:solidFill>
              </a:rPr>
              <a:t>Publications Accomplishment</a:t>
            </a:r>
            <a:endParaRPr lang="en-SG" dirty="0">
              <a:solidFill>
                <a:srgbClr val="0070C0"/>
              </a:solidFill>
            </a:endParaRPr>
          </a:p>
        </p:txBody>
      </p:sp>
      <p:sp>
        <p:nvSpPr>
          <p:cNvPr id="3" name="Content Placeholder 2"/>
          <p:cNvSpPr>
            <a:spLocks noGrp="1"/>
          </p:cNvSpPr>
          <p:nvPr>
            <p:ph idx="1"/>
          </p:nvPr>
        </p:nvSpPr>
        <p:spPr/>
        <p:txBody>
          <a:bodyPr>
            <a:normAutofit/>
          </a:bodyPr>
          <a:lstStyle/>
          <a:p>
            <a:r>
              <a:rPr lang="en-US" sz="4400" dirty="0"/>
              <a:t>My research articles were published in medical </a:t>
            </a:r>
            <a:r>
              <a:rPr lang="en-US" sz="4400" dirty="0" smtClean="0"/>
              <a:t>journals </a:t>
            </a:r>
            <a:r>
              <a:rPr lang="en-US" sz="4400" dirty="0"/>
              <a:t>with high impact </a:t>
            </a:r>
            <a:r>
              <a:rPr lang="en-US" sz="4400" dirty="0" smtClean="0"/>
              <a:t>factors </a:t>
            </a:r>
            <a:r>
              <a:rPr lang="en-US" sz="4400" dirty="0"/>
              <a:t>which were published in United Kingdom, USA, Germany, World Health Organization (Switzerland), Belgium, Austria, Iraq, United Arab Emirates, Bahrain, Qatar, and Japan.</a:t>
            </a:r>
            <a:endParaRPr lang="en-SG" sz="4400" dirty="0"/>
          </a:p>
        </p:txBody>
      </p:sp>
    </p:spTree>
    <p:extLst>
      <p:ext uri="{BB962C8B-B14F-4D97-AF65-F5344CB8AC3E}">
        <p14:creationId xmlns:p14="http://schemas.microsoft.com/office/powerpoint/2010/main" val="218956725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x-none" sz="6000" b="1" dirty="0">
                <a:solidFill>
                  <a:srgbClr val="0070C0"/>
                </a:solidFill>
              </a:rPr>
              <a:t>Conference</a:t>
            </a:r>
            <a:r>
              <a:rPr lang="en-SG" dirty="0"/>
              <a:t/>
            </a:r>
            <a:br>
              <a:rPr lang="en-SG" dirty="0"/>
            </a:br>
            <a:endParaRPr lang="en-SG" dirty="0"/>
          </a:p>
        </p:txBody>
      </p:sp>
      <p:sp>
        <p:nvSpPr>
          <p:cNvPr id="3" name="Content Placeholder 2"/>
          <p:cNvSpPr>
            <a:spLocks noGrp="1"/>
          </p:cNvSpPr>
          <p:nvPr>
            <p:ph idx="1"/>
          </p:nvPr>
        </p:nvSpPr>
        <p:spPr/>
        <p:txBody>
          <a:bodyPr>
            <a:normAutofit/>
          </a:bodyPr>
          <a:lstStyle/>
          <a:p>
            <a:r>
              <a:rPr lang="x-none" dirty="0"/>
              <a:t>First International Scientific Distance Congress on Spine and Spinal Cord Surgery "InterSpine - 2004", Saint-Petersburg, Russia, September, 2004. International Scientific Surgical Association. (</a:t>
            </a:r>
            <a:r>
              <a:rPr lang="x-none" u="sng" dirty="0">
                <a:hlinkClick r:id="rId2"/>
              </a:rPr>
              <a:t>http://surgeryserver.com</a:t>
            </a:r>
            <a:r>
              <a:rPr lang="x-none" dirty="0"/>
              <a:t>)</a:t>
            </a:r>
            <a:endParaRPr lang="en-SG" dirty="0"/>
          </a:p>
          <a:p>
            <a:r>
              <a:rPr lang="x-none" dirty="0"/>
              <a:t>Two of my articles were participated in the congress: (</a:t>
            </a:r>
            <a:r>
              <a:rPr lang="x-none" u="sng" dirty="0">
                <a:hlinkClick r:id="rId3"/>
              </a:rPr>
              <a:t>http://surgeryserver.com/is2004e.htm</a:t>
            </a:r>
            <a:r>
              <a:rPr lang="x-none" dirty="0"/>
              <a:t>) </a:t>
            </a:r>
            <a:endParaRPr lang="en-SG" dirty="0"/>
          </a:p>
          <a:p>
            <a:pPr lvl="1"/>
            <a:r>
              <a:rPr lang="x-none" dirty="0"/>
              <a:t>Multifocal spinal tuberculosis associated with paraplegia. Page:23-25.</a:t>
            </a:r>
            <a:endParaRPr lang="en-SG" dirty="0"/>
          </a:p>
          <a:p>
            <a:pPr lvl="1"/>
            <a:r>
              <a:rPr lang="x-none" dirty="0"/>
              <a:t>Concomitant spine infection with mycobacterium tuberculosis and pyogenic bacteria. Page:26-27</a:t>
            </a:r>
            <a:r>
              <a:rPr lang="x-none" dirty="0" smtClean="0"/>
              <a:t>.</a:t>
            </a:r>
          </a:p>
        </p:txBody>
      </p:sp>
    </p:spTree>
    <p:extLst>
      <p:ext uri="{BB962C8B-B14F-4D97-AF65-F5344CB8AC3E}">
        <p14:creationId xmlns:p14="http://schemas.microsoft.com/office/powerpoint/2010/main" val="167106676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b="1" dirty="0">
                <a:solidFill>
                  <a:srgbClr val="0070C0"/>
                </a:solidFill>
              </a:rPr>
              <a:t>Assigned as a Member of the Editorial Board and Reviewer Member at the following Medical Journals</a:t>
            </a:r>
            <a:r>
              <a:rPr lang="en-SG" sz="3200" b="1" dirty="0">
                <a:solidFill>
                  <a:srgbClr val="0070C0"/>
                </a:solidFill>
              </a:rPr>
              <a:t/>
            </a:r>
            <a:br>
              <a:rPr lang="en-SG" sz="3200" b="1" dirty="0">
                <a:solidFill>
                  <a:srgbClr val="0070C0"/>
                </a:solidFill>
              </a:rPr>
            </a:br>
            <a:endParaRPr lang="en-SG" sz="3200" b="1" dirty="0">
              <a:solidFill>
                <a:srgbClr val="0070C0"/>
              </a:solidFill>
            </a:endParaRPr>
          </a:p>
        </p:txBody>
      </p:sp>
      <p:sp>
        <p:nvSpPr>
          <p:cNvPr id="3" name="Content Placeholder 2"/>
          <p:cNvSpPr>
            <a:spLocks noGrp="1"/>
          </p:cNvSpPr>
          <p:nvPr>
            <p:ph idx="1"/>
          </p:nvPr>
        </p:nvSpPr>
        <p:spPr/>
        <p:txBody>
          <a:bodyPr>
            <a:normAutofit fontScale="55000" lnSpcReduction="20000"/>
          </a:bodyPr>
          <a:lstStyle/>
          <a:p>
            <a:pPr lvl="0"/>
            <a:r>
              <a:rPr lang="en-US" b="1" dirty="0"/>
              <a:t>Editor at the </a:t>
            </a:r>
            <a:r>
              <a:rPr lang="en-US" b="1" i="1" dirty="0"/>
              <a:t>“Key Research Journal of Biotechnology</a:t>
            </a:r>
            <a:r>
              <a:rPr lang="en-US" dirty="0"/>
              <a:t> </a:t>
            </a:r>
            <a:endParaRPr lang="en-SG" dirty="0"/>
          </a:p>
          <a:p>
            <a:pPr lvl="0"/>
            <a:r>
              <a:rPr lang="en-US" b="1" dirty="0"/>
              <a:t>Editor at the </a:t>
            </a:r>
            <a:r>
              <a:rPr lang="en-US" b="1" i="1" dirty="0"/>
              <a:t>“Key Research Journal of Applied Medicine”</a:t>
            </a:r>
            <a:r>
              <a:rPr lang="en-US" dirty="0"/>
              <a:t> </a:t>
            </a:r>
            <a:endParaRPr lang="en-SG" dirty="0"/>
          </a:p>
          <a:p>
            <a:pPr lvl="0"/>
            <a:r>
              <a:rPr lang="en-SG" b="1" dirty="0"/>
              <a:t>Reviewer Member at the</a:t>
            </a:r>
            <a:r>
              <a:rPr lang="en-US" b="1" dirty="0"/>
              <a:t> “</a:t>
            </a:r>
            <a:r>
              <a:rPr lang="en-US" b="1" i="1" dirty="0"/>
              <a:t>American Journal of Epidemiology and Infectious Disease”</a:t>
            </a:r>
            <a:endParaRPr lang="en-SG" dirty="0"/>
          </a:p>
          <a:p>
            <a:pPr lvl="0"/>
            <a:r>
              <a:rPr lang="en-US" b="1" dirty="0"/>
              <a:t>Subject Editor at </a:t>
            </a:r>
            <a:r>
              <a:rPr lang="en-US" b="1" i="1" dirty="0"/>
              <a:t>“Our Dermatology Online journal” </a:t>
            </a:r>
            <a:endParaRPr lang="en-SG" dirty="0"/>
          </a:p>
          <a:p>
            <a:pPr lvl="0"/>
            <a:r>
              <a:rPr lang="en-US" b="1" dirty="0"/>
              <a:t>Assigned as </a:t>
            </a:r>
            <a:r>
              <a:rPr lang="en-US" b="1" i="1" dirty="0"/>
              <a:t>“Research Topic Editor at Frontiers Publishing Organization”</a:t>
            </a:r>
            <a:r>
              <a:rPr lang="en-US" dirty="0"/>
              <a:t> </a:t>
            </a:r>
            <a:endParaRPr lang="en-SG" dirty="0"/>
          </a:p>
          <a:p>
            <a:pPr lvl="0"/>
            <a:r>
              <a:rPr lang="en-US" b="1" dirty="0"/>
              <a:t>Guest Associate Chief Editor at “</a:t>
            </a:r>
            <a:r>
              <a:rPr lang="en-US" b="1" i="1" dirty="0"/>
              <a:t>Frontiers in Public Health” and</a:t>
            </a:r>
            <a:r>
              <a:rPr lang="en-US" b="1" dirty="0"/>
              <a:t> “</a:t>
            </a:r>
            <a:r>
              <a:rPr lang="en-US" b="1" i="1" dirty="0"/>
              <a:t>Frontiers in Infectious Diseases</a:t>
            </a:r>
            <a:r>
              <a:rPr lang="en-US" b="1" dirty="0"/>
              <a:t>”</a:t>
            </a:r>
            <a:endParaRPr lang="en-SG" dirty="0"/>
          </a:p>
          <a:p>
            <a:pPr lvl="0"/>
            <a:r>
              <a:rPr lang="en-US" b="1" dirty="0"/>
              <a:t>Associate Editor at the </a:t>
            </a:r>
            <a:r>
              <a:rPr lang="en-US" b="1" i="1" dirty="0"/>
              <a:t>“Basic Research Journal of Medicine and Clinical Sciences”</a:t>
            </a:r>
            <a:r>
              <a:rPr lang="en-US" b="1" dirty="0"/>
              <a:t> </a:t>
            </a:r>
            <a:endParaRPr lang="en-SG" dirty="0"/>
          </a:p>
          <a:p>
            <a:pPr lvl="0"/>
            <a:r>
              <a:rPr lang="en-SG" dirty="0"/>
              <a:t> </a:t>
            </a:r>
            <a:r>
              <a:rPr lang="en-SG" b="1" dirty="0"/>
              <a:t>Reviewer Member at the </a:t>
            </a:r>
            <a:r>
              <a:rPr lang="en-SG" b="1" i="1" dirty="0"/>
              <a:t>“</a:t>
            </a:r>
            <a:r>
              <a:rPr lang="en-US" b="1" i="1" dirty="0"/>
              <a:t>Journal of</a:t>
            </a:r>
            <a:r>
              <a:rPr lang="en-US" i="1" dirty="0"/>
              <a:t> </a:t>
            </a:r>
            <a:r>
              <a:rPr lang="en-US" b="1" i="1" dirty="0"/>
              <a:t>Infertility and Reproductive Biology”</a:t>
            </a:r>
            <a:endParaRPr lang="en-SG" dirty="0"/>
          </a:p>
          <a:p>
            <a:pPr lvl="0"/>
            <a:r>
              <a:rPr lang="en-US" b="1" dirty="0"/>
              <a:t>Associate Editor at the “</a:t>
            </a:r>
            <a:r>
              <a:rPr lang="en-US" b="1" i="1" dirty="0"/>
              <a:t>Basic Research Journal of Microbiology” </a:t>
            </a:r>
            <a:endParaRPr lang="en-SG" dirty="0"/>
          </a:p>
          <a:p>
            <a:pPr lvl="0"/>
            <a:r>
              <a:rPr lang="en-US" b="1" dirty="0"/>
              <a:t>Associate Editor at the </a:t>
            </a:r>
            <a:r>
              <a:rPr lang="en-US" b="1" i="1" dirty="0"/>
              <a:t>“Merit Research Journal of Pharmacy and Pharmaceutical Sciences”</a:t>
            </a:r>
            <a:r>
              <a:rPr lang="en-US" b="1" dirty="0"/>
              <a:t> </a:t>
            </a:r>
            <a:endParaRPr lang="en-SG" dirty="0"/>
          </a:p>
          <a:p>
            <a:pPr lvl="0"/>
            <a:r>
              <a:rPr lang="en-US" b="1" dirty="0"/>
              <a:t>Associate Editor at the</a:t>
            </a:r>
            <a:r>
              <a:rPr lang="en-US" dirty="0"/>
              <a:t> </a:t>
            </a:r>
            <a:r>
              <a:rPr lang="en-US" b="1" i="1" dirty="0"/>
              <a:t>“</a:t>
            </a:r>
            <a:r>
              <a:rPr lang="en-SG" b="1" i="1" dirty="0"/>
              <a:t>Frontiers in Medicine</a:t>
            </a:r>
            <a:r>
              <a:rPr lang="en-US" b="1" i="1" dirty="0"/>
              <a:t>”</a:t>
            </a:r>
            <a:r>
              <a:rPr lang="en-US" dirty="0"/>
              <a:t> </a:t>
            </a:r>
            <a:endParaRPr lang="en-SG" dirty="0"/>
          </a:p>
          <a:p>
            <a:pPr lvl="0"/>
            <a:r>
              <a:rPr lang="en-SG" b="1" dirty="0"/>
              <a:t>Chief Guest Editor at “</a:t>
            </a:r>
            <a:r>
              <a:rPr lang="en-SG" b="1" i="1" dirty="0"/>
              <a:t>American Journal of Infectious Diseases and Microbiology</a:t>
            </a:r>
            <a:r>
              <a:rPr lang="en-SG" b="1" dirty="0"/>
              <a:t>” </a:t>
            </a:r>
            <a:endParaRPr lang="en-SG" dirty="0"/>
          </a:p>
          <a:p>
            <a:pPr lvl="0"/>
            <a:r>
              <a:rPr lang="en-US" b="1" dirty="0"/>
              <a:t>Member of the Editorial Board</a:t>
            </a:r>
            <a:r>
              <a:rPr lang="en-US" dirty="0"/>
              <a:t> </a:t>
            </a:r>
            <a:r>
              <a:rPr lang="en-US" b="1" dirty="0"/>
              <a:t>at the </a:t>
            </a:r>
            <a:r>
              <a:rPr lang="en-US" b="1" i="1" dirty="0"/>
              <a:t>“Journal of Infectious Diseases and Therapy”</a:t>
            </a:r>
            <a:r>
              <a:rPr lang="en-US" dirty="0"/>
              <a:t> </a:t>
            </a:r>
            <a:endParaRPr lang="en-SG" dirty="0"/>
          </a:p>
          <a:p>
            <a:pPr lvl="0"/>
            <a:r>
              <a:rPr lang="en-US" b="1" dirty="0"/>
              <a:t>Member of the Editorial Board</a:t>
            </a:r>
            <a:r>
              <a:rPr lang="en-US" dirty="0"/>
              <a:t> </a:t>
            </a:r>
            <a:r>
              <a:rPr lang="en-US" b="1" dirty="0"/>
              <a:t>at the </a:t>
            </a:r>
            <a:r>
              <a:rPr lang="en-US" b="1" i="1" dirty="0"/>
              <a:t>“Advances in Medical Sciences”</a:t>
            </a:r>
            <a:endParaRPr lang="en-SG" dirty="0"/>
          </a:p>
          <a:p>
            <a:endParaRPr lang="en-SG" dirty="0"/>
          </a:p>
        </p:txBody>
      </p:sp>
    </p:spTree>
    <p:extLst>
      <p:ext uri="{BB962C8B-B14F-4D97-AF65-F5344CB8AC3E}">
        <p14:creationId xmlns:p14="http://schemas.microsoft.com/office/powerpoint/2010/main" val="339557576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71942"/>
            <a:ext cx="10515600" cy="1325563"/>
          </a:xfrm>
        </p:spPr>
        <p:txBody>
          <a:bodyPr>
            <a:normAutofit/>
          </a:bodyPr>
          <a:lstStyle/>
          <a:p>
            <a:r>
              <a:rPr lang="x-none" sz="3600" b="1" dirty="0">
                <a:solidFill>
                  <a:srgbClr val="0070C0"/>
                </a:solidFill>
              </a:rPr>
              <a:t>Journals </a:t>
            </a:r>
            <a:r>
              <a:rPr lang="x-none" sz="3600" b="1" dirty="0" smtClean="0">
                <a:solidFill>
                  <a:srgbClr val="0070C0"/>
                </a:solidFill>
              </a:rPr>
              <a:t>Reviewer </a:t>
            </a:r>
            <a:r>
              <a:rPr lang="x-none" sz="3600" b="1" dirty="0">
                <a:solidFill>
                  <a:srgbClr val="0070C0"/>
                </a:solidFill>
              </a:rPr>
              <a:t>for the following Medical Journals</a:t>
            </a:r>
            <a:r>
              <a:rPr lang="en-SG" sz="3600" b="1" dirty="0">
                <a:solidFill>
                  <a:srgbClr val="0070C0"/>
                </a:solidFill>
              </a:rPr>
              <a:t/>
            </a:r>
            <a:br>
              <a:rPr lang="en-SG" sz="3600" b="1" dirty="0">
                <a:solidFill>
                  <a:srgbClr val="0070C0"/>
                </a:solidFill>
              </a:rPr>
            </a:br>
            <a:endParaRPr lang="en-SG" sz="3600" b="1" dirty="0">
              <a:solidFill>
                <a:srgbClr val="0070C0"/>
              </a:solidFill>
            </a:endParaRPr>
          </a:p>
        </p:txBody>
      </p:sp>
      <p:sp>
        <p:nvSpPr>
          <p:cNvPr id="3" name="Content Placeholder 2"/>
          <p:cNvSpPr>
            <a:spLocks noGrp="1"/>
          </p:cNvSpPr>
          <p:nvPr>
            <p:ph idx="1"/>
          </p:nvPr>
        </p:nvSpPr>
        <p:spPr/>
        <p:txBody>
          <a:bodyPr>
            <a:normAutofit fontScale="85000" lnSpcReduction="20000"/>
          </a:bodyPr>
          <a:lstStyle/>
          <a:p>
            <a:pPr lvl="0"/>
            <a:r>
              <a:rPr lang="en-US" b="1" i="1" dirty="0"/>
              <a:t>Clinical Infectious Diseases</a:t>
            </a:r>
            <a:r>
              <a:rPr lang="en-US" i="1" dirty="0"/>
              <a:t> </a:t>
            </a:r>
            <a:endParaRPr lang="en-SG" dirty="0"/>
          </a:p>
          <a:p>
            <a:pPr lvl="0"/>
            <a:r>
              <a:rPr lang="x-none" b="1" i="1" dirty="0"/>
              <a:t>African Journal of Microbiology Research</a:t>
            </a:r>
            <a:endParaRPr lang="en-SG" dirty="0"/>
          </a:p>
          <a:p>
            <a:pPr lvl="0"/>
            <a:r>
              <a:rPr lang="x-none" b="1" i="1" dirty="0"/>
              <a:t>Eastern Mediterranean Health Journal</a:t>
            </a:r>
            <a:endParaRPr lang="en-SG" dirty="0"/>
          </a:p>
          <a:p>
            <a:pPr lvl="0"/>
            <a:r>
              <a:rPr lang="en-US" b="1" i="1" dirty="0"/>
              <a:t>Basic Research Journal of Microbiology </a:t>
            </a:r>
            <a:endParaRPr lang="en-SG" dirty="0"/>
          </a:p>
          <a:p>
            <a:pPr lvl="0"/>
            <a:r>
              <a:rPr lang="en-US" b="1" i="1" dirty="0"/>
              <a:t>Journal of Molecular and Genetic Medicine</a:t>
            </a:r>
            <a:endParaRPr lang="en-SG" dirty="0"/>
          </a:p>
          <a:p>
            <a:pPr lvl="0"/>
            <a:r>
              <a:rPr lang="en-SG" b="1" i="1" dirty="0"/>
              <a:t>International Journal of Biotechnology Research </a:t>
            </a:r>
            <a:endParaRPr lang="en-SG" dirty="0"/>
          </a:p>
          <a:p>
            <a:pPr lvl="0"/>
            <a:r>
              <a:rPr lang="en-SG" b="1" i="1" dirty="0"/>
              <a:t>International Journal of </a:t>
            </a:r>
            <a:r>
              <a:rPr lang="en-SG" b="1" i="1" dirty="0" err="1"/>
              <a:t>Pediatrics</a:t>
            </a:r>
            <a:r>
              <a:rPr lang="en-SG" b="1" i="1" dirty="0"/>
              <a:t> and Adolescent Medicine </a:t>
            </a:r>
            <a:endParaRPr lang="en-SG" dirty="0"/>
          </a:p>
          <a:p>
            <a:pPr lvl="0"/>
            <a:r>
              <a:rPr lang="en-SG" b="1" i="1" dirty="0"/>
              <a:t>American Journal of Biomedical Research</a:t>
            </a:r>
            <a:endParaRPr lang="en-SG" dirty="0"/>
          </a:p>
          <a:p>
            <a:pPr lvl="0"/>
            <a:r>
              <a:rPr lang="en-SG" b="1" i="1" dirty="0"/>
              <a:t>International Journal of Microbiology and Immunology Research</a:t>
            </a:r>
            <a:endParaRPr lang="en-SG" dirty="0"/>
          </a:p>
          <a:p>
            <a:pPr lvl="0"/>
            <a:r>
              <a:rPr lang="en-SG" b="1" i="1" dirty="0"/>
              <a:t>American Journal of Infectious Diseases and Microbiology</a:t>
            </a:r>
            <a:r>
              <a:rPr lang="en-SG" dirty="0"/>
              <a:t> </a:t>
            </a:r>
          </a:p>
          <a:p>
            <a:pPr lvl="0"/>
            <a:r>
              <a:rPr lang="en-US" b="1" i="1" dirty="0"/>
              <a:t>World Journal of Microbiology</a:t>
            </a:r>
            <a:r>
              <a:rPr lang="en-US" dirty="0"/>
              <a:t> </a:t>
            </a:r>
            <a:endParaRPr lang="en-SG" dirty="0"/>
          </a:p>
          <a:p>
            <a:pPr marL="0" indent="0">
              <a:buNone/>
            </a:pPr>
            <a:endParaRPr lang="en-SG" dirty="0"/>
          </a:p>
          <a:p>
            <a:pPr marL="0" indent="0">
              <a:buNone/>
            </a:pPr>
            <a:endParaRPr lang="en-SG" dirty="0"/>
          </a:p>
          <a:p>
            <a:pPr marL="0" indent="0">
              <a:buNone/>
            </a:pPr>
            <a:endParaRPr lang="en-SG" dirty="0"/>
          </a:p>
        </p:txBody>
      </p:sp>
    </p:spTree>
    <p:extLst>
      <p:ext uri="{BB962C8B-B14F-4D97-AF65-F5344CB8AC3E}">
        <p14:creationId xmlns:p14="http://schemas.microsoft.com/office/powerpoint/2010/main" val="3439448281"/>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b="1" dirty="0">
                <a:solidFill>
                  <a:srgbClr val="0070C0"/>
                </a:solidFill>
              </a:rPr>
              <a:t>Web Sites</a:t>
            </a:r>
            <a:endParaRPr lang="en-SG" sz="5400" dirty="0">
              <a:solidFill>
                <a:srgbClr val="0070C0"/>
              </a:solidFill>
            </a:endParaRPr>
          </a:p>
        </p:txBody>
      </p:sp>
      <p:sp>
        <p:nvSpPr>
          <p:cNvPr id="3" name="Content Placeholder 2"/>
          <p:cNvSpPr>
            <a:spLocks noGrp="1"/>
          </p:cNvSpPr>
          <p:nvPr>
            <p:ph idx="1"/>
          </p:nvPr>
        </p:nvSpPr>
        <p:spPr/>
        <p:txBody>
          <a:bodyPr>
            <a:normAutofit fontScale="62500" lnSpcReduction="20000"/>
          </a:bodyPr>
          <a:lstStyle/>
          <a:p>
            <a:pPr lvl="0"/>
            <a:r>
              <a:rPr lang="x-none" u="sng" dirty="0">
                <a:hlinkClick r:id="rId2"/>
              </a:rPr>
              <a:t>https://www.researchgate.net/profile/Haider_Mousa3/</a:t>
            </a:r>
            <a:r>
              <a:rPr lang="x-none" dirty="0"/>
              <a:t> </a:t>
            </a:r>
            <a:endParaRPr lang="en-SG" dirty="0"/>
          </a:p>
          <a:p>
            <a:pPr lvl="0"/>
            <a:r>
              <a:rPr lang="x-none" u="sng" dirty="0">
                <a:hlinkClick r:id="rId3"/>
              </a:rPr>
              <a:t>http://scholar.google.com/citations?user=qJ8Pw74AAAAJ</a:t>
            </a:r>
            <a:r>
              <a:rPr lang="x-none" dirty="0"/>
              <a:t> </a:t>
            </a:r>
            <a:endParaRPr lang="en-SG" dirty="0"/>
          </a:p>
          <a:p>
            <a:pPr lvl="0"/>
            <a:r>
              <a:rPr lang="x-none" u="sng" dirty="0">
                <a:hlinkClick r:id="rId4"/>
              </a:rPr>
              <a:t>http://orcid.org/0000-0002-2437-263X</a:t>
            </a:r>
            <a:r>
              <a:rPr lang="x-none" dirty="0"/>
              <a:t> </a:t>
            </a:r>
            <a:endParaRPr lang="en-SG" dirty="0"/>
          </a:p>
          <a:p>
            <a:pPr lvl="0"/>
            <a:r>
              <a:rPr lang="x-none" u="sng" dirty="0">
                <a:hlinkClick r:id="rId5"/>
              </a:rPr>
              <a:t>http://www.scopus.com/authid/detail.url?authorId=55412603200</a:t>
            </a:r>
            <a:r>
              <a:rPr lang="x-none" dirty="0"/>
              <a:t> </a:t>
            </a:r>
            <a:endParaRPr lang="en-SG" dirty="0"/>
          </a:p>
          <a:p>
            <a:pPr lvl="0"/>
            <a:r>
              <a:rPr lang="x-none" u="sng" dirty="0">
                <a:hlinkClick r:id="rId6"/>
              </a:rPr>
              <a:t>http://www.researcherid.com/rid/B-5162-2013</a:t>
            </a:r>
            <a:endParaRPr lang="en-SG" dirty="0"/>
          </a:p>
          <a:p>
            <a:pPr lvl="0"/>
            <a:r>
              <a:rPr lang="x-none" u="sng" dirty="0">
                <a:hlinkClick r:id="rId7"/>
              </a:rPr>
              <a:t>http://www.linkedin.com/pub/haider-abdul-lateef-mousa/61/84/941/</a:t>
            </a:r>
            <a:endParaRPr lang="en-SG" dirty="0"/>
          </a:p>
          <a:p>
            <a:pPr lvl="0"/>
            <a:r>
              <a:rPr lang="x-none" u="sng" dirty="0">
                <a:hlinkClick r:id="rId8"/>
              </a:rPr>
              <a:t>http://my.indexcopernicus.com/haideramousa</a:t>
            </a:r>
            <a:r>
              <a:rPr lang="x-none" dirty="0"/>
              <a:t> </a:t>
            </a:r>
            <a:endParaRPr lang="en-SG" dirty="0"/>
          </a:p>
          <a:p>
            <a:pPr lvl="0"/>
            <a:r>
              <a:rPr lang="x-none" u="sng" dirty="0">
                <a:hlinkClick r:id="rId9"/>
              </a:rPr>
              <a:t>http://lib.bioinfo.pl/blogs/user/137803</a:t>
            </a:r>
            <a:r>
              <a:rPr lang="x-none" dirty="0"/>
              <a:t> </a:t>
            </a:r>
            <a:endParaRPr lang="en-SG" dirty="0"/>
          </a:p>
          <a:p>
            <a:pPr lvl="0"/>
            <a:r>
              <a:rPr lang="x-none" u="sng" dirty="0">
                <a:hlinkClick r:id="rId10"/>
              </a:rPr>
              <a:t>http://www.frontiersin.org/people/HaiderMousa/88257/network</a:t>
            </a:r>
            <a:r>
              <a:rPr lang="x-none" dirty="0"/>
              <a:t> </a:t>
            </a:r>
            <a:endParaRPr lang="en-SG" dirty="0"/>
          </a:p>
          <a:p>
            <a:pPr lvl="0"/>
            <a:r>
              <a:rPr lang="x-none" u="sng" dirty="0">
                <a:hlinkClick r:id="rId11"/>
              </a:rPr>
              <a:t>https://plus.google.com/101317115638166856250/posts</a:t>
            </a:r>
            <a:endParaRPr lang="en-SG" dirty="0"/>
          </a:p>
          <a:p>
            <a:pPr lvl="0"/>
            <a:r>
              <a:rPr lang="x-none" u="sng" dirty="0">
                <a:hlinkClick r:id="rId12"/>
              </a:rPr>
              <a:t>http://www.lifescience.net/profile/haideramousa/</a:t>
            </a:r>
            <a:endParaRPr lang="en-SG" dirty="0"/>
          </a:p>
          <a:p>
            <a:pPr lvl="0"/>
            <a:r>
              <a:rPr lang="x-none" u="sng" dirty="0">
                <a:hlinkClick r:id="rId13"/>
              </a:rPr>
              <a:t>https://uobasrah.academia.edu/HaiderMousa</a:t>
            </a:r>
            <a:r>
              <a:rPr lang="x-none" dirty="0"/>
              <a:t> </a:t>
            </a:r>
            <a:endParaRPr lang="en-SG" dirty="0"/>
          </a:p>
          <a:p>
            <a:pPr lvl="0"/>
            <a:r>
              <a:rPr lang="x-none" b="1" dirty="0"/>
              <a:t>World Health Organization</a:t>
            </a:r>
            <a:r>
              <a:rPr lang="en-SG" dirty="0"/>
              <a:t> / iris (Institutional Repository for Information Sharing): http://apps.who.int/iris/browse?type=author&amp;order=ASC&amp;rpp=20&amp;value=Mousa%2C+H.A.</a:t>
            </a:r>
          </a:p>
          <a:p>
            <a:endParaRPr lang="en-SG" dirty="0"/>
          </a:p>
        </p:txBody>
      </p:sp>
    </p:spTree>
    <p:extLst>
      <p:ext uri="{BB962C8B-B14F-4D97-AF65-F5344CB8AC3E}">
        <p14:creationId xmlns:p14="http://schemas.microsoft.com/office/powerpoint/2010/main" val="292899868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endParaRPr lang="en-US"/>
          </a:p>
        </p:txBody>
      </p:sp>
      <p:sp>
        <p:nvSpPr>
          <p:cNvPr id="3" name="Content Placeholder 2"/>
          <p:cNvSpPr>
            <a:spLocks noGrp="1"/>
          </p:cNvSpPr>
          <p:nvPr>
            <p:ph idx="1"/>
          </p:nvPr>
        </p:nvSpPr>
        <p:spPr/>
        <p:txBody>
          <a:bodyPr/>
          <a:lstStyle/>
          <a:p>
            <a:pPr>
              <a:defRPr/>
            </a:pPr>
            <a:endParaRPr lang="en-US"/>
          </a:p>
        </p:txBody>
      </p:sp>
      <p:pic>
        <p:nvPicPr>
          <p:cNvPr id="1536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499" y="0"/>
            <a:ext cx="12255500" cy="6958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itle 1"/>
          <p:cNvSpPr txBox="1">
            <a:spLocks/>
          </p:cNvSpPr>
          <p:nvPr/>
        </p:nvSpPr>
        <p:spPr>
          <a:xfrm>
            <a:off x="831851" y="225425"/>
            <a:ext cx="10972800" cy="1143000"/>
          </a:xfrm>
          <a:prstGeom prst="rect">
            <a:avLst/>
          </a:prstGeom>
        </p:spPr>
        <p:style>
          <a:lnRef idx="1">
            <a:schemeClr val="accent3"/>
          </a:lnRef>
          <a:fillRef idx="2">
            <a:schemeClr val="accent3"/>
          </a:fillRef>
          <a:effectRef idx="1">
            <a:schemeClr val="accent3"/>
          </a:effectRef>
          <a:fontRef idx="minor">
            <a:schemeClr val="dk1"/>
          </a:fontRef>
        </p:style>
        <p:txBody>
          <a:bodyPr anchor="ctr">
            <a:normAutofit fontScale="97500"/>
          </a:bodyPr>
          <a:lstStyle>
            <a:lvl1pPr algn="ctr" defTabSz="914400" rtl="0" eaLnBrk="1" latinLnBrk="0" hangingPunct="1">
              <a:spcBef>
                <a:spcPct val="0"/>
              </a:spcBef>
              <a:buNone/>
              <a:defRPr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defRPr/>
            </a:pPr>
            <a:r>
              <a:rPr lang="en-IN" b="1" dirty="0"/>
              <a:t>Journal of Infectious Diseases and Therapy</a:t>
            </a:r>
            <a:endParaRPr lang="en-US" b="1" dirty="0"/>
          </a:p>
        </p:txBody>
      </p:sp>
      <p:sp>
        <p:nvSpPr>
          <p:cNvPr id="7" name="Vertical Scroll 6"/>
          <p:cNvSpPr/>
          <p:nvPr/>
        </p:nvSpPr>
        <p:spPr>
          <a:xfrm>
            <a:off x="-110066" y="1471613"/>
            <a:ext cx="7818967" cy="5486400"/>
          </a:xfrm>
          <a:prstGeom prst="verticalScroll">
            <a:avLst/>
          </a:prstGeom>
        </p:spPr>
        <p:style>
          <a:lnRef idx="1">
            <a:schemeClr val="accent3"/>
          </a:lnRef>
          <a:fillRef idx="3">
            <a:schemeClr val="accent3"/>
          </a:fillRef>
          <a:effectRef idx="2">
            <a:schemeClr val="accent3"/>
          </a:effectRef>
          <a:fontRef idx="minor">
            <a:schemeClr val="lt1"/>
          </a:fontRef>
        </p:style>
        <p:txBody>
          <a:bodyPr anchor="ctr"/>
          <a:lstStyle/>
          <a:p>
            <a:pPr marL="342900" indent="-342900">
              <a:buFont typeface="Wingdings" panose="05000000000000000000" pitchFamily="2" charset="2"/>
              <a:buChar char="Ø"/>
              <a:defRPr/>
            </a:pPr>
            <a:r>
              <a:rPr lang="en-IN" sz="2000" b="1" dirty="0">
                <a:solidFill>
                  <a:schemeClr val="bg2">
                    <a:lumMod val="50000"/>
                  </a:schemeClr>
                </a:solidFill>
                <a:latin typeface="Century Gothic" panose="020B0502020202020204" pitchFamily="34" charset="0"/>
                <a:cs typeface="Estrangelo Edessa" panose="03080600000000000000" pitchFamily="66" charset="0"/>
              </a:rPr>
              <a:t>Bacteriology &amp; Parasitology </a:t>
            </a:r>
          </a:p>
          <a:p>
            <a:pPr marL="342900" indent="-342900">
              <a:buFont typeface="Wingdings" panose="05000000000000000000" pitchFamily="2" charset="2"/>
              <a:buChar char="Ø"/>
              <a:defRPr/>
            </a:pPr>
            <a:r>
              <a:rPr lang="en-IN" sz="2000" b="1" dirty="0">
                <a:solidFill>
                  <a:schemeClr val="bg2">
                    <a:lumMod val="50000"/>
                  </a:schemeClr>
                </a:solidFill>
                <a:latin typeface="Century Gothic" panose="020B0502020202020204" pitchFamily="34" charset="0"/>
                <a:cs typeface="Estrangelo Edessa" panose="03080600000000000000" pitchFamily="66" charset="0"/>
              </a:rPr>
              <a:t>Clinical Microbiology: Open Access </a:t>
            </a:r>
          </a:p>
          <a:p>
            <a:pPr marL="342900" indent="-342900">
              <a:buFont typeface="Wingdings" panose="05000000000000000000" pitchFamily="2" charset="2"/>
              <a:buChar char="Ø"/>
              <a:defRPr/>
            </a:pPr>
            <a:r>
              <a:rPr lang="en-IN" sz="2000" b="1" dirty="0">
                <a:solidFill>
                  <a:schemeClr val="bg2">
                    <a:lumMod val="50000"/>
                  </a:schemeClr>
                </a:solidFill>
                <a:latin typeface="Century Gothic" panose="020B0502020202020204" pitchFamily="34" charset="0"/>
                <a:cs typeface="Estrangelo Edessa" panose="03080600000000000000" pitchFamily="66" charset="0"/>
              </a:rPr>
              <a:t>Virology &amp; Antiviral Research </a:t>
            </a:r>
          </a:p>
          <a:p>
            <a:pPr marL="342900" indent="-342900">
              <a:buFont typeface="Wingdings" panose="05000000000000000000" pitchFamily="2" charset="2"/>
              <a:buChar char="Ø"/>
              <a:defRPr/>
            </a:pPr>
            <a:r>
              <a:rPr lang="en-IN" sz="2000" b="1" dirty="0">
                <a:solidFill>
                  <a:schemeClr val="bg2">
                    <a:lumMod val="50000"/>
                  </a:schemeClr>
                </a:solidFill>
                <a:latin typeface="Century Gothic" panose="020B0502020202020204" pitchFamily="34" charset="0"/>
                <a:cs typeface="Estrangelo Edessa" panose="03080600000000000000" pitchFamily="66" charset="0"/>
              </a:rPr>
              <a:t>Virology &amp; Mycology</a:t>
            </a:r>
            <a:endParaRPr lang="en-US" sz="2000" b="1" dirty="0">
              <a:solidFill>
                <a:schemeClr val="bg2">
                  <a:lumMod val="50000"/>
                </a:schemeClr>
              </a:solidFill>
              <a:latin typeface="Century Gothic" panose="020B0502020202020204" pitchFamily="34" charset="0"/>
              <a:cs typeface="Estrangelo Edessa" panose="03080600000000000000" pitchFamily="66" charset="0"/>
            </a:endParaRPr>
          </a:p>
        </p:txBody>
      </p:sp>
      <p:pic>
        <p:nvPicPr>
          <p:cNvPr id="10" name="Picture 2" descr="D:\Sree Lakshmi\JIDT_SREE\Journal Images\1-images.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791384" y="3246060"/>
            <a:ext cx="4013267" cy="314027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05150237"/>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6" name="Picture 1" descr="C:\Users\rakesh-s\Desktop\speaker.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962400"/>
            <a:ext cx="12192000" cy="281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Horizontal Scroll 5"/>
          <p:cNvSpPr/>
          <p:nvPr/>
        </p:nvSpPr>
        <p:spPr>
          <a:xfrm>
            <a:off x="461433" y="914400"/>
            <a:ext cx="10972800" cy="3429000"/>
          </a:xfrm>
          <a:prstGeom prst="horizontalScroll">
            <a:avLst/>
          </a:prstGeom>
        </p:spPr>
        <p:style>
          <a:lnRef idx="3">
            <a:schemeClr val="lt1"/>
          </a:lnRef>
          <a:fillRef idx="1">
            <a:schemeClr val="accent2"/>
          </a:fillRef>
          <a:effectRef idx="1">
            <a:schemeClr val="accent2"/>
          </a:effectRef>
          <a:fontRef idx="minor">
            <a:schemeClr val="lt1"/>
          </a:fontRef>
        </p:style>
        <p:txBody>
          <a:bodyPr anchor="ctr"/>
          <a:lstStyle/>
          <a:p>
            <a:pPr marL="285750" indent="-285750">
              <a:buFont typeface="Wingdings" panose="05000000000000000000" pitchFamily="2" charset="2"/>
              <a:buChar char="Ø"/>
              <a:defRPr/>
            </a:pPr>
            <a:r>
              <a:rPr lang="en-IN" sz="3200" b="1" dirty="0">
                <a:latin typeface="Footlight MT Light" panose="0204060206030A020304" pitchFamily="18" charset="0"/>
              </a:rPr>
              <a:t>2nd International Congress on Bacteriology and Infectious Diseases </a:t>
            </a:r>
          </a:p>
          <a:p>
            <a:pPr marL="285750" indent="-285750">
              <a:buFont typeface="Wingdings" panose="05000000000000000000" pitchFamily="2" charset="2"/>
              <a:buChar char="Ø"/>
              <a:defRPr/>
            </a:pPr>
            <a:r>
              <a:rPr lang="en-IN" sz="3200" b="1" dirty="0">
                <a:latin typeface="Footlight MT Light" panose="0204060206030A020304" pitchFamily="18" charset="0"/>
              </a:rPr>
              <a:t>3rd International Conference on Clinical Microbiology &amp; Microbial Genomics </a:t>
            </a:r>
            <a:endParaRPr lang="en-US" sz="3200" b="1" dirty="0">
              <a:latin typeface="Footlight MT Light" panose="0204060206030A020304" pitchFamily="18" charset="0"/>
            </a:endParaRPr>
          </a:p>
        </p:txBody>
      </p:sp>
      <p:sp>
        <p:nvSpPr>
          <p:cNvPr id="7" name="Double Wave 6"/>
          <p:cNvSpPr/>
          <p:nvPr/>
        </p:nvSpPr>
        <p:spPr>
          <a:xfrm>
            <a:off x="249767" y="0"/>
            <a:ext cx="11703051" cy="1435100"/>
          </a:xfrm>
          <a:prstGeom prst="doubleWave">
            <a:avLst/>
          </a:prstGeom>
        </p:spPr>
        <p:style>
          <a:lnRef idx="1">
            <a:schemeClr val="accent5"/>
          </a:lnRef>
          <a:fillRef idx="2">
            <a:schemeClr val="accent5"/>
          </a:fillRef>
          <a:effectRef idx="1">
            <a:schemeClr val="accent5"/>
          </a:effectRef>
          <a:fontRef idx="minor">
            <a:schemeClr val="dk1"/>
          </a:fontRef>
        </p:style>
        <p:txBody>
          <a:bodyPr anchor="ctr"/>
          <a:lstStyle/>
          <a:p>
            <a:pPr algn="ctr">
              <a:defRPr/>
            </a:pPr>
            <a:r>
              <a:rPr lang="en-IN" sz="4000" b="1" dirty="0"/>
              <a:t>Journal of Infectious Diseases </a:t>
            </a:r>
            <a:r>
              <a:rPr lang="en-IN" sz="4000" b="1" dirty="0" smtClean="0"/>
              <a:t>and  Therapy</a:t>
            </a:r>
            <a:endParaRPr lang="en-US" sz="4000" b="1" dirty="0"/>
          </a:p>
        </p:txBody>
      </p:sp>
    </p:spTree>
    <p:extLst>
      <p:ext uri="{BB962C8B-B14F-4D97-AF65-F5344CB8AC3E}">
        <p14:creationId xmlns:p14="http://schemas.microsoft.com/office/powerpoint/2010/main" val="2971843463"/>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endParaRPr lang="en-US"/>
          </a:p>
        </p:txBody>
      </p:sp>
      <p:sp>
        <p:nvSpPr>
          <p:cNvPr id="3" name="Content Placeholder 2"/>
          <p:cNvSpPr>
            <a:spLocks noGrp="1"/>
          </p:cNvSpPr>
          <p:nvPr>
            <p:ph idx="1"/>
          </p:nvPr>
        </p:nvSpPr>
        <p:spPr/>
        <p:txBody>
          <a:bodyPr/>
          <a:lstStyle/>
          <a:p>
            <a:pPr>
              <a:defRPr/>
            </a:pPr>
            <a:endParaRPr lang="en-US" dirty="0"/>
          </a:p>
        </p:txBody>
      </p:sp>
      <p:pic>
        <p:nvPicPr>
          <p:cNvPr id="17412" name="Picture 2" descr="C:\Users\rakesh-s\Desktop\2-2nd-dec.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
            <a:ext cx="12192000" cy="4348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13" name="Picture 3" descr="C:\Users\rakesh-s\Desktop\membership.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4191000"/>
            <a:ext cx="12192000" cy="2667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Rectangle 3"/>
          <p:cNvSpPr/>
          <p:nvPr/>
        </p:nvSpPr>
        <p:spPr>
          <a:xfrm>
            <a:off x="3759200" y="30163"/>
            <a:ext cx="9448800" cy="830262"/>
          </a:xfrm>
          <a:prstGeom prst="rect">
            <a:avLst/>
          </a:prstGeom>
        </p:spPr>
        <p:txBody>
          <a:bodyPr>
            <a:spAutoFit/>
          </a:bodyPr>
          <a:lstStyle/>
          <a:p>
            <a:pPr>
              <a:defRPr/>
            </a:pPr>
            <a:r>
              <a:rPr lang="en-US" sz="2400" dirty="0">
                <a:solidFill>
                  <a:schemeClr val="accent5">
                    <a:lumMod val="10000"/>
                  </a:schemeClr>
                </a:solidFill>
                <a:latin typeface="Andalus" panose="02020603050405020304" pitchFamily="18" charset="-78"/>
                <a:cs typeface="Andalus" panose="02020603050405020304" pitchFamily="18" charset="-78"/>
              </a:rPr>
              <a:t>OMICS Group </a:t>
            </a:r>
            <a:r>
              <a:rPr lang="en-US" sz="2400" b="1" dirty="0">
                <a:solidFill>
                  <a:schemeClr val="accent5">
                    <a:lumMod val="10000"/>
                  </a:schemeClr>
                </a:solidFill>
                <a:latin typeface="Andalus" panose="02020603050405020304" pitchFamily="18" charset="-78"/>
                <a:cs typeface="Andalus" panose="02020603050405020304" pitchFamily="18" charset="-78"/>
              </a:rPr>
              <a:t>Open Access Membership</a:t>
            </a:r>
            <a:br>
              <a:rPr lang="en-US" sz="2400" b="1" dirty="0">
                <a:solidFill>
                  <a:schemeClr val="accent5">
                    <a:lumMod val="10000"/>
                  </a:schemeClr>
                </a:solidFill>
                <a:latin typeface="Andalus" panose="02020603050405020304" pitchFamily="18" charset="-78"/>
                <a:cs typeface="Andalus" panose="02020603050405020304" pitchFamily="18" charset="-78"/>
              </a:rPr>
            </a:br>
            <a:endParaRPr lang="en-US" sz="2400" dirty="0">
              <a:solidFill>
                <a:schemeClr val="accent5">
                  <a:lumMod val="10000"/>
                </a:schemeClr>
              </a:solidFill>
              <a:latin typeface="Andalus" panose="02020603050405020304" pitchFamily="18" charset="-78"/>
              <a:cs typeface="Andalus" panose="02020603050405020304" pitchFamily="18" charset="-78"/>
            </a:endParaRPr>
          </a:p>
        </p:txBody>
      </p:sp>
      <p:sp>
        <p:nvSpPr>
          <p:cNvPr id="7" name="Teardrop 6"/>
          <p:cNvSpPr/>
          <p:nvPr/>
        </p:nvSpPr>
        <p:spPr>
          <a:xfrm>
            <a:off x="1727200" y="630238"/>
            <a:ext cx="10261600" cy="3560762"/>
          </a:xfrm>
          <a:prstGeom prst="teardrop">
            <a:avLst/>
          </a:prstGeom>
          <a:solidFill>
            <a:schemeClr val="accent3">
              <a:lumMod val="75000"/>
            </a:schemeClr>
          </a:solidFill>
        </p:spPr>
        <p:style>
          <a:lnRef idx="1">
            <a:schemeClr val="accent5"/>
          </a:lnRef>
          <a:fillRef idx="2">
            <a:schemeClr val="accent5"/>
          </a:fillRef>
          <a:effectRef idx="1">
            <a:schemeClr val="accent5"/>
          </a:effectRef>
          <a:fontRef idx="minor">
            <a:schemeClr val="dk1"/>
          </a:fontRef>
        </p:style>
        <p:txBody>
          <a:bodyPr anchor="ctr"/>
          <a:lstStyle/>
          <a:p>
            <a:pPr>
              <a:defRPr/>
            </a:pPr>
            <a:r>
              <a:rPr lang="en-US" dirty="0">
                <a:latin typeface="Calisto MT" panose="02040603050505030304" pitchFamily="18" charset="0"/>
              </a:rPr>
              <a:t>OMICS publishing Group Open Access Membership enables academic and research institutions, funders and corporations to actively encourage open access in scholarly communication and the dissemination of research published by their authors.</a:t>
            </a:r>
          </a:p>
          <a:p>
            <a:pPr>
              <a:defRPr/>
            </a:pPr>
            <a:r>
              <a:rPr lang="en-US" dirty="0">
                <a:latin typeface="Calisto MT" panose="02040603050505030304" pitchFamily="18" charset="0"/>
              </a:rPr>
              <a:t>For more details and benefits, click on the link below:</a:t>
            </a:r>
          </a:p>
          <a:p>
            <a:pPr>
              <a:defRPr/>
            </a:pPr>
            <a:r>
              <a:rPr lang="en-US" dirty="0">
                <a:solidFill>
                  <a:schemeClr val="accent4">
                    <a:lumMod val="10000"/>
                  </a:schemeClr>
                </a:solidFill>
                <a:latin typeface="Calisto MT" panose="02040603050505030304" pitchFamily="18" charset="0"/>
                <a:hlinkClick r:id="rId4"/>
              </a:rPr>
              <a:t>http://omicsonline.org/membership.php</a:t>
            </a:r>
            <a:r>
              <a:rPr lang="en-US" dirty="0">
                <a:solidFill>
                  <a:schemeClr val="accent4">
                    <a:lumMod val="10000"/>
                  </a:schemeClr>
                </a:solidFill>
                <a:latin typeface="Calisto MT" panose="02040603050505030304" pitchFamily="18" charset="0"/>
              </a:rPr>
              <a:t> </a:t>
            </a:r>
          </a:p>
        </p:txBody>
      </p:sp>
    </p:spTree>
    <p:extLst>
      <p:ext uri="{BB962C8B-B14F-4D97-AF65-F5344CB8AC3E}">
        <p14:creationId xmlns:p14="http://schemas.microsoft.com/office/powerpoint/2010/main" val="89278430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SG" b="1" dirty="0" smtClean="0">
                <a:solidFill>
                  <a:srgbClr val="0070C0"/>
                </a:solidFill>
              </a:rPr>
              <a:t>Researcher Links</a:t>
            </a:r>
            <a:endParaRPr lang="en-SG" b="1" dirty="0">
              <a:solidFill>
                <a:srgbClr val="0070C0"/>
              </a:solidFill>
            </a:endParaRPr>
          </a:p>
        </p:txBody>
      </p:sp>
      <p:sp>
        <p:nvSpPr>
          <p:cNvPr id="3" name="Content Placeholder 2"/>
          <p:cNvSpPr>
            <a:spLocks noGrp="1"/>
          </p:cNvSpPr>
          <p:nvPr>
            <p:ph idx="1"/>
          </p:nvPr>
        </p:nvSpPr>
        <p:spPr/>
        <p:txBody>
          <a:bodyPr>
            <a:normAutofit lnSpcReduction="10000"/>
          </a:bodyPr>
          <a:lstStyle/>
          <a:p>
            <a:r>
              <a:rPr lang="en-US" b="1" dirty="0" err="1"/>
              <a:t>ResearcherID</a:t>
            </a:r>
            <a:r>
              <a:rPr lang="en-US" b="1" dirty="0"/>
              <a:t>: B-5162-2013</a:t>
            </a:r>
            <a:endParaRPr lang="en-SG" dirty="0"/>
          </a:p>
          <a:p>
            <a:r>
              <a:rPr lang="en-US" b="1" dirty="0" err="1"/>
              <a:t>ResearcherID</a:t>
            </a:r>
            <a:r>
              <a:rPr lang="en-US" b="1" dirty="0"/>
              <a:t> Link:</a:t>
            </a:r>
            <a:r>
              <a:rPr lang="en-US" dirty="0"/>
              <a:t> </a:t>
            </a:r>
            <a:r>
              <a:rPr lang="en-US" u="sng" dirty="0">
                <a:hlinkClick r:id="rId2"/>
              </a:rPr>
              <a:t>http://www.researcherid.com/rid/B-5162-2013</a:t>
            </a:r>
            <a:r>
              <a:rPr lang="en-US" b="1" dirty="0"/>
              <a:t> </a:t>
            </a:r>
            <a:endParaRPr lang="en-SG" dirty="0"/>
          </a:p>
          <a:p>
            <a:r>
              <a:rPr lang="x-none" b="1" dirty="0"/>
              <a:t>Google scholar h-index: </a:t>
            </a:r>
            <a:r>
              <a:rPr lang="en-SG" b="1" dirty="0"/>
              <a:t>9</a:t>
            </a:r>
            <a:r>
              <a:rPr lang="x-none" b="1" dirty="0"/>
              <a:t>. Accomplishment: </a:t>
            </a:r>
            <a:r>
              <a:rPr lang="en-SG" dirty="0"/>
              <a:t>My published articles</a:t>
            </a:r>
            <a:r>
              <a:rPr lang="en-US" dirty="0"/>
              <a:t> were cited in 261 articles, scientific</a:t>
            </a:r>
            <a:r>
              <a:rPr lang="en-US" b="1" dirty="0"/>
              <a:t> </a:t>
            </a:r>
            <a:r>
              <a:rPr lang="en-US" dirty="0"/>
              <a:t>researches, books, and thesis,. </a:t>
            </a:r>
            <a:r>
              <a:rPr lang="en-US" b="1" dirty="0"/>
              <a:t> </a:t>
            </a:r>
            <a:r>
              <a:rPr lang="x-none" b="1" dirty="0"/>
              <a:t>(</a:t>
            </a:r>
            <a:r>
              <a:rPr lang="x-none" u="sng" dirty="0">
                <a:hlinkClick r:id="rId3"/>
              </a:rPr>
              <a:t>http://scholar.google.com/citations?user=qJ8Pw74AAAAJ</a:t>
            </a:r>
            <a:r>
              <a:rPr lang="x-none" dirty="0"/>
              <a:t>)</a:t>
            </a:r>
            <a:endParaRPr lang="en-SG" dirty="0"/>
          </a:p>
          <a:p>
            <a:r>
              <a:rPr lang="en-SG" b="1" dirty="0" err="1"/>
              <a:t>Orcid</a:t>
            </a:r>
            <a:r>
              <a:rPr lang="en-SG" b="1" dirty="0"/>
              <a:t>: </a:t>
            </a:r>
            <a:r>
              <a:rPr lang="en-SG" b="1" u="sng" dirty="0">
                <a:hlinkClick r:id="rId4"/>
              </a:rPr>
              <a:t>http://orcid.org/0000-0002-2437-263X</a:t>
            </a:r>
            <a:r>
              <a:rPr lang="en-SG" b="1" dirty="0"/>
              <a:t> , </a:t>
            </a:r>
            <a:r>
              <a:rPr lang="en-SG" b="1" dirty="0" err="1"/>
              <a:t>Orcid</a:t>
            </a:r>
            <a:r>
              <a:rPr lang="en-SG" b="1" dirty="0"/>
              <a:t> ID:</a:t>
            </a:r>
            <a:r>
              <a:rPr lang="en-SG" dirty="0"/>
              <a:t> </a:t>
            </a:r>
            <a:r>
              <a:rPr lang="en-SG" b="1" dirty="0"/>
              <a:t>0000-0002-2437-263X </a:t>
            </a:r>
            <a:endParaRPr lang="en-SG" dirty="0"/>
          </a:p>
          <a:p>
            <a:r>
              <a:rPr lang="x-none" b="1" dirty="0"/>
              <a:t>ResearchGate total impact factor: 14.</a:t>
            </a:r>
            <a:r>
              <a:rPr lang="en-SG" b="1" dirty="0"/>
              <a:t>65</a:t>
            </a:r>
            <a:r>
              <a:rPr lang="en-US" b="1" dirty="0"/>
              <a:t>. </a:t>
            </a:r>
            <a:r>
              <a:rPr lang="x-none" b="1" dirty="0"/>
              <a:t>Accomplishment: </a:t>
            </a:r>
            <a:r>
              <a:rPr lang="en-US" dirty="0"/>
              <a:t>My</a:t>
            </a:r>
            <a:r>
              <a:rPr lang="x-none" dirty="0"/>
              <a:t> score is higher than 55% of ResearchGate members.</a:t>
            </a:r>
            <a:r>
              <a:rPr lang="x-none" b="1" dirty="0"/>
              <a:t> (</a:t>
            </a:r>
            <a:r>
              <a:rPr lang="x-none" u="sng" dirty="0">
                <a:hlinkClick r:id="rId5"/>
              </a:rPr>
              <a:t>https://www.researchgate.net/profile/Haider_Mousa3/</a:t>
            </a:r>
            <a:r>
              <a:rPr lang="x-none" dirty="0"/>
              <a:t>)</a:t>
            </a:r>
            <a:endParaRPr lang="en-SG" dirty="0"/>
          </a:p>
          <a:p>
            <a:endParaRPr lang="en-SG" dirty="0"/>
          </a:p>
        </p:txBody>
      </p:sp>
    </p:spTree>
    <p:extLst>
      <p:ext uri="{BB962C8B-B14F-4D97-AF65-F5344CB8AC3E}">
        <p14:creationId xmlns:p14="http://schemas.microsoft.com/office/powerpoint/2010/main" val="372828746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C:\Users\rakesh-s\Desktop\blue_light_background_04_vector_181887.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93663"/>
            <a:ext cx="12192000" cy="692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Flowchart: Display 4"/>
          <p:cNvSpPr/>
          <p:nvPr/>
        </p:nvSpPr>
        <p:spPr>
          <a:xfrm>
            <a:off x="19051" y="831850"/>
            <a:ext cx="12172949" cy="4959350"/>
          </a:xfrm>
          <a:prstGeom prst="flowChartDisplay">
            <a:avLst/>
          </a:prstGeom>
        </p:spPr>
        <p:style>
          <a:lnRef idx="2">
            <a:schemeClr val="accent2"/>
          </a:lnRef>
          <a:fillRef idx="1">
            <a:schemeClr val="lt1"/>
          </a:fillRef>
          <a:effectRef idx="0">
            <a:schemeClr val="accent2"/>
          </a:effectRef>
          <a:fontRef idx="minor">
            <a:schemeClr val="dk1"/>
          </a:fontRef>
        </p:style>
        <p:txBody>
          <a:bodyPr anchor="ctr"/>
          <a:lstStyle/>
          <a:p>
            <a:pPr algn="ctr">
              <a:defRPr/>
            </a:pPr>
            <a:r>
              <a:rPr lang="en-IN" sz="2000" dirty="0">
                <a:solidFill>
                  <a:schemeClr val="bg2">
                    <a:lumMod val="10000"/>
                  </a:schemeClr>
                </a:solidFill>
                <a:latin typeface="Centaur" panose="02030504050205020304" pitchFamily="18" charset="0"/>
              </a:rPr>
              <a:t>OMICS Group welcomes submissions that are original and technically so as to serve both the developing world and developed countries in the best possible way.</a:t>
            </a:r>
          </a:p>
          <a:p>
            <a:pPr algn="ctr">
              <a:defRPr/>
            </a:pPr>
            <a:r>
              <a:rPr lang="en-US" sz="2000" dirty="0">
                <a:solidFill>
                  <a:schemeClr val="bg2">
                    <a:lumMod val="10000"/>
                  </a:schemeClr>
                </a:solidFill>
                <a:latin typeface="Centaur" panose="02030504050205020304" pitchFamily="18" charset="0"/>
              </a:rPr>
              <a:t>OMICS Journals  are poised in excellence by publishing high quality research. </a:t>
            </a:r>
            <a:r>
              <a:rPr lang="en-IN" sz="2000" dirty="0">
                <a:solidFill>
                  <a:schemeClr val="bg2">
                    <a:lumMod val="10000"/>
                  </a:schemeClr>
                </a:solidFill>
                <a:latin typeface="Centaur" panose="02030504050205020304" pitchFamily="18" charset="0"/>
              </a:rPr>
              <a:t>OMICS Group follows an Editorial Manager® System peer review process and boasts of a strong and active editorial board.</a:t>
            </a:r>
            <a:endParaRPr lang="en-US" sz="2000" dirty="0">
              <a:solidFill>
                <a:schemeClr val="bg2">
                  <a:lumMod val="10000"/>
                </a:schemeClr>
              </a:solidFill>
              <a:latin typeface="Centaur" panose="02030504050205020304" pitchFamily="18" charset="0"/>
            </a:endParaRPr>
          </a:p>
          <a:p>
            <a:pPr algn="ctr">
              <a:defRPr/>
            </a:pPr>
            <a:r>
              <a:rPr lang="en-US" sz="2000" dirty="0">
                <a:solidFill>
                  <a:schemeClr val="bg2">
                    <a:lumMod val="10000"/>
                  </a:schemeClr>
                </a:solidFill>
                <a:latin typeface="Centaur" panose="02030504050205020304" pitchFamily="18" charset="0"/>
              </a:rPr>
              <a:t>Editors and reviewers are experts in their field and provide anonymous, unbiased and detailed reviews of all submissions.</a:t>
            </a:r>
          </a:p>
          <a:p>
            <a:pPr algn="ctr">
              <a:defRPr/>
            </a:pPr>
            <a:r>
              <a:rPr lang="en-IN" sz="2000" dirty="0">
                <a:solidFill>
                  <a:schemeClr val="bg2">
                    <a:lumMod val="10000"/>
                  </a:schemeClr>
                </a:solidFill>
                <a:latin typeface="Centaur" panose="02030504050205020304" pitchFamily="18" charset="0"/>
              </a:rPr>
              <a:t>The journal gives the options of multiple language translations for all the articles and all archived articles are available in HTML, XML, PDF and audio formats. Also, all the published articles are archived in repositories and indexing services like DOAJ, CAS, Google Scholar, Scientific Commons, Index Copernicus, EBSCO, HINARI and GALE.</a:t>
            </a:r>
            <a:endParaRPr lang="en-US" sz="2000" dirty="0">
              <a:solidFill>
                <a:schemeClr val="bg2">
                  <a:lumMod val="10000"/>
                </a:schemeClr>
              </a:solidFill>
              <a:latin typeface="Centaur" panose="02030504050205020304" pitchFamily="18" charset="0"/>
            </a:endParaRPr>
          </a:p>
          <a:p>
            <a:pPr>
              <a:defRPr/>
            </a:pPr>
            <a:endParaRPr lang="en-US" sz="2000" dirty="0"/>
          </a:p>
        </p:txBody>
      </p:sp>
      <p:sp>
        <p:nvSpPr>
          <p:cNvPr id="6" name="Rectangle 5"/>
          <p:cNvSpPr/>
          <p:nvPr/>
        </p:nvSpPr>
        <p:spPr>
          <a:xfrm>
            <a:off x="425451" y="5910262"/>
            <a:ext cx="9347200" cy="922338"/>
          </a:xfrm>
          <a:prstGeom prst="rect">
            <a:avLst/>
          </a:prstGeom>
        </p:spPr>
        <p:style>
          <a:lnRef idx="2">
            <a:schemeClr val="dk1"/>
          </a:lnRef>
          <a:fillRef idx="1">
            <a:schemeClr val="lt1"/>
          </a:fillRef>
          <a:effectRef idx="0">
            <a:schemeClr val="dk1"/>
          </a:effectRef>
          <a:fontRef idx="minor">
            <a:schemeClr val="dk1"/>
          </a:fontRef>
        </p:style>
        <p:txBody>
          <a:bodyPr>
            <a:spAutoFit/>
          </a:bodyPr>
          <a:lstStyle/>
          <a:p>
            <a:pPr>
              <a:defRPr/>
            </a:pPr>
            <a:r>
              <a:rPr lang="en-US" b="1" dirty="0">
                <a:solidFill>
                  <a:srgbClr val="0070C0"/>
                </a:solidFill>
                <a:latin typeface="Microsoft YaHei" panose="020B0503020204020204" pitchFamily="34" charset="-122"/>
                <a:ea typeface="Microsoft YaHei" panose="020B0503020204020204" pitchFamily="34" charset="-122"/>
              </a:rPr>
              <a:t>For more details please visit our website: </a:t>
            </a:r>
            <a:r>
              <a:rPr lang="en-US" b="1" dirty="0">
                <a:solidFill>
                  <a:schemeClr val="accent5">
                    <a:lumMod val="10000"/>
                  </a:schemeClr>
                </a:solidFill>
                <a:latin typeface="Microsoft YaHei" panose="020B0503020204020204" pitchFamily="34" charset="-122"/>
                <a:ea typeface="Microsoft YaHei" panose="020B0503020204020204" pitchFamily="34" charset="-122"/>
                <a:hlinkClick r:id="rId3"/>
              </a:rPr>
              <a:t>http://omicsonline.org/Submitmanuscript.php</a:t>
            </a:r>
            <a:r>
              <a:rPr lang="en-US" b="1" dirty="0">
                <a:solidFill>
                  <a:schemeClr val="accent5">
                    <a:lumMod val="10000"/>
                  </a:schemeClr>
                </a:solidFill>
                <a:latin typeface="Microsoft YaHei" panose="020B0503020204020204" pitchFamily="34" charset="-122"/>
                <a:ea typeface="Microsoft YaHei" panose="020B0503020204020204" pitchFamily="34" charset="-122"/>
              </a:rPr>
              <a:t> </a:t>
            </a:r>
          </a:p>
          <a:p>
            <a:pPr>
              <a:defRPr/>
            </a:pPr>
            <a:endParaRPr lang="en-US" dirty="0">
              <a:solidFill>
                <a:srgbClr val="0070C0"/>
              </a:solidFill>
              <a:latin typeface="Microsoft YaHei" panose="020B0503020204020204" pitchFamily="34" charset="-122"/>
              <a:ea typeface="Microsoft YaHei" panose="020B0503020204020204" pitchFamily="34" charset="-122"/>
            </a:endParaRPr>
          </a:p>
        </p:txBody>
      </p:sp>
      <p:sp>
        <p:nvSpPr>
          <p:cNvPr id="7" name="Title 1"/>
          <p:cNvSpPr txBox="1">
            <a:spLocks/>
          </p:cNvSpPr>
          <p:nvPr/>
        </p:nvSpPr>
        <p:spPr>
          <a:xfrm>
            <a:off x="425451" y="41275"/>
            <a:ext cx="11379200" cy="831850"/>
          </a:xfrm>
          <a:prstGeom prst="rect">
            <a:avLst/>
          </a:prstGeom>
        </p:spPr>
        <p:txBody>
          <a:bodyPr anchor="ctr">
            <a:normAutofit fontScale="92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defRPr/>
            </a:pPr>
            <a:r>
              <a:rPr lang="en-US" sz="3200" b="1" dirty="0" smtClean="0">
                <a:solidFill>
                  <a:schemeClr val="accent4">
                    <a:lumMod val="10000"/>
                  </a:schemeClr>
                </a:solidFill>
                <a:latin typeface="Baskerville Old Face" panose="02020602080505020303" pitchFamily="18" charset="0"/>
              </a:rPr>
              <a:t>OMICS Journals are welcoming Submissions</a:t>
            </a:r>
            <a:r>
              <a:rPr lang="en-US" sz="3200" b="1" dirty="0" smtClean="0">
                <a:solidFill>
                  <a:schemeClr val="accent4">
                    <a:lumMod val="10000"/>
                  </a:schemeClr>
                </a:solidFill>
              </a:rPr>
              <a:t/>
            </a:r>
            <a:br>
              <a:rPr lang="en-US" sz="3200" b="1" dirty="0" smtClean="0">
                <a:solidFill>
                  <a:schemeClr val="accent4">
                    <a:lumMod val="10000"/>
                  </a:schemeClr>
                </a:solidFill>
              </a:rPr>
            </a:br>
            <a:endParaRPr lang="en-US" sz="3200" dirty="0">
              <a:solidFill>
                <a:schemeClr val="accent4">
                  <a:lumMod val="10000"/>
                </a:schemeClr>
              </a:solidFill>
            </a:endParaRPr>
          </a:p>
        </p:txBody>
      </p:sp>
    </p:spTree>
    <p:extLst>
      <p:ext uri="{BB962C8B-B14F-4D97-AF65-F5344CB8AC3E}">
        <p14:creationId xmlns:p14="http://schemas.microsoft.com/office/powerpoint/2010/main" val="37200772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b="1" dirty="0">
                <a:solidFill>
                  <a:srgbClr val="0070C0"/>
                </a:solidFill>
              </a:rPr>
              <a:t>Posts held since graduation</a:t>
            </a:r>
            <a:endParaRPr lang="en-SG" sz="5400" dirty="0">
              <a:solidFill>
                <a:srgbClr val="0070C0"/>
              </a:solidFill>
            </a:endParaRPr>
          </a:p>
        </p:txBody>
      </p:sp>
      <p:sp>
        <p:nvSpPr>
          <p:cNvPr id="3" name="Content Placeholder 2"/>
          <p:cNvSpPr>
            <a:spLocks noGrp="1"/>
          </p:cNvSpPr>
          <p:nvPr>
            <p:ph idx="1"/>
          </p:nvPr>
        </p:nvSpPr>
        <p:spPr>
          <a:xfrm>
            <a:off x="838200" y="1864262"/>
            <a:ext cx="10515600" cy="4351338"/>
          </a:xfrm>
        </p:spPr>
        <p:txBody>
          <a:bodyPr>
            <a:normAutofit lnSpcReduction="10000"/>
          </a:bodyPr>
          <a:lstStyle/>
          <a:p>
            <a:pPr lvl="0"/>
            <a:r>
              <a:rPr lang="en-US" sz="3600" b="1" i="1" u="sng" dirty="0" smtClean="0">
                <a:solidFill>
                  <a:srgbClr val="C00000"/>
                </a:solidFill>
              </a:rPr>
              <a:t>Internship / House Officer (Resident doctor)</a:t>
            </a:r>
            <a:r>
              <a:rPr lang="en-US" sz="3600" b="1" dirty="0" smtClean="0">
                <a:solidFill>
                  <a:srgbClr val="C00000"/>
                </a:solidFill>
              </a:rPr>
              <a:t> </a:t>
            </a:r>
            <a:r>
              <a:rPr lang="en-US" dirty="0" smtClean="0"/>
              <a:t>at </a:t>
            </a:r>
            <a:r>
              <a:rPr lang="en-US" dirty="0"/>
              <a:t>Babylon Teaching </a:t>
            </a:r>
            <a:r>
              <a:rPr lang="en-US" dirty="0" smtClean="0"/>
              <a:t>Hospitals</a:t>
            </a:r>
            <a:r>
              <a:rPr lang="en-US" dirty="0"/>
              <a:t>, Ministry of Health, Iraq, during the period </a:t>
            </a:r>
            <a:r>
              <a:rPr lang="en-US" dirty="0" smtClean="0"/>
              <a:t>of August 29, </a:t>
            </a:r>
            <a:r>
              <a:rPr lang="en-US" dirty="0"/>
              <a:t>1987 </a:t>
            </a:r>
            <a:r>
              <a:rPr lang="en-US" dirty="0" smtClean="0"/>
              <a:t>to November, 30/ </a:t>
            </a:r>
            <a:r>
              <a:rPr lang="en-US" dirty="0"/>
              <a:t>1988. Three months at each branch of Medicine, Surgery, Gynecology and Obstetrics, Pediatrics, and orthopedics; Babylon, Ministry of Health, Iraq. Duty: medical management of in-patients and out-patients who attend to teaching hospitals. Scheduled duties in the emergency departments of surgery, medicine, pediatrics, gynecology and orthopedics. </a:t>
            </a:r>
            <a:r>
              <a:rPr lang="en-US" b="1" dirty="0"/>
              <a:t>Accomplishment: </a:t>
            </a:r>
            <a:r>
              <a:rPr lang="en-US" dirty="0"/>
              <a:t>Thanks and appreciation from Babylon Teaching Hospital Manager for my distinguished, fruitful, and charitable efforts in the service of patients admitted to the Hospital</a:t>
            </a:r>
            <a:r>
              <a:rPr lang="en-US" dirty="0" smtClean="0"/>
              <a:t>.</a:t>
            </a:r>
            <a:endParaRPr lang="en-SG" dirty="0"/>
          </a:p>
        </p:txBody>
      </p:sp>
    </p:spTree>
    <p:extLst>
      <p:ext uri="{BB962C8B-B14F-4D97-AF65-F5344CB8AC3E}">
        <p14:creationId xmlns:p14="http://schemas.microsoft.com/office/powerpoint/2010/main" val="1966871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92429" y="1068946"/>
            <a:ext cx="11423560" cy="4524315"/>
          </a:xfrm>
          <a:prstGeom prst="rect">
            <a:avLst/>
          </a:prstGeom>
        </p:spPr>
        <p:txBody>
          <a:bodyPr wrap="square">
            <a:spAutoFit/>
          </a:bodyPr>
          <a:lstStyle/>
          <a:p>
            <a:r>
              <a:rPr lang="en-US" sz="4800" dirty="0"/>
              <a:t>On </a:t>
            </a:r>
            <a:r>
              <a:rPr lang="en-US" sz="4800" dirty="0" smtClean="0"/>
              <a:t>December 1, </a:t>
            </a:r>
            <a:r>
              <a:rPr lang="en-US" sz="4800" dirty="0"/>
              <a:t>1988, the employment was transferred from Ministry of Health to Ministry of Higher Education and Scientific Research according to a country decree that involved the top ten graduated students of the Medical Colleges, Iraq.</a:t>
            </a:r>
            <a:endParaRPr lang="en-SG" sz="4800" dirty="0"/>
          </a:p>
        </p:txBody>
      </p:sp>
    </p:spTree>
    <p:extLst>
      <p:ext uri="{BB962C8B-B14F-4D97-AF65-F5344CB8AC3E}">
        <p14:creationId xmlns:p14="http://schemas.microsoft.com/office/powerpoint/2010/main" val="29219410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052826"/>
            <a:ext cx="11758410" cy="4708981"/>
          </a:xfrm>
          <a:prstGeom prst="rect">
            <a:avLst/>
          </a:prstGeom>
        </p:spPr>
        <p:txBody>
          <a:bodyPr wrap="square">
            <a:spAutoFit/>
          </a:bodyPr>
          <a:lstStyle/>
          <a:p>
            <a:pPr marR="342900" lvl="0">
              <a:lnSpc>
                <a:spcPct val="150000"/>
              </a:lnSpc>
              <a:tabLst>
                <a:tab pos="342900" algn="l"/>
              </a:tabLst>
            </a:pPr>
            <a:r>
              <a:rPr lang="en-US" sz="4000" b="1" i="1" u="sng" dirty="0">
                <a:solidFill>
                  <a:srgbClr val="C00000"/>
                </a:solidFill>
                <a:latin typeface="Times New Roman" panose="02020603050405020304" pitchFamily="18" charset="0"/>
                <a:ea typeface="Times New Roman" panose="02020603050405020304" pitchFamily="18" charset="0"/>
                <a:cs typeface="Traditional Arabic" panose="02020603050405020304" pitchFamily="18" charset="-78"/>
              </a:rPr>
              <a:t>General Physician and Demonstrator </a:t>
            </a:r>
            <a:r>
              <a:rPr lang="en-US" sz="4000" b="1" dirty="0">
                <a:solidFill>
                  <a:srgbClr val="C00000"/>
                </a:solidFill>
                <a:latin typeface="Times New Roman" panose="02020603050405020304" pitchFamily="18" charset="0"/>
                <a:ea typeface="Times New Roman" panose="02020603050405020304" pitchFamily="18" charset="0"/>
                <a:cs typeface="Traditional Arabic" panose="02020603050405020304" pitchFamily="18" charset="-78"/>
              </a:rPr>
              <a:t> </a:t>
            </a:r>
            <a:r>
              <a:rPr lang="en-US" sz="3200" dirty="0">
                <a:latin typeface="Times New Roman" panose="02020603050405020304" pitchFamily="18" charset="0"/>
                <a:ea typeface="Times New Roman" panose="02020603050405020304" pitchFamily="18" charset="0"/>
                <a:cs typeface="Traditional Arabic" panose="02020603050405020304" pitchFamily="18" charset="-78"/>
              </a:rPr>
              <a:t>at the College of Medicine, University of </a:t>
            </a:r>
            <a:r>
              <a:rPr lang="en-US" sz="3200" dirty="0" err="1">
                <a:latin typeface="Times New Roman" panose="02020603050405020304" pitchFamily="18" charset="0"/>
                <a:ea typeface="Times New Roman" panose="02020603050405020304" pitchFamily="18" charset="0"/>
                <a:cs typeface="Traditional Arabic" panose="02020603050405020304" pitchFamily="18" charset="-78"/>
              </a:rPr>
              <a:t>Basrah</a:t>
            </a:r>
            <a:r>
              <a:rPr lang="en-US" sz="3200" dirty="0">
                <a:latin typeface="Times New Roman" panose="02020603050405020304" pitchFamily="18" charset="0"/>
                <a:ea typeface="Times New Roman" panose="02020603050405020304" pitchFamily="18" charset="0"/>
                <a:cs typeface="Traditional Arabic" panose="02020603050405020304" pitchFamily="18" charset="-78"/>
              </a:rPr>
              <a:t>, and </a:t>
            </a:r>
            <a:r>
              <a:rPr lang="en-US" sz="3200" dirty="0" err="1">
                <a:latin typeface="Times New Roman" panose="02020603050405020304" pitchFamily="18" charset="0"/>
                <a:ea typeface="Times New Roman" panose="02020603050405020304" pitchFamily="18" charset="0"/>
                <a:cs typeface="Traditional Arabic" panose="02020603050405020304" pitchFamily="18" charset="-78"/>
              </a:rPr>
              <a:t>Basrah</a:t>
            </a:r>
            <a:r>
              <a:rPr lang="en-US" sz="3200" dirty="0">
                <a:latin typeface="Times New Roman" panose="02020603050405020304" pitchFamily="18" charset="0"/>
                <a:ea typeface="Times New Roman" panose="02020603050405020304" pitchFamily="18" charset="0"/>
                <a:cs typeface="Traditional Arabic" panose="02020603050405020304" pitchFamily="18" charset="-78"/>
              </a:rPr>
              <a:t> University Teaching Hospital, Ministry of Higher Education and Scientific Research, Iraq,  from </a:t>
            </a:r>
            <a:r>
              <a:rPr lang="en-US" sz="3200" dirty="0" smtClean="0">
                <a:latin typeface="Times New Roman" panose="02020603050405020304" pitchFamily="18" charset="0"/>
                <a:ea typeface="Times New Roman" panose="02020603050405020304" pitchFamily="18" charset="0"/>
                <a:cs typeface="Traditional Arabic" panose="02020603050405020304" pitchFamily="18" charset="-78"/>
              </a:rPr>
              <a:t>December 1, 1988 </a:t>
            </a:r>
            <a:r>
              <a:rPr lang="en-US" sz="3200" dirty="0">
                <a:latin typeface="Times New Roman" panose="02020603050405020304" pitchFamily="18" charset="0"/>
                <a:ea typeface="Times New Roman" panose="02020603050405020304" pitchFamily="18" charset="0"/>
                <a:cs typeface="Traditional Arabic" panose="02020603050405020304" pitchFamily="18" charset="-78"/>
              </a:rPr>
              <a:t>to </a:t>
            </a:r>
            <a:r>
              <a:rPr lang="en-US" sz="3200" dirty="0" smtClean="0">
                <a:latin typeface="Times New Roman" panose="02020603050405020304" pitchFamily="18" charset="0"/>
                <a:ea typeface="Times New Roman" panose="02020603050405020304" pitchFamily="18" charset="0"/>
                <a:cs typeface="Traditional Arabic" panose="02020603050405020304" pitchFamily="18" charset="-78"/>
              </a:rPr>
              <a:t>October 20, </a:t>
            </a:r>
            <a:r>
              <a:rPr lang="en-US" sz="3200" dirty="0">
                <a:latin typeface="Times New Roman" panose="02020603050405020304" pitchFamily="18" charset="0"/>
                <a:ea typeface="Times New Roman" panose="02020603050405020304" pitchFamily="18" charset="0"/>
                <a:cs typeface="Traditional Arabic" panose="02020603050405020304" pitchFamily="18" charset="-78"/>
              </a:rPr>
              <a:t>1991, </a:t>
            </a:r>
            <a:r>
              <a:rPr lang="en-US" sz="3200" dirty="0" err="1">
                <a:latin typeface="Times New Roman" panose="02020603050405020304" pitchFamily="18" charset="0"/>
                <a:ea typeface="Times New Roman" panose="02020603050405020304" pitchFamily="18" charset="0"/>
                <a:cs typeface="Traditional Arabic" panose="02020603050405020304" pitchFamily="18" charset="-78"/>
              </a:rPr>
              <a:t>Basrah</a:t>
            </a:r>
            <a:r>
              <a:rPr lang="en-US" sz="3200" dirty="0">
                <a:latin typeface="Times New Roman" panose="02020603050405020304" pitchFamily="18" charset="0"/>
                <a:ea typeface="Times New Roman" panose="02020603050405020304" pitchFamily="18" charset="0"/>
                <a:cs typeface="Traditional Arabic" panose="02020603050405020304" pitchFamily="18" charset="-78"/>
              </a:rPr>
              <a:t>, Iraq. Duty: demonstrator; teaching and undergraduate medical college students and participating in research activities.</a:t>
            </a:r>
            <a:endParaRPr lang="en-SG" sz="3200" dirty="0">
              <a:effectLst/>
              <a:latin typeface="Times New Roman" panose="02020603050405020304" pitchFamily="18" charset="0"/>
              <a:ea typeface="Times New Roman" panose="02020603050405020304" pitchFamily="18" charset="0"/>
              <a:cs typeface="Traditional Arabic" panose="02020603050405020304" pitchFamily="18" charset="-78"/>
            </a:endParaRPr>
          </a:p>
        </p:txBody>
      </p:sp>
    </p:spTree>
    <p:extLst>
      <p:ext uri="{BB962C8B-B14F-4D97-AF65-F5344CB8AC3E}">
        <p14:creationId xmlns:p14="http://schemas.microsoft.com/office/powerpoint/2010/main" val="24831375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41669" y="2423048"/>
            <a:ext cx="11900078" cy="4524315"/>
          </a:xfrm>
          <a:prstGeom prst="rect">
            <a:avLst/>
          </a:prstGeom>
        </p:spPr>
        <p:txBody>
          <a:bodyPr wrap="square">
            <a:spAutoFit/>
          </a:bodyPr>
          <a:lstStyle/>
          <a:p>
            <a:r>
              <a:rPr lang="en-US" sz="4800" b="1" i="1" u="sng" dirty="0" smtClean="0">
                <a:solidFill>
                  <a:srgbClr val="C00000"/>
                </a:solidFill>
                <a:latin typeface="Times New Roman" panose="02020603050405020304" pitchFamily="18" charset="0"/>
                <a:ea typeface="Times New Roman" panose="02020603050405020304" pitchFamily="18" charset="0"/>
                <a:cs typeface="Traditional Arabic" panose="02020603050405020304" pitchFamily="18" charset="-78"/>
              </a:rPr>
              <a:t>Assistant Lecturer</a:t>
            </a:r>
            <a:r>
              <a:rPr lang="en-US" sz="4000" dirty="0" smtClean="0">
                <a:latin typeface="Times New Roman" panose="02020603050405020304" pitchFamily="18" charset="0"/>
                <a:ea typeface="Times New Roman" panose="02020603050405020304" pitchFamily="18" charset="0"/>
                <a:cs typeface="Traditional Arabic" panose="02020603050405020304" pitchFamily="18" charset="-78"/>
              </a:rPr>
              <a:t>, </a:t>
            </a:r>
            <a:r>
              <a:rPr lang="en-US" sz="4000" dirty="0">
                <a:latin typeface="Times New Roman" panose="02020603050405020304" pitchFamily="18" charset="0"/>
                <a:ea typeface="Times New Roman" panose="02020603050405020304" pitchFamily="18" charset="0"/>
                <a:cs typeface="Traditional Arabic" panose="02020603050405020304" pitchFamily="18" charset="-78"/>
              </a:rPr>
              <a:t>from </a:t>
            </a:r>
            <a:r>
              <a:rPr lang="en-US" sz="4000" dirty="0" smtClean="0">
                <a:latin typeface="Times New Roman" panose="02020603050405020304" pitchFamily="18" charset="0"/>
                <a:ea typeface="Times New Roman" panose="02020603050405020304" pitchFamily="18" charset="0"/>
                <a:cs typeface="Traditional Arabic" panose="02020603050405020304" pitchFamily="18" charset="-78"/>
              </a:rPr>
              <a:t>March 31, </a:t>
            </a:r>
            <a:r>
              <a:rPr lang="en-US" sz="4000" dirty="0">
                <a:latin typeface="Times New Roman" panose="02020603050405020304" pitchFamily="18" charset="0"/>
                <a:ea typeface="Times New Roman" panose="02020603050405020304" pitchFamily="18" charset="0"/>
                <a:cs typeface="Traditional Arabic" panose="02020603050405020304" pitchFamily="18" charset="-78"/>
              </a:rPr>
              <a:t>1994 to </a:t>
            </a:r>
            <a:r>
              <a:rPr lang="en-US" sz="4000" dirty="0" smtClean="0">
                <a:latin typeface="Times New Roman" panose="02020603050405020304" pitchFamily="18" charset="0"/>
                <a:ea typeface="Times New Roman" panose="02020603050405020304" pitchFamily="18" charset="0"/>
                <a:cs typeface="Traditional Arabic" panose="02020603050405020304" pitchFamily="18" charset="-78"/>
              </a:rPr>
              <a:t>February 21, 1997</a:t>
            </a:r>
            <a:r>
              <a:rPr lang="en-US" sz="4000" dirty="0">
                <a:latin typeface="Times New Roman" panose="02020603050405020304" pitchFamily="18" charset="0"/>
                <a:ea typeface="Times New Roman" panose="02020603050405020304" pitchFamily="18" charset="0"/>
                <a:cs typeface="Traditional Arabic" panose="02020603050405020304" pitchFamily="18" charset="-78"/>
              </a:rPr>
              <a:t>, College of Medicine, University of </a:t>
            </a:r>
            <a:r>
              <a:rPr lang="en-US" sz="4000" dirty="0" err="1">
                <a:latin typeface="Times New Roman" panose="02020603050405020304" pitchFamily="18" charset="0"/>
                <a:ea typeface="Times New Roman" panose="02020603050405020304" pitchFamily="18" charset="0"/>
                <a:cs typeface="Traditional Arabic" panose="02020603050405020304" pitchFamily="18" charset="-78"/>
              </a:rPr>
              <a:t>Basrah</a:t>
            </a:r>
            <a:r>
              <a:rPr lang="en-US" sz="4000" dirty="0">
                <a:latin typeface="Times New Roman" panose="02020603050405020304" pitchFamily="18" charset="0"/>
                <a:ea typeface="Times New Roman" panose="02020603050405020304" pitchFamily="18" charset="0"/>
                <a:cs typeface="Traditional Arabic" panose="02020603050405020304" pitchFamily="18" charset="-78"/>
              </a:rPr>
              <a:t>, Ministry of Higher Education and Scientific Research, Iraq. Duty: Teaching of undergraduate and postgraduate medical college students, and performing researches in the field of medical microbiology and infectious diseases.</a:t>
            </a:r>
            <a:endParaRPr lang="en-SG" sz="4000" dirty="0"/>
          </a:p>
        </p:txBody>
      </p:sp>
    </p:spTree>
    <p:extLst>
      <p:ext uri="{BB962C8B-B14F-4D97-AF65-F5344CB8AC3E}">
        <p14:creationId xmlns:p14="http://schemas.microsoft.com/office/powerpoint/2010/main" val="142338737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279</TotalTime>
  <Words>3740</Words>
  <Application>Microsoft Office PowerPoint</Application>
  <PresentationFormat>Custom</PresentationFormat>
  <Paragraphs>200</Paragraphs>
  <Slides>50</Slides>
  <Notes>0</Notes>
  <HiddenSlides>0</HiddenSlides>
  <MMClips>0</MMClips>
  <ScaleCrop>false</ScaleCrop>
  <HeadingPairs>
    <vt:vector size="4" baseType="variant">
      <vt:variant>
        <vt:lpstr>Theme</vt:lpstr>
      </vt:variant>
      <vt:variant>
        <vt:i4>1</vt:i4>
      </vt:variant>
      <vt:variant>
        <vt:lpstr>Slide Titles</vt:lpstr>
      </vt:variant>
      <vt:variant>
        <vt:i4>50</vt:i4>
      </vt:variant>
    </vt:vector>
  </HeadingPairs>
  <TitlesOfParts>
    <vt:vector size="51" baseType="lpstr">
      <vt:lpstr>Office Theme</vt:lpstr>
      <vt:lpstr> Haider Abdul-Lateef Mousa MB ChB, MSc, Lecturer</vt:lpstr>
      <vt:lpstr>Qualifications </vt:lpstr>
      <vt:lpstr>Research interest</vt:lpstr>
      <vt:lpstr>Treatment and prevention of viral infections by natural means </vt:lpstr>
      <vt:lpstr>Researcher Links</vt:lpstr>
      <vt:lpstr>Posts held since graduation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Trainings, Skills, and Certificates </vt:lpstr>
      <vt:lpstr>Membership of societies </vt:lpstr>
      <vt:lpstr>Certificates of Thanks and Appreciation from</vt:lpstr>
      <vt:lpstr>Publications </vt:lpstr>
      <vt:lpstr>Publications  </vt:lpstr>
      <vt:lpstr>Publications</vt:lpstr>
      <vt:lpstr>Publications</vt:lpstr>
      <vt:lpstr>Publications</vt:lpstr>
      <vt:lpstr>Publications</vt:lpstr>
      <vt:lpstr>Publications</vt:lpstr>
      <vt:lpstr>Publications</vt:lpstr>
      <vt:lpstr>Publications</vt:lpstr>
      <vt:lpstr>Publications</vt:lpstr>
      <vt:lpstr>Publications</vt:lpstr>
      <vt:lpstr>Publications</vt:lpstr>
      <vt:lpstr>Publications</vt:lpstr>
      <vt:lpstr>Publications</vt:lpstr>
      <vt:lpstr>Publications</vt:lpstr>
      <vt:lpstr>Publications</vt:lpstr>
      <vt:lpstr>Publications</vt:lpstr>
      <vt:lpstr>Publications</vt:lpstr>
      <vt:lpstr>Publications</vt:lpstr>
      <vt:lpstr>Publications</vt:lpstr>
      <vt:lpstr>Publications</vt:lpstr>
      <vt:lpstr>Publications</vt:lpstr>
      <vt:lpstr>Publications</vt:lpstr>
      <vt:lpstr>Publications</vt:lpstr>
      <vt:lpstr>Publications Accomplishment</vt:lpstr>
      <vt:lpstr>Conference </vt:lpstr>
      <vt:lpstr>Assigned as a Member of the Editorial Board and Reviewer Member at the following Medical Journals </vt:lpstr>
      <vt:lpstr>Journals Reviewer for the following Medical Journals </vt:lpstr>
      <vt:lpstr>Web Sites</vt:lpstr>
      <vt:lpstr>PowerPoint Presentation</vt:lpstr>
      <vt:lpstr>PowerPoint Presentation</vt:lpstr>
      <vt:lpstr>PowerPoint Presentation</vt:lpstr>
      <vt:lpstr>PowerPoint Presentation</vt:lpstr>
    </vt:vector>
  </TitlesOfParts>
  <Company>Toshiba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Haider Abdul-Lateef Mousa MB ChB, MSc</dc:title>
  <dc:creator>Haider Mousa</dc:creator>
  <cp:lastModifiedBy>Sravan kumar Valluru</cp:lastModifiedBy>
  <cp:revision>30</cp:revision>
  <dcterms:created xsi:type="dcterms:W3CDTF">2014-08-29T20:18:15Z</dcterms:created>
  <dcterms:modified xsi:type="dcterms:W3CDTF">2015-10-13T11:14:43Z</dcterms:modified>
</cp:coreProperties>
</file>