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9" r:id="rId2"/>
    <p:sldId id="260" r:id="rId3"/>
    <p:sldId id="278" r:id="rId4"/>
    <p:sldId id="282" r:id="rId5"/>
    <p:sldId id="280" r:id="rId6"/>
    <p:sldId id="262" r:id="rId7"/>
    <p:sldId id="263" r:id="rId8"/>
    <p:sldId id="264" r:id="rId9"/>
    <p:sldId id="265" r:id="rId10"/>
    <p:sldId id="266" r:id="rId11"/>
    <p:sldId id="267" r:id="rId12"/>
    <p:sldId id="268" r:id="rId13"/>
    <p:sldId id="269" r:id="rId14"/>
    <p:sldId id="283" r:id="rId15"/>
    <p:sldId id="281" r:id="rId16"/>
    <p:sldId id="28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EFDF33-6CBD-4C39-9FBD-F8E5F909AD40}" type="datetimeFigureOut">
              <a:rPr lang="en-US" smtClean="0"/>
              <a:t>10/19/2015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C316AA-A2A3-41E4-8CCD-D7E5599FFD9A}" type="slidenum">
              <a:rPr lang="en-US" smtClean="0"/>
              <a:t>‹#›</a:t>
            </a:fld>
            <a:endParaRPr lang="en-US"/>
          </a:p>
        </p:txBody>
      </p:sp>
    </p:spTree>
    <p:extLst>
      <p:ext uri="{BB962C8B-B14F-4D97-AF65-F5344CB8AC3E}">
        <p14:creationId xmlns:p14="http://schemas.microsoft.com/office/powerpoint/2010/main" val="3175892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cholar.google.com/citations?view_op=view_citation&amp;hl=en&amp;user=xFz4ZaUAAAAJ&amp;citation_for_view=xFz4ZaUAAAAJ:hFOr9nPyWt4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04E862-B4B1-44BB-8440-288DA77EFAF8}" type="slidenum">
              <a:rPr lang="en-US" smtClean="0"/>
              <a:t>1</a:t>
            </a:fld>
            <a:endParaRPr lang="en-US"/>
          </a:p>
        </p:txBody>
      </p:sp>
    </p:spTree>
    <p:extLst>
      <p:ext uri="{BB962C8B-B14F-4D97-AF65-F5344CB8AC3E}">
        <p14:creationId xmlns:p14="http://schemas.microsoft.com/office/powerpoint/2010/main" val="874334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F171CD-BF36-4809-8553-7AB8B4862C25}" type="slidenum">
              <a:rPr lang="en-US" smtClean="0"/>
              <a:t>2</a:t>
            </a:fld>
            <a:endParaRPr lang="en-US"/>
          </a:p>
        </p:txBody>
      </p:sp>
    </p:spTree>
    <p:extLst>
      <p:ext uri="{BB962C8B-B14F-4D97-AF65-F5344CB8AC3E}">
        <p14:creationId xmlns:p14="http://schemas.microsoft.com/office/powerpoint/2010/main" val="1824862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ctr"/>
            <a:r>
              <a:rPr lang="en-US" sz="1200" b="0" u="none" strike="noStrike" kern="1200" dirty="0" smtClean="0">
                <a:solidFill>
                  <a:schemeClr val="tx1"/>
                </a:solidFill>
                <a:effectLst/>
                <a:latin typeface="+mn-lt"/>
                <a:ea typeface="+mn-ea"/>
                <a:cs typeface="+mn-cs"/>
                <a:hlinkClick r:id="rId3"/>
              </a:rPr>
              <a:t>Further solutions of fractional reaction–diffusion equations in terms of the h-</a:t>
            </a:r>
            <a:r>
              <a:rPr lang="en-US" sz="1200" b="0" u="none" strike="noStrike" kern="1200" dirty="0" err="1" smtClean="0">
                <a:solidFill>
                  <a:schemeClr val="tx1"/>
                </a:solidFill>
                <a:effectLst/>
                <a:latin typeface="+mn-lt"/>
                <a:ea typeface="+mn-ea"/>
                <a:cs typeface="+mn-cs"/>
                <a:hlinkClick r:id="rId3"/>
              </a:rPr>
              <a:t>function</a:t>
            </a:r>
            <a:r>
              <a:rPr lang="en-US" sz="1200" b="0" kern="1200" dirty="0" err="1" smtClean="0">
                <a:solidFill>
                  <a:schemeClr val="tx1"/>
                </a:solidFill>
                <a:effectLst/>
                <a:latin typeface="+mn-lt"/>
                <a:ea typeface="+mn-ea"/>
                <a:cs typeface="+mn-cs"/>
              </a:rPr>
              <a:t>HJ</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Haubold</a:t>
            </a:r>
            <a:r>
              <a:rPr lang="en-US" sz="1200" b="0" kern="1200" dirty="0" smtClean="0">
                <a:solidFill>
                  <a:schemeClr val="tx1"/>
                </a:solidFill>
                <a:effectLst/>
                <a:latin typeface="+mn-lt"/>
                <a:ea typeface="+mn-ea"/>
                <a:cs typeface="+mn-cs"/>
              </a:rPr>
              <a:t>, AM </a:t>
            </a:r>
            <a:r>
              <a:rPr lang="en-US" sz="1200" b="0" kern="1200" dirty="0" err="1" smtClean="0">
                <a:solidFill>
                  <a:schemeClr val="tx1"/>
                </a:solidFill>
                <a:effectLst/>
                <a:latin typeface="+mn-lt"/>
                <a:ea typeface="+mn-ea"/>
                <a:cs typeface="+mn-cs"/>
              </a:rPr>
              <a:t>Mathai</a:t>
            </a:r>
            <a:r>
              <a:rPr lang="en-US" sz="1200" b="0" kern="1200" dirty="0" smtClean="0">
                <a:solidFill>
                  <a:schemeClr val="tx1"/>
                </a:solidFill>
                <a:effectLst/>
                <a:latin typeface="+mn-lt"/>
                <a:ea typeface="+mn-ea"/>
                <a:cs typeface="+mn-cs"/>
              </a:rPr>
              <a:t>, RK </a:t>
            </a:r>
            <a:r>
              <a:rPr lang="en-US" sz="1200" b="0" kern="1200" dirty="0" err="1" smtClean="0">
                <a:solidFill>
                  <a:schemeClr val="tx1"/>
                </a:solidFill>
                <a:effectLst/>
                <a:latin typeface="+mn-lt"/>
                <a:ea typeface="+mn-ea"/>
                <a:cs typeface="+mn-cs"/>
              </a:rPr>
              <a:t>Saxena</a:t>
            </a:r>
            <a:endParaRPr lang="en-US" sz="1200" b="0" kern="1200" dirty="0" smtClean="0">
              <a:solidFill>
                <a:schemeClr val="tx1"/>
              </a:solidFill>
              <a:effectLst/>
              <a:latin typeface="+mn-lt"/>
              <a:ea typeface="+mn-ea"/>
              <a:cs typeface="+mn-cs"/>
            </a:endParaRPr>
          </a:p>
          <a:p>
            <a:pPr fontAlgn="ctr"/>
            <a:r>
              <a:rPr lang="en-US" sz="1200" b="0" kern="1200" dirty="0" smtClean="0">
                <a:solidFill>
                  <a:schemeClr val="tx1"/>
                </a:solidFill>
                <a:effectLst/>
                <a:latin typeface="+mn-lt"/>
                <a:ea typeface="+mn-ea"/>
                <a:cs typeface="+mn-cs"/>
              </a:rPr>
              <a:t>Journal of Computational and applied Mathematics 235 (5), 1311-1316</a:t>
            </a:r>
          </a:p>
          <a:p>
            <a:pPr fontAlgn="ctr"/>
            <a:r>
              <a:rPr lang="en-US" dirty="0" smtClean="0"/>
              <a:t/>
            </a:r>
            <a:br>
              <a:rPr lang="en-US" dirty="0" smtClean="0"/>
            </a:br>
            <a:r>
              <a:rPr lang="en-US" sz="1200" b="0" u="none" strike="noStrike" kern="1200" dirty="0" smtClean="0">
                <a:solidFill>
                  <a:schemeClr val="tx1"/>
                </a:solidFill>
                <a:effectLst/>
                <a:latin typeface="+mn-lt"/>
                <a:ea typeface="+mn-ea"/>
                <a:cs typeface="+mn-cs"/>
                <a:hlinkClick r:id="rId3"/>
              </a:rPr>
              <a:t>Further solutions of fractional reaction–diffusion equations in terms of the h-</a:t>
            </a:r>
            <a:r>
              <a:rPr lang="en-US" sz="1200" b="0" u="none" strike="noStrike" kern="1200" dirty="0" err="1" smtClean="0">
                <a:solidFill>
                  <a:schemeClr val="tx1"/>
                </a:solidFill>
                <a:effectLst/>
                <a:latin typeface="+mn-lt"/>
                <a:ea typeface="+mn-ea"/>
                <a:cs typeface="+mn-cs"/>
                <a:hlinkClick r:id="rId3"/>
              </a:rPr>
              <a:t>function</a:t>
            </a:r>
            <a:r>
              <a:rPr lang="en-US" sz="1200" b="0" kern="1200" dirty="0" err="1" smtClean="0">
                <a:solidFill>
                  <a:schemeClr val="tx1"/>
                </a:solidFill>
                <a:effectLst/>
                <a:latin typeface="+mn-lt"/>
                <a:ea typeface="+mn-ea"/>
                <a:cs typeface="+mn-cs"/>
              </a:rPr>
              <a:t>HJ</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Haubold</a:t>
            </a:r>
            <a:r>
              <a:rPr lang="en-US" sz="1200" b="0" kern="1200" dirty="0" smtClean="0">
                <a:solidFill>
                  <a:schemeClr val="tx1"/>
                </a:solidFill>
                <a:effectLst/>
                <a:latin typeface="+mn-lt"/>
                <a:ea typeface="+mn-ea"/>
                <a:cs typeface="+mn-cs"/>
              </a:rPr>
              <a:t>, AM </a:t>
            </a:r>
            <a:r>
              <a:rPr lang="en-US" sz="1200" b="0" kern="1200" dirty="0" err="1" smtClean="0">
                <a:solidFill>
                  <a:schemeClr val="tx1"/>
                </a:solidFill>
                <a:effectLst/>
                <a:latin typeface="+mn-lt"/>
                <a:ea typeface="+mn-ea"/>
                <a:cs typeface="+mn-cs"/>
              </a:rPr>
              <a:t>Mathai</a:t>
            </a:r>
            <a:r>
              <a:rPr lang="en-US" sz="1200" b="0" kern="1200" dirty="0" smtClean="0">
                <a:solidFill>
                  <a:schemeClr val="tx1"/>
                </a:solidFill>
                <a:effectLst/>
                <a:latin typeface="+mn-lt"/>
                <a:ea typeface="+mn-ea"/>
                <a:cs typeface="+mn-cs"/>
              </a:rPr>
              <a:t>, RK </a:t>
            </a:r>
            <a:r>
              <a:rPr lang="en-US" sz="1200" b="0" kern="1200" dirty="0" err="1" smtClean="0">
                <a:solidFill>
                  <a:schemeClr val="tx1"/>
                </a:solidFill>
                <a:effectLst/>
                <a:latin typeface="+mn-lt"/>
                <a:ea typeface="+mn-ea"/>
                <a:cs typeface="+mn-cs"/>
              </a:rPr>
              <a:t>Saxena</a:t>
            </a:r>
            <a:endParaRPr lang="en-US" sz="1200" b="0" kern="1200" dirty="0" smtClean="0">
              <a:solidFill>
                <a:schemeClr val="tx1"/>
              </a:solidFill>
              <a:effectLst/>
              <a:latin typeface="+mn-lt"/>
              <a:ea typeface="+mn-ea"/>
              <a:cs typeface="+mn-cs"/>
            </a:endParaRPr>
          </a:p>
          <a:p>
            <a:pPr fontAlgn="ctr"/>
            <a:r>
              <a:rPr lang="en-US" sz="1200" b="0" kern="1200" dirty="0" smtClean="0">
                <a:solidFill>
                  <a:schemeClr val="tx1"/>
                </a:solidFill>
                <a:effectLst/>
                <a:latin typeface="+mn-lt"/>
                <a:ea typeface="+mn-ea"/>
                <a:cs typeface="+mn-cs"/>
              </a:rPr>
              <a:t>Journal of Computational and applied Mathematics 235 (5), 1311-1316</a:t>
            </a:r>
          </a:p>
          <a:p>
            <a:pPr fontAlgn="ctr"/>
            <a:r>
              <a:rPr lang="en-US" dirty="0" smtClean="0"/>
              <a:t/>
            </a:r>
            <a:br>
              <a:rPr lang="en-US" dirty="0" smtClean="0"/>
            </a:br>
            <a:r>
              <a:rPr lang="en-US" sz="1200" b="0" u="none" strike="noStrike" kern="1200" dirty="0" smtClean="0">
                <a:solidFill>
                  <a:schemeClr val="tx1"/>
                </a:solidFill>
                <a:effectLst/>
                <a:latin typeface="+mn-lt"/>
                <a:ea typeface="+mn-ea"/>
                <a:cs typeface="+mn-cs"/>
                <a:hlinkClick r:id="rId3"/>
              </a:rPr>
              <a:t>Further solutions of fractional reaction–diffusion equations in terms of the h-</a:t>
            </a:r>
            <a:r>
              <a:rPr lang="en-US" sz="1200" b="0" u="none" strike="noStrike" kern="1200" dirty="0" err="1" smtClean="0">
                <a:solidFill>
                  <a:schemeClr val="tx1"/>
                </a:solidFill>
                <a:effectLst/>
                <a:latin typeface="+mn-lt"/>
                <a:ea typeface="+mn-ea"/>
                <a:cs typeface="+mn-cs"/>
                <a:hlinkClick r:id="rId3"/>
              </a:rPr>
              <a:t>function</a:t>
            </a:r>
            <a:r>
              <a:rPr lang="en-US" sz="1200" b="0" kern="1200" dirty="0" err="1" smtClean="0">
                <a:solidFill>
                  <a:schemeClr val="tx1"/>
                </a:solidFill>
                <a:effectLst/>
                <a:latin typeface="+mn-lt"/>
                <a:ea typeface="+mn-ea"/>
                <a:cs typeface="+mn-cs"/>
              </a:rPr>
              <a:t>HJ</a:t>
            </a:r>
            <a:r>
              <a:rPr lang="en-US" sz="1200" b="0" kern="1200" dirty="0" smtClean="0">
                <a:solidFill>
                  <a:schemeClr val="tx1"/>
                </a:solidFill>
                <a:effectLst/>
                <a:latin typeface="+mn-lt"/>
                <a:ea typeface="+mn-ea"/>
                <a:cs typeface="+mn-cs"/>
              </a:rPr>
              <a:t> </a:t>
            </a:r>
            <a:r>
              <a:rPr lang="en-US" sz="1200" b="0" kern="1200" dirty="0" err="1" smtClean="0">
                <a:solidFill>
                  <a:schemeClr val="tx1"/>
                </a:solidFill>
                <a:effectLst/>
                <a:latin typeface="+mn-lt"/>
                <a:ea typeface="+mn-ea"/>
                <a:cs typeface="+mn-cs"/>
              </a:rPr>
              <a:t>Haubold</a:t>
            </a:r>
            <a:r>
              <a:rPr lang="en-US" sz="1200" b="0" kern="1200" dirty="0" smtClean="0">
                <a:solidFill>
                  <a:schemeClr val="tx1"/>
                </a:solidFill>
                <a:effectLst/>
                <a:latin typeface="+mn-lt"/>
                <a:ea typeface="+mn-ea"/>
                <a:cs typeface="+mn-cs"/>
              </a:rPr>
              <a:t>, AM </a:t>
            </a:r>
            <a:r>
              <a:rPr lang="en-US" sz="1200" b="0" kern="1200" dirty="0" err="1" smtClean="0">
                <a:solidFill>
                  <a:schemeClr val="tx1"/>
                </a:solidFill>
                <a:effectLst/>
                <a:latin typeface="+mn-lt"/>
                <a:ea typeface="+mn-ea"/>
                <a:cs typeface="+mn-cs"/>
              </a:rPr>
              <a:t>Mathai</a:t>
            </a:r>
            <a:r>
              <a:rPr lang="en-US" sz="1200" b="0" kern="1200" dirty="0" smtClean="0">
                <a:solidFill>
                  <a:schemeClr val="tx1"/>
                </a:solidFill>
                <a:effectLst/>
                <a:latin typeface="+mn-lt"/>
                <a:ea typeface="+mn-ea"/>
                <a:cs typeface="+mn-cs"/>
              </a:rPr>
              <a:t>, RK </a:t>
            </a:r>
            <a:r>
              <a:rPr lang="en-US" sz="1200" b="0" kern="1200" dirty="0" err="1" smtClean="0">
                <a:solidFill>
                  <a:schemeClr val="tx1"/>
                </a:solidFill>
                <a:effectLst/>
                <a:latin typeface="+mn-lt"/>
                <a:ea typeface="+mn-ea"/>
                <a:cs typeface="+mn-cs"/>
              </a:rPr>
              <a:t>Saxena</a:t>
            </a:r>
            <a:endParaRPr lang="en-US" sz="1200" b="0" kern="1200" dirty="0" smtClean="0">
              <a:solidFill>
                <a:schemeClr val="tx1"/>
              </a:solidFill>
              <a:effectLst/>
              <a:latin typeface="+mn-lt"/>
              <a:ea typeface="+mn-ea"/>
              <a:cs typeface="+mn-cs"/>
            </a:endParaRPr>
          </a:p>
          <a:p>
            <a:pPr fontAlgn="ctr"/>
            <a:r>
              <a:rPr lang="en-US" sz="1200" b="0" kern="1200" dirty="0" smtClean="0">
                <a:solidFill>
                  <a:schemeClr val="tx1"/>
                </a:solidFill>
                <a:effectLst/>
                <a:latin typeface="+mn-lt"/>
                <a:ea typeface="+mn-ea"/>
                <a:cs typeface="+mn-cs"/>
              </a:rPr>
              <a:t>Journal of Computational and applied Mathematics 235 (5), 1311-1316</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CDC316AA-A2A3-41E4-8CCD-D7E5599FFD9A}" type="slidenum">
              <a:rPr lang="en-US" smtClean="0"/>
              <a:t>4</a:t>
            </a:fld>
            <a:endParaRPr lang="en-US"/>
          </a:p>
        </p:txBody>
      </p:sp>
    </p:spTree>
    <p:extLst>
      <p:ext uri="{BB962C8B-B14F-4D97-AF65-F5344CB8AC3E}">
        <p14:creationId xmlns:p14="http://schemas.microsoft.com/office/powerpoint/2010/main" val="1899279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C316AA-A2A3-41E4-8CCD-D7E5599FFD9A}" type="slidenum">
              <a:rPr lang="en-US" smtClean="0"/>
              <a:t>15</a:t>
            </a:fld>
            <a:endParaRPr lang="en-US"/>
          </a:p>
        </p:txBody>
      </p:sp>
    </p:spTree>
    <p:extLst>
      <p:ext uri="{BB962C8B-B14F-4D97-AF65-F5344CB8AC3E}">
        <p14:creationId xmlns:p14="http://schemas.microsoft.com/office/powerpoint/2010/main" val="778645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DF2FD58-5813-47EF-86C9-B6162C29D15E}"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25EB4-0316-49D4-86E7-61F820BD22C6}"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2FD58-5813-47EF-86C9-B6162C29D15E}"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25EB4-0316-49D4-86E7-61F820BD22C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F2FD58-5813-47EF-86C9-B6162C29D15E}"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25EB4-0316-49D4-86E7-61F820BD22C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6373AEFA-06DB-47D4-8C23-51C22E1FDF46}" type="slidenum">
              <a:rPr lang="en-US"/>
              <a:pPr/>
              <a:t>‹#›</a:t>
            </a:fld>
            <a:endParaRPr lang="en-US"/>
          </a:p>
        </p:txBody>
      </p:sp>
    </p:spTree>
    <p:extLst>
      <p:ext uri="{BB962C8B-B14F-4D97-AF65-F5344CB8AC3E}">
        <p14:creationId xmlns:p14="http://schemas.microsoft.com/office/powerpoint/2010/main" val="1403293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DF2FD58-5813-47EF-86C9-B6162C29D15E}"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25EB4-0316-49D4-86E7-61F820BD22C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F2FD58-5813-47EF-86C9-B6162C29D15E}"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025EB4-0316-49D4-86E7-61F820BD22C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DF2FD58-5813-47EF-86C9-B6162C29D15E}"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25EB4-0316-49D4-86E7-61F820BD22C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DF2FD58-5813-47EF-86C9-B6162C29D15E}" type="datetimeFigureOut">
              <a:rPr lang="en-US" smtClean="0"/>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025EB4-0316-49D4-86E7-61F820BD22C6}"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F2FD58-5813-47EF-86C9-B6162C29D15E}" type="datetimeFigureOut">
              <a:rPr lang="en-US" smtClean="0"/>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025EB4-0316-49D4-86E7-61F820BD22C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2FD58-5813-47EF-86C9-B6162C29D15E}" type="datetimeFigureOut">
              <a:rPr lang="en-US" smtClean="0"/>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025EB4-0316-49D4-86E7-61F820BD22C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2FD58-5813-47EF-86C9-B6162C29D15E}"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25EB4-0316-49D4-86E7-61F820BD22C6}"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2FD58-5813-47EF-86C9-B6162C29D15E}"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25EB4-0316-49D4-86E7-61F820BD22C6}"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DF2FD58-5813-47EF-86C9-B6162C29D15E}" type="datetimeFigureOut">
              <a:rPr lang="en-US" smtClean="0"/>
              <a:t>10/19/2015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8025EB4-0316-49D4-86E7-61F820BD22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17.png"/><Relationship Id="rId4" Type="http://schemas.openxmlformats.org/officeDocument/2006/relationships/image" Target="../media/image16.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19.jpeg"/><Relationship Id="rId4" Type="http://schemas.openxmlformats.org/officeDocument/2006/relationships/image" Target="../media/image18.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21.png"/><Relationship Id="rId4" Type="http://schemas.openxmlformats.org/officeDocument/2006/relationships/image" Target="../media/image20.wmf"/></Relationships>
</file>

<file path=ppt/slides/_rels/slide13.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3.png"/><Relationship Id="rId5" Type="http://schemas.openxmlformats.org/officeDocument/2006/relationships/image" Target="../media/image12.wmf"/><Relationship Id="rId4" Type="http://schemas.openxmlformats.org/officeDocument/2006/relationships/oleObject" Target="../embeddings/Microsoft_Word_97_-_2003_Document1.doc"/></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15.png"/><Relationship Id="rId4" Type="http://schemas.openxmlformats.org/officeDocument/2006/relationships/image" Target="../media/image1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90800" y="2778275"/>
            <a:ext cx="7696200" cy="1200329"/>
          </a:xfrm>
          <a:prstGeom prst="rect">
            <a:avLst/>
          </a:prstGeom>
        </p:spPr>
        <p:txBody>
          <a:bodyPr wrap="square">
            <a:spAutoFit/>
          </a:bodyPr>
          <a:lstStyle/>
          <a:p>
            <a:r>
              <a:rPr lang="en-US" sz="2400" b="1" dirty="0" smtClean="0">
                <a:solidFill>
                  <a:srgbClr val="C00000"/>
                </a:solidFill>
              </a:rPr>
              <a:t>Editorial </a:t>
            </a:r>
            <a:r>
              <a:rPr lang="en-US" sz="2400" b="1" dirty="0">
                <a:solidFill>
                  <a:srgbClr val="C00000"/>
                </a:solidFill>
              </a:rPr>
              <a:t>Board </a:t>
            </a:r>
            <a:r>
              <a:rPr lang="en-US" sz="2400" b="1" dirty="0" smtClean="0">
                <a:solidFill>
                  <a:srgbClr val="C00000"/>
                </a:solidFill>
              </a:rPr>
              <a:t>member</a:t>
            </a:r>
          </a:p>
          <a:p>
            <a:r>
              <a:rPr lang="en-US" sz="2400" b="1" dirty="0" smtClean="0">
                <a:solidFill>
                  <a:srgbClr val="0070C0"/>
                </a:solidFill>
              </a:rPr>
              <a:t> </a:t>
            </a:r>
            <a:endParaRPr lang="en-US" sz="2400" b="1" dirty="0">
              <a:solidFill>
                <a:srgbClr val="0070C0"/>
              </a:solidFill>
            </a:endParaRPr>
          </a:p>
          <a:p>
            <a:pPr marL="228600" indent="-228600">
              <a:buAutoNum type="arabicPeriod"/>
            </a:pPr>
            <a:endParaRPr lang="en-US" sz="2400" b="1" dirty="0">
              <a:solidFill>
                <a:srgbClr val="0070C0"/>
              </a:solidFill>
            </a:endParaRPr>
          </a:p>
        </p:txBody>
      </p:sp>
      <p:sp>
        <p:nvSpPr>
          <p:cNvPr id="9" name="Rectangle 8"/>
          <p:cNvSpPr/>
          <p:nvPr/>
        </p:nvSpPr>
        <p:spPr>
          <a:xfrm>
            <a:off x="3157882" y="2310219"/>
            <a:ext cx="304800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dirty="0"/>
              <a:t>Dr. </a:t>
            </a:r>
            <a:r>
              <a:rPr lang="en-US" sz="2400" dirty="0"/>
              <a:t>Hans J. </a:t>
            </a:r>
            <a:r>
              <a:rPr lang="en-US" sz="2400" dirty="0" err="1"/>
              <a:t>Haubold</a:t>
            </a:r>
            <a:endParaRPr lang="en-US" sz="2400" dirty="0"/>
          </a:p>
        </p:txBody>
      </p:sp>
      <p:sp>
        <p:nvSpPr>
          <p:cNvPr id="11" name="Rectangle 10"/>
          <p:cNvSpPr/>
          <p:nvPr/>
        </p:nvSpPr>
        <p:spPr>
          <a:xfrm>
            <a:off x="478302" y="4004395"/>
            <a:ext cx="4572000" cy="1754326"/>
          </a:xfrm>
          <a:prstGeom prst="rect">
            <a:avLst/>
          </a:prstGeom>
        </p:spPr>
        <p:txBody>
          <a:bodyPr>
            <a:spAutoFit/>
          </a:bodyPr>
          <a:lstStyle/>
          <a:p>
            <a:r>
              <a:rPr lang="en-US" dirty="0"/>
              <a:t>	</a:t>
            </a:r>
          </a:p>
          <a:p>
            <a:r>
              <a:rPr lang="en-US" dirty="0" smtClean="0"/>
              <a:t>Professor</a:t>
            </a:r>
            <a:endParaRPr lang="en-US" dirty="0"/>
          </a:p>
          <a:p>
            <a:r>
              <a:rPr lang="en-US" dirty="0"/>
              <a:t>Department of Theoretical Astrophysics</a:t>
            </a:r>
          </a:p>
          <a:p>
            <a:r>
              <a:rPr lang="en-US" dirty="0"/>
              <a:t>Vienna International Centre</a:t>
            </a:r>
          </a:p>
          <a:p>
            <a:r>
              <a:rPr lang="en-US" dirty="0"/>
              <a:t>Vienna</a:t>
            </a:r>
          </a:p>
          <a:p>
            <a:r>
              <a:rPr lang="en-US" dirty="0"/>
              <a:t>Austria</a:t>
            </a:r>
          </a:p>
        </p:txBody>
      </p:sp>
      <p:sp>
        <p:nvSpPr>
          <p:cNvPr id="2" name="Rectangle 1"/>
          <p:cNvSpPr/>
          <p:nvPr/>
        </p:nvSpPr>
        <p:spPr>
          <a:xfrm>
            <a:off x="1905000" y="218049"/>
            <a:ext cx="5553764" cy="46166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n-US" sz="2400" b="1" dirty="0" smtClean="0">
                <a:solidFill>
                  <a:srgbClr val="C00000"/>
                </a:solidFill>
              </a:rPr>
              <a:t>Journal</a:t>
            </a:r>
            <a:r>
              <a:rPr lang="en-US" sz="2400" b="1" baseline="0" dirty="0" smtClean="0">
                <a:solidFill>
                  <a:srgbClr val="C00000"/>
                </a:solidFill>
              </a:rPr>
              <a:t> of Astrobiology and Outreach</a:t>
            </a:r>
            <a:endParaRPr lang="en-US" sz="2400" b="1" dirty="0">
              <a:solidFill>
                <a:srgbClr val="C00000"/>
              </a:solidFill>
            </a:endParaRPr>
          </a:p>
        </p:txBody>
      </p:sp>
      <p:pic>
        <p:nvPicPr>
          <p:cNvPr id="6146" name="Picture 2" descr="Hans J  Haubo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387" y="1905000"/>
            <a:ext cx="1866485" cy="209939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s://encrypted-tbn0.gstatic.com/images?q=tbn:ANd9GcSpcJrrugCFBHYSAaIq1sxyZTqZoR8I10joJ8c0xGriCR1E3-_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3629" y="5699417"/>
            <a:ext cx="4143375" cy="110490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C:\Users\laxmikanth-m\Desktop\omics-international.png"/>
          <p:cNvPicPr/>
          <p:nvPr/>
        </p:nvPicPr>
        <p:blipFill>
          <a:blip r:embed="rId5">
            <a:extLst>
              <a:ext uri="{28A0092B-C50C-407E-A947-70E740481C1C}">
                <a14:useLocalDpi xmlns:a14="http://schemas.microsoft.com/office/drawing/2010/main" val="0"/>
              </a:ext>
            </a:extLst>
          </a:blip>
          <a:srcRect/>
          <a:stretch>
            <a:fillRect/>
          </a:stretch>
        </p:blipFill>
        <p:spPr bwMode="auto">
          <a:xfrm>
            <a:off x="6129655" y="5748655"/>
            <a:ext cx="2861945" cy="956945"/>
          </a:xfrm>
          <a:prstGeom prst="rect">
            <a:avLst/>
          </a:prstGeom>
          <a:noFill/>
          <a:ln>
            <a:noFill/>
          </a:ln>
        </p:spPr>
      </p:pic>
    </p:spTree>
    <p:extLst>
      <p:ext uri="{BB962C8B-B14F-4D97-AF65-F5344CB8AC3E}">
        <p14:creationId xmlns:p14="http://schemas.microsoft.com/office/powerpoint/2010/main" val="2846094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587" name="Object 3"/>
          <p:cNvGraphicFramePr>
            <a:graphicFrameLocks noGrp="1" noChangeAspect="1"/>
          </p:cNvGraphicFramePr>
          <p:nvPr>
            <p:ph type="tbl" idx="1"/>
            <p:extLst>
              <p:ext uri="{D42A27DB-BD31-4B8C-83A1-F6EECF244321}">
                <p14:modId xmlns:p14="http://schemas.microsoft.com/office/powerpoint/2010/main" val="1956614012"/>
              </p:ext>
            </p:extLst>
          </p:nvPr>
        </p:nvGraphicFramePr>
        <p:xfrm>
          <a:off x="304800" y="914400"/>
          <a:ext cx="8153400" cy="4114800"/>
        </p:xfrm>
        <a:graphic>
          <a:graphicData uri="http://schemas.openxmlformats.org/presentationml/2006/ole">
            <mc:AlternateContent xmlns:mc="http://schemas.openxmlformats.org/markup-compatibility/2006">
              <mc:Choice xmlns:v="urn:schemas-microsoft-com:vml" Requires="v">
                <p:oleObj spid="_x0000_s3088" name="Document" r:id="rId3" imgW="5630040" imgH="2341800" progId="Word.Document.8">
                  <p:embed/>
                </p:oleObj>
              </mc:Choice>
              <mc:Fallback>
                <p:oleObj name="Document" r:id="rId3" imgW="5630040" imgH="23418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914400"/>
                        <a:ext cx="8153400" cy="4114800"/>
                      </a:xfrm>
                      <a:prstGeom prst="rect">
                        <a:avLst/>
                      </a:prstGeom>
                      <a:noFill/>
                      <a:ln>
                        <a:noFill/>
                      </a:ln>
                      <a:effectLst/>
                      <a:extLst/>
                    </p:spPr>
                  </p:pic>
                </p:oleObj>
              </mc:Fallback>
            </mc:AlternateContent>
          </a:graphicData>
        </a:graphic>
      </p:graphicFrame>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5638800"/>
            <a:ext cx="3810000" cy="103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8082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611" name="Object 3"/>
          <p:cNvGraphicFramePr>
            <a:graphicFrameLocks noGrp="1" noChangeAspect="1"/>
          </p:cNvGraphicFramePr>
          <p:nvPr>
            <p:ph type="tbl" idx="1"/>
            <p:extLst>
              <p:ext uri="{D42A27DB-BD31-4B8C-83A1-F6EECF244321}">
                <p14:modId xmlns:p14="http://schemas.microsoft.com/office/powerpoint/2010/main" val="2280131432"/>
              </p:ext>
            </p:extLst>
          </p:nvPr>
        </p:nvGraphicFramePr>
        <p:xfrm>
          <a:off x="381000" y="533400"/>
          <a:ext cx="8077200" cy="4724399"/>
        </p:xfrm>
        <a:graphic>
          <a:graphicData uri="http://schemas.openxmlformats.org/presentationml/2006/ole">
            <mc:AlternateContent xmlns:mc="http://schemas.openxmlformats.org/markup-compatibility/2006">
              <mc:Choice xmlns:v="urn:schemas-microsoft-com:vml" Requires="v">
                <p:oleObj spid="_x0000_s4113" name="Document" r:id="rId3" imgW="5630040" imgH="2703600" progId="Word.Document.8">
                  <p:embed/>
                </p:oleObj>
              </mc:Choice>
              <mc:Fallback>
                <p:oleObj name="Document" r:id="rId3" imgW="5630040" imgH="27036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33400"/>
                        <a:ext cx="8077200" cy="4724399"/>
                      </a:xfrm>
                      <a:prstGeom prst="rect">
                        <a:avLst/>
                      </a:prstGeom>
                    </p:spPr>
                  </p:pic>
                </p:oleObj>
              </mc:Fallback>
            </mc:AlternateContent>
          </a:graphicData>
        </a:graphic>
      </p:graphicFrame>
      <p:pic>
        <p:nvPicPr>
          <p:cNvPr id="4100" name="Picture 4" descr="https://www.lpl.arizona.edu/sites/default/files/home/focus/Center-for-Astrobiology.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5638800"/>
            <a:ext cx="3810000" cy="1038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1130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635" name="Object 3"/>
          <p:cNvGraphicFramePr>
            <a:graphicFrameLocks noGrp="1" noChangeAspect="1"/>
          </p:cNvGraphicFramePr>
          <p:nvPr>
            <p:ph type="tbl" idx="1"/>
            <p:extLst>
              <p:ext uri="{D42A27DB-BD31-4B8C-83A1-F6EECF244321}">
                <p14:modId xmlns:p14="http://schemas.microsoft.com/office/powerpoint/2010/main" val="424527412"/>
              </p:ext>
            </p:extLst>
          </p:nvPr>
        </p:nvGraphicFramePr>
        <p:xfrm>
          <a:off x="381000" y="990600"/>
          <a:ext cx="8153400" cy="1752600"/>
        </p:xfrm>
        <a:graphic>
          <a:graphicData uri="http://schemas.openxmlformats.org/presentationml/2006/ole">
            <mc:AlternateContent xmlns:mc="http://schemas.openxmlformats.org/markup-compatibility/2006">
              <mc:Choice xmlns:v="urn:schemas-microsoft-com:vml" Requires="v">
                <p:oleObj spid="_x0000_s5136" name="Document" r:id="rId3" imgW="5630040" imgH="895320" progId="Word.Document.8">
                  <p:embed/>
                </p:oleObj>
              </mc:Choice>
              <mc:Fallback>
                <p:oleObj name="Document" r:id="rId3" imgW="5630040" imgH="89532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990600"/>
                        <a:ext cx="8153400" cy="1752600"/>
                      </a:xfrm>
                      <a:prstGeom prst="rect">
                        <a:avLst/>
                      </a:prstGeom>
                    </p:spPr>
                  </p:pic>
                </p:oleObj>
              </mc:Fallback>
            </mc:AlternateContent>
          </a:graphicData>
        </a:graphic>
      </p:graphicFrame>
      <p:pic>
        <p:nvPicPr>
          <p:cNvPr id="512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895600"/>
            <a:ext cx="43434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0320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534400" cy="6001643"/>
          </a:xfrm>
          <a:prstGeom prst="rect">
            <a:avLst/>
          </a:prstGeom>
        </p:spPr>
        <p:txBody>
          <a:bodyPr wrap="square">
            <a:spAutoFit/>
          </a:bodyPr>
          <a:lstStyle/>
          <a:p>
            <a:pPr marL="342900" indent="-342900" algn="just">
              <a:buBlip>
                <a:blip r:embed="rId2"/>
              </a:buBlip>
            </a:pPr>
            <a:r>
              <a:rPr lang="en-US" sz="2400" dirty="0">
                <a:latin typeface="Times New Roman" pitchFamily="18" charset="0"/>
                <a:cs typeface="Times New Roman" pitchFamily="18" charset="0"/>
              </a:rPr>
              <a:t>An overview </a:t>
            </a:r>
            <a:r>
              <a:rPr lang="en-US" sz="2400" dirty="0" smtClean="0">
                <a:latin typeface="Times New Roman" pitchFamily="18" charset="0"/>
                <a:cs typeface="Times New Roman" pitchFamily="18" charset="0"/>
              </a:rPr>
              <a:t>on </a:t>
            </a:r>
            <a:r>
              <a:rPr lang="en-US" sz="2400" dirty="0">
                <a:latin typeface="Times New Roman" pitchFamily="18" charset="0"/>
                <a:cs typeface="Times New Roman" pitchFamily="18" charset="0"/>
              </a:rPr>
              <a:t>statistical techniques for the analytic </a:t>
            </a:r>
            <a:r>
              <a:rPr lang="en-US" sz="2400" dirty="0" smtClean="0">
                <a:latin typeface="Times New Roman" pitchFamily="18" charset="0"/>
                <a:cs typeface="Times New Roman" pitchFamily="18" charset="0"/>
              </a:rPr>
              <a:t>evaluation of</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integrals </a:t>
            </a:r>
            <a:r>
              <a:rPr lang="en-US" sz="2400" dirty="0">
                <a:latin typeface="Times New Roman" pitchFamily="18" charset="0"/>
                <a:cs typeface="Times New Roman" pitchFamily="18" charset="0"/>
              </a:rPr>
              <a:t>for non-resonant, non-resonant depleted, non-resonant </a:t>
            </a:r>
            <a:r>
              <a:rPr lang="en-US" sz="2400" dirty="0" smtClean="0">
                <a:latin typeface="Times New Roman" pitchFamily="18" charset="0"/>
                <a:cs typeface="Times New Roman" pitchFamily="18" charset="0"/>
              </a:rPr>
              <a:t>cut-off, non-resonant</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sccreened</a:t>
            </a:r>
            <a:r>
              <a:rPr lang="en-US" sz="2400" dirty="0">
                <a:latin typeface="Times New Roman" pitchFamily="18" charset="0"/>
                <a:cs typeface="Times New Roman" pitchFamily="18" charset="0"/>
              </a:rPr>
              <a:t>, and resonant thermonuclear reaction rates</a:t>
            </a:r>
            <a:r>
              <a:rPr lang="en-US" sz="2400" dirty="0" smtClean="0">
                <a:latin typeface="Times New Roman" pitchFamily="18" charset="0"/>
                <a:cs typeface="Times New Roman" pitchFamily="18" charset="0"/>
              </a:rPr>
              <a:t>.</a:t>
            </a:r>
          </a:p>
          <a:p>
            <a:pPr marL="342900" indent="-342900" algn="just">
              <a:buBlip>
                <a:blip r:embed="rId2"/>
              </a:buBlip>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techniques are based on </a:t>
            </a:r>
            <a:r>
              <a:rPr lang="en-US" sz="2400" dirty="0" smtClean="0">
                <a:latin typeface="Times New Roman" pitchFamily="18" charset="0"/>
                <a:cs typeface="Times New Roman" pitchFamily="18" charset="0"/>
              </a:rPr>
              <a:t>statistical </a:t>
            </a:r>
            <a:r>
              <a:rPr lang="en-US" sz="2400" dirty="0">
                <a:latin typeface="Times New Roman" pitchFamily="18" charset="0"/>
                <a:cs typeface="Times New Roman" pitchFamily="18" charset="0"/>
              </a:rPr>
              <a:t>distribution theory and the theory of Meijer's G-function and Fox's H-function. </a:t>
            </a:r>
            <a:endParaRPr lang="en-US" sz="2400" dirty="0" smtClean="0">
              <a:latin typeface="Times New Roman" pitchFamily="18" charset="0"/>
              <a:cs typeface="Times New Roman" pitchFamily="18" charset="0"/>
            </a:endParaRPr>
          </a:p>
          <a:p>
            <a:pPr marL="342900" indent="-342900" algn="just">
              <a:buBlip>
                <a:blip r:embed="rId2"/>
              </a:buBlip>
            </a:pPr>
            <a:r>
              <a:rPr lang="en-US" sz="2400" dirty="0" smtClean="0">
                <a:latin typeface="Times New Roman" pitchFamily="18" charset="0"/>
                <a:cs typeface="Times New Roman" pitchFamily="18" charset="0"/>
              </a:rPr>
              <a:t>He presented </a:t>
            </a:r>
            <a:r>
              <a:rPr lang="en-US" sz="2400" dirty="0">
                <a:latin typeface="Times New Roman" pitchFamily="18" charset="0"/>
                <a:cs typeface="Times New Roman" pitchFamily="18" charset="0"/>
              </a:rPr>
              <a:t>a computable solution of a fractional partial differential equation associated with a Riemann-</a:t>
            </a:r>
            <a:r>
              <a:rPr lang="en-US" sz="2400" dirty="0" err="1">
                <a:latin typeface="Times New Roman" pitchFamily="18" charset="0"/>
                <a:cs typeface="Times New Roman" pitchFamily="18" charset="0"/>
              </a:rPr>
              <a:t>Liouville</a:t>
            </a:r>
            <a:r>
              <a:rPr lang="en-US" sz="2400" dirty="0">
                <a:latin typeface="Times New Roman" pitchFamily="18" charset="0"/>
                <a:cs typeface="Times New Roman" pitchFamily="18" charset="0"/>
              </a:rPr>
              <a:t> derivative of fractional order as the time-derivative and </a:t>
            </a:r>
            <a:r>
              <a:rPr lang="en-US" sz="2400" dirty="0" err="1">
                <a:latin typeface="Times New Roman" pitchFamily="18" charset="0"/>
                <a:cs typeface="Times New Roman" pitchFamily="18" charset="0"/>
              </a:rPr>
              <a:t>Riesz</a:t>
            </a:r>
            <a:r>
              <a:rPr lang="en-US" sz="2400" dirty="0">
                <a:latin typeface="Times New Roman" pitchFamily="18" charset="0"/>
                <a:cs typeface="Times New Roman" pitchFamily="18" charset="0"/>
              </a:rPr>
              <a:t>-Feller fractional derivative as the space derivative. </a:t>
            </a:r>
            <a:endParaRPr lang="en-US" sz="2400" dirty="0" smtClean="0">
              <a:latin typeface="Times New Roman" pitchFamily="18" charset="0"/>
              <a:cs typeface="Times New Roman" pitchFamily="18" charset="0"/>
            </a:endParaRPr>
          </a:p>
          <a:p>
            <a:pPr marL="342900" indent="-342900" algn="just">
              <a:buBlip>
                <a:blip r:embed="rId2"/>
              </a:buBlip>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method followed in deriving the solution is that of joint Laplace and Fourier transforms. The solution is derived in a closed and computable form in terms of the </a:t>
            </a:r>
            <a:r>
              <a:rPr lang="en-US" sz="2400" dirty="0" err="1">
                <a:latin typeface="Times New Roman" pitchFamily="18" charset="0"/>
                <a:cs typeface="Times New Roman" pitchFamily="18" charset="0"/>
              </a:rPr>
              <a:t>Hfunction</a:t>
            </a:r>
            <a:r>
              <a:rPr lang="en-US" sz="2400" dirty="0" smtClean="0">
                <a:latin typeface="Times New Roman" pitchFamily="18" charset="0"/>
                <a:cs typeface="Times New Roman" pitchFamily="18" charset="0"/>
              </a:rPr>
              <a:t>.</a:t>
            </a:r>
          </a:p>
          <a:p>
            <a:pPr marL="342900" indent="-342900" algn="just">
              <a:buBlip>
                <a:blip r:embed="rId2"/>
              </a:buBlip>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provides an elegant extension of the results given earlier by </a:t>
            </a:r>
            <a:r>
              <a:rPr lang="en-US" sz="2400" dirty="0" err="1" smtClean="0">
                <a:latin typeface="Times New Roman" pitchFamily="18" charset="0"/>
                <a:cs typeface="Times New Roman" pitchFamily="18" charset="0"/>
              </a:rPr>
              <a:t>Debnath</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Chen et al</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Haubold</a:t>
            </a:r>
            <a:r>
              <a:rPr lang="en-US" sz="2400" dirty="0">
                <a:latin typeface="Times New Roman" pitchFamily="18" charset="0"/>
                <a:cs typeface="Times New Roman" pitchFamily="18" charset="0"/>
              </a:rPr>
              <a:t> et al</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Mainardi</a:t>
            </a:r>
            <a:r>
              <a:rPr lang="en-US" sz="2400" dirty="0">
                <a:latin typeface="Times New Roman" pitchFamily="18" charset="0"/>
                <a:cs typeface="Times New Roman" pitchFamily="18" charset="0"/>
              </a:rPr>
              <a:t> et al</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Saxena</a:t>
            </a:r>
            <a:r>
              <a:rPr lang="en-US" sz="2400" dirty="0">
                <a:latin typeface="Times New Roman" pitchFamily="18" charset="0"/>
                <a:cs typeface="Times New Roman" pitchFamily="18" charset="0"/>
              </a:rPr>
              <a:t> et al</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en-US" sz="2400" dirty="0" err="1">
                <a:latin typeface="Times New Roman" pitchFamily="18" charset="0"/>
                <a:cs typeface="Times New Roman" pitchFamily="18" charset="0"/>
              </a:rPr>
              <a:t>Pagnini</a:t>
            </a:r>
            <a:r>
              <a:rPr lang="en-US" sz="2400" dirty="0">
                <a:latin typeface="Times New Roman" pitchFamily="18" charset="0"/>
                <a:cs typeface="Times New Roman" pitchFamily="18" charset="0"/>
              </a:rPr>
              <a:t> et al</a:t>
            </a:r>
            <a:r>
              <a:rPr lang="en-US" sz="2400" dirty="0" smtClean="0">
                <a:latin typeface="Times New Roman" pitchFamily="18" charset="0"/>
                <a:cs typeface="Times New Roman" pitchFamily="18" charset="0"/>
              </a:rPr>
              <a:t>.</a:t>
            </a:r>
          </a:p>
        </p:txBody>
      </p:sp>
      <p:sp>
        <p:nvSpPr>
          <p:cNvPr id="3" name="Rectangle 2"/>
          <p:cNvSpPr/>
          <p:nvPr/>
        </p:nvSpPr>
        <p:spPr>
          <a:xfrm>
            <a:off x="685800" y="154632"/>
            <a:ext cx="8229600" cy="461665"/>
          </a:xfrm>
          <a:prstGeom prst="rect">
            <a:avLst/>
          </a:prstGeom>
        </p:spPr>
        <p:txBody>
          <a:bodyPr wrap="square">
            <a:spAutoFit/>
          </a:bodyPr>
          <a:lstStyle/>
          <a:p>
            <a:r>
              <a:rPr lang="en-US" sz="2400" b="1" i="1" u="sng" dirty="0" smtClean="0">
                <a:solidFill>
                  <a:srgbClr val="002060"/>
                </a:solidFill>
                <a:effectLst>
                  <a:outerShdw blurRad="38100" dist="38100" dir="2700000" algn="tl">
                    <a:srgbClr val="000000">
                      <a:alpha val="43137"/>
                    </a:srgbClr>
                  </a:outerShdw>
                </a:effectLst>
                <a:latin typeface="Trebuchet MS (Body)"/>
              </a:rPr>
              <a:t>According to Professor  </a:t>
            </a:r>
            <a:r>
              <a:rPr lang="en-US" sz="2400" b="1" i="1" u="sng" dirty="0" err="1" smtClean="0">
                <a:latin typeface="Trebuchet MS (Body)"/>
              </a:rPr>
              <a:t>Haubold’s</a:t>
            </a:r>
            <a:r>
              <a:rPr lang="en-US" sz="2400" b="1" i="1" u="sng" dirty="0" smtClean="0">
                <a:solidFill>
                  <a:srgbClr val="002060"/>
                </a:solidFill>
                <a:effectLst>
                  <a:outerShdw blurRad="38100" dist="38100" dir="2700000" algn="tl">
                    <a:srgbClr val="000000">
                      <a:alpha val="43137"/>
                    </a:srgbClr>
                  </a:outerShdw>
                </a:effectLst>
                <a:latin typeface="Trebuchet MS (Body)"/>
              </a:rPr>
              <a:t> research interest</a:t>
            </a:r>
            <a:endParaRPr lang="en-US" sz="2400" u="sng" dirty="0" smtClean="0">
              <a:solidFill>
                <a:srgbClr val="002060"/>
              </a:solidFill>
              <a:effectLst>
                <a:outerShdw blurRad="38100" dist="38100" dir="2700000" algn="tl">
                  <a:srgbClr val="000000">
                    <a:alpha val="43137"/>
                  </a:srgbClr>
                </a:outerShdw>
              </a:effectLst>
              <a:latin typeface="Trebuchet MS (Body)"/>
            </a:endParaRPr>
          </a:p>
        </p:txBody>
      </p:sp>
    </p:spTree>
    <p:extLst>
      <p:ext uri="{BB962C8B-B14F-4D97-AF65-F5344CB8AC3E}">
        <p14:creationId xmlns:p14="http://schemas.microsoft.com/office/powerpoint/2010/main" val="1658132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1493"/>
            <a:ext cx="8382000" cy="6740307"/>
          </a:xfrm>
          <a:prstGeom prst="rect">
            <a:avLst/>
          </a:prstGeom>
        </p:spPr>
        <p:txBody>
          <a:bodyPr wrap="square">
            <a:spAutoFit/>
          </a:bodyPr>
          <a:lstStyle/>
          <a:p>
            <a:pPr marL="342900" indent="-342900" algn="just">
              <a:buBlip>
                <a:blip r:embed="rId2"/>
              </a:buBlip>
            </a:pPr>
            <a:r>
              <a:rPr lang="en-US" sz="2400" dirty="0">
                <a:latin typeface="Times New Roman" pitchFamily="18" charset="0"/>
                <a:cs typeface="Times New Roman" pitchFamily="18" charset="0"/>
              </a:rPr>
              <a:t>The results obtained are presented in the form of four theorems. Some results associated with fractional </a:t>
            </a:r>
            <a:r>
              <a:rPr lang="en-US" sz="2400" dirty="0" err="1">
                <a:latin typeface="Times New Roman" pitchFamily="18" charset="0"/>
                <a:cs typeface="Times New Roman" pitchFamily="18" charset="0"/>
              </a:rPr>
              <a:t>Schr¨odinger</a:t>
            </a:r>
            <a:r>
              <a:rPr lang="en-US" sz="2400" dirty="0">
                <a:latin typeface="Times New Roman" pitchFamily="18" charset="0"/>
                <a:cs typeface="Times New Roman" pitchFamily="18" charset="0"/>
              </a:rPr>
              <a:t> equation and fractional diffusion-wave equation are also derived as special cases of the findings. </a:t>
            </a:r>
          </a:p>
          <a:p>
            <a:pPr marL="342900" indent="-342900" algn="just">
              <a:buBlip>
                <a:blip r:embed="rId2"/>
              </a:buBlip>
            </a:pPr>
            <a:endParaRPr lang="en-US" sz="2400" dirty="0" smtClean="0">
              <a:latin typeface="Times New Roman" pitchFamily="18" charset="0"/>
              <a:cs typeface="Times New Roman" pitchFamily="18" charset="0"/>
            </a:endParaRPr>
          </a:p>
          <a:p>
            <a:pPr marL="342900" indent="-342900" algn="just">
              <a:buBlip>
                <a:blip r:embed="rId2"/>
              </a:buBlip>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results are of interest to the physics of complex systems </a:t>
            </a:r>
            <a:r>
              <a:rPr lang="en-US" sz="2400" dirty="0" err="1">
                <a:latin typeface="Times New Roman" pitchFamily="18" charset="0"/>
                <a:cs typeface="Times New Roman" pitchFamily="18" charset="0"/>
              </a:rPr>
              <a:t>goverend</a:t>
            </a:r>
            <a:r>
              <a:rPr lang="en-US" sz="2400" dirty="0">
                <a:latin typeface="Times New Roman" pitchFamily="18" charset="0"/>
                <a:cs typeface="Times New Roman" pitchFamily="18" charset="0"/>
              </a:rPr>
              <a:t> by non-Gaussian, Non-</a:t>
            </a:r>
            <a:r>
              <a:rPr lang="en-US" sz="2400" dirty="0" err="1">
                <a:latin typeface="Times New Roman" pitchFamily="18" charset="0"/>
                <a:cs typeface="Times New Roman" pitchFamily="18" charset="0"/>
              </a:rPr>
              <a:t>Markovian</a:t>
            </a:r>
            <a:r>
              <a:rPr lang="en-US" sz="2400" dirty="0">
                <a:latin typeface="Times New Roman" pitchFamily="18" charset="0"/>
                <a:cs typeface="Times New Roman" pitchFamily="18" charset="0"/>
              </a:rPr>
              <a:t>, and non-</a:t>
            </a:r>
            <a:r>
              <a:rPr lang="en-US" sz="2400" dirty="0" err="1">
                <a:latin typeface="Times New Roman" pitchFamily="18" charset="0"/>
                <a:cs typeface="Times New Roman" pitchFamily="18" charset="0"/>
              </a:rPr>
              <a:t>Fickian</a:t>
            </a:r>
            <a:r>
              <a:rPr lang="en-US" sz="2400" dirty="0">
                <a:latin typeface="Times New Roman" pitchFamily="18" charset="0"/>
                <a:cs typeface="Times New Roman" pitchFamily="18" charset="0"/>
              </a:rPr>
              <a:t> phenomena.</a:t>
            </a:r>
          </a:p>
          <a:p>
            <a:pPr marL="342900" indent="-342900" algn="just">
              <a:buBlip>
                <a:blip r:embed="rId2"/>
              </a:buBlip>
            </a:pPr>
            <a:endParaRPr lang="en-US" sz="2400" dirty="0" smtClean="0">
              <a:latin typeface="Times New Roman" pitchFamily="18" charset="0"/>
              <a:cs typeface="Times New Roman" pitchFamily="18" charset="0"/>
            </a:endParaRPr>
          </a:p>
          <a:p>
            <a:pPr marL="342900" indent="-342900" algn="just">
              <a:buBlip>
                <a:blip r:embed="rId2"/>
              </a:buBlip>
            </a:pPr>
            <a:r>
              <a:rPr lang="en-US" sz="2400" dirty="0" smtClean="0">
                <a:latin typeface="Times New Roman" pitchFamily="18" charset="0"/>
                <a:cs typeface="Times New Roman" pitchFamily="18" charset="0"/>
              </a:rPr>
              <a:t>Stars </a:t>
            </a:r>
            <a:r>
              <a:rPr lang="en-US" sz="2400" dirty="0">
                <a:latin typeface="Times New Roman" pitchFamily="18" charset="0"/>
                <a:cs typeface="Times New Roman" pitchFamily="18" charset="0"/>
              </a:rPr>
              <a:t>are gravitationally stabilized fusion reactors changing their chemical </a:t>
            </a:r>
            <a:r>
              <a:rPr lang="en-US" sz="2400" dirty="0" smtClean="0">
                <a:latin typeface="Times New Roman" pitchFamily="18" charset="0"/>
                <a:cs typeface="Times New Roman" pitchFamily="18" charset="0"/>
              </a:rPr>
              <a:t>composition </a:t>
            </a:r>
            <a:r>
              <a:rPr lang="en-US" sz="2400" dirty="0">
                <a:latin typeface="Times New Roman" pitchFamily="18" charset="0"/>
                <a:cs typeface="Times New Roman" pitchFamily="18" charset="0"/>
              </a:rPr>
              <a:t>while transforming light atomic nuclei into heavy ones. </a:t>
            </a:r>
            <a:endParaRPr lang="en-US" sz="2400" dirty="0" smtClean="0">
              <a:latin typeface="Times New Roman" pitchFamily="18" charset="0"/>
              <a:cs typeface="Times New Roman" pitchFamily="18" charset="0"/>
            </a:endParaRPr>
          </a:p>
          <a:p>
            <a:pPr marL="342900" indent="-342900" algn="just">
              <a:buBlip>
                <a:blip r:embed="rId2"/>
              </a:buBlip>
            </a:pPr>
            <a:endParaRPr lang="en-US" sz="2400" dirty="0" smtClean="0">
              <a:latin typeface="Times New Roman" pitchFamily="18" charset="0"/>
              <a:cs typeface="Times New Roman" pitchFamily="18" charset="0"/>
            </a:endParaRPr>
          </a:p>
          <a:p>
            <a:pPr marL="342900" indent="-342900" algn="just">
              <a:buBlip>
                <a:blip r:embed="rId2"/>
              </a:buBlip>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atomic nuclei are </a:t>
            </a:r>
            <a:r>
              <a:rPr lang="en-US" sz="2400" dirty="0" smtClean="0">
                <a:latin typeface="Times New Roman" pitchFamily="18" charset="0"/>
                <a:cs typeface="Times New Roman" pitchFamily="18" charset="0"/>
              </a:rPr>
              <a:t>supposed </a:t>
            </a:r>
            <a:r>
              <a:rPr lang="en-US" sz="2400" dirty="0">
                <a:latin typeface="Times New Roman" pitchFamily="18" charset="0"/>
                <a:cs typeface="Times New Roman" pitchFamily="18" charset="0"/>
              </a:rPr>
              <a:t>to be in thermal equilibrium with the ambient plasma. The majority of reactions </a:t>
            </a:r>
            <a:r>
              <a:rPr lang="en-US" sz="2400" dirty="0" smtClean="0">
                <a:latin typeface="Times New Roman" pitchFamily="18" charset="0"/>
                <a:cs typeface="Times New Roman" pitchFamily="18" charset="0"/>
              </a:rPr>
              <a:t>among </a:t>
            </a:r>
            <a:r>
              <a:rPr lang="en-US" sz="2400" dirty="0">
                <a:latin typeface="Times New Roman" pitchFamily="18" charset="0"/>
                <a:cs typeface="Times New Roman" pitchFamily="18" charset="0"/>
              </a:rPr>
              <a:t>nuclei leading to a nuclear transformation are inhibited by the necessity for the </a:t>
            </a:r>
            <a:r>
              <a:rPr lang="en-US" sz="2400" dirty="0" smtClean="0">
                <a:latin typeface="Times New Roman" pitchFamily="18" charset="0"/>
                <a:cs typeface="Times New Roman" pitchFamily="18" charset="0"/>
              </a:rPr>
              <a:t>charged </a:t>
            </a:r>
            <a:r>
              <a:rPr lang="en-US" sz="2400" dirty="0">
                <a:latin typeface="Times New Roman" pitchFamily="18" charset="0"/>
                <a:cs typeface="Times New Roman" pitchFamily="18" charset="0"/>
              </a:rPr>
              <a:t>participants to tunnel through their mutual Coulomb barrier. </a:t>
            </a:r>
          </a:p>
        </p:txBody>
      </p:sp>
    </p:spTree>
    <p:extLst>
      <p:ext uri="{BB962C8B-B14F-4D97-AF65-F5344CB8AC3E}">
        <p14:creationId xmlns:p14="http://schemas.microsoft.com/office/powerpoint/2010/main" val="4009428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4200" y="533400"/>
            <a:ext cx="2446504" cy="553998"/>
          </a:xfrm>
          <a:prstGeom prst="rect">
            <a:avLst/>
          </a:prstGeom>
        </p:spPr>
        <p:style>
          <a:lnRef idx="1">
            <a:schemeClr val="accent6"/>
          </a:lnRef>
          <a:fillRef idx="2">
            <a:schemeClr val="accent6"/>
          </a:fillRef>
          <a:effectRef idx="1">
            <a:schemeClr val="accent6"/>
          </a:effectRef>
          <a:fontRef idx="minor">
            <a:schemeClr val="dk1"/>
          </a:fontRef>
        </p:style>
        <p:txBody>
          <a:bodyPr wrap="none">
            <a:spAutoFit/>
          </a:bodyPr>
          <a:lstStyle/>
          <a:p>
            <a:r>
              <a:rPr lang="en-US" sz="3000" dirty="0" smtClean="0"/>
              <a:t>Approved by </a:t>
            </a:r>
            <a:endParaRPr lang="en-US" sz="3000" dirty="0"/>
          </a:p>
        </p:txBody>
      </p:sp>
      <p:sp>
        <p:nvSpPr>
          <p:cNvPr id="3" name="Rectangle 2"/>
          <p:cNvSpPr/>
          <p:nvPr/>
        </p:nvSpPr>
        <p:spPr>
          <a:xfrm>
            <a:off x="685800" y="2590800"/>
            <a:ext cx="1984839" cy="492443"/>
          </a:xfrm>
          <a:prstGeom prst="rect">
            <a:avLst/>
          </a:prstGeom>
        </p:spPr>
        <p:txBody>
          <a:bodyPr wrap="none">
            <a:spAutoFit/>
          </a:bodyPr>
          <a:lstStyle/>
          <a:p>
            <a:r>
              <a:rPr lang="en-US" sz="2600" dirty="0" smtClean="0">
                <a:solidFill>
                  <a:srgbClr val="C00000"/>
                </a:solidFill>
              </a:rPr>
              <a:t>E-signature:</a:t>
            </a:r>
            <a:endParaRPr lang="en-US" sz="2600" dirty="0">
              <a:solidFill>
                <a:srgbClr val="C00000"/>
              </a:solidFill>
            </a:endParaRPr>
          </a:p>
        </p:txBody>
      </p:sp>
    </p:spTree>
    <p:extLst>
      <p:ext uri="{BB962C8B-B14F-4D97-AF65-F5344CB8AC3E}">
        <p14:creationId xmlns:p14="http://schemas.microsoft.com/office/powerpoint/2010/main" val="4174177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4294967295"/>
          </p:nvPr>
        </p:nvSpPr>
        <p:spPr>
          <a:xfrm>
            <a:off x="762000" y="685800"/>
            <a:ext cx="7543800" cy="3886200"/>
          </a:xfrm>
          <a:prstGeom prst="rect">
            <a:avLst/>
          </a:prstGeom>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461665"/>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International Open Access </a:t>
            </a:r>
            <a:r>
              <a:rPr lang="en-US" sz="2400" dirty="0" smtClean="0">
                <a:solidFill>
                  <a:schemeClr val="accent5">
                    <a:lumMod val="10000"/>
                  </a:schemeClr>
                </a:solidFill>
                <a:latin typeface="Andalus" panose="02020603050405020304" pitchFamily="18" charset="-78"/>
                <a:cs typeface="Andalus" panose="02020603050405020304" pitchFamily="18" charset="-78"/>
              </a:rPr>
              <a:t>Membership</a:t>
            </a: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p:spPr>
        <p:style>
          <a:lnRef idx="3">
            <a:schemeClr val="lt1"/>
          </a:lnRef>
          <a:fillRef idx="1">
            <a:schemeClr val="accent1"/>
          </a:fillRef>
          <a:effectRef idx="1">
            <a:schemeClr val="accent1"/>
          </a:effectRef>
          <a:fontRef idx="minor">
            <a:schemeClr val="lt1"/>
          </a:fontRef>
        </p:style>
        <p:txBody>
          <a:bodyPr anchor="ctr"/>
          <a:lstStyle/>
          <a:p>
            <a:pPr>
              <a:defRPr/>
            </a:pPr>
            <a:r>
              <a:rPr lang="en-US" dirty="0">
                <a:latin typeface="Calisto MT" panose="02040603050505030304" pitchFamily="18" charset="0"/>
              </a:rPr>
              <a:t>OMICS International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55709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1905000" cy="533400"/>
          </a:xfrm>
        </p:spPr>
        <p:style>
          <a:lnRef idx="1">
            <a:schemeClr val="accent1"/>
          </a:lnRef>
          <a:fillRef idx="2">
            <a:schemeClr val="accent1"/>
          </a:fillRef>
          <a:effectRef idx="1">
            <a:schemeClr val="accent1"/>
          </a:effectRef>
          <a:fontRef idx="minor">
            <a:schemeClr val="dk1"/>
          </a:fontRef>
        </p:style>
        <p:txBody>
          <a:bodyPr>
            <a:normAutofit/>
          </a:bodyPr>
          <a:lstStyle/>
          <a:p>
            <a:r>
              <a:rPr lang="en-US" sz="2400" b="1" dirty="0" smtClean="0">
                <a:solidFill>
                  <a:srgbClr val="002060"/>
                </a:solidFill>
              </a:rPr>
              <a:t>Biography</a:t>
            </a:r>
            <a:endParaRPr lang="en-US" sz="2400" b="1" dirty="0">
              <a:solidFill>
                <a:srgbClr val="002060"/>
              </a:solidFill>
            </a:endParaRPr>
          </a:p>
        </p:txBody>
      </p:sp>
      <p:sp>
        <p:nvSpPr>
          <p:cNvPr id="4" name="Rectangle 3"/>
          <p:cNvSpPr/>
          <p:nvPr/>
        </p:nvSpPr>
        <p:spPr>
          <a:xfrm>
            <a:off x="0" y="1353264"/>
            <a:ext cx="9144000" cy="5047536"/>
          </a:xfrm>
          <a:prstGeom prst="rect">
            <a:avLst/>
          </a:prstGeom>
        </p:spPr>
        <p:txBody>
          <a:bodyPr wrap="square">
            <a:spAutoFit/>
          </a:bodyPr>
          <a:lstStyle/>
          <a:p>
            <a:pPr marL="342900" indent="-342900" algn="just">
              <a:buBlip>
                <a:blip r:embed="rId3"/>
              </a:buBlip>
            </a:pPr>
            <a:r>
              <a:rPr lang="en-US" sz="2300" dirty="0"/>
              <a:t>Hans J. </a:t>
            </a:r>
            <a:r>
              <a:rPr lang="en-US" sz="2300" dirty="0" err="1"/>
              <a:t>Haubold</a:t>
            </a:r>
            <a:r>
              <a:rPr lang="en-US" sz="2300" dirty="0"/>
              <a:t> studied physics at the Technical University, Chemnitz, Germany, and received the PhD in 1980 and DSc 1984, both on topics of stellar astrophysics</a:t>
            </a:r>
            <a:r>
              <a:rPr lang="en-US" sz="2300" dirty="0" smtClean="0"/>
              <a:t>.</a:t>
            </a:r>
          </a:p>
          <a:p>
            <a:pPr marL="342900" indent="-342900" algn="just">
              <a:buBlip>
                <a:blip r:embed="rId3"/>
              </a:buBlip>
            </a:pPr>
            <a:r>
              <a:rPr lang="en-US" sz="2300" dirty="0" smtClean="0"/>
              <a:t> </a:t>
            </a:r>
            <a:r>
              <a:rPr lang="en-US" sz="2300" dirty="0"/>
              <a:t>From 1974 to 1990, he worked at the Institute for Astrophysics, Potsdam, Germany. </a:t>
            </a:r>
            <a:endParaRPr lang="en-US" sz="2300" dirty="0" smtClean="0"/>
          </a:p>
          <a:p>
            <a:pPr marL="342900" indent="-342900" algn="just">
              <a:buBlip>
                <a:blip r:embed="rId3"/>
              </a:buBlip>
            </a:pPr>
            <a:r>
              <a:rPr lang="en-US" sz="2300" dirty="0" smtClean="0"/>
              <a:t>In </a:t>
            </a:r>
            <a:r>
              <a:rPr lang="en-US" sz="2300" dirty="0"/>
              <a:t>1990, he accepted a post at the United Nations </a:t>
            </a:r>
            <a:r>
              <a:rPr lang="en-US" sz="2300" dirty="0" err="1"/>
              <a:t>Programme</a:t>
            </a:r>
            <a:r>
              <a:rPr lang="en-US" sz="2300" dirty="0"/>
              <a:t> on Space Applications, Office for Outer Space Affairs, United Nations, New York, USA (relocated to the United Nations Office at Vienna, Austria, in 1993) where he still works. </a:t>
            </a:r>
            <a:endParaRPr lang="en-US" sz="2300" dirty="0" smtClean="0"/>
          </a:p>
          <a:p>
            <a:pPr marL="342900" indent="-342900" algn="just">
              <a:buBlip>
                <a:blip r:embed="rId3"/>
              </a:buBlip>
            </a:pPr>
            <a:r>
              <a:rPr lang="en-US" sz="2300" dirty="0" smtClean="0"/>
              <a:t>Research </a:t>
            </a:r>
            <a:r>
              <a:rPr lang="en-US" sz="2300" dirty="0"/>
              <a:t>interest in astrophysics, physics, mathematics, history of physics, and space education. Since 1983 he is also a Professor at the Centre for Mathematical Sciences, Pala, Kerala, India. </a:t>
            </a:r>
            <a:endParaRPr lang="en-US" sz="2300" dirty="0" smtClean="0"/>
          </a:p>
          <a:p>
            <a:pPr marL="342900" indent="-342900" algn="just">
              <a:buBlip>
                <a:blip r:embed="rId3"/>
              </a:buBlip>
            </a:pPr>
            <a:r>
              <a:rPr lang="en-US" sz="2300" dirty="0" smtClean="0"/>
              <a:t>He </a:t>
            </a:r>
            <a:r>
              <a:rPr lang="en-US" sz="2300" dirty="0"/>
              <a:t>edited more than 10 volumes of workshop proceedings, is co-author of more than 10 books and 250 papers.</a:t>
            </a:r>
          </a:p>
        </p:txBody>
      </p:sp>
      <p:sp>
        <p:nvSpPr>
          <p:cNvPr id="5" name="Rectangle 4"/>
          <p:cNvSpPr/>
          <p:nvPr/>
        </p:nvSpPr>
        <p:spPr>
          <a:xfrm>
            <a:off x="2971800" y="76200"/>
            <a:ext cx="304800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2400" b="1" dirty="0"/>
              <a:t>Dr. </a:t>
            </a:r>
            <a:r>
              <a:rPr lang="en-US" sz="2400" dirty="0"/>
              <a:t>Hans J. </a:t>
            </a:r>
            <a:r>
              <a:rPr lang="en-US" sz="2400" dirty="0" err="1"/>
              <a:t>Haubold</a:t>
            </a:r>
            <a:endParaRPr lang="en-US" sz="2400" dirty="0"/>
          </a:p>
        </p:txBody>
      </p:sp>
    </p:spTree>
    <p:extLst>
      <p:ext uri="{BB962C8B-B14F-4D97-AF65-F5344CB8AC3E}">
        <p14:creationId xmlns:p14="http://schemas.microsoft.com/office/powerpoint/2010/main" val="358054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ircle(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ircle(in)">
                                      <p:cBhvr>
                                        <p:cTn id="22" dur="2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circle(in)">
                                      <p:cBhvr>
                                        <p:cTn id="2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381000"/>
            <a:ext cx="4343400" cy="609631"/>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2800" b="1" dirty="0" smtClean="0">
                <a:solidFill>
                  <a:srgbClr val="002060"/>
                </a:solidFill>
              </a:rPr>
              <a:t>Research Interests</a:t>
            </a:r>
            <a:endParaRPr lang="en-US" sz="2800" b="1" dirty="0">
              <a:solidFill>
                <a:srgbClr val="002060"/>
              </a:solidFill>
            </a:endParaRPr>
          </a:p>
        </p:txBody>
      </p:sp>
      <p:sp>
        <p:nvSpPr>
          <p:cNvPr id="3" name="Rectangle 2"/>
          <p:cNvSpPr/>
          <p:nvPr/>
        </p:nvSpPr>
        <p:spPr>
          <a:xfrm>
            <a:off x="533400" y="1447800"/>
            <a:ext cx="9067801" cy="2292935"/>
          </a:xfrm>
          <a:prstGeom prst="rect">
            <a:avLst/>
          </a:prstGeom>
        </p:spPr>
        <p:txBody>
          <a:bodyPr wrap="square">
            <a:spAutoFit/>
          </a:bodyPr>
          <a:lstStyle/>
          <a:p>
            <a:pPr marL="342900" indent="-342900">
              <a:buBlip>
                <a:blip r:embed="rId2"/>
              </a:buBlip>
            </a:pPr>
            <a:r>
              <a:rPr lang="en-US" sz="2400" dirty="0"/>
              <a:t>Astrophysics</a:t>
            </a:r>
            <a:r>
              <a:rPr lang="en-US" sz="2400" dirty="0" smtClean="0"/>
              <a:t>,</a:t>
            </a:r>
          </a:p>
          <a:p>
            <a:pPr marL="342900" indent="-342900">
              <a:buBlip>
                <a:blip r:embed="rId2"/>
              </a:buBlip>
            </a:pPr>
            <a:r>
              <a:rPr lang="en-US" sz="2400" dirty="0" smtClean="0"/>
              <a:t>Planetary </a:t>
            </a:r>
            <a:r>
              <a:rPr lang="en-US" sz="2400" dirty="0"/>
              <a:t>Science</a:t>
            </a:r>
            <a:r>
              <a:rPr lang="en-US" sz="2400" dirty="0" smtClean="0"/>
              <a:t>,</a:t>
            </a:r>
          </a:p>
          <a:p>
            <a:pPr marL="342900" indent="-342900">
              <a:buBlip>
                <a:blip r:embed="rId2"/>
              </a:buBlip>
            </a:pPr>
            <a:r>
              <a:rPr lang="en-US" sz="2400" dirty="0" smtClean="0"/>
              <a:t>Cosmology</a:t>
            </a:r>
            <a:r>
              <a:rPr lang="en-US" sz="2400" dirty="0"/>
              <a:t>, </a:t>
            </a:r>
            <a:endParaRPr lang="en-US" sz="2400" dirty="0" smtClean="0"/>
          </a:p>
          <a:p>
            <a:pPr marL="342900" indent="-342900">
              <a:buBlip>
                <a:blip r:embed="rId2"/>
              </a:buBlip>
            </a:pPr>
            <a:r>
              <a:rPr lang="en-US" sz="2400" dirty="0" smtClean="0"/>
              <a:t>Astronomy,</a:t>
            </a:r>
          </a:p>
          <a:p>
            <a:pPr marL="342900" indent="-342900">
              <a:buBlip>
                <a:blip r:embed="rId2"/>
              </a:buBlip>
            </a:pPr>
            <a:r>
              <a:rPr lang="en-US" sz="2400" dirty="0" smtClean="0"/>
              <a:t>Space </a:t>
            </a:r>
            <a:r>
              <a:rPr lang="en-US" sz="2400" dirty="0"/>
              <a:t>Science</a:t>
            </a:r>
            <a:r>
              <a:rPr lang="en-US" sz="2300" dirty="0" smtClean="0"/>
              <a:t/>
            </a:r>
            <a:br>
              <a:rPr lang="en-US" sz="2300" dirty="0" smtClean="0"/>
            </a:br>
            <a:endParaRPr lang="en-US" sz="2300" dirty="0">
              <a:solidFill>
                <a:srgbClr val="002060"/>
              </a:solidFill>
            </a:endParaRPr>
          </a:p>
        </p:txBody>
      </p:sp>
      <p:pic>
        <p:nvPicPr>
          <p:cNvPr id="8194" name="Picture 2" descr="https://encrypted-tbn1.gstatic.com/images?q=tbn:ANd9GcRCesborfc5s0bn1mnR_KGkg63PyyL8BL8S6gcuVlKcSYxAsgx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81000"/>
            <a:ext cx="26670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https://encrypted-tbn2.gstatic.com/images?q=tbn:ANd9GcTREuEg9zrNsvhiFwfk0Z0sG1YcVy6WNdktC2mkxVMrIIVw7pq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5279755"/>
            <a:ext cx="2819400" cy="1524001"/>
          </a:xfrm>
          <a:prstGeom prst="rect">
            <a:avLst/>
          </a:prstGeom>
          <a:noFill/>
          <a:extLst>
            <a:ext uri="{909E8E84-426E-40DD-AFC4-6F175D3DCCD1}">
              <a14:hiddenFill xmlns:a14="http://schemas.microsoft.com/office/drawing/2010/main">
                <a:solidFill>
                  <a:srgbClr val="FFFFFF"/>
                </a:solidFill>
              </a14:hiddenFill>
            </a:ext>
          </a:extLst>
        </p:spPr>
      </p:pic>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025" y="5149878"/>
            <a:ext cx="2914650" cy="157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5626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1071" y="957873"/>
            <a:ext cx="8763000" cy="4870564"/>
          </a:xfrm>
          <a:prstGeom prst="rect">
            <a:avLst/>
          </a:prstGeom>
        </p:spPr>
        <p:txBody>
          <a:bodyPr wrap="square">
            <a:spAutoFit/>
          </a:bodyPr>
          <a:lstStyle/>
          <a:p>
            <a:pPr marL="342900" lvl="0" indent="-342900">
              <a:buFont typeface="+mj-lt"/>
              <a:buAutoNum type="arabicPeriod"/>
            </a:pPr>
            <a:endParaRPr lang="en-US" sz="1750" dirty="0"/>
          </a:p>
          <a:p>
            <a:pPr marL="342900" lvl="0" indent="-342900">
              <a:buFont typeface="+mj-lt"/>
              <a:buAutoNum type="arabicPeriod"/>
            </a:pPr>
            <a:endParaRPr lang="en-US" sz="1750" b="1" dirty="0" smtClean="0"/>
          </a:p>
          <a:p>
            <a:pPr marL="342900" indent="-342900">
              <a:buFont typeface="+mj-lt"/>
              <a:buAutoNum type="arabicPeriod"/>
            </a:pPr>
            <a:r>
              <a:rPr lang="en-US" sz="1600" dirty="0" err="1"/>
              <a:t>Mittag-Leffler</a:t>
            </a:r>
            <a:r>
              <a:rPr lang="en-US" sz="1600" dirty="0"/>
              <a:t> functions and their </a:t>
            </a:r>
            <a:r>
              <a:rPr lang="en-US" sz="1600" dirty="0" err="1"/>
              <a:t>applicationsHJ</a:t>
            </a:r>
            <a:r>
              <a:rPr lang="en-US" sz="1600" dirty="0"/>
              <a:t> </a:t>
            </a:r>
            <a:r>
              <a:rPr lang="en-US" sz="1600" dirty="0" err="1"/>
              <a:t>Haubold</a:t>
            </a:r>
            <a:r>
              <a:rPr lang="en-US" sz="1600" dirty="0"/>
              <a:t>, AM </a:t>
            </a:r>
            <a:r>
              <a:rPr lang="en-US" sz="1600" dirty="0" err="1"/>
              <a:t>Mathai</a:t>
            </a:r>
            <a:r>
              <a:rPr lang="en-US" sz="1600" dirty="0"/>
              <a:t>, RK </a:t>
            </a:r>
            <a:r>
              <a:rPr lang="en-US" sz="1600" dirty="0" err="1"/>
              <a:t>Saxena</a:t>
            </a:r>
            <a:r>
              <a:rPr lang="en-US" sz="1600" dirty="0"/>
              <a:t>, Journal of Applied Mathematics </a:t>
            </a:r>
            <a:r>
              <a:rPr lang="en-US" sz="1600" dirty="0" smtClean="0"/>
              <a:t>2011</a:t>
            </a:r>
          </a:p>
          <a:p>
            <a:pPr marL="342900" indent="-342900">
              <a:buFont typeface="+mj-lt"/>
              <a:buAutoNum type="arabicPeriod"/>
            </a:pPr>
            <a:endParaRPr lang="en-US" sz="1600" dirty="0"/>
          </a:p>
          <a:p>
            <a:pPr marL="342900" lvl="0" indent="-342900">
              <a:buFont typeface="+mj-lt"/>
              <a:buAutoNum type="arabicPeriod"/>
            </a:pPr>
            <a:r>
              <a:rPr lang="en-US" sz="1750" dirty="0" smtClean="0"/>
              <a:t>Further </a:t>
            </a:r>
            <a:r>
              <a:rPr lang="en-US" sz="1750" dirty="0"/>
              <a:t>solutions of fractional reaction–diffusion equations in terms of the h-function, HJ </a:t>
            </a:r>
            <a:r>
              <a:rPr lang="en-US" sz="1750" dirty="0" err="1"/>
              <a:t>Haubold</a:t>
            </a:r>
            <a:r>
              <a:rPr lang="en-US" sz="1750" dirty="0"/>
              <a:t>, AM </a:t>
            </a:r>
            <a:r>
              <a:rPr lang="en-US" sz="1750" dirty="0" err="1"/>
              <a:t>Mathai</a:t>
            </a:r>
            <a:r>
              <a:rPr lang="en-US" sz="1750" dirty="0"/>
              <a:t>, RK </a:t>
            </a:r>
            <a:r>
              <a:rPr lang="en-US" sz="1750" dirty="0" err="1"/>
              <a:t>Saxena</a:t>
            </a:r>
            <a:r>
              <a:rPr lang="en-US" sz="1750" dirty="0"/>
              <a:t>, Journal of Computational and applied Mathematics 235 (5), 1311-1316	</a:t>
            </a:r>
          </a:p>
          <a:p>
            <a:pPr marL="342900" lvl="0" indent="-342900">
              <a:buFont typeface="+mj-lt"/>
              <a:buAutoNum type="arabicPeriod"/>
            </a:pPr>
            <a:endParaRPr lang="en-US" sz="1750" dirty="0"/>
          </a:p>
          <a:p>
            <a:pPr marL="342900" lvl="0" indent="-342900">
              <a:buFont typeface="+mj-lt"/>
              <a:buAutoNum type="arabicPeriod"/>
            </a:pPr>
            <a:r>
              <a:rPr lang="en-US" sz="1750" dirty="0"/>
              <a:t>Solutions of certain fractional kinetic equations and a fractional diffusion equation, RK </a:t>
            </a:r>
            <a:r>
              <a:rPr lang="en-US" sz="1750" dirty="0" err="1"/>
              <a:t>Saxena</a:t>
            </a:r>
            <a:r>
              <a:rPr lang="en-US" sz="1750" dirty="0"/>
              <a:t>, AM </a:t>
            </a:r>
            <a:r>
              <a:rPr lang="en-US" sz="1750" dirty="0" err="1"/>
              <a:t>Mathai</a:t>
            </a:r>
            <a:r>
              <a:rPr lang="en-US" sz="1750" dirty="0"/>
              <a:t>, HJ </a:t>
            </a:r>
            <a:r>
              <a:rPr lang="en-US" sz="1750" dirty="0" err="1"/>
              <a:t>Haubold</a:t>
            </a:r>
            <a:r>
              <a:rPr lang="en-US" sz="1750" dirty="0"/>
              <a:t>, Journal of Mathematical physics 51 (10), </a:t>
            </a:r>
            <a:r>
              <a:rPr lang="en-US" sz="1750" dirty="0" smtClean="0"/>
              <a:t>103506</a:t>
            </a:r>
          </a:p>
          <a:p>
            <a:pPr marL="342900" lvl="0" indent="-342900">
              <a:buFont typeface="+mj-lt"/>
              <a:buAutoNum type="arabicPeriod"/>
            </a:pPr>
            <a:endParaRPr lang="en-US" sz="1750" dirty="0"/>
          </a:p>
          <a:p>
            <a:pPr marL="342900" lvl="0" indent="-342900">
              <a:buFont typeface="+mj-lt"/>
              <a:buAutoNum type="arabicPeriod"/>
            </a:pPr>
            <a:r>
              <a:rPr lang="en-US" sz="1750" dirty="0"/>
              <a:t>The H-function, AM </a:t>
            </a:r>
            <a:r>
              <a:rPr lang="en-US" sz="1750" dirty="0" err="1"/>
              <a:t>Mathai</a:t>
            </a:r>
            <a:r>
              <a:rPr lang="en-US" sz="1750" dirty="0"/>
              <a:t>, RK </a:t>
            </a:r>
            <a:r>
              <a:rPr lang="en-US" sz="1750" dirty="0" err="1"/>
              <a:t>Saxena</a:t>
            </a:r>
            <a:r>
              <a:rPr lang="en-US" sz="1750" dirty="0"/>
              <a:t>, HJ </a:t>
            </a:r>
            <a:r>
              <a:rPr lang="en-US" sz="1750" dirty="0" err="1" smtClean="0"/>
              <a:t>Haubold,Springer</a:t>
            </a:r>
            <a:endParaRPr lang="en-US" sz="1750" dirty="0" smtClean="0"/>
          </a:p>
          <a:p>
            <a:pPr marL="342900" lvl="0" indent="-342900">
              <a:buFont typeface="+mj-lt"/>
              <a:buAutoNum type="arabicPeriod"/>
            </a:pPr>
            <a:endParaRPr lang="en-US" sz="1750" dirty="0"/>
          </a:p>
          <a:p>
            <a:pPr marL="342900" lvl="0" indent="-342900">
              <a:buFont typeface="+mj-lt"/>
              <a:buAutoNum type="arabicPeriod"/>
            </a:pPr>
            <a:r>
              <a:rPr lang="en-US" sz="1750" dirty="0"/>
              <a:t>Special functions for applied scientists, AM </a:t>
            </a:r>
            <a:r>
              <a:rPr lang="en-US" sz="1750" dirty="0" err="1"/>
              <a:t>Mathai</a:t>
            </a:r>
            <a:r>
              <a:rPr lang="en-US" sz="1750" dirty="0"/>
              <a:t>, HJ </a:t>
            </a:r>
            <a:r>
              <a:rPr lang="en-US" sz="1750" dirty="0" err="1"/>
              <a:t>Haubold</a:t>
            </a:r>
            <a:r>
              <a:rPr lang="en-US" sz="1750" dirty="0"/>
              <a:t>, Springer Science+ Business Media</a:t>
            </a:r>
          </a:p>
          <a:p>
            <a:pPr marL="342900" lvl="0" indent="-342900">
              <a:buFont typeface="+mj-lt"/>
              <a:buAutoNum type="arabicPeriod"/>
            </a:pPr>
            <a:endParaRPr lang="en-US" sz="1750" dirty="0"/>
          </a:p>
        </p:txBody>
      </p:sp>
      <p:sp>
        <p:nvSpPr>
          <p:cNvPr id="3" name="Title 1"/>
          <p:cNvSpPr txBox="1">
            <a:spLocks/>
          </p:cNvSpPr>
          <p:nvPr/>
        </p:nvSpPr>
        <p:spPr>
          <a:xfrm>
            <a:off x="380999" y="304800"/>
            <a:ext cx="2895601" cy="457201"/>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400" b="1" dirty="0" smtClean="0">
                <a:solidFill>
                  <a:srgbClr val="002060"/>
                </a:solidFill>
              </a:rPr>
              <a:t>Recent Publications</a:t>
            </a:r>
            <a:endParaRPr lang="en-US" sz="2400" b="1" dirty="0">
              <a:solidFill>
                <a:srgbClr val="002060"/>
              </a:solidFill>
            </a:endParaRPr>
          </a:p>
        </p:txBody>
      </p:sp>
    </p:spTree>
    <p:extLst>
      <p:ext uri="{BB962C8B-B14F-4D97-AF65-F5344CB8AC3E}">
        <p14:creationId xmlns:p14="http://schemas.microsoft.com/office/powerpoint/2010/main" val="3855151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hQSEBUUExQVFBQSFxUUFRQYFRUUFBQUFBQVFBQVFRUXHCYeFxojGRUUHy8gIycpLCwsFR4xNTAqNSYrLCkBCQoKDgwOGg8PGikdHSQsLCkpLCwsKSksLCwpKSwsLCwpKSwsLCkpLCwpLCkpLCksKSwsKSksKSksLCwsLCwsLP/AABEIALYBFgMBIgACEQEDEQH/xAAcAAABBQEBAQAAAAAAAAAAAAAAAgMEBQYBBwj/xAA/EAABAgQEAwQHBQgCAwEAAAABAAIDBBEhBRIxQVFhcQYTIoEUMkJSkaGxYsHR4fAHFSMzU3KCkqLxQ3PCsv/EABsBAAEFAQEAAAAAAAAAAAAAAAABAgMEBQYH/8QAJREAAgICAwACAgIDAAAAAAAAAAECEQMhBBIxE1EiQTJhFCOB/9oADAMBAAIRAxEAPwCfNzRc47ZjpWttKctFGmZnKDQfE701CeFXGoIJDiKU25JifhPhipGb4UovPVTls9AikqRmMRxdz/C5o18JBNhvbdVkeGr2NhbnnO2gN6gerpt9FWiAcrqj1XUWzjlFL8SzSa6lBNQVXvatJMSqp5qBRaWHInow+ZxursrXOSDES4rVGcr0VZh5FQ8Iy6JhRD1XC5SdSs50TRMpQmCoAirveHgjoJ8hYCZ5pYmP1RVveniB+uSM/wBpJ8YvylxAmr/muxJmh1CphGA4/IJ98YFtaG3NO6WqD5dlh6bzUiHOADe/NUHpPIfP8VKM3YWGnA/ikWMV5i29OHD5rn7w6KpM9yb/AKhJ/eB4M/1CRwFWUuBifRLbin9vwVH+8fss/wBUr94j+mz/AJj6OSfGO+Yvm4qeXwCcbip4N+CoWz0M6sI5tiGvwcCFIhxoJ/8AJEYftMDx/wAEqxifOWsTFaH1W/BDcWG7GnzcPvVbEkHvp3T4cU8GuAf/AKOofhVV8Vz2Gj2uaeDgQfmmvHscs5phikM6tcP7Xg/JzfvTsOZhuNopbyew/VpIVDLyEYtz926moqKVO1imvSHAkuqHaGuqPhF/yP7NjBk3xHtaxzHBxAq14NBuS3X5LXxexjBDtWtNd15LhGN9zMwo1K928E9DY/IlewRe2MOLCDmPYQRxFfPmr3EjBN9kUeXlnKknowM4XQYxhuNRfKemychTt1Fn44nJkhkRjXMHgDjQRHGxa12lQFXGK5jy14LXNsWkUIVXk4o9318LnGzS6Lt6aVk2rGWxp4FCQ9vuu8Q8q6eSycObUyDNKr0otfLZroT4MS+YwjuCC9p/tOo6FCoZeOhFDu39noc5hpIDxwrTokCC17QACLX3oSreDDLgMtCRzoKcCpMPDQ4/0yRQU94clxMMU5pdTXfJ6/yMkJXKS2g3ItqVBi4dWppffYHbTpRbmdw+gDqAkDYeVVRzkPWm+tESlPDOpFnDye/hj42Ha0025LP4vI02W6iS7hUAW1B4hUmLylQVocfkNSLGT840edzLKKBEV1iEChVVFYeC6jDK0czycdMiOSKHgnXt5/ryTZaOPyVtGTNHPP8AXkig4oFOaVVvNKRibc0VHA/FLD2+7/y/Jd7xvun/AG/JACMw4fP8ktkYD2R8SuhzN2uHQ1+qUGwju9vMgH5BACHOHuinV34pzvW0Hg/5n8E7DkQ60OIx32TWG49M1j8UzMyb4Zo9pbXSo16HQp+hDgezcOHQg/UJYgwj7Zb1bX/8qKhut9N01ikxuEPd6mWIBfwOBI/xNHfJRIkMtNCCCNQRQjyWpksCgRW54T3Cm4PiB+5Pysp3sRsAvZM5jlbDd4IzeJZE1rvQ2so+6FoxwKW0r2LDv2HMy5nvc4m4FaADYVGp5rP9p/2VPlwXQyaDY3HxSRzwurBxZ57FPyWm7Ezb481Cl4rg+G4nwvAfoC4ZSbg1CzEaGWuIcKEahOyMy+FEbEYcroZDmngR9yl/Y1+H0jM4JDEOlBSi8b/aFhTYT6i1x81p4H7YIZh0ise14FwAHNJpsVku1s4ZuA2aYTlDyx7DSrD7JJ5j6qWUk1RBCDUrMjVGZcQoSwOtetThc8JtrZeMaRQP4EY61H/jefaBt/2sinIcQgggkEXB4EGxSULZc1cxxa8ZXNNHDgQpUGYS+0sQP7iOP/PD8X97KVPWh+SrIUZMcSRTNHLTCFWS0ZCZ0J1kR72yKDvl3rtXborhknWEAHVJo5pr7XVZV8UuqHihbUECxNFZntA2HCZl2vflquI4uSEHJZDdzYJuuhJ9NyxCx9Rp8VDxSWAcS0+HX5KM7GRFiZ3t1pUcBsV2apXXcUUGfJ2XX3en+6JMeJwkm9a39EKFMUfQixsfgqfFyCTRT5yN4jbRUmIxXChPtCqdgjbTNOELdmOxeD4jRZ+PAPBavEb60+az8y1vFnwcV1vFl+NGPzoUypdLH9EJsyp4t/2CnGGNjC8wR9V0Sb6VbDhxB9k1PwrX5LTic9lRBEi/YA+YSXSbx7J60qPiE8Xw60fDcwjXK6/mHBPwJBzv5ETMRfJUsiDoK0PkU8gKxCnsxI1pFY2JscwyvH+YvXqreV7ExJmGY0reEK1D/C5rhSrRaj9dQkbS9CjMoTs1LOhuLXChCaSgCnyWMPhjKaRIe8N/iYRyr6p5hQFtOz/7N4sZoe8ZQRUDenNMnOMFbHwg5ukUeJ4YwwhMQK90Tlew3dCfwJ3adiqdekzP7NnNacuajtQKgGmldj5rG4t2ffBJqNEkMql4LPG4+ldLTb4bszHFp5ffxW6/ZzNujzzXMYwTMNjntdo2ILNcCONDqvP1Y9n8bfKTMOPD9aGa02cCKOaeoJSyj2QxM+nZLtRDBDI7HSsT7QrBceT9PjRSMYhtfCNg5pFnNIIKz+BdvpSfggVbUjxQn0zNO9j9QqftFGl5ZpfCjOg8Wtf4D/gbfJZrg7qidNHk/bmVayYqBrm+RWbc9aTEJuDNRc5jua4G3eMGU31qLX5qxmsHgxoYo5gfbxMpQ9W8FoRm4pJkLVsxcSJXanHmtBgDs0lOMOgax4/uBt9AqOdlDCeWOpUbjQq4lnd1hsQ6GYiBrebWULvoQpRpQIQhAAhCUxhJAFyTQDmdEAX+LRaSUq3fxEdP0QqiHGU3tFFGdkIaQWBvnqfuVQgC4lZhCgysxSyE2x2j3ubjkxHEMq1+jq3BUaNMuLCSRSH4SOZP/Sq56bcbirQbak0J430UFkd4AaWuoXVPOnCt+F1w0cDkrZ6DHFpGlbFoS4XFBX7093xo7MbVt9VRMmSH5bkgCnA2qVNbNkONRXQnkf8ApQzwsbKAuJMeJtdwq7Hn0y15jlROzMTNFBFbAnoRf6/VQ8UmxEhgjTMBppYqfFjqSZLBU0U0y80sSqGcm3jcHq1p+5aCMyyzuIC63ONLdGZz4qyGZ2GbRITSOLDkcOfA+aansKysEaE/PCJpmplcx3uvGx5hMRgrHCjSUmy71CIbR/7M1qcxYrZgcxnVDWGTojuEGYvm8LIvtsd7N/aFdiquZgOhRXNqQ6G4iosatOo+FVK7PyneTMMaBpzuOwazxEn4L0Lsf2KhYh38zF8Wd7+6bmygNBIDj8N1MlZSbow+PkRIUCPSj4rXtftmdDIbm86rafs77cMhSbpZ7PFCESIHatLKlzifdIqfkst2yw98FwguaGNg1yCxqHkEuqOaiwnejSrq/wA2aGVrd2wRq4jbMbDkE2UL0x0ZftETHsSEeO54FAdOlSfvVchCUQ0n7PMLZMYlAhxKZMxca75Wkj50X1BKSUuxoDWgkcq/VfKXZTF/RZyDGOjHeLoQQfqvoWJ2rIhscwF4iAOBaC4EOFQRTVUeVPo02i5x4d00mXeMR/4bgGhtNyR8qLxPtxDBvWp5Ci9Kn4jiwFxDcw0c7xD/AB2XmPbOchgUDqn5KLFKcmS5IQimedxh4ikJUR1TVTMKw3vX+I5YbPFEibNb+J0A4laZnFhhDe4l4kyfWeDBgi3rOs9/kKqic4nU1U/GMS714yjLDhjJCZwaNzzOpVegAQhdAQA9IybosRrG6uNOg3J6BTcfnGue1kP+XBbkZz953mfolud6NCLR/OijxH+mw+z/AHFVCABC7RcQAKywloZmjO0Z6o4vOnwUKWly91B5nYDclPT8yDRjfUZYczu4oAjRIhcSTck1J5lJQpctAAGd/qjRu7zy5c0APSMgzLniuyNNm8Tz6IUSZmS91T0A2A4BCAPaMQw7JEbq1hrWgqR080w+ExsJzs5dStju4ix4r0LEMOGWoGYGuYbjhRUM/hIhw6loFdjr8FwbnOFRmvPo7rDy4zSRkWQiXBzgGudl6ClQforMRslc1mvBHGw0PXgiBK+B5s4G7W78xyum3wWvbQ1o0eqNqCv4KSU1JlttMZm5YmGHg5TrUChDdq+arJx57oUPhLq863qOiu4p8EPL4jFAbe4LWgk1HH71RRITu6ygGz8zhwFDTyU+F/f2Oixk+qs9iIutE8+FUkeVdEJpQBt3PJo1g4k/dqtHjL8jL5rKaXkXxojYcNpc9xoB954BWHaDDYsJrZZrTkYfEfaiRXakjhegHJXPZLFocGaAhtJaAS6KQaudsT7jBeiu+2URkWHnhg53mzd6i5pxutGWaUJqKWjnskFJNs88mniXhmCzxRYlozxfKK17lhGt/W6UWj7N9qjh0Du4uZxiVPdtoHwmuFi48Sb5Ss22I2X9WkSYNqjxMhE+7779q3APFc9HbB/iTFXxXHMINb3vminYE+zqVoJ0ZrVlniM+2M70iOHCHYQ4bj44xbpU+4Nys7PTzo0Qveak+QA2AGwC5OTrory55qTbgABoANhyTCQAQu0VhKYWMveRiWQtvfiHgwb9dEAN4bhpimpOSG274h9Vo+88BqVpMO/aLFlP4cuKwGDK0PJLzxdmrap2AoFnMQxMxAGNGSEz1IY2+04+048VCqkcVLTFUnF2jXYj+0aLFvlAPGpKzE3PPimrzVIhQwTc0HFSZLDc9XOOSE31nn6NHtO6JFjUfELLJKXojD8PdFdQUa1t3vPqsbxP4J/EcRblEGDUQWmtT60R3vv+4bJE7iFW93DGSEDXLu4+887nloFAThoIQugIA4rOA0QG53AGKfUYfYHvu58Am2BsG7gHRdm6hnAu4nkoUSIXEkmpOpQB17y51Sak3JXCeC6bDqkIAE7CgFxAFydAuQIRc4AbqTGjBgLW+sbOd/8ALeSQAmIoY3IzU+u7ifdHJRMtlwCqkMcGcC7hqG9eJSgdhwQ0Zn/4t3PXgEzHjl5qenIDgEl7y41NykoA6ChcQgD6ujTLGsBBIaTbcj8VHxmba9mtTQClBa1a/NZCDiZ8MNxI3/VVMmZurczbNsLct1wOTJNrrWmdlHh9JJ2QojHVABFr6cbXTWIF7YZLtiKUF3E2y1Q+GXvBaXAg2poSDSh2CVOMc6I1oObI6rgfVBIsB0Sx01ZorTRUehxSMziWvr4QPZA9YmmlVLm4ZJArc+sRvyAWnlsKNTUWpQk71uocaVoSQMu2c6+XDyT1n7Pehizp6RAgxJaDKvbFaO+NaV1LaWpwWCxS4/iO7uEPUhgeJ3MN/wDpy0uKxNcgqRrEdSjeYrYdTdZGYijPYGPFO5qWeQN39TQLoOJtIxeTGpOV+kaLmcy1IEvXmXPP1iO5aDyTPpL4jSyBVkMevEe6/wDk/Ro+y35omiA6sdxivGkNp8I5OdoByaq6cnnPtZrRpDb4WDyGp5m61oow8rHvS2Qf5PifvGIpQb9206dTfXRVrnEmpNSbkm5JOpKEKWiqcTkGA57g1oLnHQBSoWHUaHxD3bDce+4fYbv1NAlRsRoMsEd206mv8R/9zuHIWRQDghQ4Hr0ixfcBrDYftkeseQsoU3OPiOzPcSfkOQAsB0TWVGVLQhxFE/LSjnmwsNXGzR1KkCOyFaH4n/1CLD/1g/UooUIcm2GA6NW4q2ED4jzcfZHzTE5PuiUrQNbZrBZrRyCZe4k1JqTqTclJokoDiEJ6FL1GYmjeO56DdIAiFBLjQC/6upHeiH6l37v2HENr9UiLMWysGVu/F39x+5R0AdJQ0XXEqHqOoQARDdDGV/VglZNSbCv6ouOfsLD9aoAdhxQDRu+p3P4BJ7knkBqUgNpr8E/3me2h4bdQmsRjRiAWb5nc/gmk86AgQvglsLE08KTSy7EfXohvqnyQKIQhCUD2uRhnxGIzLoM1S4mm19E7DgxAGsDKipcXE1oCeHRWEOM17A03dStNDXmrOTksraudSxJbx89SuAlkbbtHfTzdfSvlYOZpANKGw3N9Tw3U/DpId7oADau7jqmw3I0UAGffifwTkaIBTLc6VPAan4qHtsgnJy0i+m4rYQLRcm9ToKhZmefQX8R2G35pcSaDjmJrwHT6Khx3FfCQLBTW8uRJKl9EWLD8a/v9ma7RRxXxusNGNp/0PmVlpqeNCGgMadQ3U/3O1Kl4lMVJVNGeur40OsUjO5MlYxETDlLbLF17Nb7zrN/PyXO8Yw+Ed44e06zB0bv5rSijFysal5Bzhms1nvus3oOJ6J8TDIf8tuZ39Rw0P2GbdSo8eO55q414cAOAGwSKKdRKzZ2LELjVxLidSTUpNEoNUhspQVeco4auPQbeafVCWR2sJNBcnQbqR6M1n8w1P9Ma/wCTvZSvSKCjBlB1Orj1d9wUfIkoSxceZLrWDRowWaPxPMpiicyoLUtB2ORoYBoDmsL0IodxfgkNh1NBcp8QONh8z5IL7UAyj5nqUlC2IyBuviPD2R1O/RNRYhcan8h0ToYkxIajaFsaypKWuhlenFJQqEAJYGXW54filtaTZo8/1onW4e6nqk/RMckvR6i34NR2kmp0On5JrNTT4qWZYkUOu34Jl8tRIpId8UhhCc7pJcwhLY1xaOiKeJ+KSXV1XEJRoJZ9XrdJCCUAcQhCAPfc4DhcNttz0rzKXMT9ATW4AuTc2u0BR2SdHl2bQXFLkVtfjqlwMMBLnOqS69zoOXJefNw9bO/aj6xWHuLiHOqTU0FfCAfqnY8epJJA18Oy5ENqBtOFOA4rP4ziXiyDY+IjjsEsIPLLQ6MOzJsSbyg3WVxrEqpyaxO1CfhcrPzc/wC6Kc9T+S2eLxKdsqcrIoKkMRmk3cQ0c9T0GpUR8ZrT4RmPvO08m/ikRYlTU6/NM1XQY40c3myWzkZ5cauJJ/WnBN5VJ7qyR3FPWNPmfgrMUZ05DcNlSpfodBUnL118guypv4RTmbn8lJiwSnt7IiEIob6op9o3d5bBJIrfdSTLpPdJ9jGRi1BCkCEuiGNr89koyyO2H5DiVaQ2hoo0eahmHXmnmxiBopI69GylfhGnYdHdbqPRSYzSTUpotTGOT0chC6cdBqiFAJKk5bfr6qGRPC2iCYPmeG3mnYGHueb/AIAKbJyZe4WstRJ4XTb8VUzZ+ul6WseK9spZfDg0aaJxzqf9LSfun7JI/Wq7EwwAE5dOSoNOW2WbS0jIzEQutTzoq+LKuW69Aa9pqwClsw0BOlVAjYc0HY14JVOUf0C2Y3uxuiIBRXU/hYrVU8aDrrZWIZFIKorYgukp+KxMK4mUpxpghCEowEIQgD6JEuMv6ryTMxEoMtbkbfemY2IFpNBfidydFRYjjXhIp4jrTa+q88xYJzZ6BGDfpKxPFjCaaULiaDosnOThNSTqkzM1WpJuVVTUyt/jcZRG5s0cUdHJqYVdFiJUVxP5pguHX5BbGPHRzfIz9mJ1S4UO9z5C/wA00YhPTgLJ2XF1bSMqcrJoNrW+vxTYkalTZSWzG9lcSskNlJH0hkVclhxrYKbHkMoutHhmEVNxZJxWTAsEslsItUZGLCoU0WDgp05CuoohqVIgkyNEYuCGnyxdyqVIhbENhUCDCUyFDqLpMVgCkrRHeyCZdEKUqVIawuPVaLB8KB9YKlyMixovYMfb0p5bDDsFZYf2XfENMtBzWqksOpwVrClg0VcaDgNVlSyZJeF/8YlRgvYkBwJGY8Ngtph/ZKHD/mDxHzouS2LMZBIYKHjqeqZi45mb6xqjFxJ5HcmV83MUVUUWjMIgCxNT8FGmOzkI3BtyVIcRdWzk/AxN2514K1LhKK0yquXJnJjs1Ad4Q6julFl8Y7MPhAmhI1BC1UWNW6TAxAtqHeJrtQVXnhlBXEs486emeaxBqHA1VHisrQVFl6X2jwNuXvGDX5clh8Tg+BVO35KS/wCmhHaMbEUUhS4ouo0QrViVsyEIQhSFYEIQgD1OexvLVrLm4Lzf4KkizSjRpgBRIj3HQGnQ0WDi46XiO5y8pQ8FzEzzVfFj8E8ZR7tGlSIHZ+I4+LwjcnRaWPFX6MLPmc2U73rsKA52gJV56DAh+s8PPAaDz3TT8XoKQ2hvNXIwr0zcj+yNCwg6uIA6roc1po26YjTLnG5quQ1YSSRSlIupS602ENBIWVkQVqpA0pVROSi9j4xcj0SWkoLZXNmGfgsfirKkpcTFCBRRXRM1lL2UtoicXH0zk7qoRarbEZfxaqG6Ep4qyvJ0QjDXcildwjuFOoldysjZUqHAzEJ8wlYS0uA2qZlfVE2CPaVsYgyQBJWhwtqp5e/xVzhr6FY/Ii36amNpFxnyCp1PyUWYjVunJs1oo74adhikivnk7G4s4aWKIMwdUn0dLbBtyClp2VpNdRz0ldhRyHKVhciHuAsK2ups9hfdxC2oOU6i4U7WtkC+0MZzzTp0TLikNilRVqiRN2SIcbMxzT1WUxmUBzALRyr6uNNgSqXFDclYvJglJ0bfGlcdnnOM4aW6c1RkLa4pRyyc3CoSrPFyuUaYZ4XtEVCEK6UwQhCAPofsV2HlHSTI0Sj3vGY1NulFV9o5+Rl6towuGjQRqvKIXaOYYzu2xXtZ7oKrIscuNSSTxNymRqPiLcu3ZuUrNXiHa8G0MNaOQr8yqKZxZ8Q1cSfOqrcyWwJ236NllJTKlPtg1SIVgnRGTkiu3Yeip+BJpcJ6spJgJTnOkNUbZKwnDamp0Cv2Qb04JqAQ1ooumMKqBf7GSN9FoemMo5qK952suveEkPCu48aRRnlbGnwaptsoeCnNuncg0VuESCUrK30UDmu919kK3hSlVI/dqtpKis2zO9wNxTopkSW/hilwpseQommGg6KLNC1ZY48qdEOWh0UqWfQjilxWDUaFMZ6Gqycsds04sunaA1TWVElMtcMp1TsSFQ3UGOSWgzQbVoZaEtrtkoQqpcOAKqdyKaj9jcvEIVmKka1UZkKml1YS0tRS/wA0QNdBmHBtfZN+ik6AmquGYfUVsEmNPNhCjKZqGrjr5DZVc/IjjVLbLGDDKZBiwWQWUNM515DgSsVi0/4jpwVvi+KAVJKwuIYqKkrEblkkbkIqCI2Jx9SbLNxo1Sn56ezqEtTBi6R2V82S9IEIQrBWBCEIAWXJJKEJBzbOtKmycKqEIY0edYJjOhCkgNkTID1dYW+6EJmTwdEt3zJASWx1xCMSI8j0BmUkTKEK5EqyHoU4RdSoEySUIViJEXUg6qu4cIUQhR5ZMmxxRW4jZZ2Yj0JQhSwk3HZHJVLRHbPGhHmmDNGqEKplLuNjzJsjRWMrjZPhcK8DuFxCzMi1Zcj9FjnJaCE7BcXW5H5IQo1OXX0jlBWSoU21pplJtVOux8NFQ004GiEKuss/sf8AHH6Ic92lcaWpqfJZrGO0rgCaGpCEKP17LCSS0Y2exh7ySSSqiYmSUIWjihFeIhnJ0RkIQrBWBCEIAEIQgD//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data:image/jpeg;base64,/9j/4AAQSkZJRgABAQAAAQABAAD/2wCEAAkGBhQSEBUUExQVFBQSFxUUFRQYFRUUFBQUFBQVFBQVFRUXHCYeFxojGRUUHy8gIycpLCwsFR4xNTAqNSYrLCkBCQoKDgwOGg8PGikdHSQsLCkpLCwsKSksLCwpKSwsLCwpKSwsLCkpLCwpLCkpLCksKSwsKSksKSksLCwsLCwsLP/AABEIALYBFgMBIgACEQEDEQH/xAAcAAABBQEBAQAAAAAAAAAAAAAAAgMEBQYBBwj/xAA/EAABAgQEAwQHBQgCAwEAAAABAAIDBBEhBRIxQVFhcQYTIoEUMkJSkaGxYsHR4fAHFSMzU3KCkqLxQ3PCsv/EABsBAAEFAQEAAAAAAAAAAAAAAAABAgMEBQYH/8QAJREAAgICAwACAgIDAAAAAAAAAAECEQMhBBIxE1EiQTJhFCOB/9oADAMBAAIRAxEAPwCfNzRc47ZjpWttKctFGmZnKDQfE701CeFXGoIJDiKU25JifhPhipGb4UovPVTls9AikqRmMRxdz/C5o18JBNhvbdVkeGr2NhbnnO2gN6gerpt9FWiAcrqj1XUWzjlFL8SzSa6lBNQVXvatJMSqp5qBRaWHInow+ZxursrXOSDES4rVGcr0VZh5FQ8Iy6JhRD1XC5SdSs50TRMpQmCoAirveHgjoJ8hYCZ5pYmP1RVveniB+uSM/wBpJ8YvylxAmr/muxJmh1CphGA4/IJ98YFtaG3NO6WqD5dlh6bzUiHOADe/NUHpPIfP8VKM3YWGnA/ikWMV5i29OHD5rn7w6KpM9yb/AKhJ/eB4M/1CRwFWUuBifRLbin9vwVH+8fss/wBUr94j+mz/AJj6OSfGO+Yvm4qeXwCcbip4N+CoWz0M6sI5tiGvwcCFIhxoJ/8AJEYftMDx/wAEqxifOWsTFaH1W/BDcWG7GnzcPvVbEkHvp3T4cU8GuAf/AKOofhVV8Vz2Gj2uaeDgQfmmvHscs5phikM6tcP7Xg/JzfvTsOZhuNopbyew/VpIVDLyEYtz926moqKVO1imvSHAkuqHaGuqPhF/yP7NjBk3xHtaxzHBxAq14NBuS3X5LXxexjBDtWtNd15LhGN9zMwo1K928E9DY/IlewRe2MOLCDmPYQRxFfPmr3EjBN9kUeXlnKknowM4XQYxhuNRfKemychTt1Fn44nJkhkRjXMHgDjQRHGxa12lQFXGK5jy14LXNsWkUIVXk4o9318LnGzS6Lt6aVk2rGWxp4FCQ9vuu8Q8q6eSycObUyDNKr0otfLZroT4MS+YwjuCC9p/tOo6FCoZeOhFDu39noc5hpIDxwrTokCC17QACLX3oSreDDLgMtCRzoKcCpMPDQ4/0yRQU94clxMMU5pdTXfJ6/yMkJXKS2g3ItqVBi4dWppffYHbTpRbmdw+gDqAkDYeVVRzkPWm+tESlPDOpFnDye/hj42Ha0025LP4vI02W6iS7hUAW1B4hUmLylQVocfkNSLGT840edzLKKBEV1iEChVVFYeC6jDK0czycdMiOSKHgnXt5/ryTZaOPyVtGTNHPP8AXkig4oFOaVVvNKRibc0VHA/FLD2+7/y/Jd7xvun/AG/JACMw4fP8ktkYD2R8SuhzN2uHQ1+qUGwju9vMgH5BACHOHuinV34pzvW0Hg/5n8E7DkQ60OIx32TWG49M1j8UzMyb4Zo9pbXSo16HQp+hDgezcOHQg/UJYgwj7Zb1bX/8qKhut9N01ikxuEPd6mWIBfwOBI/xNHfJRIkMtNCCCNQRQjyWpksCgRW54T3Cm4PiB+5Pysp3sRsAvZM5jlbDd4IzeJZE1rvQ2so+6FoxwKW0r2LDv2HMy5nvc4m4FaADYVGp5rP9p/2VPlwXQyaDY3HxSRzwurBxZ57FPyWm7Ezb481Cl4rg+G4nwvAfoC4ZSbg1CzEaGWuIcKEahOyMy+FEbEYcroZDmngR9yl/Y1+H0jM4JDEOlBSi8b/aFhTYT6i1x81p4H7YIZh0ise14FwAHNJpsVku1s4ZuA2aYTlDyx7DSrD7JJ5j6qWUk1RBCDUrMjVGZcQoSwOtetThc8JtrZeMaRQP4EY61H/jefaBt/2sinIcQgggkEXB4EGxSULZc1cxxa8ZXNNHDgQpUGYS+0sQP7iOP/PD8X97KVPWh+SrIUZMcSRTNHLTCFWS0ZCZ0J1kR72yKDvl3rtXborhknWEAHVJo5pr7XVZV8UuqHihbUECxNFZntA2HCZl2vflquI4uSEHJZDdzYJuuhJ9NyxCx9Rp8VDxSWAcS0+HX5KM7GRFiZ3t1pUcBsV2apXXcUUGfJ2XX3en+6JMeJwkm9a39EKFMUfQixsfgqfFyCTRT5yN4jbRUmIxXChPtCqdgjbTNOELdmOxeD4jRZ+PAPBavEb60+az8y1vFnwcV1vFl+NGPzoUypdLH9EJsyp4t/2CnGGNjC8wR9V0Sb6VbDhxB9k1PwrX5LTic9lRBEi/YA+YSXSbx7J60qPiE8Xw60fDcwjXK6/mHBPwJBzv5ETMRfJUsiDoK0PkU8gKxCnsxI1pFY2JscwyvH+YvXqreV7ExJmGY0reEK1D/C5rhSrRaj9dQkbS9CjMoTs1LOhuLXChCaSgCnyWMPhjKaRIe8N/iYRyr6p5hQFtOz/7N4sZoe8ZQRUDenNMnOMFbHwg5ukUeJ4YwwhMQK90Tlew3dCfwJ3adiqdekzP7NnNacuajtQKgGmldj5rG4t2ffBJqNEkMql4LPG4+ldLTb4bszHFp5ffxW6/ZzNujzzXMYwTMNjntdo2ILNcCONDqvP1Y9n8bfKTMOPD9aGa02cCKOaeoJSyj2QxM+nZLtRDBDI7HSsT7QrBceT9PjRSMYhtfCNg5pFnNIIKz+BdvpSfggVbUjxQn0zNO9j9QqftFGl5ZpfCjOg8Wtf4D/gbfJZrg7qidNHk/bmVayYqBrm+RWbc9aTEJuDNRc5jua4G3eMGU31qLX5qxmsHgxoYo5gfbxMpQ9W8FoRm4pJkLVsxcSJXanHmtBgDs0lOMOgax4/uBt9AqOdlDCeWOpUbjQq4lnd1hsQ6GYiBrebWULvoQpRpQIQhAAhCUxhJAFyTQDmdEAX+LRaSUq3fxEdP0QqiHGU3tFFGdkIaQWBvnqfuVQgC4lZhCgysxSyE2x2j3ubjkxHEMq1+jq3BUaNMuLCSRSH4SOZP/Sq56bcbirQbak0J430UFkd4AaWuoXVPOnCt+F1w0cDkrZ6DHFpGlbFoS4XFBX7093xo7MbVt9VRMmSH5bkgCnA2qVNbNkONRXQnkf8ApQzwsbKAuJMeJtdwq7Hn0y15jlROzMTNFBFbAnoRf6/VQ8UmxEhgjTMBppYqfFjqSZLBU0U0y80sSqGcm3jcHq1p+5aCMyyzuIC63ONLdGZz4qyGZ2GbRITSOLDkcOfA+aansKysEaE/PCJpmplcx3uvGx5hMRgrHCjSUmy71CIbR/7M1qcxYrZgcxnVDWGTojuEGYvm8LIvtsd7N/aFdiquZgOhRXNqQ6G4iosatOo+FVK7PyneTMMaBpzuOwazxEn4L0Lsf2KhYh38zF8Wd7+6bmygNBIDj8N1MlZSbow+PkRIUCPSj4rXtftmdDIbm86rafs77cMhSbpZ7PFCESIHatLKlzifdIqfkst2yw98FwguaGNg1yCxqHkEuqOaiwnejSrq/wA2aGVrd2wRq4jbMbDkE2UL0x0ZftETHsSEeO54FAdOlSfvVchCUQ0n7PMLZMYlAhxKZMxca75Wkj50X1BKSUuxoDWgkcq/VfKXZTF/RZyDGOjHeLoQQfqvoWJ2rIhscwF4iAOBaC4EOFQRTVUeVPo02i5x4d00mXeMR/4bgGhtNyR8qLxPtxDBvWp5Ci9Kn4jiwFxDcw0c7xD/AB2XmPbOchgUDqn5KLFKcmS5IQimedxh4ikJUR1TVTMKw3vX+I5YbPFEibNb+J0A4laZnFhhDe4l4kyfWeDBgi3rOs9/kKqic4nU1U/GMS714yjLDhjJCZwaNzzOpVegAQhdAQA9IybosRrG6uNOg3J6BTcfnGue1kP+XBbkZz953mfolud6NCLR/OijxH+mw+z/AHFVCABC7RcQAKywloZmjO0Z6o4vOnwUKWly91B5nYDclPT8yDRjfUZYczu4oAjRIhcSTck1J5lJQpctAAGd/qjRu7zy5c0APSMgzLniuyNNm8Tz6IUSZmS91T0A2A4BCAPaMQw7JEbq1hrWgqR080w+ExsJzs5dStju4ix4r0LEMOGWoGYGuYbjhRUM/hIhw6loFdjr8FwbnOFRmvPo7rDy4zSRkWQiXBzgGudl6ClQforMRslc1mvBHGw0PXgiBK+B5s4G7W78xyum3wWvbQ1o0eqNqCv4KSU1JlttMZm5YmGHg5TrUChDdq+arJx57oUPhLq863qOiu4p8EPL4jFAbe4LWgk1HH71RRITu6ygGz8zhwFDTyU+F/f2Oixk+qs9iIutE8+FUkeVdEJpQBt3PJo1g4k/dqtHjL8jL5rKaXkXxojYcNpc9xoB954BWHaDDYsJrZZrTkYfEfaiRXakjhegHJXPZLFocGaAhtJaAS6KQaudsT7jBeiu+2URkWHnhg53mzd6i5pxutGWaUJqKWjnskFJNs88mniXhmCzxRYlozxfKK17lhGt/W6UWj7N9qjh0Du4uZxiVPdtoHwmuFi48Sb5Ss22I2X9WkSYNqjxMhE+7779q3APFc9HbB/iTFXxXHMINb3vminYE+zqVoJ0ZrVlniM+2M70iOHCHYQ4bj44xbpU+4Nys7PTzo0Qveak+QA2AGwC5OTrory55qTbgABoANhyTCQAQu0VhKYWMveRiWQtvfiHgwb9dEAN4bhpimpOSG274h9Vo+88BqVpMO/aLFlP4cuKwGDK0PJLzxdmrap2AoFnMQxMxAGNGSEz1IY2+04+048VCqkcVLTFUnF2jXYj+0aLFvlAPGpKzE3PPimrzVIhQwTc0HFSZLDc9XOOSE31nn6NHtO6JFjUfELLJKXojD8PdFdQUa1t3vPqsbxP4J/EcRblEGDUQWmtT60R3vv+4bJE7iFW93DGSEDXLu4+887nloFAThoIQugIA4rOA0QG53AGKfUYfYHvu58Am2BsG7gHRdm6hnAu4nkoUSIXEkmpOpQB17y51Sak3JXCeC6bDqkIAE7CgFxAFydAuQIRc4AbqTGjBgLW+sbOd/8ALeSQAmIoY3IzU+u7ifdHJRMtlwCqkMcGcC7hqG9eJSgdhwQ0Zn/4t3PXgEzHjl5qenIDgEl7y41NykoA6ChcQgD6ujTLGsBBIaTbcj8VHxmba9mtTQClBa1a/NZCDiZ8MNxI3/VVMmZurczbNsLct1wOTJNrrWmdlHh9JJ2QojHVABFr6cbXTWIF7YZLtiKUF3E2y1Q+GXvBaXAg2poSDSh2CVOMc6I1oObI6rgfVBIsB0Sx01ZorTRUehxSMziWvr4QPZA9YmmlVLm4ZJArc+sRvyAWnlsKNTUWpQk71uocaVoSQMu2c6+XDyT1n7Pehizp6RAgxJaDKvbFaO+NaV1LaWpwWCxS4/iO7uEPUhgeJ3MN/wDpy0uKxNcgqRrEdSjeYrYdTdZGYijPYGPFO5qWeQN39TQLoOJtIxeTGpOV+kaLmcy1IEvXmXPP1iO5aDyTPpL4jSyBVkMevEe6/wDk/Ro+y35omiA6sdxivGkNp8I5OdoByaq6cnnPtZrRpDb4WDyGp5m61oow8rHvS2Qf5PifvGIpQb9206dTfXRVrnEmpNSbkm5JOpKEKWiqcTkGA57g1oLnHQBSoWHUaHxD3bDce+4fYbv1NAlRsRoMsEd206mv8R/9zuHIWRQDghQ4Hr0ixfcBrDYftkeseQsoU3OPiOzPcSfkOQAsB0TWVGVLQhxFE/LSjnmwsNXGzR1KkCOyFaH4n/1CLD/1g/UooUIcm2GA6NW4q2ED4jzcfZHzTE5PuiUrQNbZrBZrRyCZe4k1JqTqTclJokoDiEJ6FL1GYmjeO56DdIAiFBLjQC/6upHeiH6l37v2HENr9UiLMWysGVu/F39x+5R0AdJQ0XXEqHqOoQARDdDGV/VglZNSbCv6ouOfsLD9aoAdhxQDRu+p3P4BJ7knkBqUgNpr8E/3me2h4bdQmsRjRiAWb5nc/gmk86AgQvglsLE08KTSy7EfXohvqnyQKIQhCUD2uRhnxGIzLoM1S4mm19E7DgxAGsDKipcXE1oCeHRWEOM17A03dStNDXmrOTksraudSxJbx89SuAlkbbtHfTzdfSvlYOZpANKGw3N9Tw3U/DpId7oADau7jqmw3I0UAGffifwTkaIBTLc6VPAan4qHtsgnJy0i+m4rYQLRcm9ToKhZmefQX8R2G35pcSaDjmJrwHT6Khx3FfCQLBTW8uRJKl9EWLD8a/v9ma7RRxXxusNGNp/0PmVlpqeNCGgMadQ3U/3O1Kl4lMVJVNGeur40OsUjO5MlYxETDlLbLF17Nb7zrN/PyXO8Yw+Ed44e06zB0bv5rSijFysal5Bzhms1nvus3oOJ6J8TDIf8tuZ39Rw0P2GbdSo8eO55q414cAOAGwSKKdRKzZ2LELjVxLidSTUpNEoNUhspQVeco4auPQbeafVCWR2sJNBcnQbqR6M1n8w1P9Ma/wCTvZSvSKCjBlB1Orj1d9wUfIkoSxceZLrWDRowWaPxPMpiicyoLUtB2ORoYBoDmsL0IodxfgkNh1NBcp8QONh8z5IL7UAyj5nqUlC2IyBuviPD2R1O/RNRYhcan8h0ToYkxIajaFsaypKWuhlenFJQqEAJYGXW54filtaTZo8/1onW4e6nqk/RMckvR6i34NR2kmp0On5JrNTT4qWZYkUOu34Jl8tRIpId8UhhCc7pJcwhLY1xaOiKeJ+KSXV1XEJRoJZ9XrdJCCUAcQhCAPfc4DhcNttz0rzKXMT9ATW4AuTc2u0BR2SdHl2bQXFLkVtfjqlwMMBLnOqS69zoOXJefNw9bO/aj6xWHuLiHOqTU0FfCAfqnY8epJJA18Oy5ENqBtOFOA4rP4ziXiyDY+IjjsEsIPLLQ6MOzJsSbyg3WVxrEqpyaxO1CfhcrPzc/wC6Kc9T+S2eLxKdsqcrIoKkMRmk3cQ0c9T0GpUR8ZrT4RmPvO08m/ikRYlTU6/NM1XQY40c3myWzkZ5cauJJ/WnBN5VJ7qyR3FPWNPmfgrMUZ05DcNlSpfodBUnL118guypv4RTmbn8lJiwSnt7IiEIob6op9o3d5bBJIrfdSTLpPdJ9jGRi1BCkCEuiGNr89koyyO2H5DiVaQ2hoo0eahmHXmnmxiBopI69GylfhGnYdHdbqPRSYzSTUpotTGOT0chC6cdBqiFAJKk5bfr6qGRPC2iCYPmeG3mnYGHueb/AIAKbJyZe4WstRJ4XTb8VUzZ+ul6WseK9spZfDg0aaJxzqf9LSfun7JI/Wq7EwwAE5dOSoNOW2WbS0jIzEQutTzoq+LKuW69Aa9pqwClsw0BOlVAjYc0HY14JVOUf0C2Y3uxuiIBRXU/hYrVU8aDrrZWIZFIKorYgukp+KxMK4mUpxpghCEowEIQgD6JEuMv6ryTMxEoMtbkbfemY2IFpNBfidydFRYjjXhIp4jrTa+q88xYJzZ6BGDfpKxPFjCaaULiaDosnOThNSTqkzM1WpJuVVTUyt/jcZRG5s0cUdHJqYVdFiJUVxP5pguHX5BbGPHRzfIz9mJ1S4UO9z5C/wA00YhPTgLJ2XF1bSMqcrJoNrW+vxTYkalTZSWzG9lcSskNlJH0hkVclhxrYKbHkMoutHhmEVNxZJxWTAsEslsItUZGLCoU0WDgp05CuoohqVIgkyNEYuCGnyxdyqVIhbENhUCDCUyFDqLpMVgCkrRHeyCZdEKUqVIawuPVaLB8KB9YKlyMixovYMfb0p5bDDsFZYf2XfENMtBzWqksOpwVrClg0VcaDgNVlSyZJeF/8YlRgvYkBwJGY8Ngtph/ZKHD/mDxHzouS2LMZBIYKHjqeqZi45mb6xqjFxJ5HcmV83MUVUUWjMIgCxNT8FGmOzkI3BtyVIcRdWzk/AxN2514K1LhKK0yquXJnJjs1Ad4Q6julFl8Y7MPhAmhI1BC1UWNW6TAxAtqHeJrtQVXnhlBXEs486emeaxBqHA1VHisrQVFl6X2jwNuXvGDX5clh8Tg+BVO35KS/wCmhHaMbEUUhS4ouo0QrViVsyEIQhSFYEIQgD1OexvLVrLm4Lzf4KkizSjRpgBRIj3HQGnQ0WDi46XiO5y8pQ8FzEzzVfFj8E8ZR7tGlSIHZ+I4+LwjcnRaWPFX6MLPmc2U73rsKA52gJV56DAh+s8PPAaDz3TT8XoKQ2hvNXIwr0zcj+yNCwg6uIA6roc1po26YjTLnG5quQ1YSSRSlIupS602ENBIWVkQVqpA0pVROSi9j4xcj0SWkoLZXNmGfgsfirKkpcTFCBRRXRM1lL2UtoicXH0zk7qoRarbEZfxaqG6Ep4qyvJ0QjDXcildwjuFOoldysjZUqHAzEJ8wlYS0uA2qZlfVE2CPaVsYgyQBJWhwtqp5e/xVzhr6FY/Ii36amNpFxnyCp1PyUWYjVunJs1oo74adhikivnk7G4s4aWKIMwdUn0dLbBtyClp2VpNdRz0ldhRyHKVhciHuAsK2ups9hfdxC2oOU6i4U7WtkC+0MZzzTp0TLikNilRVqiRN2SIcbMxzT1WUxmUBzALRyr6uNNgSqXFDclYvJglJ0bfGlcdnnOM4aW6c1RkLa4pRyyc3CoSrPFyuUaYZ4XtEVCEK6UwQhCAPofsV2HlHSTI0Sj3vGY1NulFV9o5+Rl6towuGjQRqvKIXaOYYzu2xXtZ7oKrIscuNSSTxNymRqPiLcu3ZuUrNXiHa8G0MNaOQr8yqKZxZ8Q1cSfOqrcyWwJ236NllJTKlPtg1SIVgnRGTkiu3Yeip+BJpcJ6spJgJTnOkNUbZKwnDamp0Cv2Qb04JqAQ1ooumMKqBf7GSN9FoemMo5qK952suveEkPCu48aRRnlbGnwaptsoeCnNuncg0VuESCUrK30UDmu919kK3hSlVI/dqtpKis2zO9wNxTopkSW/hilwpseQommGg6KLNC1ZY48qdEOWh0UqWfQjilxWDUaFMZ6Gqycsds04sunaA1TWVElMtcMp1TsSFQ3UGOSWgzQbVoZaEtrtkoQqpcOAKqdyKaj9jcvEIVmKka1UZkKml1YS0tRS/wA0QNdBmHBtfZN+ik6AmquGYfUVsEmNPNhCjKZqGrjr5DZVc/IjjVLbLGDDKZBiwWQWUNM515DgSsVi0/4jpwVvi+KAVJKwuIYqKkrEblkkbkIqCI2Jx9SbLNxo1Sn56ezqEtTBi6R2V82S9IEIQrBWBCEIAWXJJKEJBzbOtKmycKqEIY0edYJjOhCkgNkTID1dYW+6EJmTwdEt3zJASWx1xCMSI8j0BmUkTKEK5EqyHoU4RdSoEySUIViJEXUg6qu4cIUQhR5ZMmxxRW4jZZ2Yj0JQhSwk3HZHJVLRHbPGhHmmDNGqEKplLuNjzJsjRWMrjZPhcK8DuFxCzMi1Zcj9FjnJaCE7BcXW5H5IQo1OXX0jlBWSoU21pplJtVOux8NFQ004GiEKuss/sf8AHH6Ic92lcaWpqfJZrGO0rgCaGpCEKP17LCSS0Y2exh7ySSSqiYmSUIWjihFeIhnJ0RkIQrBWBCEIAEIQgD//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data:image/jpeg;base64,/9j/4AAQSkZJRgABAQAAAQABAAD/2wCEAAkGBhQSEBUUExQVFBQSFxUUFRQYFRUUFBQUFBQVFBQVFRUXHCYeFxojGRUUHy8gIycpLCwsFR4xNTAqNSYrLCkBCQoKDgwOGg8PGikdHSQsLCkpLCwsKSksLCwpKSwsLCwpKSwsLCkpLCwpLCkpLCksKSwsKSksKSksLCwsLCwsLP/AABEIALYBFgMBIgACEQEDEQH/xAAcAAABBQEBAQAAAAAAAAAAAAAAAgMEBQYBBwj/xAA/EAABAgQEAwQHBQgCAwEAAAABAAIDBBEhBRIxQVFhcQYTIoEUMkJSkaGxYsHR4fAHFSMzU3KCkqLxQ3PCsv/EABsBAAEFAQEAAAAAAAAAAAAAAAABAgMEBQYH/8QAJREAAgICAwACAgIDAAAAAAAAAAECEQMhBBIxE1EiQTJhFCOB/9oADAMBAAIRAxEAPwCfNzRc47ZjpWttKctFGmZnKDQfE701CeFXGoIJDiKU25JifhPhipGb4UovPVTls9AikqRmMRxdz/C5o18JBNhvbdVkeGr2NhbnnO2gN6gerpt9FWiAcrqj1XUWzjlFL8SzSa6lBNQVXvatJMSqp5qBRaWHInow+ZxursrXOSDES4rVGcr0VZh5FQ8Iy6JhRD1XC5SdSs50TRMpQmCoAirveHgjoJ8hYCZ5pYmP1RVveniB+uSM/wBpJ8YvylxAmr/muxJmh1CphGA4/IJ98YFtaG3NO6WqD5dlh6bzUiHOADe/NUHpPIfP8VKM3YWGnA/ikWMV5i29OHD5rn7w6KpM9yb/AKhJ/eB4M/1CRwFWUuBifRLbin9vwVH+8fss/wBUr94j+mz/AJj6OSfGO+Yvm4qeXwCcbip4N+CoWz0M6sI5tiGvwcCFIhxoJ/8AJEYftMDx/wAEqxifOWsTFaH1W/BDcWG7GnzcPvVbEkHvp3T4cU8GuAf/AKOofhVV8Vz2Gj2uaeDgQfmmvHscs5phikM6tcP7Xg/JzfvTsOZhuNopbyew/VpIVDLyEYtz926moqKVO1imvSHAkuqHaGuqPhF/yP7NjBk3xHtaxzHBxAq14NBuS3X5LXxexjBDtWtNd15LhGN9zMwo1K928E9DY/IlewRe2MOLCDmPYQRxFfPmr3EjBN9kUeXlnKknowM4XQYxhuNRfKemychTt1Fn44nJkhkRjXMHgDjQRHGxa12lQFXGK5jy14LXNsWkUIVXk4o9318LnGzS6Lt6aVk2rGWxp4FCQ9vuu8Q8q6eSycObUyDNKr0otfLZroT4MS+YwjuCC9p/tOo6FCoZeOhFDu39noc5hpIDxwrTokCC17QACLX3oSreDDLgMtCRzoKcCpMPDQ4/0yRQU94clxMMU5pdTXfJ6/yMkJXKS2g3ItqVBi4dWppffYHbTpRbmdw+gDqAkDYeVVRzkPWm+tESlPDOpFnDye/hj42Ha0025LP4vI02W6iS7hUAW1B4hUmLylQVocfkNSLGT840edzLKKBEV1iEChVVFYeC6jDK0czycdMiOSKHgnXt5/ryTZaOPyVtGTNHPP8AXkig4oFOaVVvNKRibc0VHA/FLD2+7/y/Jd7xvun/AG/JACMw4fP8ktkYD2R8SuhzN2uHQ1+qUGwju9vMgH5BACHOHuinV34pzvW0Hg/5n8E7DkQ60OIx32TWG49M1j8UzMyb4Zo9pbXSo16HQp+hDgezcOHQg/UJYgwj7Zb1bX/8qKhut9N01ikxuEPd6mWIBfwOBI/xNHfJRIkMtNCCCNQRQjyWpksCgRW54T3Cm4PiB+5Pysp3sRsAvZM5jlbDd4IzeJZE1rvQ2so+6FoxwKW0r2LDv2HMy5nvc4m4FaADYVGp5rP9p/2VPlwXQyaDY3HxSRzwurBxZ57FPyWm7Ezb481Cl4rg+G4nwvAfoC4ZSbg1CzEaGWuIcKEahOyMy+FEbEYcroZDmngR9yl/Y1+H0jM4JDEOlBSi8b/aFhTYT6i1x81p4H7YIZh0ise14FwAHNJpsVku1s4ZuA2aYTlDyx7DSrD7JJ5j6qWUk1RBCDUrMjVGZcQoSwOtetThc8JtrZeMaRQP4EY61H/jefaBt/2sinIcQgggkEXB4EGxSULZc1cxxa8ZXNNHDgQpUGYS+0sQP7iOP/PD8X97KVPWh+SrIUZMcSRTNHLTCFWS0ZCZ0J1kR72yKDvl3rtXborhknWEAHVJo5pr7XVZV8UuqHihbUECxNFZntA2HCZl2vflquI4uSEHJZDdzYJuuhJ9NyxCx9Rp8VDxSWAcS0+HX5KM7GRFiZ3t1pUcBsV2apXXcUUGfJ2XX3en+6JMeJwkm9a39EKFMUfQixsfgqfFyCTRT5yN4jbRUmIxXChPtCqdgjbTNOELdmOxeD4jRZ+PAPBavEb60+az8y1vFnwcV1vFl+NGPzoUypdLH9EJsyp4t/2CnGGNjC8wR9V0Sb6VbDhxB9k1PwrX5LTic9lRBEi/YA+YSXSbx7J60qPiE8Xw60fDcwjXK6/mHBPwJBzv5ETMRfJUsiDoK0PkU8gKxCnsxI1pFY2JscwyvH+YvXqreV7ExJmGY0reEK1D/C5rhSrRaj9dQkbS9CjMoTs1LOhuLXChCaSgCnyWMPhjKaRIe8N/iYRyr6p5hQFtOz/7N4sZoe8ZQRUDenNMnOMFbHwg5ukUeJ4YwwhMQK90Tlew3dCfwJ3adiqdekzP7NnNacuajtQKgGmldj5rG4t2ffBJqNEkMql4LPG4+ldLTb4bszHFp5ffxW6/ZzNujzzXMYwTMNjntdo2ILNcCONDqvP1Y9n8bfKTMOPD9aGa02cCKOaeoJSyj2QxM+nZLtRDBDI7HSsT7QrBceT9PjRSMYhtfCNg5pFnNIIKz+BdvpSfggVbUjxQn0zNO9j9QqftFGl5ZpfCjOg8Wtf4D/gbfJZrg7qidNHk/bmVayYqBrm+RWbc9aTEJuDNRc5jua4G3eMGU31qLX5qxmsHgxoYo5gfbxMpQ9W8FoRm4pJkLVsxcSJXanHmtBgDs0lOMOgax4/uBt9AqOdlDCeWOpUbjQq4lnd1hsQ6GYiBrebWULvoQpRpQIQhAAhCUxhJAFyTQDmdEAX+LRaSUq3fxEdP0QqiHGU3tFFGdkIaQWBvnqfuVQgC4lZhCgysxSyE2x2j3ubjkxHEMq1+jq3BUaNMuLCSRSH4SOZP/Sq56bcbirQbak0J430UFkd4AaWuoXVPOnCt+F1w0cDkrZ6DHFpGlbFoS4XFBX7093xo7MbVt9VRMmSH5bkgCnA2qVNbNkONRXQnkf8ApQzwsbKAuJMeJtdwq7Hn0y15jlROzMTNFBFbAnoRf6/VQ8UmxEhgjTMBppYqfFjqSZLBU0U0y80sSqGcm3jcHq1p+5aCMyyzuIC63ONLdGZz4qyGZ2GbRITSOLDkcOfA+aansKysEaE/PCJpmplcx3uvGx5hMRgrHCjSUmy71CIbR/7M1qcxYrZgcxnVDWGTojuEGYvm8LIvtsd7N/aFdiquZgOhRXNqQ6G4iosatOo+FVK7PyneTMMaBpzuOwazxEn4L0Lsf2KhYh38zF8Wd7+6bmygNBIDj8N1MlZSbow+PkRIUCPSj4rXtftmdDIbm86rafs77cMhSbpZ7PFCESIHatLKlzifdIqfkst2yw98FwguaGNg1yCxqHkEuqOaiwnejSrq/wA2aGVrd2wRq4jbMbDkE2UL0x0ZftETHsSEeO54FAdOlSfvVchCUQ0n7PMLZMYlAhxKZMxca75Wkj50X1BKSUuxoDWgkcq/VfKXZTF/RZyDGOjHeLoQQfqvoWJ2rIhscwF4iAOBaC4EOFQRTVUeVPo02i5x4d00mXeMR/4bgGhtNyR8qLxPtxDBvWp5Ci9Kn4jiwFxDcw0c7xD/AB2XmPbOchgUDqn5KLFKcmS5IQimedxh4ikJUR1TVTMKw3vX+I5YbPFEibNb+J0A4laZnFhhDe4l4kyfWeDBgi3rOs9/kKqic4nU1U/GMS714yjLDhjJCZwaNzzOpVegAQhdAQA9IybosRrG6uNOg3J6BTcfnGue1kP+XBbkZz953mfolud6NCLR/OijxH+mw+z/AHFVCABC7RcQAKywloZmjO0Z6o4vOnwUKWly91B5nYDclPT8yDRjfUZYczu4oAjRIhcSTck1J5lJQpctAAGd/qjRu7zy5c0APSMgzLniuyNNm8Tz6IUSZmS91T0A2A4BCAPaMQw7JEbq1hrWgqR080w+ExsJzs5dStju4ix4r0LEMOGWoGYGuYbjhRUM/hIhw6loFdjr8FwbnOFRmvPo7rDy4zSRkWQiXBzgGudl6ClQforMRslc1mvBHGw0PXgiBK+B5s4G7W78xyum3wWvbQ1o0eqNqCv4KSU1JlttMZm5YmGHg5TrUChDdq+arJx57oUPhLq863qOiu4p8EPL4jFAbe4LWgk1HH71RRITu6ygGz8zhwFDTyU+F/f2Oixk+qs9iIutE8+FUkeVdEJpQBt3PJo1g4k/dqtHjL8jL5rKaXkXxojYcNpc9xoB954BWHaDDYsJrZZrTkYfEfaiRXakjhegHJXPZLFocGaAhtJaAS6KQaudsT7jBeiu+2URkWHnhg53mzd6i5pxutGWaUJqKWjnskFJNs88mniXhmCzxRYlozxfKK17lhGt/W6UWj7N9qjh0Du4uZxiVPdtoHwmuFi48Sb5Ss22I2X9WkSYNqjxMhE+7779q3APFc9HbB/iTFXxXHMINb3vminYE+zqVoJ0ZrVlniM+2M70iOHCHYQ4bj44xbpU+4Nys7PTzo0Qveak+QA2AGwC5OTrory55qTbgABoANhyTCQAQu0VhKYWMveRiWQtvfiHgwb9dEAN4bhpimpOSG274h9Vo+88BqVpMO/aLFlP4cuKwGDK0PJLzxdmrap2AoFnMQxMxAGNGSEz1IY2+04+048VCqkcVLTFUnF2jXYj+0aLFvlAPGpKzE3PPimrzVIhQwTc0HFSZLDc9XOOSE31nn6NHtO6JFjUfELLJKXojD8PdFdQUa1t3vPqsbxP4J/EcRblEGDUQWmtT60R3vv+4bJE7iFW93DGSEDXLu4+887nloFAThoIQugIA4rOA0QG53AGKfUYfYHvu58Am2BsG7gHRdm6hnAu4nkoUSIXEkmpOpQB17y51Sak3JXCeC6bDqkIAE7CgFxAFydAuQIRc4AbqTGjBgLW+sbOd/8ALeSQAmIoY3IzU+u7ifdHJRMtlwCqkMcGcC7hqG9eJSgdhwQ0Zn/4t3PXgEzHjl5qenIDgEl7y41NykoA6ChcQgD6ujTLGsBBIaTbcj8VHxmba9mtTQClBa1a/NZCDiZ8MNxI3/VVMmZurczbNsLct1wOTJNrrWmdlHh9JJ2QojHVABFr6cbXTWIF7YZLtiKUF3E2y1Q+GXvBaXAg2poSDSh2CVOMc6I1oObI6rgfVBIsB0Sx01ZorTRUehxSMziWvr4QPZA9YmmlVLm4ZJArc+sRvyAWnlsKNTUWpQk71uocaVoSQMu2c6+XDyT1n7Pehizp6RAgxJaDKvbFaO+NaV1LaWpwWCxS4/iO7uEPUhgeJ3MN/wDpy0uKxNcgqRrEdSjeYrYdTdZGYijPYGPFO5qWeQN39TQLoOJtIxeTGpOV+kaLmcy1IEvXmXPP1iO5aDyTPpL4jSyBVkMevEe6/wDk/Ro+y35omiA6sdxivGkNp8I5OdoByaq6cnnPtZrRpDb4WDyGp5m61oow8rHvS2Qf5PifvGIpQb9206dTfXRVrnEmpNSbkm5JOpKEKWiqcTkGA57g1oLnHQBSoWHUaHxD3bDce+4fYbv1NAlRsRoMsEd206mv8R/9zuHIWRQDghQ4Hr0ixfcBrDYftkeseQsoU3OPiOzPcSfkOQAsB0TWVGVLQhxFE/LSjnmwsNXGzR1KkCOyFaH4n/1CLD/1g/UooUIcm2GA6NW4q2ED4jzcfZHzTE5PuiUrQNbZrBZrRyCZe4k1JqTqTclJokoDiEJ6FL1GYmjeO56DdIAiFBLjQC/6upHeiH6l37v2HENr9UiLMWysGVu/F39x+5R0AdJQ0XXEqHqOoQARDdDGV/VglZNSbCv6ouOfsLD9aoAdhxQDRu+p3P4BJ7knkBqUgNpr8E/3me2h4bdQmsRjRiAWb5nc/gmk86AgQvglsLE08KTSy7EfXohvqnyQKIQhCUD2uRhnxGIzLoM1S4mm19E7DgxAGsDKipcXE1oCeHRWEOM17A03dStNDXmrOTksraudSxJbx89SuAlkbbtHfTzdfSvlYOZpANKGw3N9Tw3U/DpId7oADau7jqmw3I0UAGffifwTkaIBTLc6VPAan4qHtsgnJy0i+m4rYQLRcm9ToKhZmefQX8R2G35pcSaDjmJrwHT6Khx3FfCQLBTW8uRJKl9EWLD8a/v9ma7RRxXxusNGNp/0PmVlpqeNCGgMadQ3U/3O1Kl4lMVJVNGeur40OsUjO5MlYxETDlLbLF17Nb7zrN/PyXO8Yw+Ed44e06zB0bv5rSijFysal5Bzhms1nvus3oOJ6J8TDIf8tuZ39Rw0P2GbdSo8eO55q414cAOAGwSKKdRKzZ2LELjVxLidSTUpNEoNUhspQVeco4auPQbeafVCWR2sJNBcnQbqR6M1n8w1P9Ma/wCTvZSvSKCjBlB1Orj1d9wUfIkoSxceZLrWDRowWaPxPMpiicyoLUtB2ORoYBoDmsL0IodxfgkNh1NBcp8QONh8z5IL7UAyj5nqUlC2IyBuviPD2R1O/RNRYhcan8h0ToYkxIajaFsaypKWuhlenFJQqEAJYGXW54filtaTZo8/1onW4e6nqk/RMckvR6i34NR2kmp0On5JrNTT4qWZYkUOu34Jl8tRIpId8UhhCc7pJcwhLY1xaOiKeJ+KSXV1XEJRoJZ9XrdJCCUAcQhCAPfc4DhcNttz0rzKXMT9ATW4AuTc2u0BR2SdHl2bQXFLkVtfjqlwMMBLnOqS69zoOXJefNw9bO/aj6xWHuLiHOqTU0FfCAfqnY8epJJA18Oy5ENqBtOFOA4rP4ziXiyDY+IjjsEsIPLLQ6MOzJsSbyg3WVxrEqpyaxO1CfhcrPzc/wC6Kc9T+S2eLxKdsqcrIoKkMRmk3cQ0c9T0GpUR8ZrT4RmPvO08m/ikRYlTU6/NM1XQY40c3myWzkZ5cauJJ/WnBN5VJ7qyR3FPWNPmfgrMUZ05DcNlSpfodBUnL118guypv4RTmbn8lJiwSnt7IiEIob6op9o3d5bBJIrfdSTLpPdJ9jGRi1BCkCEuiGNr89koyyO2H5DiVaQ2hoo0eahmHXmnmxiBopI69GylfhGnYdHdbqPRSYzSTUpotTGOT0chC6cdBqiFAJKk5bfr6qGRPC2iCYPmeG3mnYGHueb/AIAKbJyZe4WstRJ4XTb8VUzZ+ul6WseK9spZfDg0aaJxzqf9LSfun7JI/Wq7EwwAE5dOSoNOW2WbS0jIzEQutTzoq+LKuW69Aa9pqwClsw0BOlVAjYc0HY14JVOUf0C2Y3uxuiIBRXU/hYrVU8aDrrZWIZFIKorYgukp+KxMK4mUpxpghCEowEIQgD6JEuMv6ryTMxEoMtbkbfemY2IFpNBfidydFRYjjXhIp4jrTa+q88xYJzZ6BGDfpKxPFjCaaULiaDosnOThNSTqkzM1WpJuVVTUyt/jcZRG5s0cUdHJqYVdFiJUVxP5pguHX5BbGPHRzfIz9mJ1S4UO9z5C/wA00YhPTgLJ2XF1bSMqcrJoNrW+vxTYkalTZSWzG9lcSskNlJH0hkVclhxrYKbHkMoutHhmEVNxZJxWTAsEslsItUZGLCoU0WDgp05CuoohqVIgkyNEYuCGnyxdyqVIhbENhUCDCUyFDqLpMVgCkrRHeyCZdEKUqVIawuPVaLB8KB9YKlyMixovYMfb0p5bDDsFZYf2XfENMtBzWqksOpwVrClg0VcaDgNVlSyZJeF/8YlRgvYkBwJGY8Ngtph/ZKHD/mDxHzouS2LMZBIYKHjqeqZi45mb6xqjFxJ5HcmV83MUVUUWjMIgCxNT8FGmOzkI3BtyVIcRdWzk/AxN2514K1LhKK0yquXJnJjs1Ad4Q6julFl8Y7MPhAmhI1BC1UWNW6TAxAtqHeJrtQVXnhlBXEs486emeaxBqHA1VHisrQVFl6X2jwNuXvGDX5clh8Tg+BVO35KS/wCmhHaMbEUUhS4ouo0QrViVsyEIQhSFYEIQgD1OexvLVrLm4Lzf4KkizSjRpgBRIj3HQGnQ0WDi46XiO5y8pQ8FzEzzVfFj8E8ZR7tGlSIHZ+I4+LwjcnRaWPFX6MLPmc2U73rsKA52gJV56DAh+s8PPAaDz3TT8XoKQ2hvNXIwr0zcj+yNCwg6uIA6roc1po26YjTLnG5quQ1YSSRSlIupS602ENBIWVkQVqpA0pVROSi9j4xcj0SWkoLZXNmGfgsfirKkpcTFCBRRXRM1lL2UtoicXH0zk7qoRarbEZfxaqG6Ep4qyvJ0QjDXcildwjuFOoldysjZUqHAzEJ8wlYS0uA2qZlfVE2CPaVsYgyQBJWhwtqp5e/xVzhr6FY/Ii36amNpFxnyCp1PyUWYjVunJs1oo74adhikivnk7G4s4aWKIMwdUn0dLbBtyClp2VpNdRz0ldhRyHKVhciHuAsK2ups9hfdxC2oOU6i4U7WtkC+0MZzzTp0TLikNilRVqiRN2SIcbMxzT1WUxmUBzALRyr6uNNgSqXFDclYvJglJ0bfGlcdnnOM4aW6c1RkLa4pRyyc3CoSrPFyuUaYZ4XtEVCEK6UwQhCAPofsV2HlHSTI0Sj3vGY1NulFV9o5+Rl6towuGjQRqvKIXaOYYzu2xXtZ7oKrIscuNSSTxNymRqPiLcu3ZuUrNXiHa8G0MNaOQr8yqKZxZ8Q1cSfOqrcyWwJ236NllJTKlPtg1SIVgnRGTkiu3Yeip+BJpcJ6spJgJTnOkNUbZKwnDamp0Cv2Qb04JqAQ1ooumMKqBf7GSN9FoemMo5qK952suveEkPCu48aRRnlbGnwaptsoeCnNuncg0VuESCUrK30UDmu919kK3hSlVI/dqtpKis2zO9wNxTopkSW/hilwpseQommGg6KLNC1ZY48qdEOWh0UqWfQjilxWDUaFMZ6Gqycsds04sunaA1TWVElMtcMp1TsSFQ3UGOSWgzQbVoZaEtrtkoQqpcOAKqdyKaj9jcvEIVmKka1UZkKml1YS0tRS/wA0QNdBmHBtfZN+ik6AmquGYfUVsEmNPNhCjKZqGrjr5DZVc/IjjVLbLGDDKZBiwWQWUNM515DgSsVi0/4jpwVvi+KAVJKwuIYqKkrEblkkbkIqCI2Jx9SbLNxo1Sn56ezqEtTBi6R2V82S9IEIQrBWBCEIAWXJJKEJBzbOtKmycKqEIY0edYJjOhCkgNkTID1dYW+6EJmTwdEt3zJASWx1xCMSI8j0BmUkTKEK5EqyHoU4RdSoEySUIViJEXUg6qu4cIUQhR5ZMmxxRW4jZZ2Yj0JQhSwk3HZHJVLRHbPGhHmmDNGqEKplLuNjzJsjRWMrjZPhcK8DuFxCzMi1Zcj9FjnJaCE7BcXW5H5IQo1OXX0jlBWSoU21pplJtVOux8NFQ004GiEKuss/sf8AHH6Ic92lcaWpqfJZrGO0rgCaGpCEKP17LCSS0Y2exh7ySSSqiYmSUIWjihFeIhnJ0RkIQrBWBCEIAEIQgD//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data:image/jpeg;base64,/9j/4AAQSkZJRgABAQAAAQABAAD/2wCEAAkGBhQSEBUUExQVFBQSFxUUFRQYFRUUFBQUFBQVFBQVFRUXHCYeFxojGRUUHy8gIycpLCwsFR4xNTAqNSYrLCkBCQoKDgwOGg8PGikdHSQsLCkpLCwsKSksLCwpKSwsLCwpKSwsLCkpLCwpLCkpLCksKSwsKSksKSksLCwsLCwsLP/AABEIALYBFgMBIgACEQEDEQH/xAAcAAABBQEBAQAAAAAAAAAAAAAAAgMEBQYBBwj/xAA/EAABAgQEAwQHBQgCAwEAAAABAAIDBBEhBRIxQVFhcQYTIoEUMkJSkaGxYsHR4fAHFSMzU3KCkqLxQ3PCsv/EABsBAAEFAQEAAAAAAAAAAAAAAAABAgMEBQYH/8QAJREAAgICAwACAgIDAAAAAAAAAAECEQMhBBIxE1EiQTJhFCOB/9oADAMBAAIRAxEAPwCfNzRc47ZjpWttKctFGmZnKDQfE701CeFXGoIJDiKU25JifhPhipGb4UovPVTls9AikqRmMRxdz/C5o18JBNhvbdVkeGr2NhbnnO2gN6gerpt9FWiAcrqj1XUWzjlFL8SzSa6lBNQVXvatJMSqp5qBRaWHInow+ZxursrXOSDES4rVGcr0VZh5FQ8Iy6JhRD1XC5SdSs50TRMpQmCoAirveHgjoJ8hYCZ5pYmP1RVveniB+uSM/wBpJ8YvylxAmr/muxJmh1CphGA4/IJ98YFtaG3NO6WqD5dlh6bzUiHOADe/NUHpPIfP8VKM3YWGnA/ikWMV5i29OHD5rn7w6KpM9yb/AKhJ/eB4M/1CRwFWUuBifRLbin9vwVH+8fss/wBUr94j+mz/AJj6OSfGO+Yvm4qeXwCcbip4N+CoWz0M6sI5tiGvwcCFIhxoJ/8AJEYftMDx/wAEqxifOWsTFaH1W/BDcWG7GnzcPvVbEkHvp3T4cU8GuAf/AKOofhVV8Vz2Gj2uaeDgQfmmvHscs5phikM6tcP7Xg/JzfvTsOZhuNopbyew/VpIVDLyEYtz926moqKVO1imvSHAkuqHaGuqPhF/yP7NjBk3xHtaxzHBxAq14NBuS3X5LXxexjBDtWtNd15LhGN9zMwo1K928E9DY/IlewRe2MOLCDmPYQRxFfPmr3EjBN9kUeXlnKknowM4XQYxhuNRfKemychTt1Fn44nJkhkRjXMHgDjQRHGxa12lQFXGK5jy14LXNsWkUIVXk4o9318LnGzS6Lt6aVk2rGWxp4FCQ9vuu8Q8q6eSycObUyDNKr0otfLZroT4MS+YwjuCC9p/tOo6FCoZeOhFDu39noc5hpIDxwrTokCC17QACLX3oSreDDLgMtCRzoKcCpMPDQ4/0yRQU94clxMMU5pdTXfJ6/yMkJXKS2g3ItqVBi4dWppffYHbTpRbmdw+gDqAkDYeVVRzkPWm+tESlPDOpFnDye/hj42Ha0025LP4vI02W6iS7hUAW1B4hUmLylQVocfkNSLGT840edzLKKBEV1iEChVVFYeC6jDK0czycdMiOSKHgnXt5/ryTZaOPyVtGTNHPP8AXkig4oFOaVVvNKRibc0VHA/FLD2+7/y/Jd7xvun/AG/JACMw4fP8ktkYD2R8SuhzN2uHQ1+qUGwju9vMgH5BACHOHuinV34pzvW0Hg/5n8E7DkQ60OIx32TWG49M1j8UzMyb4Zo9pbXSo16HQp+hDgezcOHQg/UJYgwj7Zb1bX/8qKhut9N01ikxuEPd6mWIBfwOBI/xNHfJRIkMtNCCCNQRQjyWpksCgRW54T3Cm4PiB+5Pysp3sRsAvZM5jlbDd4IzeJZE1rvQ2so+6FoxwKW0r2LDv2HMy5nvc4m4FaADYVGp5rP9p/2VPlwXQyaDY3HxSRzwurBxZ57FPyWm7Ezb481Cl4rg+G4nwvAfoC4ZSbg1CzEaGWuIcKEahOyMy+FEbEYcroZDmngR9yl/Y1+H0jM4JDEOlBSi8b/aFhTYT6i1x81p4H7YIZh0ise14FwAHNJpsVku1s4ZuA2aYTlDyx7DSrD7JJ5j6qWUk1RBCDUrMjVGZcQoSwOtetThc8JtrZeMaRQP4EY61H/jefaBt/2sinIcQgggkEXB4EGxSULZc1cxxa8ZXNNHDgQpUGYS+0sQP7iOP/PD8X97KVPWh+SrIUZMcSRTNHLTCFWS0ZCZ0J1kR72yKDvl3rtXborhknWEAHVJo5pr7XVZV8UuqHihbUECxNFZntA2HCZl2vflquI4uSEHJZDdzYJuuhJ9NyxCx9Rp8VDxSWAcS0+HX5KM7GRFiZ3t1pUcBsV2apXXcUUGfJ2XX3en+6JMeJwkm9a39EKFMUfQixsfgqfFyCTRT5yN4jbRUmIxXChPtCqdgjbTNOELdmOxeD4jRZ+PAPBavEb60+az8y1vFnwcV1vFl+NGPzoUypdLH9EJsyp4t/2CnGGNjC8wR9V0Sb6VbDhxB9k1PwrX5LTic9lRBEi/YA+YSXSbx7J60qPiE8Xw60fDcwjXK6/mHBPwJBzv5ETMRfJUsiDoK0PkU8gKxCnsxI1pFY2JscwyvH+YvXqreV7ExJmGY0reEK1D/C5rhSrRaj9dQkbS9CjMoTs1LOhuLXChCaSgCnyWMPhjKaRIe8N/iYRyr6p5hQFtOz/7N4sZoe8ZQRUDenNMnOMFbHwg5ukUeJ4YwwhMQK90Tlew3dCfwJ3adiqdekzP7NnNacuajtQKgGmldj5rG4t2ffBJqNEkMql4LPG4+ldLTb4bszHFp5ffxW6/ZzNujzzXMYwTMNjntdo2ILNcCONDqvP1Y9n8bfKTMOPD9aGa02cCKOaeoJSyj2QxM+nZLtRDBDI7HSsT7QrBceT9PjRSMYhtfCNg5pFnNIIKz+BdvpSfggVbUjxQn0zNO9j9QqftFGl5ZpfCjOg8Wtf4D/gbfJZrg7qidNHk/bmVayYqBrm+RWbc9aTEJuDNRc5jua4G3eMGU31qLX5qxmsHgxoYo5gfbxMpQ9W8FoRm4pJkLVsxcSJXanHmtBgDs0lOMOgax4/uBt9AqOdlDCeWOpUbjQq4lnd1hsQ6GYiBrebWULvoQpRpQIQhAAhCUxhJAFyTQDmdEAX+LRaSUq3fxEdP0QqiHGU3tFFGdkIaQWBvnqfuVQgC4lZhCgysxSyE2x2j3ubjkxHEMq1+jq3BUaNMuLCSRSH4SOZP/Sq56bcbirQbak0J430UFkd4AaWuoXVPOnCt+F1w0cDkrZ6DHFpGlbFoS4XFBX7093xo7MbVt9VRMmSH5bkgCnA2qVNbNkONRXQnkf8ApQzwsbKAuJMeJtdwq7Hn0y15jlROzMTNFBFbAnoRf6/VQ8UmxEhgjTMBppYqfFjqSZLBU0U0y80sSqGcm3jcHq1p+5aCMyyzuIC63ONLdGZz4qyGZ2GbRITSOLDkcOfA+aansKysEaE/PCJpmplcx3uvGx5hMRgrHCjSUmy71CIbR/7M1qcxYrZgcxnVDWGTojuEGYvm8LIvtsd7N/aFdiquZgOhRXNqQ6G4iosatOo+FVK7PyneTMMaBpzuOwazxEn4L0Lsf2KhYh38zF8Wd7+6bmygNBIDj8N1MlZSbow+PkRIUCPSj4rXtftmdDIbm86rafs77cMhSbpZ7PFCESIHatLKlzifdIqfkst2yw98FwguaGNg1yCxqHkEuqOaiwnejSrq/wA2aGVrd2wRq4jbMbDkE2UL0x0ZftETHsSEeO54FAdOlSfvVchCUQ0n7PMLZMYlAhxKZMxca75Wkj50X1BKSUuxoDWgkcq/VfKXZTF/RZyDGOjHeLoQQfqvoWJ2rIhscwF4iAOBaC4EOFQRTVUeVPo02i5x4d00mXeMR/4bgGhtNyR8qLxPtxDBvWp5Ci9Kn4jiwFxDcw0c7xD/AB2XmPbOchgUDqn5KLFKcmS5IQimedxh4ikJUR1TVTMKw3vX+I5YbPFEibNb+J0A4laZnFhhDe4l4kyfWeDBgi3rOs9/kKqic4nU1U/GMS714yjLDhjJCZwaNzzOpVegAQhdAQA9IybosRrG6uNOg3J6BTcfnGue1kP+XBbkZz953mfolud6NCLR/OijxH+mw+z/AHFVCABC7RcQAKywloZmjO0Z6o4vOnwUKWly91B5nYDclPT8yDRjfUZYczu4oAjRIhcSTck1J5lJQpctAAGd/qjRu7zy5c0APSMgzLniuyNNm8Tz6IUSZmS91T0A2A4BCAPaMQw7JEbq1hrWgqR080w+ExsJzs5dStju4ix4r0LEMOGWoGYGuYbjhRUM/hIhw6loFdjr8FwbnOFRmvPo7rDy4zSRkWQiXBzgGudl6ClQforMRslc1mvBHGw0PXgiBK+B5s4G7W78xyum3wWvbQ1o0eqNqCv4KSU1JlttMZm5YmGHg5TrUChDdq+arJx57oUPhLq863qOiu4p8EPL4jFAbe4LWgk1HH71RRITu6ygGz8zhwFDTyU+F/f2Oixk+qs9iIutE8+FUkeVdEJpQBt3PJo1g4k/dqtHjL8jL5rKaXkXxojYcNpc9xoB954BWHaDDYsJrZZrTkYfEfaiRXakjhegHJXPZLFocGaAhtJaAS6KQaudsT7jBeiu+2URkWHnhg53mzd6i5pxutGWaUJqKWjnskFJNs88mniXhmCzxRYlozxfKK17lhGt/W6UWj7N9qjh0Du4uZxiVPdtoHwmuFi48Sb5Ss22I2X9WkSYNqjxMhE+7779q3APFc9HbB/iTFXxXHMINb3vminYE+zqVoJ0ZrVlniM+2M70iOHCHYQ4bj44xbpU+4Nys7PTzo0Qveak+QA2AGwC5OTrory55qTbgABoANhyTCQAQu0VhKYWMveRiWQtvfiHgwb9dEAN4bhpimpOSG274h9Vo+88BqVpMO/aLFlP4cuKwGDK0PJLzxdmrap2AoFnMQxMxAGNGSEz1IY2+04+048VCqkcVLTFUnF2jXYj+0aLFvlAPGpKzE3PPimrzVIhQwTc0HFSZLDc9XOOSE31nn6NHtO6JFjUfELLJKXojD8PdFdQUa1t3vPqsbxP4J/EcRblEGDUQWmtT60R3vv+4bJE7iFW93DGSEDXLu4+887nloFAThoIQugIA4rOA0QG53AGKfUYfYHvu58Am2BsG7gHRdm6hnAu4nkoUSIXEkmpOpQB17y51Sak3JXCeC6bDqkIAE7CgFxAFydAuQIRc4AbqTGjBgLW+sbOd/8ALeSQAmIoY3IzU+u7ifdHJRMtlwCqkMcGcC7hqG9eJSgdhwQ0Zn/4t3PXgEzHjl5qenIDgEl7y41NykoA6ChcQgD6ujTLGsBBIaTbcj8VHxmba9mtTQClBa1a/NZCDiZ8MNxI3/VVMmZurczbNsLct1wOTJNrrWmdlHh9JJ2QojHVABFr6cbXTWIF7YZLtiKUF3E2y1Q+GXvBaXAg2poSDSh2CVOMc6I1oObI6rgfVBIsB0Sx01ZorTRUehxSMziWvr4QPZA9YmmlVLm4ZJArc+sRvyAWnlsKNTUWpQk71uocaVoSQMu2c6+XDyT1n7Pehizp6RAgxJaDKvbFaO+NaV1LaWpwWCxS4/iO7uEPUhgeJ3MN/wDpy0uKxNcgqRrEdSjeYrYdTdZGYijPYGPFO5qWeQN39TQLoOJtIxeTGpOV+kaLmcy1IEvXmXPP1iO5aDyTPpL4jSyBVkMevEe6/wDk/Ro+y35omiA6sdxivGkNp8I5OdoByaq6cnnPtZrRpDb4WDyGp5m61oow8rHvS2Qf5PifvGIpQb9206dTfXRVrnEmpNSbkm5JOpKEKWiqcTkGA57g1oLnHQBSoWHUaHxD3bDce+4fYbv1NAlRsRoMsEd206mv8R/9zuHIWRQDghQ4Hr0ixfcBrDYftkeseQsoU3OPiOzPcSfkOQAsB0TWVGVLQhxFE/LSjnmwsNXGzR1KkCOyFaH4n/1CLD/1g/UooUIcm2GA6NW4q2ED4jzcfZHzTE5PuiUrQNbZrBZrRyCZe4k1JqTqTclJokoDiEJ6FL1GYmjeO56DdIAiFBLjQC/6upHeiH6l37v2HENr9UiLMWysGVu/F39x+5R0AdJQ0XXEqHqOoQARDdDGV/VglZNSbCv6ouOfsLD9aoAdhxQDRu+p3P4BJ7knkBqUgNpr8E/3me2h4bdQmsRjRiAWb5nc/gmk86AgQvglsLE08KTSy7EfXohvqnyQKIQhCUD2uRhnxGIzLoM1S4mm19E7DgxAGsDKipcXE1oCeHRWEOM17A03dStNDXmrOTksraudSxJbx89SuAlkbbtHfTzdfSvlYOZpANKGw3N9Tw3U/DpId7oADau7jqmw3I0UAGffifwTkaIBTLc6VPAan4qHtsgnJy0i+m4rYQLRcm9ToKhZmefQX8R2G35pcSaDjmJrwHT6Khx3FfCQLBTW8uRJKl9EWLD8a/v9ma7RRxXxusNGNp/0PmVlpqeNCGgMadQ3U/3O1Kl4lMVJVNGeur40OsUjO5MlYxETDlLbLF17Nb7zrN/PyXO8Yw+Ed44e06zB0bv5rSijFysal5Bzhms1nvus3oOJ6J8TDIf8tuZ39Rw0P2GbdSo8eO55q414cAOAGwSKKdRKzZ2LELjVxLidSTUpNEoNUhspQVeco4auPQbeafVCWR2sJNBcnQbqR6M1n8w1P9Ma/wCTvZSvSKCjBlB1Orj1d9wUfIkoSxceZLrWDRowWaPxPMpiicyoLUtB2ORoYBoDmsL0IodxfgkNh1NBcp8QONh8z5IL7UAyj5nqUlC2IyBuviPD2R1O/RNRYhcan8h0ToYkxIajaFsaypKWuhlenFJQqEAJYGXW54filtaTZo8/1onW4e6nqk/RMckvR6i34NR2kmp0On5JrNTT4qWZYkUOu34Jl8tRIpId8UhhCc7pJcwhLY1xaOiKeJ+KSXV1XEJRoJZ9XrdJCCUAcQhCAPfc4DhcNttz0rzKXMT9ATW4AuTc2u0BR2SdHl2bQXFLkVtfjqlwMMBLnOqS69zoOXJefNw9bO/aj6xWHuLiHOqTU0FfCAfqnY8epJJA18Oy5ENqBtOFOA4rP4ziXiyDY+IjjsEsIPLLQ6MOzJsSbyg3WVxrEqpyaxO1CfhcrPzc/wC6Kc9T+S2eLxKdsqcrIoKkMRmk3cQ0c9T0GpUR8ZrT4RmPvO08m/ikRYlTU6/NM1XQY40c3myWzkZ5cauJJ/WnBN5VJ7qyR3FPWNPmfgrMUZ05DcNlSpfodBUnL118guypv4RTmbn8lJiwSnt7IiEIob6op9o3d5bBJIrfdSTLpPdJ9jGRi1BCkCEuiGNr89koyyO2H5DiVaQ2hoo0eahmHXmnmxiBopI69GylfhGnYdHdbqPRSYzSTUpotTGOT0chC6cdBqiFAJKk5bfr6qGRPC2iCYPmeG3mnYGHueb/AIAKbJyZe4WstRJ4XTb8VUzZ+ul6WseK9spZfDg0aaJxzqf9LSfun7JI/Wq7EwwAE5dOSoNOW2WbS0jIzEQutTzoq+LKuW69Aa9pqwClsw0BOlVAjYc0HY14JVOUf0C2Y3uxuiIBRXU/hYrVU8aDrrZWIZFIKorYgukp+KxMK4mUpxpghCEowEIQgD6JEuMv6ryTMxEoMtbkbfemY2IFpNBfidydFRYjjXhIp4jrTa+q88xYJzZ6BGDfpKxPFjCaaULiaDosnOThNSTqkzM1WpJuVVTUyt/jcZRG5s0cUdHJqYVdFiJUVxP5pguHX5BbGPHRzfIz9mJ1S4UO9z5C/wA00YhPTgLJ2XF1bSMqcrJoNrW+vxTYkalTZSWzG9lcSskNlJH0hkVclhxrYKbHkMoutHhmEVNxZJxWTAsEslsItUZGLCoU0WDgp05CuoohqVIgkyNEYuCGnyxdyqVIhbENhUCDCUyFDqLpMVgCkrRHeyCZdEKUqVIawuPVaLB8KB9YKlyMixovYMfb0p5bDDsFZYf2XfENMtBzWqksOpwVrClg0VcaDgNVlSyZJeF/8YlRgvYkBwJGY8Ngtph/ZKHD/mDxHzouS2LMZBIYKHjqeqZi45mb6xqjFxJ5HcmV83MUVUUWjMIgCxNT8FGmOzkI3BtyVIcRdWzk/AxN2514K1LhKK0yquXJnJjs1Ad4Q6julFl8Y7MPhAmhI1BC1UWNW6TAxAtqHeJrtQVXnhlBXEs486emeaxBqHA1VHisrQVFl6X2jwNuXvGDX5clh8Tg+BVO35KS/wCmhHaMbEUUhS4ouo0QrViVsyEIQhSFYEIQgD1OexvLVrLm4Lzf4KkizSjRpgBRIj3HQGnQ0WDi46XiO5y8pQ8FzEzzVfFj8E8ZR7tGlSIHZ+I4+LwjcnRaWPFX6MLPmc2U73rsKA52gJV56DAh+s8PPAaDz3TT8XoKQ2hvNXIwr0zcj+yNCwg6uIA6roc1po26YjTLnG5quQ1YSSRSlIupS602ENBIWVkQVqpA0pVROSi9j4xcj0SWkoLZXNmGfgsfirKkpcTFCBRRXRM1lL2UtoicXH0zk7qoRarbEZfxaqG6Ep4qyvJ0QjDXcildwjuFOoldysjZUqHAzEJ8wlYS0uA2qZlfVE2CPaVsYgyQBJWhwtqp5e/xVzhr6FY/Ii36amNpFxnyCp1PyUWYjVunJs1oo74adhikivnk7G4s4aWKIMwdUn0dLbBtyClp2VpNdRz0ldhRyHKVhciHuAsK2ups9hfdxC2oOU6i4U7WtkC+0MZzzTp0TLikNilRVqiRN2SIcbMxzT1WUxmUBzALRyr6uNNgSqXFDclYvJglJ0bfGlcdnnOM4aW6c1RkLa4pRyyc3CoSrPFyuUaYZ4XtEVCEK6UwQhCAPofsV2HlHSTI0Sj3vGY1NulFV9o5+Rl6towuGjQRqvKIXaOYYzu2xXtZ7oKrIscuNSSTxNymRqPiLcu3ZuUrNXiHa8G0MNaOQr8yqKZxZ8Q1cSfOqrcyWwJ236NllJTKlPtg1SIVgnRGTkiu3Yeip+BJpcJ6spJgJTnOkNUbZKwnDamp0Cv2Qb04JqAQ1ooumMKqBf7GSN9FoemMo5qK952suveEkPCu48aRRnlbGnwaptsoeCnNuncg0VuESCUrK30UDmu919kK3hSlVI/dqtpKis2zO9wNxTopkSW/hilwpseQommGg6KLNC1ZY48qdEOWh0UqWfQjilxWDUaFMZ6Gqycsds04sunaA1TWVElMtcMp1TsSFQ3UGOSWgzQbVoZaEtrtkoQqpcOAKqdyKaj9jcvEIVmKka1UZkKml1YS0tRS/wA0QNdBmHBtfZN+ik6AmquGYfUVsEmNPNhCjKZqGrjr5DZVc/IjjVLbLGDDKZBiwWQWUNM515DgSsVi0/4jpwVvi+KAVJKwuIYqKkrEblkkbkIqCI2Jx9SbLNxo1Sn56ezqEtTBi6R2V82S9IEIQrBWBCEIAWXJJKEJBzbOtKmycKqEIY0edYJjOhCkgNkTID1dYW+6EJmTwdEt3zJASWx1xCMSI8j0BmUkTKEK5EqyHoU4RdSoEySUIViJEXUg6qu4cIUQhR5ZMmxxRW4jZZ2Yj0JQhSwk3HZHJVLRHbPGhHmmDNGqEKplLuNjzJsjRWMrjZPhcK8DuFxCzMi1Zcj9FjnJaCE7BcXW5H5IQo1OXX0jlBWSoU21pplJtVOux8NFQ004GiEKuss/sf8AHH6Ic92lcaWpqfJZrGO0rgCaGpCEKP17LCSS0Y2exh7ySSSqiYmSUIWjihFeIhnJ0RkIQrBWBCEIAEIQgD//2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10" descr="data:image/jpeg;base64,/9j/4AAQSkZJRgABAQAAAQABAAD/2wCEAAkGBhQSEBUUExQVFBQSFxUUFRQYFRUUFBQUFBQVFBQVFRUXHCYeFxojGRUUHy8gIycpLCwsFR4xNTAqNSYrLCkBCQoKDgwOGg8PGikdHSQsLCkpLCwsKSksLCwpKSwsLCwpKSwsLCkpLCwpLCkpLCksKSwsKSksKSksLCwsLCwsLP/AABEIALYBFgMBIgACEQEDEQH/xAAcAAABBQEBAQAAAAAAAAAAAAAAAgMEBQYBBwj/xAA/EAABAgQEAwQHBQgCAwEAAAABAAIDBBEhBRIxQVFhcQYTIoEUMkJSkaGxYsHR4fAHFSMzU3KCkqLxQ3PCsv/EABsBAAEFAQEAAAAAAAAAAAAAAAABAgMEBQYH/8QAJREAAgICAwACAgIDAAAAAAAAAAECEQMhBBIxE1EiQTJhFCOB/9oADAMBAAIRAxEAPwCfNzRc47ZjpWttKctFGmZnKDQfE701CeFXGoIJDiKU25JifhPhipGb4UovPVTls9AikqRmMRxdz/C5o18JBNhvbdVkeGr2NhbnnO2gN6gerpt9FWiAcrqj1XUWzjlFL8SzSa6lBNQVXvatJMSqp5qBRaWHInow+ZxursrXOSDES4rVGcr0VZh5FQ8Iy6JhRD1XC5SdSs50TRMpQmCoAirveHgjoJ8hYCZ5pYmP1RVveniB+uSM/wBpJ8YvylxAmr/muxJmh1CphGA4/IJ98YFtaG3NO6WqD5dlh6bzUiHOADe/NUHpPIfP8VKM3YWGnA/ikWMV5i29OHD5rn7w6KpM9yb/AKhJ/eB4M/1CRwFWUuBifRLbin9vwVH+8fss/wBUr94j+mz/AJj6OSfGO+Yvm4qeXwCcbip4N+CoWz0M6sI5tiGvwcCFIhxoJ/8AJEYftMDx/wAEqxifOWsTFaH1W/BDcWG7GnzcPvVbEkHvp3T4cU8GuAf/AKOofhVV8Vz2Gj2uaeDgQfmmvHscs5phikM6tcP7Xg/JzfvTsOZhuNopbyew/VpIVDLyEYtz926moqKVO1imvSHAkuqHaGuqPhF/yP7NjBk3xHtaxzHBxAq14NBuS3X5LXxexjBDtWtNd15LhGN9zMwo1K928E9DY/IlewRe2MOLCDmPYQRxFfPmr3EjBN9kUeXlnKknowM4XQYxhuNRfKemychTt1Fn44nJkhkRjXMHgDjQRHGxa12lQFXGK5jy14LXNsWkUIVXk4o9318LnGzS6Lt6aVk2rGWxp4FCQ9vuu8Q8q6eSycObUyDNKr0otfLZroT4MS+YwjuCC9p/tOo6FCoZeOhFDu39noc5hpIDxwrTokCC17QACLX3oSreDDLgMtCRzoKcCpMPDQ4/0yRQU94clxMMU5pdTXfJ6/yMkJXKS2g3ItqVBi4dWppffYHbTpRbmdw+gDqAkDYeVVRzkPWm+tESlPDOpFnDye/hj42Ha0025LP4vI02W6iS7hUAW1B4hUmLylQVocfkNSLGT840edzLKKBEV1iEChVVFYeC6jDK0czycdMiOSKHgnXt5/ryTZaOPyVtGTNHPP8AXkig4oFOaVVvNKRibc0VHA/FLD2+7/y/Jd7xvun/AG/JACMw4fP8ktkYD2R8SuhzN2uHQ1+qUGwju9vMgH5BACHOHuinV34pzvW0Hg/5n8E7DkQ60OIx32TWG49M1j8UzMyb4Zo9pbXSo16HQp+hDgezcOHQg/UJYgwj7Zb1bX/8qKhut9N01ikxuEPd6mWIBfwOBI/xNHfJRIkMtNCCCNQRQjyWpksCgRW54T3Cm4PiB+5Pysp3sRsAvZM5jlbDd4IzeJZE1rvQ2so+6FoxwKW0r2LDv2HMy5nvc4m4FaADYVGp5rP9p/2VPlwXQyaDY3HxSRzwurBxZ57FPyWm7Ezb481Cl4rg+G4nwvAfoC4ZSbg1CzEaGWuIcKEahOyMy+FEbEYcroZDmngR9yl/Y1+H0jM4JDEOlBSi8b/aFhTYT6i1x81p4H7YIZh0ise14FwAHNJpsVku1s4ZuA2aYTlDyx7DSrD7JJ5j6qWUk1RBCDUrMjVGZcQoSwOtetThc8JtrZeMaRQP4EY61H/jefaBt/2sinIcQgggkEXB4EGxSULZc1cxxa8ZXNNHDgQpUGYS+0sQP7iOP/PD8X97KVPWh+SrIUZMcSRTNHLTCFWS0ZCZ0J1kR72yKDvl3rtXborhknWEAHVJo5pr7XVZV8UuqHihbUECxNFZntA2HCZl2vflquI4uSEHJZDdzYJuuhJ9NyxCx9Rp8VDxSWAcS0+HX5KM7GRFiZ3t1pUcBsV2apXXcUUGfJ2XX3en+6JMeJwkm9a39EKFMUfQixsfgqfFyCTRT5yN4jbRUmIxXChPtCqdgjbTNOELdmOxeD4jRZ+PAPBavEb60+az8y1vFnwcV1vFl+NGPzoUypdLH9EJsyp4t/2CnGGNjC8wR9V0Sb6VbDhxB9k1PwrX5LTic9lRBEi/YA+YSXSbx7J60qPiE8Xw60fDcwjXK6/mHBPwJBzv5ETMRfJUsiDoK0PkU8gKxCnsxI1pFY2JscwyvH+YvXqreV7ExJmGY0reEK1D/C5rhSrRaj9dQkbS9CjMoTs1LOhuLXChCaSgCnyWMPhjKaRIe8N/iYRyr6p5hQFtOz/7N4sZoe8ZQRUDenNMnOMFbHwg5ukUeJ4YwwhMQK90Tlew3dCfwJ3adiqdekzP7NnNacuajtQKgGmldj5rG4t2ffBJqNEkMql4LPG4+ldLTb4bszHFp5ffxW6/ZzNujzzXMYwTMNjntdo2ILNcCONDqvP1Y9n8bfKTMOPD9aGa02cCKOaeoJSyj2QxM+nZLtRDBDI7HSsT7QrBceT9PjRSMYhtfCNg5pFnNIIKz+BdvpSfggVbUjxQn0zNO9j9QqftFGl5ZpfCjOg8Wtf4D/gbfJZrg7qidNHk/bmVayYqBrm+RWbc9aTEJuDNRc5jua4G3eMGU31qLX5qxmsHgxoYo5gfbxMpQ9W8FoRm4pJkLVsxcSJXanHmtBgDs0lOMOgax4/uBt9AqOdlDCeWOpUbjQq4lnd1hsQ6GYiBrebWULvoQpRpQIQhAAhCUxhJAFyTQDmdEAX+LRaSUq3fxEdP0QqiHGU3tFFGdkIaQWBvnqfuVQgC4lZhCgysxSyE2x2j3ubjkxHEMq1+jq3BUaNMuLCSRSH4SOZP/Sq56bcbirQbak0J430UFkd4AaWuoXVPOnCt+F1w0cDkrZ6DHFpGlbFoS4XFBX7093xo7MbVt9VRMmSH5bkgCnA2qVNbNkONRXQnkf8ApQzwsbKAuJMeJtdwq7Hn0y15jlROzMTNFBFbAnoRf6/VQ8UmxEhgjTMBppYqfFjqSZLBU0U0y80sSqGcm3jcHq1p+5aCMyyzuIC63ONLdGZz4qyGZ2GbRITSOLDkcOfA+aansKysEaE/PCJpmplcx3uvGx5hMRgrHCjSUmy71CIbR/7M1qcxYrZgcxnVDWGTojuEGYvm8LIvtsd7N/aFdiquZgOhRXNqQ6G4iosatOo+FVK7PyneTMMaBpzuOwazxEn4L0Lsf2KhYh38zF8Wd7+6bmygNBIDj8N1MlZSbow+PkRIUCPSj4rXtftmdDIbm86rafs77cMhSbpZ7PFCESIHatLKlzifdIqfkst2yw98FwguaGNg1yCxqHkEuqOaiwnejSrq/wA2aGVrd2wRq4jbMbDkE2UL0x0ZftETHsSEeO54FAdOlSfvVchCUQ0n7PMLZMYlAhxKZMxca75Wkj50X1BKSUuxoDWgkcq/VfKXZTF/RZyDGOjHeLoQQfqvoWJ2rIhscwF4iAOBaC4EOFQRTVUeVPo02i5x4d00mXeMR/4bgGhtNyR8qLxPtxDBvWp5Ci9Kn4jiwFxDcw0c7xD/AB2XmPbOchgUDqn5KLFKcmS5IQimedxh4ikJUR1TVTMKw3vX+I5YbPFEibNb+J0A4laZnFhhDe4l4kyfWeDBgi3rOs9/kKqic4nU1U/GMS714yjLDhjJCZwaNzzOpVegAQhdAQA9IybosRrG6uNOg3J6BTcfnGue1kP+XBbkZz953mfolud6NCLR/OijxH+mw+z/AHFVCABC7RcQAKywloZmjO0Z6o4vOnwUKWly91B5nYDclPT8yDRjfUZYczu4oAjRIhcSTck1J5lJQpctAAGd/qjRu7zy5c0APSMgzLniuyNNm8Tz6IUSZmS91T0A2A4BCAPaMQw7JEbq1hrWgqR080w+ExsJzs5dStju4ix4r0LEMOGWoGYGuYbjhRUM/hIhw6loFdjr8FwbnOFRmvPo7rDy4zSRkWQiXBzgGudl6ClQforMRslc1mvBHGw0PXgiBK+B5s4G7W78xyum3wWvbQ1o0eqNqCv4KSU1JlttMZm5YmGHg5TrUChDdq+arJx57oUPhLq863qOiu4p8EPL4jFAbe4LWgk1HH71RRITu6ygGz8zhwFDTyU+F/f2Oixk+qs9iIutE8+FUkeVdEJpQBt3PJo1g4k/dqtHjL8jL5rKaXkXxojYcNpc9xoB954BWHaDDYsJrZZrTkYfEfaiRXakjhegHJXPZLFocGaAhtJaAS6KQaudsT7jBeiu+2URkWHnhg53mzd6i5pxutGWaUJqKWjnskFJNs88mniXhmCzxRYlozxfKK17lhGt/W6UWj7N9qjh0Du4uZxiVPdtoHwmuFi48Sb5Ss22I2X9WkSYNqjxMhE+7779q3APFc9HbB/iTFXxXHMINb3vminYE+zqVoJ0ZrVlniM+2M70iOHCHYQ4bj44xbpU+4Nys7PTzo0Qveak+QA2AGwC5OTrory55qTbgABoANhyTCQAQu0VhKYWMveRiWQtvfiHgwb9dEAN4bhpimpOSG274h9Vo+88BqVpMO/aLFlP4cuKwGDK0PJLzxdmrap2AoFnMQxMxAGNGSEz1IY2+04+048VCqkcVLTFUnF2jXYj+0aLFvlAPGpKzE3PPimrzVIhQwTc0HFSZLDc9XOOSE31nn6NHtO6JFjUfELLJKXojD8PdFdQUa1t3vPqsbxP4J/EcRblEGDUQWmtT60R3vv+4bJE7iFW93DGSEDXLu4+887nloFAThoIQugIA4rOA0QG53AGKfUYfYHvu58Am2BsG7gHRdm6hnAu4nkoUSIXEkmpOpQB17y51Sak3JXCeC6bDqkIAE7CgFxAFydAuQIRc4AbqTGjBgLW+sbOd/8ALeSQAmIoY3IzU+u7ifdHJRMtlwCqkMcGcC7hqG9eJSgdhwQ0Zn/4t3PXgEzHjl5qenIDgEl7y41NykoA6ChcQgD6ujTLGsBBIaTbcj8VHxmba9mtTQClBa1a/NZCDiZ8MNxI3/VVMmZurczbNsLct1wOTJNrrWmdlHh9JJ2QojHVABFr6cbXTWIF7YZLtiKUF3E2y1Q+GXvBaXAg2poSDSh2CVOMc6I1oObI6rgfVBIsB0Sx01ZorTRUehxSMziWvr4QPZA9YmmlVLm4ZJArc+sRvyAWnlsKNTUWpQk71uocaVoSQMu2c6+XDyT1n7Pehizp6RAgxJaDKvbFaO+NaV1LaWpwWCxS4/iO7uEPUhgeJ3MN/wDpy0uKxNcgqRrEdSjeYrYdTdZGYijPYGPFO5qWeQN39TQLoOJtIxeTGpOV+kaLmcy1IEvXmXPP1iO5aDyTPpL4jSyBVkMevEe6/wDk/Ro+y35omiA6sdxivGkNp8I5OdoByaq6cnnPtZrRpDb4WDyGp5m61oow8rHvS2Qf5PifvGIpQb9206dTfXRVrnEmpNSbkm5JOpKEKWiqcTkGA57g1oLnHQBSoWHUaHxD3bDce+4fYbv1NAlRsRoMsEd206mv8R/9zuHIWRQDghQ4Hr0ixfcBrDYftkeseQsoU3OPiOzPcSfkOQAsB0TWVGVLQhxFE/LSjnmwsNXGzR1KkCOyFaH4n/1CLD/1g/UooUIcm2GA6NW4q2ED4jzcfZHzTE5PuiUrQNbZrBZrRyCZe4k1JqTqTclJokoDiEJ6FL1GYmjeO56DdIAiFBLjQC/6upHeiH6l37v2HENr9UiLMWysGVu/F39x+5R0AdJQ0XXEqHqOoQARDdDGV/VglZNSbCv6ouOfsLD9aoAdhxQDRu+p3P4BJ7knkBqUgNpr8E/3me2h4bdQmsRjRiAWb5nc/gmk86AgQvglsLE08KTSy7EfXohvqnyQKIQhCUD2uRhnxGIzLoM1S4mm19E7DgxAGsDKipcXE1oCeHRWEOM17A03dStNDXmrOTksraudSxJbx89SuAlkbbtHfTzdfSvlYOZpANKGw3N9Tw3U/DpId7oADau7jqmw3I0UAGffifwTkaIBTLc6VPAan4qHtsgnJy0i+m4rYQLRcm9ToKhZmefQX8R2G35pcSaDjmJrwHT6Khx3FfCQLBTW8uRJKl9EWLD8a/v9ma7RRxXxusNGNp/0PmVlpqeNCGgMadQ3U/3O1Kl4lMVJVNGeur40OsUjO5MlYxETDlLbLF17Nb7zrN/PyXO8Yw+Ed44e06zB0bv5rSijFysal5Bzhms1nvus3oOJ6J8TDIf8tuZ39Rw0P2GbdSo8eO55q414cAOAGwSKKdRKzZ2LELjVxLidSTUpNEoNUhspQVeco4auPQbeafVCWR2sJNBcnQbqR6M1n8w1P9Ma/wCTvZSvSKCjBlB1Orj1d9wUfIkoSxceZLrWDRowWaPxPMpiicyoLUtB2ORoYBoDmsL0IodxfgkNh1NBcp8QONh8z5IL7UAyj5nqUlC2IyBuviPD2R1O/RNRYhcan8h0ToYkxIajaFsaypKWuhlenFJQqEAJYGXW54filtaTZo8/1onW4e6nqk/RMckvR6i34NR2kmp0On5JrNTT4qWZYkUOu34Jl8tRIpId8UhhCc7pJcwhLY1xaOiKeJ+KSXV1XEJRoJZ9XrdJCCUAcQhCAPfc4DhcNttz0rzKXMT9ATW4AuTc2u0BR2SdHl2bQXFLkVtfjqlwMMBLnOqS69zoOXJefNw9bO/aj6xWHuLiHOqTU0FfCAfqnY8epJJA18Oy5ENqBtOFOA4rP4ziXiyDY+IjjsEsIPLLQ6MOzJsSbyg3WVxrEqpyaxO1CfhcrPzc/wC6Kc9T+S2eLxKdsqcrIoKkMRmk3cQ0c9T0GpUR8ZrT4RmPvO08m/ikRYlTU6/NM1XQY40c3myWzkZ5cauJJ/WnBN5VJ7qyR3FPWNPmfgrMUZ05DcNlSpfodBUnL118guypv4RTmbn8lJiwSnt7IiEIob6op9o3d5bBJIrfdSTLpPdJ9jGRi1BCkCEuiGNr89koyyO2H5DiVaQ2hoo0eahmHXmnmxiBopI69GylfhGnYdHdbqPRSYzSTUpotTGOT0chC6cdBqiFAJKk5bfr6qGRPC2iCYPmeG3mnYGHueb/AIAKbJyZe4WstRJ4XTb8VUzZ+ul6WseK9spZfDg0aaJxzqf9LSfun7JI/Wq7EwwAE5dOSoNOW2WbS0jIzEQutTzoq+LKuW69Aa9pqwClsw0BOlVAjYc0HY14JVOUf0C2Y3uxuiIBRXU/hYrVU8aDrrZWIZFIKorYgukp+KxMK4mUpxpghCEowEIQgD6JEuMv6ryTMxEoMtbkbfemY2IFpNBfidydFRYjjXhIp4jrTa+q88xYJzZ6BGDfpKxPFjCaaULiaDosnOThNSTqkzM1WpJuVVTUyt/jcZRG5s0cUdHJqYVdFiJUVxP5pguHX5BbGPHRzfIz9mJ1S4UO9z5C/wA00YhPTgLJ2XF1bSMqcrJoNrW+vxTYkalTZSWzG9lcSskNlJH0hkVclhxrYKbHkMoutHhmEVNxZJxWTAsEslsItUZGLCoU0WDgp05CuoohqVIgkyNEYuCGnyxdyqVIhbENhUCDCUyFDqLpMVgCkrRHeyCZdEKUqVIawuPVaLB8KB9YKlyMixovYMfb0p5bDDsFZYf2XfENMtBzWqksOpwVrClg0VcaDgNVlSyZJeF/8YlRgvYkBwJGY8Ngtph/ZKHD/mDxHzouS2LMZBIYKHjqeqZi45mb6xqjFxJ5HcmV83MUVUUWjMIgCxNT8FGmOzkI3BtyVIcRdWzk/AxN2514K1LhKK0yquXJnJjs1Ad4Q6julFl8Y7MPhAmhI1BC1UWNW6TAxAtqHeJrtQVXnhlBXEs486emeaxBqHA1VHisrQVFl6X2jwNuXvGDX5clh8Tg+BVO35KS/wCmhHaMbEUUhS4ouo0QrViVsyEIQhSFYEIQgD1OexvLVrLm4Lzf4KkizSjRpgBRIj3HQGnQ0WDi46XiO5y8pQ8FzEzzVfFj8E8ZR7tGlSIHZ+I4+LwjcnRaWPFX6MLPmc2U73rsKA52gJV56DAh+s8PPAaDz3TT8XoKQ2hvNXIwr0zcj+yNCwg6uIA6roc1po26YjTLnG5quQ1YSSRSlIupS602ENBIWVkQVqpA0pVROSi9j4xcj0SWkoLZXNmGfgsfirKkpcTFCBRRXRM1lL2UtoicXH0zk7qoRarbEZfxaqG6Ep4qyvJ0QjDXcildwjuFOoldysjZUqHAzEJ8wlYS0uA2qZlfVE2CPaVsYgyQBJWhwtqp5e/xVzhr6FY/Ii36amNpFxnyCp1PyUWYjVunJs1oo74adhikivnk7G4s4aWKIMwdUn0dLbBtyClp2VpNdRz0ldhRyHKVhciHuAsK2ups9hfdxC2oOU6i4U7WtkC+0MZzzTp0TLikNilRVqiRN2SIcbMxzT1WUxmUBzALRyr6uNNgSqXFDclYvJglJ0bfGlcdnnOM4aW6c1RkLa4pRyyc3CoSrPFyuUaYZ4XtEVCEK6UwQhCAPofsV2HlHSTI0Sj3vGY1NulFV9o5+Rl6towuGjQRqvKIXaOYYzu2xXtZ7oKrIscuNSSTxNymRqPiLcu3ZuUrNXiHa8G0MNaOQr8yqKZxZ8Q1cSfOqrcyWwJ236NllJTKlPtg1SIVgnRGTkiu3Yeip+BJpcJ6spJgJTnOkNUbZKwnDamp0Cv2Qb04JqAQ1ooumMKqBf7GSN9FoemMo5qK952suveEkPCu48aRRnlbGnwaptsoeCnNuncg0VuESCUrK30UDmu919kK3hSlVI/dqtpKis2zO9wNxTopkSW/hilwpseQommGg6KLNC1ZY48qdEOWh0UqWfQjilxWDUaFMZ6Gqycsds04sunaA1TWVElMtcMp1TsSFQ3UGOSWgzQbVoZaEtrtkoQqpcOAKqdyKaj9jcvEIVmKka1UZkKml1YS0tRS/wA0QNdBmHBtfZN+ik6AmquGYfUVsEmNPNhCjKZqGrjr5DZVc/IjjVLbLGDDKZBiwWQWUNM515DgSsVi0/4jpwVvi+KAVJKwuIYqKkrEblkkbkIqCI2Jx9SbLNxo1Sn56ezqEtTBi6R2V82S9IEIQrBWBCEIAWXJJKEJBzbOtKmycKqEIY0edYJjOhCkgNkTID1dYW+6EJmTwdEt3zJASWx1xCMSI8j0BmUkTKEK5EqyHoU4RdSoEySUIViJEXUg6qu4cIUQhR5ZMmxxRW4jZZ2Yj0JQhSwk3HZHJVLRHbPGhHmmDNGqEKplLuNjzJsjRWMrjZPhcK8DuFxCzMi1Zcj9FjnJaCE7BcXW5H5IQo1OXX0jlBWSoU21pplJtVOux8NFQ004GiEKuss/sf8AHH6Ic92lcaWpqfJZrGO0rgCaGpCEKP17LCSS0Y2exh7ySSSqiYmSUIWjihFeIhnJ0RkIQrBWBCEIAEIQgD//2Q=="/>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277" name="Picture 13" descr="https://encrypted-tbn1.gstatic.com/images?q=tbn:ANd9GcTLo-rw9daVrT7xEQzJiqZVRZNbtakf9LVhopWDyrGjorhvYLFi7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175" y="312738"/>
            <a:ext cx="3959225" cy="5935662"/>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15" descr="data:image/jpeg;base64,/9j/4AAQSkZJRgABAQAAAQABAAD/2wCEAAkGBxASEBQUERAWFhEUFhUSFRgUFhQWFBcUFhcWFxQSFBUYHCggGRolHBQUITEhJSkrLi4uFx8zODMsNygtLisBCgoKDg0OGBAQGiwkHyQsLCwtLCwsLCwsLCwsLCwsLCwsLCwsLCwsLDQsLCwsLCwsLCwsLCwsLCwsLCwsLCwsLP/AABEIAPQAyAMBIgACEQEDEQH/xAAcAAEAAgMBAQEAAAAAAAAAAAAABQYDBAcBAgj/xAA+EAACAQIDBQQIBAQGAwEAAAAAAQIDEQQFIQYSMUFRImFxgQcTMlKRobHBI0Ji0RRT4fAkM3KCkqJDg8IV/8QAGgEBAAMBAQEAAAAAAAAAAAAAAAECAwQFBv/EACURAQEBAAICAgIBBQEAAAAAAAABAgMREiEEMUFRExQyYXGBIv/aAAwDAQACEQMRAD8A4cAAAAAAAAAAAAAAAAAAAAAAAAAAB7c8AHoCBIA9uCR8gAqAAAAGfAYSVarCnBXnOShHxbsBihFvgm33algyzZ9brnid6MdLJc79WdPy7IKGEhGlFK8uzKTXblK2v04GbaDLqcUlKMXC2qsuK16nn/N+VeO+M/66fj4zq+1HpbN0pRTjTjuy4Np3I/GbKxbkqUrVIq+6/Zfmy+qHaTTvdLspfBLoZcdhoRhv62s2+F9eT776Hl5+byy9yu3XHi+unEa1NxbjJWa0aZ8Fw9IOWxhOFWKtv70ZJq2sbNfJ/IqFj3+DlnLxzceZyZ8dWPAAaqABlw+HnUkoU4OU5aKMU3JvuSAxAlsz2bxmHjv1sPKEOujXnZuxEgAAAAAA9PAT2PQASPAAVAAACR2exyoYqjVa7NOcZPwvqRwA/QWd1uxCrTakrqz46P8APc0qubU9VN3i3wS4Ln2kcqyfa/E0KfquzOjw3Z30T5RktUSWD2gjUjrJQqcLS9lruZ5nzvi65NecdnxtY68dLzXWE3YSdWe7B26ykr3slHwJeVejOlF7qjGEb2k7WV203fprxKDVd4de6/N8XoRm0eeP+GVGM7ubtKzv2I8nbq/ucGPja3Zmft080mc+Xf0zbQZ5Sx+IjBpxoQcrTV3Kb4J25LutzJ3AUlhNyMFH8VqEKlZbqvzSikm4rS701K/svCaip0koWW7vSV22+MoW6W8dS/YJUHXjLFeqxE3FezLWnFKO/wBht735b7tvA+o4OLPFiZz9PD5N63ruobNMurzko18NRmpq94wUJN/oe9cpW1GzDwyU6bcqTSbUk1Om3ykrcL8zv2Z0MPWw8oz3ZU4qT0afs8bPiuByHJsU7yo1pXoVl2YTUknF3Vlv6rjo+BtrE3PSmdXNc7L76Iq9KGKqOaXrHBKDfJX7dv8AqUzNcFKhXqUpcac5Q8bOyfmtTHhcTOnNTpycZxd01xOT6rpvuO+7aKM8LLhpZ6/P5XPz/WS3nu+zd28L6E3mm2GOxFP1dWteFrO0Yq672kQI1e6jM6AAQsAAAengA9ABPY8ABAAAAAAAAA93n1CZ4ALLs5Heap1XKNOfsbst1b6fV6LS50LA7GxpONdPerRtWcW2+v4akuMbaa31OdbI5go1PVTpRq0567k2klJapxb0udvyGs7RUKe7Bxu7u7X6bXd/LQ3xe/THU6rT2RxWIlTqTxVJbspy9XBWi4pq0lJPrdWK/tNks7P8NxpremouNt3TS2ntJpcHbU6Ph8FTprsxS8FZdCq7a55Qo4Z1ajblZwhSutaj11ilfh8jeXxZXPk4ttjV3sdWfO8U/wDUoRUvmmQxkr1HKTlJ3lJuTfe3dv5krlOy+NxMd6jh5OHvO0Y+Tla5w6s+3VJ1EMCZzPZfGUFepQlu+9Htx83HgQxEsv0noABIAAAAAPQeAAAAAAAAAAAAAAA9i7F62Z9ItWglGtHfitLx9rzuUQEy2Is7dazD0uxULUaLc2rdvSK79NWc1zrOK+Kqesrz3pclwjFdIrkR4JurfsmZFr9Hmz8cXib1FelSs5L3m72T7tHc7lOnCMd2NrWsraJLy4HGPRjncMPVnCbsqm7u+Kv9mXmWdTcn2rK7TtZ6cmjj5+WY9VrjPkn8TCmlvRtbi3fRr9jkXpDyanSqRrUklCo2pRXCM1rouSaLqswmoyTlGcLa7z+y4I51tXmsqs3B6JNOyd1dLj8Gc/xt61yevppyZ6z7V4AHpOcAAAAAAAAAAAAAAAAAAAAAAAAAAHsZNO64khLO67ju7+nz+JHAi5zfuDeebVt23rHY05zbd3xPkCZk+onsABKAAAAAAAAAAAAAAAAAAAAAAAAAAAAD6hBvgB8pGxRwU5cES2WZXvcUWzAZRFLgZ3kkTM2qRHJKrPirk1daqN/A6rh8qjpZGz/+RHoTNVPi4nODTs00+8+TrGcbK06sdYu/Jriv3Oc51k1XDTtNdl+zLk/6l0dI0ABAAAAAAAAAAAABlp4acleMG13IDED6nBp2aafefIAAAAAB6kWHJMscmQeGWpfdnXDnoU3Z+SfaayvJ2uS5Fkw2UvS6RjwFekku1a5YcLUg1pJDGcX8p1rUR9LJ5LXj3aGzTy2XNfQl6U439ozpr3kbThx+2N5Kr8sul0+mhCbQbOKtSlCaVmvNPqi+NLqjUxMI24ot/HJ+Uzdfl/NMBOhVlTqLtRdvFcmvE1Dovpcy1KdOtBcb05fJx/8Ao50Z1oAAgAAAAAAAAC6bHYiE6bg1ecFdLqtbfMpZsYHGTozU4O0l/dmV3nynSY6Hhcl9dRhOpKn+IlLdVPRXv2W967ZF5jsX/K/6tyXnF9r4XJzIM3p1odnRXvbnTnLjF/pk9U+t0Qu1GbYjDVI7llF31avquKMe9eXUT1OlUx2VVqPtw06rVf08zSsW3DbY72mIpJrhvR4/M2ZbO0MVFTwza3u5pd94v7Gl5PH+5HXf0pNjw6hl+wmHiu3Fyf6m/obeI2Lw1reqXilb6FL8jKfGuXYGN5F3ybBJ2s38Pua+Z7HuneVL4PgY8pxc4zUHDt9Ovh1M98k3/atiSX2vWBwb9927ybwGDtLWq4rnYg8Aqv8AKS8ZEvSr1F/4tOdpL7lJrr8L6nf5SNLC1W+zUe738zbhhqy03l5kfSxc2tIS/wCUP3M7xUucZebT+5rnkz/llc1sunUu7tePIx1KEuO8jG8X13mYq2KXSXwL/wAkPGqR6UaH+Fk3JNqUWreJyI6p6UsVBYdRi9ZyS+GrOVmsVAASAAAAAAAAAAA2svx06M96D7muUl7rXQu9OvQx9HdbtJdfahLlfquj+Jz4zYXEzpyUoSakun0fVFdZ7/2mVK4PIJ/xcKFbs3fHlJfpfednweWRhCKhFRUUkkuFuhQcn3cwoXmnGdOSSkrdmVr3i+K8GXDZ7PZRkqGL7NXhCf5Knnyl3HNyXy9VfPpMUqXcZlTVtVobdXDpq60Zrp20lxMfcvtM9/TRxGET4aoqmeZJGWsVuyWqa4p8mnyLvONuBpYunFro/kRf3PtP+1YyHHzlGUJteup2utFvJ8Jrx+xP4WfvRcn36/DuKxmVP1NeFW2ie7Lmt1u2vyZOUM110SS4acPE1zZvPaE9GmprSLTXu6fQ+40KvP5rU08Jm2l7eXPzNpZx1X9+RtnGPzWd1f0+3Rq9UvJmnjFKK7U9PA+q2dWXBeJRNtdst2Lp03eo1y/L3vvLeOfwd1VNu8z9biNxO8aen+58foitHrbfHieGqAAAAAAABaAAi67JbEOslVxLcKTs4xXtzXV+6v70LZzdXqK61MzuqZGDbsld9FxM/wDAVv5NT/hL9juGBwOHoK1GhCPeoq/i5PVm28Q+h1f0Wv2wvycvz5Y8O4ZtlGExKarUI73vRSjNd+8vuczz/ZGtQqJUk6tObtBxV5X92SXB/Iw5ODWGmOXOlj9E1WLjWg+O9GTXc019i95lk0KkLSjvRfLmu9FM2G2QxuHq+tm4xTjZw1k30vbRNF8nUxEeEYNef7nNv4m9+5Fv58Z/KIwGaV8H2a29Ww2ijNa1Ka6TX5l38S1QqUq0FKElKL4OLumuTK7WzNJ/jUnC/wCePbh/vXFfM1lgqlKXrMJUUXLVwvejU71bg+9anLvGsetxrnWd+81Ya1OUe9GlVmmtD4wO0lOcvV1YujW4bs/Zl/onwZsY2nBrozDWevppL+1P2paVKXg2VbA7TNJdomdusRuUmt6+9oil5Ts7Xr05VIOKitFd8X004LvNvj5nhbVNW9rlS2n6v5IYna+MfzHO8RSqQk4zTUlo0+RiZ0/xxXyqyZrtdWqaQdl14fArc5Nu7d2+bPAXk6QAAkAAAAAgAAsLFsTkixWJtJXp01vSXV/li/75HZaOH5dP7sUf0Y0VHDynzlN3fctEvqXehj4b1t1vwPT+JmTHbz/kb7102fUo+ZUo9Dd07/Ox8trmddcyPqUEaVak46x0a1/oTFRoj8UtHYy1O18rFle5VpRnFWUlw6PmviZ62FXQhdgq7ca8H+SpGSvyU09PjF/EtEkY+TTpWsywCa4FYhiP4We7L/Ik+0nwg3+ddF1Rf8VTVim7SYZOLRXl488meqrndxe4Zngqc1acVOPfa/in9yBrYfFUl/hqyqQ/l1m7+EZ/uVPMdq8TS/BVuwt1Sbd7cr95APPMTv7/AK6V+l+z5x4M8K8F7setOSWSxtbUYjEzq/j05QtwT1XjfgY9nM6nhql+NN6Tjya6k1l+18ZLcxNNOPet6PnzXzJSGT5dWW9FKPg+z8Vp9C9sznx1Ef5bOe5HSxNJTjZO14zX5b8N63GH0uc3xuEnSm4VI7so6Nfs+Z2vLsHuxSik4WtprG3TvKztPkUazqU1pWoxjODfF053tCXg4teDRTi5LPV+k2OZg+pxabTVmtLd58nUqAAAAAAAJgAAkdR9GNWMsLKD/LN389V9zoNPdUUowirc7a+LZxb0fZxHD4ndm7Qq2i3yUlfdb+LXmdbrVpcEeh8bf/nquHnz1q1tzqrqYnVXUjZxb4tsxxi17x0+Tl6Srn3mriZWTNV1HHnJnmKxDaUYrenKyilrdvgZ63IvImfR1SdsTUfCVSEF/wCuLv8AOdi3SZH5Fl6w+HhSWrSvJ9Zyd5P4tm3OZnP2066YMTLQqW0ElZlkxlfQou1GPUYt3L31O2enJ9pH/iJEWZ8dX36kpdX8jAeXq916eJ1mQM2HxVSm7wnKL/S2jCCqyw4PaqpH24X/AFQbpy83F6kzgNqcJFSai4ynbect6UnbheV27alFBnePNG9nOJhUrznBdl25Wv1ZogGknQAAAAAAAAAAsPS+bKbbqCVLF3cVaManFpdJrmu9FCBbOrm9xXWZqdV+isvr0KkVKnKM4vmmmjYcqfcfnGjXnB3hOUX1i2n8jZlmuJfHEVX41J/ub/1N/Tnvxo7Jn+dYXDxvKok+SVnJ+CIbZDa7D1K0nJbla7VPeatuvlF8FLqcobb1fEGeufV120nBmTp+nsPmsWuJ7VzKPU/POX7T4uirRqtxXBT7X11N6rtzi2rdnxs/3NZ8iMrwa/Dq+c53GKbcvmck2p2gdaW7B9nm+vgROPzavW/zKjfdwXwRomW+e69L44JL3QAGDoAAAAAAAAAAAAAAAAAAT2AAHYAAdgACAAAAAAAAAAAAAAAAAAAAAAAAAAAAAAAAAAAAAAAAAAAAAAAAAAAAAAAAB//Z"/>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280"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312737"/>
            <a:ext cx="3810000" cy="593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4682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52400" y="457200"/>
            <a:ext cx="8839200"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algn="just">
              <a:buBlip>
                <a:blip r:embed="rId2"/>
              </a:buBlip>
            </a:pPr>
            <a:r>
              <a:rPr lang="en-US" sz="2000" b="1" dirty="0" smtClean="0">
                <a:cs typeface="Times New Roman" pitchFamily="84" charset="0"/>
              </a:rPr>
              <a:t>There </a:t>
            </a:r>
            <a:r>
              <a:rPr lang="en-US" sz="2000" b="1" dirty="0">
                <a:cs typeface="Times New Roman" pitchFamily="84" charset="0"/>
              </a:rPr>
              <a:t>are 8 planets (Mercury, Venus, Earth, Mars, Jupiter, Saturn, Uranus, Neptune (mercury nearest and Pluto farthest from the Sun) that revolve around Sun in their specific orbits, which lie more or less in the Sun’s equatorial plane. </a:t>
            </a:r>
          </a:p>
          <a:p>
            <a:pPr marL="171450" indent="-171450" algn="just">
              <a:buBlip>
                <a:blip r:embed="rId2"/>
              </a:buBlip>
            </a:pPr>
            <a:endParaRPr lang="en-US" sz="2000" b="1" dirty="0">
              <a:cs typeface="Times New Roman" pitchFamily="84" charset="0"/>
            </a:endParaRPr>
          </a:p>
          <a:p>
            <a:pPr marL="342900" indent="-342900" algn="just">
              <a:buBlip>
                <a:blip r:embed="rId2"/>
              </a:buBlip>
            </a:pPr>
            <a:r>
              <a:rPr lang="en-US" sz="2000" b="1" dirty="0">
                <a:solidFill>
                  <a:srgbClr val="CC0000"/>
                </a:solidFill>
                <a:cs typeface="Times New Roman" pitchFamily="84" charset="0"/>
              </a:rPr>
              <a:t>There are moons or natural satellites, which revolve around planets.</a:t>
            </a:r>
            <a:r>
              <a:rPr lang="en-US" sz="2000" b="1" dirty="0">
                <a:cs typeface="Times New Roman" pitchFamily="84" charset="0"/>
              </a:rPr>
              <a:t> </a:t>
            </a:r>
          </a:p>
          <a:p>
            <a:pPr marL="171450" indent="-171450" algn="just">
              <a:buBlip>
                <a:blip r:embed="rId2"/>
              </a:buBlip>
            </a:pPr>
            <a:endParaRPr lang="en-US" sz="2000" b="1" dirty="0">
              <a:cs typeface="Times New Roman" pitchFamily="84" charset="0"/>
            </a:endParaRPr>
          </a:p>
          <a:p>
            <a:pPr marL="342900" indent="-342900" algn="just">
              <a:buBlip>
                <a:blip r:embed="rId2"/>
              </a:buBlip>
            </a:pPr>
            <a:r>
              <a:rPr lang="en-US" sz="2000" b="1" dirty="0">
                <a:cs typeface="Times New Roman" pitchFamily="84" charset="0"/>
              </a:rPr>
              <a:t>It is natural to think that planetary bodies have evolved from the Sun and the moons from their central bodies. However earth’s moon has been found to be older than earth and has its own history of evolution. </a:t>
            </a:r>
          </a:p>
          <a:p>
            <a:pPr marL="171450" indent="-171450" algn="just">
              <a:buBlip>
                <a:blip r:embed="rId2"/>
              </a:buBlip>
            </a:pPr>
            <a:endParaRPr lang="en-US" sz="2000" b="1" dirty="0">
              <a:cs typeface="Times New Roman" pitchFamily="84" charset="0"/>
            </a:endParaRPr>
          </a:p>
          <a:p>
            <a:pPr marL="342900" indent="-342900" algn="just">
              <a:buBlip>
                <a:blip r:embed="rId2"/>
              </a:buBlip>
            </a:pPr>
            <a:r>
              <a:rPr lang="en-US" sz="2000" b="1" dirty="0">
                <a:solidFill>
                  <a:srgbClr val="FF0000"/>
                </a:solidFill>
                <a:cs typeface="Times New Roman" pitchFamily="84" charset="0"/>
              </a:rPr>
              <a:t>The biggest planet Jupiter is more akin to Sun than to other planets. In fact Mercury, Venus and Mars show surface features similar to our moon.</a:t>
            </a:r>
            <a:r>
              <a:rPr lang="en-US" sz="2000" b="1" dirty="0">
                <a:cs typeface="Times New Roman" pitchFamily="84" charset="0"/>
              </a:rPr>
              <a:t> </a:t>
            </a:r>
          </a:p>
          <a:p>
            <a:pPr marL="171450" indent="-171450" algn="just">
              <a:buBlip>
                <a:blip r:embed="rId2"/>
              </a:buBlip>
            </a:pPr>
            <a:endParaRPr lang="en-US" sz="2000" b="1" dirty="0">
              <a:cs typeface="Times New Roman" pitchFamily="84" charset="0"/>
            </a:endParaRPr>
          </a:p>
          <a:p>
            <a:pPr marL="342900" indent="-342900" algn="just">
              <a:buBlip>
                <a:blip r:embed="rId2"/>
              </a:buBlip>
            </a:pPr>
            <a:r>
              <a:rPr lang="en-US" sz="2000" b="1" dirty="0" smtClean="0">
                <a:cs typeface="Times New Roman" pitchFamily="84" charset="0"/>
              </a:rPr>
              <a:t>The planets can be divided into two categories. </a:t>
            </a:r>
          </a:p>
          <a:p>
            <a:pPr marL="171450" indent="-171450" algn="just">
              <a:buBlip>
                <a:blip r:embed="rId2"/>
              </a:buBlip>
            </a:pPr>
            <a:endParaRPr lang="en-US" sz="2000" b="1" dirty="0" smtClean="0">
              <a:cs typeface="Times New Roman" pitchFamily="84" charset="0"/>
            </a:endParaRPr>
          </a:p>
          <a:p>
            <a:pPr marL="342900" indent="-342900" algn="just">
              <a:buBlip>
                <a:blip r:embed="rId2"/>
              </a:buBlip>
            </a:pPr>
            <a:r>
              <a:rPr lang="en-US" sz="2000" b="1" dirty="0" smtClean="0">
                <a:solidFill>
                  <a:schemeClr val="accent2"/>
                </a:solidFill>
                <a:cs typeface="Times New Roman" pitchFamily="84" charset="0"/>
              </a:rPr>
              <a:t>The inner planets: Mercury, Venus, Earth, Mars which have densities of the order of 5 or more and sizes comparable to that of earth.</a:t>
            </a:r>
          </a:p>
          <a:p>
            <a:pPr marL="171450" indent="-171450" algn="just">
              <a:buBlip>
                <a:blip r:embed="rId2"/>
              </a:buBlip>
            </a:pPr>
            <a:endParaRPr lang="en-US" sz="2000" b="1" dirty="0">
              <a:solidFill>
                <a:schemeClr val="accent2"/>
              </a:solidFill>
              <a:cs typeface="Times New Roman" pitchFamily="84" charset="0"/>
            </a:endParaRPr>
          </a:p>
          <a:p>
            <a:pPr algn="just"/>
            <a:endParaRPr lang="en-US" sz="2000" b="1" dirty="0">
              <a:cs typeface="Times New Roman" pitchFamily="84" charset="0"/>
            </a:endParaRPr>
          </a:p>
        </p:txBody>
      </p:sp>
      <p:sp>
        <p:nvSpPr>
          <p:cNvPr id="2" name="Rectangle 1"/>
          <p:cNvSpPr/>
          <p:nvPr/>
        </p:nvSpPr>
        <p:spPr>
          <a:xfrm>
            <a:off x="3657600" y="0"/>
            <a:ext cx="2132315" cy="461665"/>
          </a:xfrm>
          <a:prstGeom prst="rect">
            <a:avLst/>
          </a:prstGeom>
        </p:spPr>
        <p:txBody>
          <a:bodyPr wrap="none">
            <a:spAutoFit/>
          </a:bodyPr>
          <a:lstStyle/>
          <a:p>
            <a:r>
              <a:rPr lang="en-US" sz="2400" b="1" u="sng" dirty="0" smtClean="0">
                <a:solidFill>
                  <a:srgbClr val="002060"/>
                </a:solidFill>
                <a:latin typeface="Algerian" pitchFamily="82" charset="0"/>
                <a:cs typeface="Times New Roman" pitchFamily="84" charset="0"/>
              </a:rPr>
              <a:t>The Planets</a:t>
            </a:r>
            <a:endParaRPr lang="en-US" sz="2400" b="1" u="sng" dirty="0">
              <a:solidFill>
                <a:srgbClr val="002060"/>
              </a:solidFill>
              <a:latin typeface="Algerian" pitchFamily="82" charset="0"/>
              <a:cs typeface="Times New Roman" pitchFamily="84" charset="0"/>
            </a:endParaRPr>
          </a:p>
        </p:txBody>
      </p:sp>
    </p:spTree>
    <p:extLst>
      <p:ext uri="{BB962C8B-B14F-4D97-AF65-F5344CB8AC3E}">
        <p14:creationId xmlns:p14="http://schemas.microsoft.com/office/powerpoint/2010/main" val="100330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28600" y="228600"/>
            <a:ext cx="8686800" cy="601703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algn="just">
              <a:spcBef>
                <a:spcPct val="50000"/>
              </a:spcBef>
              <a:buBlip>
                <a:blip r:embed="rId2"/>
              </a:buBlip>
            </a:pPr>
            <a:r>
              <a:rPr lang="en-US" sz="2200" b="1" dirty="0" smtClean="0">
                <a:cs typeface="Times New Roman" pitchFamily="84" charset="0"/>
              </a:rPr>
              <a:t>The outer planets (Jupiter, Saturn, Uranus, Neptune) quite large in size and have low densities </a:t>
            </a:r>
            <a:r>
              <a:rPr lang="en-US" sz="2200" b="1" dirty="0" smtClean="0">
                <a:cs typeface="Times New Roman" pitchFamily="84" charset="0"/>
                <a:sym typeface="Symbol" pitchFamily="84" charset="2"/>
              </a:rPr>
              <a:t></a:t>
            </a:r>
            <a:r>
              <a:rPr lang="en-US" sz="2200" b="1" dirty="0" smtClean="0">
                <a:cs typeface="Times New Roman" pitchFamily="84" charset="0"/>
              </a:rPr>
              <a:t> 1.5 (Jupiter like hence called Jovian planets). </a:t>
            </a:r>
          </a:p>
          <a:p>
            <a:pPr marL="342900" indent="-342900" algn="just">
              <a:spcBef>
                <a:spcPct val="50000"/>
              </a:spcBef>
              <a:buBlip>
                <a:blip r:embed="rId2"/>
              </a:buBlip>
            </a:pPr>
            <a:r>
              <a:rPr lang="en-US" sz="2200" b="1" dirty="0" smtClean="0">
                <a:solidFill>
                  <a:schemeClr val="accent2"/>
                </a:solidFill>
                <a:cs typeface="Times New Roman" pitchFamily="84" charset="0"/>
              </a:rPr>
              <a:t>In </a:t>
            </a:r>
            <a:r>
              <a:rPr lang="en-US" sz="2200" b="1" dirty="0">
                <a:solidFill>
                  <a:schemeClr val="accent2"/>
                </a:solidFill>
                <a:cs typeface="Times New Roman" pitchFamily="84" charset="0"/>
              </a:rPr>
              <a:t>our planetary system there are bodies which have little or no atmosphere and magnetic field (Moon, Mercury)</a:t>
            </a:r>
          </a:p>
          <a:p>
            <a:pPr marL="342900" indent="-342900" algn="just">
              <a:spcBef>
                <a:spcPct val="50000"/>
              </a:spcBef>
              <a:buBlip>
                <a:blip r:embed="rId2"/>
              </a:buBlip>
            </a:pPr>
            <a:r>
              <a:rPr lang="en-US" sz="2200" b="1" dirty="0">
                <a:cs typeface="Times New Roman" pitchFamily="84" charset="0"/>
              </a:rPr>
              <a:t>bodies which have substantial atmospheres but very little or no magnetic field (Venus and Mars) and bodies having both atmosphere and intrinsic magnetic field (Earth, Jupiter)</a:t>
            </a:r>
          </a:p>
          <a:p>
            <a:pPr marL="342900" indent="-342900" algn="just">
              <a:spcBef>
                <a:spcPct val="50000"/>
              </a:spcBef>
              <a:buBlip>
                <a:blip r:embed="rId2"/>
              </a:buBlip>
            </a:pPr>
            <a:r>
              <a:rPr lang="en-US" sz="2200" b="1" dirty="0">
                <a:solidFill>
                  <a:srgbClr val="FF0000"/>
                </a:solidFill>
                <a:cs typeface="Times New Roman" pitchFamily="84" charset="0"/>
              </a:rPr>
              <a:t>The solar flux expected at the orbit of planet outside its atmosphere, its albedo (measure of the reflectance of the surface) and effective computed temperature </a:t>
            </a:r>
            <a:r>
              <a:rPr lang="en-US" sz="2200" b="1" dirty="0" err="1">
                <a:solidFill>
                  <a:srgbClr val="FF0000"/>
                </a:solidFill>
                <a:cs typeface="Times New Roman" pitchFamily="84" charset="0"/>
              </a:rPr>
              <a:t>T</a:t>
            </a:r>
            <a:r>
              <a:rPr lang="en-US" sz="2200" b="1" baseline="-30000" dirty="0" err="1">
                <a:solidFill>
                  <a:srgbClr val="FF0000"/>
                </a:solidFill>
                <a:cs typeface="Times New Roman" pitchFamily="84" charset="0"/>
              </a:rPr>
              <a:t>eff</a:t>
            </a:r>
            <a:r>
              <a:rPr lang="en-US" sz="2200" b="1" dirty="0">
                <a:solidFill>
                  <a:srgbClr val="FF0000"/>
                </a:solidFill>
                <a:cs typeface="Times New Roman" pitchFamily="84" charset="0"/>
              </a:rPr>
              <a:t> are listed in Table 3.</a:t>
            </a:r>
          </a:p>
          <a:p>
            <a:pPr marL="342900" indent="-342900" algn="just">
              <a:spcBef>
                <a:spcPct val="50000"/>
              </a:spcBef>
              <a:buBlip>
                <a:blip r:embed="rId2"/>
              </a:buBlip>
            </a:pPr>
            <a:r>
              <a:rPr lang="en-US" sz="2200" b="1" dirty="0">
                <a:cs typeface="Times New Roman" pitchFamily="84" charset="0"/>
              </a:rPr>
              <a:t>Actual temperature would depend on the presence or absence of atmosphere, sunlit or dark condition etc. For earth the actual temperature 288 K is warmer than the effective temperature.</a:t>
            </a:r>
          </a:p>
          <a:p>
            <a:pPr marL="342900" indent="-342900">
              <a:spcBef>
                <a:spcPct val="50000"/>
              </a:spcBef>
              <a:buBlip>
                <a:blip r:embed="rId2"/>
              </a:buBlip>
            </a:pPr>
            <a:endParaRPr lang="en-US" sz="2200" b="1" dirty="0"/>
          </a:p>
        </p:txBody>
      </p:sp>
    </p:spTree>
    <p:extLst>
      <p:ext uri="{BB962C8B-B14F-4D97-AF65-F5344CB8AC3E}">
        <p14:creationId xmlns:p14="http://schemas.microsoft.com/office/powerpoint/2010/main" val="617359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38" name="Object 2"/>
          <p:cNvGraphicFramePr>
            <a:graphicFrameLocks noChangeAspect="1"/>
          </p:cNvGraphicFramePr>
          <p:nvPr>
            <p:extLst>
              <p:ext uri="{D42A27DB-BD31-4B8C-83A1-F6EECF244321}">
                <p14:modId xmlns:p14="http://schemas.microsoft.com/office/powerpoint/2010/main" val="2338310233"/>
              </p:ext>
            </p:extLst>
          </p:nvPr>
        </p:nvGraphicFramePr>
        <p:xfrm>
          <a:off x="533400" y="533400"/>
          <a:ext cx="8305800" cy="4267200"/>
        </p:xfrm>
        <a:graphic>
          <a:graphicData uri="http://schemas.openxmlformats.org/presentationml/2006/ole">
            <mc:AlternateContent xmlns:mc="http://schemas.openxmlformats.org/markup-compatibility/2006">
              <mc:Choice xmlns:v="urn:schemas-microsoft-com:vml" Requires="v">
                <p:oleObj spid="_x0000_s1040" name="Document" r:id="rId4" imgW="5630040" imgH="2692080" progId="Word.Document.8">
                  <p:embed/>
                </p:oleObj>
              </mc:Choice>
              <mc:Fallback>
                <p:oleObj name="Document" r:id="rId4" imgW="5630040" imgH="269208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533400"/>
                        <a:ext cx="8305800" cy="4267200"/>
                      </a:xfrm>
                      <a:prstGeom prst="rect">
                        <a:avLst/>
                      </a:prstGeom>
                      <a:noFill/>
                      <a:ln>
                        <a:noFill/>
                      </a:ln>
                      <a:effectLst/>
                      <a:extLst/>
                    </p:spPr>
                  </p:pic>
                </p:oleObj>
              </mc:Fallback>
            </mc:AlternateContent>
          </a:graphicData>
        </a:graphic>
      </p:graphicFrame>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1" y="5257800"/>
            <a:ext cx="434340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0523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683" name="Object 3"/>
          <p:cNvGraphicFramePr>
            <a:graphicFrameLocks noGrp="1" noChangeAspect="1"/>
          </p:cNvGraphicFramePr>
          <p:nvPr>
            <p:ph type="tbl" idx="1"/>
            <p:extLst>
              <p:ext uri="{D42A27DB-BD31-4B8C-83A1-F6EECF244321}">
                <p14:modId xmlns:p14="http://schemas.microsoft.com/office/powerpoint/2010/main" val="951125449"/>
              </p:ext>
            </p:extLst>
          </p:nvPr>
        </p:nvGraphicFramePr>
        <p:xfrm>
          <a:off x="381000" y="838200"/>
          <a:ext cx="8229600" cy="4267200"/>
        </p:xfrm>
        <a:graphic>
          <a:graphicData uri="http://schemas.openxmlformats.org/presentationml/2006/ole">
            <mc:AlternateContent xmlns:mc="http://schemas.openxmlformats.org/markup-compatibility/2006">
              <mc:Choice xmlns:v="urn:schemas-microsoft-com:vml" Requires="v">
                <p:oleObj spid="_x0000_s2064" name="Document" r:id="rId3" imgW="5675760" imgH="2516760" progId="Word.Document.8">
                  <p:embed/>
                </p:oleObj>
              </mc:Choice>
              <mc:Fallback>
                <p:oleObj name="Document" r:id="rId3" imgW="5675760" imgH="251676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838200"/>
                        <a:ext cx="8229600" cy="4267200"/>
                      </a:xfrm>
                      <a:prstGeom prst="rect">
                        <a:avLst/>
                      </a:prstGeom>
                    </p:spPr>
                  </p:pic>
                </p:oleObj>
              </mc:Fallback>
            </mc:AlternateContent>
          </a:graphicData>
        </a:graphic>
      </p:graphicFrame>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5105400"/>
            <a:ext cx="39624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2794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184</TotalTime>
  <Words>693</Words>
  <Application>Microsoft Office PowerPoint</Application>
  <PresentationFormat>On-screen Show (4:3)</PresentationFormat>
  <Paragraphs>82</Paragraphs>
  <Slides>16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Slipstream</vt:lpstr>
      <vt:lpstr>Document</vt:lpstr>
      <vt:lpstr>PowerPoint Presentation</vt:lpstr>
      <vt:lpstr>Biography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Revathi Boddu</dc:creator>
  <cp:lastModifiedBy>Laxmikanth Matcha</cp:lastModifiedBy>
  <cp:revision>14</cp:revision>
  <dcterms:created xsi:type="dcterms:W3CDTF">2014-10-27T09:45:10Z</dcterms:created>
  <dcterms:modified xsi:type="dcterms:W3CDTF">2015-10-19T08:40:05Z</dcterms:modified>
</cp:coreProperties>
</file>