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10/9/2014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10/9/2014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10/9/2014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470025"/>
          </a:xfrm>
        </p:spPr>
        <p:txBody>
          <a:bodyPr/>
          <a:lstStyle/>
          <a:p>
            <a:r>
              <a:rPr lang="en-US" dirty="0"/>
              <a:t>Harish </a:t>
            </a:r>
            <a:r>
              <a:rPr lang="en-US" dirty="0" err="1" smtClean="0"/>
              <a:t>Garg</a:t>
            </a:r>
            <a:endParaRPr lang="en-US" dirty="0"/>
          </a:p>
        </p:txBody>
      </p:sp>
      <p:sp>
        <p:nvSpPr>
          <p:cNvPr id="3" name="Subtitle 2"/>
          <p:cNvSpPr>
            <a:spLocks noGrp="1"/>
          </p:cNvSpPr>
          <p:nvPr>
            <p:ph type="subTitle" idx="1"/>
          </p:nvPr>
        </p:nvSpPr>
        <p:spPr>
          <a:xfrm>
            <a:off x="565654" y="2133600"/>
            <a:ext cx="4463546" cy="3810000"/>
          </a:xfrm>
        </p:spPr>
        <p:txBody>
          <a:bodyPr>
            <a:normAutofit fontScale="85000" lnSpcReduction="20000"/>
          </a:bodyPr>
          <a:lstStyle/>
          <a:p>
            <a:endParaRPr lang="en-US" dirty="0"/>
          </a:p>
          <a:p>
            <a:r>
              <a:rPr lang="en-US" dirty="0"/>
              <a:t> Assistant Professor, </a:t>
            </a:r>
          </a:p>
          <a:p>
            <a:r>
              <a:rPr lang="en-US" dirty="0"/>
              <a:t>School of Mathematics &amp; Computer Applications, </a:t>
            </a:r>
          </a:p>
          <a:p>
            <a:r>
              <a:rPr lang="en-US" dirty="0" err="1"/>
              <a:t>Thapar</a:t>
            </a:r>
            <a:r>
              <a:rPr lang="en-US" dirty="0"/>
              <a:t> University Patiala, Punjab, India. </a:t>
            </a:r>
          </a:p>
          <a:p>
            <a:r>
              <a:rPr lang="en-US" dirty="0"/>
              <a:t>Email: harishg58iitr@gmail.com </a:t>
            </a:r>
          </a:p>
          <a:p>
            <a:r>
              <a:rPr lang="en-US" dirty="0"/>
              <a:t>URL: https://sites.google.com/site/harishg58iitr/ </a:t>
            </a:r>
            <a:endParaRPr lang="en-US" dirty="0" smtClean="0"/>
          </a:p>
          <a:p>
            <a:r>
              <a:rPr lang="en-US" dirty="0" smtClean="0"/>
              <a:t> </a:t>
            </a:r>
            <a:r>
              <a:rPr lang="en-US" dirty="0"/>
              <a:t>Tel: +91 8699031147 	</a:t>
            </a:r>
          </a:p>
          <a:p>
            <a:endParaRPr lang="en-US" dirty="0"/>
          </a:p>
        </p:txBody>
      </p:sp>
      <p:pic>
        <p:nvPicPr>
          <p:cNvPr id="1026" name="Picture 2" descr="C:\Users\haritha-n\Desktop\GJTO\EB members and interviews\new EB\Harish Garg\Harish Gar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981200"/>
            <a:ext cx="3348037" cy="3071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63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05800" cy="5257800"/>
          </a:xfrm>
        </p:spPr>
        <p:txBody>
          <a:bodyPr>
            <a:normAutofit fontScale="62500" lnSpcReduction="20000"/>
          </a:bodyPr>
          <a:lstStyle/>
          <a:p>
            <a:r>
              <a:rPr lang="en-US" sz="3600" dirty="0" smtClean="0"/>
              <a:t>Optimization </a:t>
            </a:r>
            <a:r>
              <a:rPr lang="en-US" sz="3600" dirty="0"/>
              <a:t>Technique </a:t>
            </a:r>
          </a:p>
          <a:p>
            <a:r>
              <a:rPr lang="en-US" sz="3600" dirty="0"/>
              <a:t>Statistics Methods &amp; Algorithms </a:t>
            </a:r>
          </a:p>
          <a:p>
            <a:r>
              <a:rPr lang="en-US" sz="3600" dirty="0"/>
              <a:t>Numerical Methods </a:t>
            </a:r>
          </a:p>
          <a:p>
            <a:r>
              <a:rPr lang="en-US" sz="3600" dirty="0"/>
              <a:t>Computational Algorithm in Optimization </a:t>
            </a:r>
          </a:p>
          <a:p>
            <a:r>
              <a:rPr lang="en-US" sz="3600" dirty="0"/>
              <a:t>Engineering Mathematics </a:t>
            </a:r>
          </a:p>
          <a:p>
            <a:r>
              <a:rPr lang="en-US" sz="3600" dirty="0"/>
              <a:t>Artificial Intelligence </a:t>
            </a:r>
          </a:p>
          <a:p>
            <a:r>
              <a:rPr lang="en-US" sz="3600" dirty="0"/>
              <a:t>Differential Equations </a:t>
            </a:r>
          </a:p>
          <a:p>
            <a:r>
              <a:rPr lang="en-US" sz="3600" dirty="0"/>
              <a:t>Fuzzy Optimization </a:t>
            </a:r>
          </a:p>
          <a:p>
            <a:r>
              <a:rPr lang="en-US" sz="3600" dirty="0" smtClean="0"/>
              <a:t>Reliability </a:t>
            </a:r>
            <a:r>
              <a:rPr lang="en-US" sz="3600" dirty="0"/>
              <a:t>Analysis </a:t>
            </a:r>
          </a:p>
          <a:p>
            <a:r>
              <a:rPr lang="en-US" sz="3600" dirty="0"/>
              <a:t>Fuzzy set theory </a:t>
            </a:r>
          </a:p>
          <a:p>
            <a:r>
              <a:rPr lang="fr-FR" sz="3600" dirty="0"/>
              <a:t>Soft </a:t>
            </a:r>
            <a:r>
              <a:rPr lang="fr-FR" sz="3600" dirty="0" err="1"/>
              <a:t>computing</a:t>
            </a:r>
            <a:r>
              <a:rPr lang="fr-FR" sz="3600" dirty="0"/>
              <a:t> Technique (GA, PSO, ABC, ANN etc.) </a:t>
            </a:r>
          </a:p>
          <a:p>
            <a:r>
              <a:rPr lang="en-US" sz="3600" dirty="0"/>
              <a:t>Evolutionary Algorithms </a:t>
            </a:r>
          </a:p>
          <a:p>
            <a:r>
              <a:rPr lang="en-US" sz="3600" dirty="0"/>
              <a:t>Maintenance analysis </a:t>
            </a:r>
          </a:p>
          <a:p>
            <a:r>
              <a:rPr lang="en-US" sz="3600" dirty="0"/>
              <a:t>Fuzzy optimization </a:t>
            </a:r>
          </a:p>
          <a:p>
            <a:r>
              <a:rPr lang="en-US" sz="3600" dirty="0"/>
              <a:t>Statistical Analysis </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a:t/>
            </a:r>
            <a:br>
              <a:rPr lang="en-US" dirty="0"/>
            </a:br>
            <a:r>
              <a:rPr lang="en-US" dirty="0" smtClean="0"/>
              <a:t>Research </a:t>
            </a:r>
            <a:r>
              <a:rPr lang="en-US" b="1" dirty="0" smtClean="0"/>
              <a:t>Interest</a:t>
            </a:r>
            <a:r>
              <a:rPr lang="en-US" dirty="0"/>
              <a:t>	</a:t>
            </a:r>
            <a:br>
              <a:rPr lang="en-US" dirty="0"/>
            </a:br>
            <a:endParaRPr lang="en-US" dirty="0"/>
          </a:p>
        </p:txBody>
      </p:sp>
    </p:spTree>
    <p:extLst>
      <p:ext uri="{BB962C8B-B14F-4D97-AF65-F5344CB8AC3E}">
        <p14:creationId xmlns:p14="http://schemas.microsoft.com/office/powerpoint/2010/main" val="1061101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b="1" dirty="0" smtClean="0"/>
              <a:t> </a:t>
            </a:r>
            <a:r>
              <a:rPr lang="en-US" b="1" dirty="0"/>
              <a:t>June 17, 2014 – till date </a:t>
            </a:r>
          </a:p>
          <a:p>
            <a:pPr marL="0" indent="0">
              <a:buNone/>
            </a:pPr>
            <a:r>
              <a:rPr lang="en-US" b="1" dirty="0" smtClean="0"/>
              <a:t>Assistant </a:t>
            </a:r>
            <a:r>
              <a:rPr lang="en-US" b="1" dirty="0"/>
              <a:t>Professor </a:t>
            </a:r>
            <a:endParaRPr lang="en-US" dirty="0"/>
          </a:p>
          <a:p>
            <a:r>
              <a:rPr lang="en-US" i="1" dirty="0"/>
              <a:t>Institute: </a:t>
            </a:r>
            <a:r>
              <a:rPr lang="en-US" dirty="0"/>
              <a:t>School of Mathematics and Computer Applications, </a:t>
            </a:r>
            <a:r>
              <a:rPr lang="en-US" dirty="0" err="1"/>
              <a:t>Thapar</a:t>
            </a:r>
            <a:r>
              <a:rPr lang="en-US" dirty="0"/>
              <a:t> University, Patiala, Punjab, India </a:t>
            </a:r>
          </a:p>
          <a:p>
            <a:r>
              <a:rPr lang="en-US" i="1" dirty="0"/>
              <a:t>Duties: </a:t>
            </a:r>
            <a:r>
              <a:rPr lang="en-US" dirty="0"/>
              <a:t>Teaching Undergraduate and Post Graduate students and responsible for carrying out innovative and insightful research in the area of reliability theory using Evolutionary algorithm and fuzzy set theory with their application in numerous industrial engineering areas. </a:t>
            </a:r>
            <a:endParaRPr lang="en-US" dirty="0" smtClean="0"/>
          </a:p>
          <a:p>
            <a:pPr marL="0" indent="0">
              <a:buNone/>
            </a:pPr>
            <a:r>
              <a:rPr lang="en-US" b="1" dirty="0" smtClean="0"/>
              <a:t>July </a:t>
            </a:r>
            <a:r>
              <a:rPr lang="en-US" b="1" dirty="0"/>
              <a:t>19, 2013 – June 16, 2014 </a:t>
            </a:r>
            <a:endParaRPr lang="en-US" b="1" dirty="0" smtClean="0"/>
          </a:p>
          <a:p>
            <a:pPr marL="0" indent="0">
              <a:buNone/>
            </a:pPr>
            <a:r>
              <a:rPr lang="en-US" b="1" dirty="0" smtClean="0"/>
              <a:t>Lecturer </a:t>
            </a:r>
            <a:r>
              <a:rPr lang="en-US" dirty="0"/>
              <a:t>	</a:t>
            </a:r>
          </a:p>
          <a:p>
            <a:r>
              <a:rPr lang="en-US" i="1" dirty="0" smtClean="0"/>
              <a:t>Institute</a:t>
            </a:r>
            <a:r>
              <a:rPr lang="en-US" i="1" dirty="0"/>
              <a:t>: </a:t>
            </a:r>
            <a:r>
              <a:rPr lang="en-US" dirty="0"/>
              <a:t>School of Mathematics and Computer Applications, </a:t>
            </a:r>
            <a:r>
              <a:rPr lang="en-US" dirty="0" err="1"/>
              <a:t>Thapar</a:t>
            </a:r>
            <a:r>
              <a:rPr lang="en-US" dirty="0"/>
              <a:t> University, Patiala, Punjab, India </a:t>
            </a:r>
          </a:p>
          <a:p>
            <a:r>
              <a:rPr lang="en-US" i="1" dirty="0"/>
              <a:t>Duties: </a:t>
            </a:r>
            <a:r>
              <a:rPr lang="en-US" dirty="0"/>
              <a:t>Teaching Undergraduate and Post Graduate students and responsible for carrying out innovative and insightful research in the area of reliability </a:t>
            </a:r>
          </a:p>
          <a:p>
            <a:endParaRPr lang="en-US" dirty="0"/>
          </a:p>
          <a:p>
            <a:endParaRPr lang="en-US" dirty="0"/>
          </a:p>
          <a:p>
            <a:endParaRPr lang="en-US" dirty="0"/>
          </a:p>
        </p:txBody>
      </p:sp>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a:t>Professional Experience:</a:t>
            </a:r>
            <a:endParaRPr lang="en-US" dirty="0"/>
          </a:p>
        </p:txBody>
      </p:sp>
    </p:spTree>
    <p:extLst>
      <p:ext uri="{BB962C8B-B14F-4D97-AF65-F5344CB8AC3E}">
        <p14:creationId xmlns:p14="http://schemas.microsoft.com/office/powerpoint/2010/main" val="504968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Won </a:t>
            </a:r>
            <a:r>
              <a:rPr lang="en-US" dirty="0"/>
              <a:t>2nd prize and certificate in Scopus, Science direct Quiz held in Mahatma Gandhi Central Library, IIT </a:t>
            </a:r>
            <a:r>
              <a:rPr lang="en-US" dirty="0" err="1"/>
              <a:t>Roorkee</a:t>
            </a:r>
            <a:r>
              <a:rPr lang="en-US" dirty="0"/>
              <a:t> </a:t>
            </a:r>
          </a:p>
          <a:p>
            <a:r>
              <a:rPr lang="en-US" dirty="0"/>
              <a:t>DST Travel Grant for attending and presenting a research paper in </a:t>
            </a:r>
            <a:r>
              <a:rPr lang="en-US" dirty="0" err="1"/>
              <a:t>Guanghou</a:t>
            </a:r>
            <a:r>
              <a:rPr lang="en-US" dirty="0"/>
              <a:t>, China during November 18 – 20, 2011. </a:t>
            </a:r>
          </a:p>
          <a:p>
            <a:r>
              <a:rPr lang="en-US" dirty="0" smtClean="0"/>
              <a:t>Qualified </a:t>
            </a:r>
            <a:r>
              <a:rPr lang="en-US" b="1" dirty="0"/>
              <a:t>CSIR – UGC – JRF </a:t>
            </a:r>
            <a:r>
              <a:rPr lang="en-US" dirty="0"/>
              <a:t>in </a:t>
            </a:r>
            <a:r>
              <a:rPr lang="en-US" b="1" dirty="0"/>
              <a:t>June 2010. </a:t>
            </a:r>
            <a:endParaRPr lang="en-US" dirty="0"/>
          </a:p>
          <a:p>
            <a:r>
              <a:rPr lang="en-US" dirty="0"/>
              <a:t>Qualified </a:t>
            </a:r>
            <a:r>
              <a:rPr lang="en-US" b="1" dirty="0"/>
              <a:t>CSIR – NET in December 2008. </a:t>
            </a:r>
            <a:endParaRPr lang="en-US" dirty="0"/>
          </a:p>
          <a:p>
            <a:r>
              <a:rPr lang="en-US" dirty="0"/>
              <a:t>Qualified </a:t>
            </a:r>
            <a:r>
              <a:rPr lang="en-US" b="1" dirty="0"/>
              <a:t>GATE 2009 </a:t>
            </a:r>
            <a:r>
              <a:rPr lang="en-US" dirty="0"/>
              <a:t>with </a:t>
            </a:r>
            <a:r>
              <a:rPr lang="en-US" b="1" dirty="0"/>
              <a:t>MATHEMATICS </a:t>
            </a:r>
            <a:r>
              <a:rPr lang="en-US" dirty="0"/>
              <a:t>securing </a:t>
            </a:r>
            <a:r>
              <a:rPr lang="en-US" b="1" dirty="0"/>
              <a:t>88.70 % </a:t>
            </a:r>
            <a:r>
              <a:rPr lang="en-US" dirty="0"/>
              <a:t>percentile score. </a:t>
            </a:r>
          </a:p>
          <a:p>
            <a:r>
              <a:rPr lang="en-US" dirty="0"/>
              <a:t>Qualified </a:t>
            </a:r>
            <a:r>
              <a:rPr lang="en-US" b="1" dirty="0"/>
              <a:t>GATE 2008 </a:t>
            </a:r>
            <a:r>
              <a:rPr lang="en-US" dirty="0"/>
              <a:t>with </a:t>
            </a:r>
            <a:r>
              <a:rPr lang="en-US" b="1" dirty="0"/>
              <a:t>MATHEMATICS </a:t>
            </a:r>
            <a:r>
              <a:rPr lang="en-US" dirty="0"/>
              <a:t>securing </a:t>
            </a:r>
            <a:r>
              <a:rPr lang="en-US" b="1" dirty="0"/>
              <a:t>92.76 % </a:t>
            </a:r>
            <a:r>
              <a:rPr lang="en-US" dirty="0"/>
              <a:t>percentile score. </a:t>
            </a:r>
          </a:p>
          <a:p>
            <a:r>
              <a:rPr lang="en-US" dirty="0"/>
              <a:t>National Mathematics Olympiad Certificate. </a:t>
            </a:r>
          </a:p>
          <a:p>
            <a:pPr marL="0" indent="0">
              <a:buNone/>
            </a:pPr>
            <a:endParaRPr lang="en-US" dirty="0"/>
          </a:p>
        </p:txBody>
      </p:sp>
      <p:sp>
        <p:nvSpPr>
          <p:cNvPr id="2" name="Title 1"/>
          <p:cNvSpPr>
            <a:spLocks noGrp="1"/>
          </p:cNvSpPr>
          <p:nvPr>
            <p:ph type="title"/>
          </p:nvPr>
        </p:nvSpPr>
        <p:spPr/>
        <p:txBody>
          <a:bodyPr>
            <a:normAutofit fontScale="90000"/>
          </a:bodyPr>
          <a:lstStyle/>
          <a:p>
            <a:r>
              <a:rPr lang="en-US" b="1" dirty="0"/>
              <a:t>Awards, Achievement and Memberships:</a:t>
            </a:r>
            <a:endParaRPr lang="en-US" dirty="0"/>
          </a:p>
        </p:txBody>
      </p:sp>
    </p:spTree>
    <p:extLst>
      <p:ext uri="{BB962C8B-B14F-4D97-AF65-F5344CB8AC3E}">
        <p14:creationId xmlns:p14="http://schemas.microsoft.com/office/powerpoint/2010/main" val="1932087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endParaRPr lang="en-US" dirty="0"/>
          </a:p>
          <a:p>
            <a:r>
              <a:rPr lang="en-US" dirty="0"/>
              <a:t>Life Member of International Association of Engineering (IAENG) whose membership No is 113861. </a:t>
            </a:r>
          </a:p>
          <a:p>
            <a:r>
              <a:rPr lang="en-US" dirty="0"/>
              <a:t>Life Member of International Association of Computer Science and Information Technology (IACSIT) whose membership No. is 80341908 </a:t>
            </a:r>
          </a:p>
          <a:p>
            <a:r>
              <a:rPr lang="en-US" dirty="0"/>
              <a:t>Associate Member of UACEE whose membership No. is AM1002445 </a:t>
            </a:r>
          </a:p>
          <a:p>
            <a:r>
              <a:rPr lang="en-US" dirty="0"/>
              <a:t>Student Member of Bernoulli Society membership number is 15598 </a:t>
            </a:r>
          </a:p>
          <a:p>
            <a:r>
              <a:rPr lang="en-US" dirty="0"/>
              <a:t>Member of Science and Engineering Institute (SCIEI) whose membership number is 20130206001 </a:t>
            </a:r>
          </a:p>
          <a:p>
            <a:r>
              <a:rPr lang="en-US" dirty="0"/>
              <a:t>	</a:t>
            </a:r>
          </a:p>
          <a:p>
            <a:endParaRPr lang="en-US" dirty="0"/>
          </a:p>
        </p:txBody>
      </p:sp>
      <p:sp>
        <p:nvSpPr>
          <p:cNvPr id="2" name="Title 1"/>
          <p:cNvSpPr>
            <a:spLocks noGrp="1"/>
          </p:cNvSpPr>
          <p:nvPr>
            <p:ph type="title"/>
          </p:nvPr>
        </p:nvSpPr>
        <p:spPr/>
        <p:txBody>
          <a:bodyPr>
            <a:normAutofit fontScale="90000"/>
          </a:bodyPr>
          <a:lstStyle/>
          <a:p>
            <a:r>
              <a:rPr lang="en-US" dirty="0"/>
              <a:t>Memberships 	</a:t>
            </a:r>
            <a:br>
              <a:rPr lang="en-US" dirty="0"/>
            </a:br>
            <a:endParaRPr lang="en-US" dirty="0"/>
          </a:p>
        </p:txBody>
      </p:sp>
    </p:spTree>
    <p:extLst>
      <p:ext uri="{BB962C8B-B14F-4D97-AF65-F5344CB8AC3E}">
        <p14:creationId xmlns:p14="http://schemas.microsoft.com/office/powerpoint/2010/main" val="3668771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endParaRPr lang="en-US" dirty="0"/>
          </a:p>
          <a:p>
            <a:r>
              <a:rPr lang="en-US" dirty="0"/>
              <a:t>Listed in MARQUIS Who’s Who in the World, USA, 31th Ed., 2014; International Directory of Distinguished Leadership, ABI Inc., USA. </a:t>
            </a:r>
          </a:p>
          <a:p>
            <a:r>
              <a:rPr lang="en-US" dirty="0"/>
              <a:t>One of my articles with entitles “</a:t>
            </a:r>
            <a:r>
              <a:rPr lang="en-US" i="1" dirty="0"/>
              <a:t>Multi-Objective reliability redundancy allocation problem using particle swarm optimization</a:t>
            </a:r>
            <a:r>
              <a:rPr lang="en-US" dirty="0"/>
              <a:t>”, published in Computer &amp; Industrial Engineering; Elsevier is appeared on first position in the listing for most downloaded articles. </a:t>
            </a:r>
          </a:p>
          <a:p>
            <a:r>
              <a:rPr lang="en-US" dirty="0"/>
              <a:t>One of my paper published in MAPAN-Journal of Metrology Society of India with entitle “</a:t>
            </a:r>
            <a:r>
              <a:rPr lang="en-US" i="1" dirty="0"/>
              <a:t>Reliability, Availability and Maintainability analysis of Industrial systems using PSO and fuzzy methodology</a:t>
            </a:r>
            <a:r>
              <a:rPr lang="en-US" dirty="0"/>
              <a:t>” has appeared in the Popular content in this Publication. </a:t>
            </a:r>
          </a:p>
          <a:p>
            <a:r>
              <a:rPr lang="en-US" dirty="0"/>
              <a:t>One of my paper with entitles, “</a:t>
            </a:r>
            <a:r>
              <a:rPr lang="en-US" i="1" dirty="0"/>
              <a:t>A Two-phase approach for reliability and maintainability analysis of an industrial system”</a:t>
            </a:r>
            <a:r>
              <a:rPr lang="en-US" dirty="0"/>
              <a:t>, published in International Journal of Reliability, Quality and System Safety, </a:t>
            </a:r>
            <a:r>
              <a:rPr lang="en-US" dirty="0" err="1"/>
              <a:t>WorldScientific</a:t>
            </a:r>
            <a:r>
              <a:rPr lang="en-US" dirty="0"/>
              <a:t> is appeared in the listing of most read article. </a:t>
            </a:r>
          </a:p>
          <a:p>
            <a:r>
              <a:rPr lang="en-US" dirty="0"/>
              <a:t>	</a:t>
            </a:r>
          </a:p>
          <a:p>
            <a:endParaRPr lang="en-US" dirty="0"/>
          </a:p>
        </p:txBody>
      </p:sp>
      <p:sp>
        <p:nvSpPr>
          <p:cNvPr id="2" name="Title 1"/>
          <p:cNvSpPr>
            <a:spLocks noGrp="1"/>
          </p:cNvSpPr>
          <p:nvPr>
            <p:ph type="title"/>
          </p:nvPr>
        </p:nvSpPr>
        <p:spPr/>
        <p:txBody>
          <a:bodyPr>
            <a:normAutofit fontScale="90000"/>
          </a:bodyPr>
          <a:lstStyle/>
          <a:p>
            <a:r>
              <a:rPr lang="en-US" dirty="0"/>
              <a:t>Achievements 	</a:t>
            </a:r>
            <a:br>
              <a:rPr lang="en-US" dirty="0"/>
            </a:br>
            <a:endParaRPr lang="en-US" dirty="0"/>
          </a:p>
        </p:txBody>
      </p:sp>
    </p:spTree>
    <p:extLst>
      <p:ext uri="{BB962C8B-B14F-4D97-AF65-F5344CB8AC3E}">
        <p14:creationId xmlns:p14="http://schemas.microsoft.com/office/powerpoint/2010/main" val="3561466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Guiding MSc Students </a:t>
            </a:r>
            <a:r>
              <a:rPr lang="en-US" b="1" i="1" dirty="0"/>
              <a:t>(Completed: 01) </a:t>
            </a:r>
            <a:endParaRPr lang="en-US" dirty="0"/>
          </a:p>
          <a:p>
            <a:r>
              <a:rPr lang="en-US" b="1" dirty="0"/>
              <a:t>ANSHA</a:t>
            </a:r>
            <a:r>
              <a:rPr lang="en-US" dirty="0"/>
              <a:t>, Generalized Parabolic fuzzy numbers and its applications, 2014 </a:t>
            </a:r>
          </a:p>
          <a:p>
            <a:endParaRPr lang="en-US" dirty="0"/>
          </a:p>
        </p:txBody>
      </p:sp>
      <p:sp>
        <p:nvSpPr>
          <p:cNvPr id="2" name="Title 1"/>
          <p:cNvSpPr>
            <a:spLocks noGrp="1"/>
          </p:cNvSpPr>
          <p:nvPr>
            <p:ph type="title"/>
          </p:nvPr>
        </p:nvSpPr>
        <p:spPr/>
        <p:txBody>
          <a:bodyPr/>
          <a:lstStyle/>
          <a:p>
            <a:r>
              <a:rPr lang="en-US" b="1" dirty="0"/>
              <a:t>Professional </a:t>
            </a:r>
            <a:r>
              <a:rPr lang="en-US" b="1" dirty="0" smtClean="0"/>
              <a:t>Activities</a:t>
            </a:r>
            <a:endParaRPr lang="en-US" dirty="0"/>
          </a:p>
        </p:txBody>
      </p:sp>
    </p:spTree>
    <p:extLst>
      <p:ext uri="{BB962C8B-B14F-4D97-AF65-F5344CB8AC3E}">
        <p14:creationId xmlns:p14="http://schemas.microsoft.com/office/powerpoint/2010/main" val="2163024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endParaRPr lang="en-US" dirty="0"/>
          </a:p>
          <a:p>
            <a:r>
              <a:rPr lang="en-US" b="1" dirty="0"/>
              <a:t>1. Harish </a:t>
            </a:r>
            <a:r>
              <a:rPr lang="en-US" b="1" dirty="0" err="1"/>
              <a:t>Garg</a:t>
            </a:r>
            <a:r>
              <a:rPr lang="en-US" b="1" dirty="0"/>
              <a:t>, </a:t>
            </a:r>
            <a:r>
              <a:rPr lang="en-US" dirty="0"/>
              <a:t>A novel approach for analyzing the behavior of industrial systems using weakest t-norm and intuitionistic fuzzy set theory, </a:t>
            </a:r>
            <a:r>
              <a:rPr lang="en-US" i="1" dirty="0"/>
              <a:t>ISA Transaction</a:t>
            </a:r>
            <a:r>
              <a:rPr lang="en-US" dirty="0"/>
              <a:t>, </a:t>
            </a:r>
            <a:r>
              <a:rPr lang="en-US" i="1" dirty="0"/>
              <a:t>Elsevier </a:t>
            </a:r>
            <a:r>
              <a:rPr lang="en-US" b="1" dirty="0"/>
              <a:t>(Impact Factor: 1.626)</a:t>
            </a:r>
            <a:r>
              <a:rPr lang="en-US" dirty="0"/>
              <a:t>. </a:t>
            </a:r>
          </a:p>
          <a:p>
            <a:r>
              <a:rPr lang="en-US" b="1" dirty="0"/>
              <a:t>2. Harish </a:t>
            </a:r>
            <a:r>
              <a:rPr lang="en-US" b="1" dirty="0" err="1"/>
              <a:t>Garg</a:t>
            </a:r>
            <a:r>
              <a:rPr lang="en-US" b="1" dirty="0"/>
              <a:t>, </a:t>
            </a:r>
            <a:r>
              <a:rPr lang="en-US" dirty="0"/>
              <a:t>Monica Rani and S.P. Sharma, Performance analysis of industrial systems using artificial bee colony and fuzzy methodology, </a:t>
            </a:r>
            <a:r>
              <a:rPr lang="en-US" i="1" dirty="0"/>
              <a:t>International Journal of Artificial Intelligence and tools, World Scientific </a:t>
            </a:r>
            <a:r>
              <a:rPr lang="en-US" b="1" dirty="0"/>
              <a:t>(Impact Factor: 0.25). </a:t>
            </a:r>
            <a:endParaRPr lang="en-US" dirty="0"/>
          </a:p>
          <a:p>
            <a:r>
              <a:rPr lang="en-US" b="1" dirty="0"/>
              <a:t>3. Harish </a:t>
            </a:r>
            <a:r>
              <a:rPr lang="en-US" b="1" dirty="0" err="1"/>
              <a:t>Garg</a:t>
            </a:r>
            <a:r>
              <a:rPr lang="en-US" dirty="0"/>
              <a:t>, Predicting uncertain behavior in critical engineering systems under vague environment, </a:t>
            </a:r>
            <a:r>
              <a:rPr lang="en-US" i="1" dirty="0"/>
              <a:t>Journal of Multiple-Valued Logic and Soft Computing</a:t>
            </a:r>
            <a:r>
              <a:rPr lang="en-US" dirty="0"/>
              <a:t>, Old City Publishers </a:t>
            </a:r>
            <a:r>
              <a:rPr lang="en-US" b="1" dirty="0"/>
              <a:t>(Impact Factor: 1.047)</a:t>
            </a:r>
            <a:r>
              <a:rPr lang="en-US" dirty="0"/>
              <a:t>. </a:t>
            </a:r>
          </a:p>
          <a:p>
            <a:r>
              <a:rPr lang="en-US" b="1" dirty="0"/>
              <a:t>4. Harish </a:t>
            </a:r>
            <a:r>
              <a:rPr lang="en-US" b="1" dirty="0" err="1"/>
              <a:t>Garg</a:t>
            </a:r>
            <a:r>
              <a:rPr lang="en-US" dirty="0"/>
              <a:t>, Analyzing the behavior of an industrial system using fuzzy confidence interval based methodology, </a:t>
            </a:r>
            <a:r>
              <a:rPr lang="en-US" i="1" dirty="0"/>
              <a:t>National Academy Science Letters</a:t>
            </a:r>
            <a:r>
              <a:rPr lang="en-US" dirty="0"/>
              <a:t>, Springer </a:t>
            </a:r>
            <a:r>
              <a:rPr lang="en-US" b="1" dirty="0"/>
              <a:t>(Impact Factor: 0.067). </a:t>
            </a:r>
            <a:endParaRPr lang="en-US" dirty="0"/>
          </a:p>
          <a:p>
            <a:r>
              <a:rPr lang="en-US" dirty="0"/>
              <a:t>	</a:t>
            </a:r>
          </a:p>
          <a:p>
            <a:endParaRPr lang="en-US" dirty="0"/>
          </a:p>
        </p:txBody>
      </p:sp>
      <p:sp>
        <p:nvSpPr>
          <p:cNvPr id="2" name="Title 1"/>
          <p:cNvSpPr>
            <a:spLocks noGrp="1"/>
          </p:cNvSpPr>
          <p:nvPr>
            <p:ph type="title"/>
          </p:nvPr>
        </p:nvSpPr>
        <p:spPr/>
        <p:txBody>
          <a:bodyPr>
            <a:normAutofit fontScale="90000"/>
          </a:bodyPr>
          <a:lstStyle/>
          <a:p>
            <a:r>
              <a:rPr lang="en-US" b="1" dirty="0"/>
              <a:t>Journals (Under review: --, Accepted: 06 Published: 30)</a:t>
            </a:r>
            <a:endParaRPr lang="en-US" dirty="0"/>
          </a:p>
        </p:txBody>
      </p:sp>
    </p:spTree>
    <p:extLst>
      <p:ext uri="{BB962C8B-B14F-4D97-AF65-F5344CB8AC3E}">
        <p14:creationId xmlns:p14="http://schemas.microsoft.com/office/powerpoint/2010/main" val="3799437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644</Words>
  <Application>Microsoft Office PowerPoint</Application>
  <PresentationFormat>On-screen Show (4:3)</PresentationFormat>
  <Paragraphs>67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Harish Garg</vt:lpstr>
      <vt:lpstr> Research Interest  </vt:lpstr>
      <vt:lpstr>  Professional Experience:</vt:lpstr>
      <vt:lpstr>Awards, Achievement and Memberships:</vt:lpstr>
      <vt:lpstr>Memberships   </vt:lpstr>
      <vt:lpstr>Achievements   </vt:lpstr>
      <vt:lpstr>Professional Activities</vt:lpstr>
      <vt:lpstr>Journals (Under review: --, Accepted: 06 Published: 30)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Harish Garg</dc:title>
  <dc:creator>Haritha Reddy Nagidi</dc:creator>
  <cp:lastModifiedBy>Haritha Reddy Nagidi</cp:lastModifiedBy>
  <cp:revision>3</cp:revision>
  <dcterms:created xsi:type="dcterms:W3CDTF">2006-08-16T00:00:00Z</dcterms:created>
  <dcterms:modified xsi:type="dcterms:W3CDTF">2014-10-09T10:40:36Z</dcterms:modified>
</cp:coreProperties>
</file>