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a:latin typeface="Times New Roman" pitchFamily="18" charset="0"/>
                <a:cs typeface="Times New Roman" pitchFamily="18" charset="0"/>
              </a:rPr>
              <a:t>Harold S. Bernstein</a:t>
            </a: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r>
              <a:rPr lang="en-IN" dirty="0">
                <a:latin typeface="Times New Roman" pitchFamily="18" charset="0"/>
                <a:cs typeface="Times New Roman" pitchFamily="18" charset="0"/>
              </a:rPr>
              <a:t> </a:t>
            </a:r>
          </a:p>
          <a:p>
            <a:r>
              <a:rPr lang="en-IN" dirty="0">
                <a:latin typeface="Times New Roman" pitchFamily="18" charset="0"/>
                <a:cs typeface="Times New Roman" pitchFamily="18" charset="0"/>
              </a:rPr>
              <a:t>Cardiovascular Research Institute</a:t>
            </a:r>
          </a:p>
          <a:p>
            <a:r>
              <a:rPr lang="en-IN" dirty="0">
                <a:latin typeface="Times New Roman" pitchFamily="18" charset="0"/>
                <a:cs typeface="Times New Roman" pitchFamily="18" charset="0"/>
              </a:rPr>
              <a:t>University of California</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arold S. Bernste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09" y="1905000"/>
            <a:ext cx="1197428"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Californ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0122" y="4622994"/>
            <a:ext cx="1371600" cy="1347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647426"/>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endParaRPr lang="en-US" sz="3600" b="1" i="1" dirty="0" smtClean="0">
              <a:solidFill>
                <a:srgbClr val="7030A0"/>
              </a:solidFill>
              <a:latin typeface="Times New Roman" pitchFamily="18" charset="0"/>
              <a:cs typeface="Times New Roman" pitchFamily="18" charset="0"/>
            </a:endParaRPr>
          </a:p>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Bernstein is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(Cardiology) the Cardiovascular Research Institute and the Broad </a:t>
            </a:r>
            <a:r>
              <a:rPr lang="en-IN" sz="2000" dirty="0" err="1">
                <a:latin typeface="Times New Roman" pitchFamily="18" charset="0"/>
                <a:cs typeface="Times New Roman" pitchFamily="18" charset="0"/>
              </a:rPr>
              <a:t>Center</a:t>
            </a:r>
            <a:r>
              <a:rPr lang="en-IN" sz="2000" dirty="0">
                <a:latin typeface="Times New Roman" pitchFamily="18" charset="0"/>
                <a:cs typeface="Times New Roman" pitchFamily="18" charset="0"/>
              </a:rPr>
              <a:t> of Regeneration Medicine Stem Cell Research at UCSF.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Bernsteins</a:t>
            </a:r>
            <a:r>
              <a:rPr lang="en-IN" sz="2000" dirty="0">
                <a:latin typeface="Times New Roman" pitchFamily="18" charset="0"/>
                <a:cs typeface="Times New Roman" pitchFamily="18" charset="0"/>
              </a:rPr>
              <a:t> research focuses on stem cell biology muscle development and tissue regeneration. He has received numerous awards recognizing his work including the Society for Pediatric Research Richard Rowe and Ross Research Awards, the Heart Failure Society of America Young Investigator Award the March of Dimes Basil O’Connor Award, and the American Heart Association Established Investigator Award. He is supported by the NIH the American Heart Association the Muscular Dystrophy Association and the California Institute for Regenerative Medicine (Proposition 71).</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477916"/>
            <a:ext cx="8915400" cy="397031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5400" b="1" i="1" dirty="0" smtClean="0">
              <a:solidFill>
                <a:srgbClr val="7030A0"/>
              </a:solidFill>
              <a:latin typeface="Times New Roman" pitchFamily="18" charset="0"/>
              <a:cs typeface="Times New Roman" pitchFamily="18" charset="0"/>
            </a:endParaRPr>
          </a:p>
          <a:p>
            <a:pPr marL="742950" indent="-742950">
              <a:buFont typeface="+mj-lt"/>
              <a:buAutoNum type="arabicPeriod"/>
            </a:pPr>
            <a:r>
              <a:rPr lang="en-IN" sz="3600" dirty="0">
                <a:latin typeface="Times New Roman" pitchFamily="18" charset="0"/>
                <a:cs typeface="Times New Roman" pitchFamily="18" charset="0"/>
              </a:rPr>
              <a:t>Pediatric </a:t>
            </a:r>
            <a:r>
              <a:rPr lang="en-IN" sz="3600" dirty="0" smtClean="0">
                <a:latin typeface="Times New Roman" pitchFamily="18" charset="0"/>
                <a:cs typeface="Times New Roman" pitchFamily="18" charset="0"/>
              </a:rPr>
              <a:t>Cardiology</a:t>
            </a:r>
          </a:p>
          <a:p>
            <a:pPr marL="742950" indent="-742950">
              <a:buFont typeface="+mj-lt"/>
              <a:buAutoNum type="arabicPeriod"/>
            </a:pPr>
            <a:r>
              <a:rPr lang="en-IN" sz="3600" dirty="0">
                <a:latin typeface="Times New Roman" pitchFamily="18" charset="0"/>
                <a:cs typeface="Times New Roman" pitchFamily="18" charset="0"/>
              </a:rPr>
              <a:t>H</a:t>
            </a:r>
            <a:r>
              <a:rPr lang="en-IN" sz="3600" dirty="0" smtClean="0">
                <a:latin typeface="Times New Roman" pitchFamily="18" charset="0"/>
                <a:cs typeface="Times New Roman" pitchFamily="18" charset="0"/>
              </a:rPr>
              <a:t>eart Failure</a:t>
            </a:r>
          </a:p>
          <a:p>
            <a:pPr marL="742950" indent="-742950">
              <a:buFont typeface="+mj-lt"/>
              <a:buAutoNum type="arabicPeriod"/>
            </a:pPr>
            <a:r>
              <a:rPr lang="en-IN" sz="3600" dirty="0">
                <a:latin typeface="Times New Roman" pitchFamily="18" charset="0"/>
                <a:cs typeface="Times New Roman" pitchFamily="18" charset="0"/>
              </a:rPr>
              <a:t>C</a:t>
            </a:r>
            <a:r>
              <a:rPr lang="en-IN" sz="3600" dirty="0" smtClean="0">
                <a:latin typeface="Times New Roman" pitchFamily="18" charset="0"/>
                <a:cs typeface="Times New Roman" pitchFamily="18" charset="0"/>
              </a:rPr>
              <a:t>ardiac Development</a:t>
            </a:r>
          </a:p>
          <a:p>
            <a:pPr marL="742950" indent="-742950">
              <a:buFont typeface="+mj-lt"/>
              <a:buAutoNum type="arabicPeriod"/>
            </a:pPr>
            <a:r>
              <a:rPr lang="en-IN" sz="3600" dirty="0">
                <a:latin typeface="Times New Roman" pitchFamily="18" charset="0"/>
                <a:cs typeface="Times New Roman" pitchFamily="18" charset="0"/>
              </a:rPr>
              <a:t>S</a:t>
            </a:r>
            <a:r>
              <a:rPr lang="en-IN" sz="3600" dirty="0" smtClean="0">
                <a:latin typeface="Times New Roman" pitchFamily="18" charset="0"/>
                <a:cs typeface="Times New Roman" pitchFamily="18" charset="0"/>
              </a:rPr>
              <a:t>tem </a:t>
            </a:r>
            <a:r>
              <a:rPr lang="en-IN" sz="3600" dirty="0">
                <a:latin typeface="Times New Roman" pitchFamily="18" charset="0"/>
                <a:cs typeface="Times New Roman" pitchFamily="18" charset="0"/>
              </a:rPr>
              <a:t>C</a:t>
            </a:r>
            <a:r>
              <a:rPr lang="en-IN" sz="3600" dirty="0" smtClean="0">
                <a:latin typeface="Times New Roman" pitchFamily="18" charset="0"/>
                <a:cs typeface="Times New Roman" pitchFamily="18" charset="0"/>
              </a:rPr>
              <a:t>ell </a:t>
            </a:r>
            <a:r>
              <a:rPr lang="en-IN" sz="3600" dirty="0">
                <a:latin typeface="Times New Roman" pitchFamily="18" charset="0"/>
                <a:cs typeface="Times New Roman" pitchFamily="18" charset="0"/>
              </a:rPr>
              <a:t>B</a:t>
            </a:r>
            <a:r>
              <a:rPr lang="en-IN" sz="3600" dirty="0" smtClean="0">
                <a:latin typeface="Times New Roman" pitchFamily="18" charset="0"/>
                <a:cs typeface="Times New Roman" pitchFamily="18" charset="0"/>
              </a:rPr>
              <a:t>iology</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4124206"/>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a:latin typeface="Times New Roman" pitchFamily="18" charset="0"/>
                <a:cs typeface="Times New Roman" pitchFamily="18" charset="0"/>
              </a:rPr>
              <a:t>Bernstein HS (2014) Future Prospects for Biomarkers in the Management and Development of Novel Therapies for Pediatric Heart Disease. </a:t>
            </a:r>
            <a:r>
              <a:rPr lang="en-IN" sz="3600" dirty="0" err="1">
                <a:latin typeface="Times New Roman" pitchFamily="18" charset="0"/>
                <a:cs typeface="Times New Roman" pitchFamily="18" charset="0"/>
              </a:rPr>
              <a:t>Pediat</a:t>
            </a:r>
            <a:r>
              <a:rPr lang="en-IN" sz="3600" dirty="0">
                <a:latin typeface="Times New Roman" pitchFamily="18" charset="0"/>
                <a:cs typeface="Times New Roman" pitchFamily="18" charset="0"/>
              </a:rPr>
              <a:t> </a:t>
            </a:r>
            <a:r>
              <a:rPr lang="en-IN" sz="3600" dirty="0" err="1">
                <a:latin typeface="Times New Roman" pitchFamily="18" charset="0"/>
                <a:cs typeface="Times New Roman" pitchFamily="18" charset="0"/>
              </a:rPr>
              <a:t>Therapeut</a:t>
            </a:r>
            <a:r>
              <a:rPr lang="en-IN" sz="3600" dirty="0">
                <a:latin typeface="Times New Roman" pitchFamily="18" charset="0"/>
                <a:cs typeface="Times New Roman" pitchFamily="18" charset="0"/>
              </a:rPr>
              <a:t> 4</a:t>
            </a:r>
            <a:r>
              <a:rPr lang="en-IN" sz="3600" dirty="0" smtClean="0">
                <a:latin typeface="Times New Roman" pitchFamily="18" charset="0"/>
                <a:cs typeface="Times New Roman" pitchFamily="18" charset="0"/>
              </a:rPr>
              <a:t>: e126</a:t>
            </a:r>
            <a:r>
              <a:rPr lang="en-IN"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16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508</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233</cp:revision>
  <dcterms:created xsi:type="dcterms:W3CDTF">2014-10-14T11:42:21Z</dcterms:created>
  <dcterms:modified xsi:type="dcterms:W3CDTF">2015-10-27T14:41:59Z</dcterms:modified>
</cp:coreProperties>
</file>