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336"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0374" y="4646474"/>
            <a:ext cx="8150225" cy="1754326"/>
          </a:xfrm>
          <a:prstGeom prst="rect">
            <a:avLst/>
          </a:prstGeom>
        </p:spPr>
        <p:txBody>
          <a:bodyPr wrap="square">
            <a:spAutoFit/>
          </a:bodyPr>
          <a:lstStyle/>
          <a:p>
            <a:r>
              <a:rPr lang="en-IN" b="1" dirty="0">
                <a:latin typeface="Times New Roman" pitchFamily="18" charset="0"/>
                <a:cs typeface="Times New Roman" pitchFamily="18" charset="0"/>
              </a:rPr>
              <a:t>Harry D. </a:t>
            </a:r>
            <a:r>
              <a:rPr lang="en-IN" b="1" dirty="0" err="1">
                <a:latin typeface="Times New Roman" pitchFamily="18" charset="0"/>
                <a:cs typeface="Times New Roman" pitchFamily="18" charset="0"/>
              </a:rPr>
              <a:t>Kambezidis</a:t>
            </a:r>
            <a:endParaRPr lang="en-IN" b="1" dirty="0">
              <a:latin typeface="Times New Roman" pitchFamily="18" charset="0"/>
              <a:cs typeface="Times New Roman" pitchFamily="18" charset="0"/>
            </a:endParaRPr>
          </a:p>
          <a:p>
            <a:r>
              <a:rPr lang="en-IN" dirty="0">
                <a:latin typeface="Times New Roman" pitchFamily="18" charset="0"/>
                <a:cs typeface="Times New Roman" pitchFamily="18" charset="0"/>
              </a:rPr>
              <a:t>Research Director</a:t>
            </a:r>
          </a:p>
          <a:p>
            <a:r>
              <a:rPr lang="en-IN" dirty="0">
                <a:latin typeface="Times New Roman" pitchFamily="18" charset="0"/>
                <a:cs typeface="Times New Roman" pitchFamily="18" charset="0"/>
              </a:rPr>
              <a:t>Atmospheric Physics Scientist</a:t>
            </a:r>
          </a:p>
          <a:p>
            <a:r>
              <a:rPr lang="en-IN" dirty="0">
                <a:latin typeface="Times New Roman" pitchFamily="18" charset="0"/>
                <a:cs typeface="Times New Roman" pitchFamily="18" charset="0"/>
              </a:rPr>
              <a:t>National Observatory of Athens (NOA)</a:t>
            </a:r>
          </a:p>
          <a:p>
            <a:r>
              <a:rPr lang="en-IN" dirty="0">
                <a:latin typeface="Times New Roman" pitchFamily="18" charset="0"/>
                <a:cs typeface="Times New Roman" pitchFamily="18" charset="0"/>
              </a:rPr>
              <a:t>Institute for Environmental research and Sustainable Development</a:t>
            </a:r>
          </a:p>
          <a:p>
            <a:r>
              <a:rPr lang="en-IN" dirty="0" smtClean="0">
                <a:latin typeface="Times New Roman" pitchFamily="18" charset="0"/>
                <a:cs typeface="Times New Roman" pitchFamily="18" charset="0"/>
              </a:rPr>
              <a:t>Athens, Greece</a:t>
            </a:r>
            <a:endParaRPr lang="en-US" dirty="0" smtClean="0">
              <a:latin typeface="Times New Roman" pitchFamily="18" charset="0"/>
              <a:cs typeface="Times New Roman" pitchFamily="18" charset="0"/>
            </a:endParaRPr>
          </a:p>
        </p:txBody>
      </p:sp>
      <p:sp>
        <p:nvSpPr>
          <p:cNvPr id="4" name="Rectangle 3"/>
          <p:cNvSpPr/>
          <p:nvPr/>
        </p:nvSpPr>
        <p:spPr>
          <a:xfrm>
            <a:off x="2590800" y="1898073"/>
            <a:ext cx="6323877" cy="2308324"/>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Journal of Fundamentals of Renewable Energy and Applications</a:t>
            </a:r>
            <a:endParaRPr lang="en-US" sz="3600" i="1" dirty="0">
              <a:solidFill>
                <a:srgbClr val="7030A0"/>
              </a:solidFill>
              <a:latin typeface="Times New Roman" pitchFamily="18" charset="0"/>
              <a:cs typeface="Times New Roman" pitchFamily="18" charset="0"/>
            </a:endParaRPr>
          </a:p>
        </p:txBody>
      </p:sp>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 name="AutoShape 2" descr="Image result for Childrens Hospital of Pittsburgh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2" descr="Image result for Medical University of Graz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9"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
        <p:nvSpPr>
          <p:cNvPr id="10" name="AutoShape 4" descr="Image result for Dalhousie University logo"/>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4" descr="Image result for Indian Institute of Technology logo"/>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2" name="Picture 2" descr="Harry D. Kambezid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652059"/>
            <a:ext cx="2162175" cy="2800351"/>
          </a:xfrm>
          <a:prstGeom prst="rect">
            <a:avLst/>
          </a:prstGeom>
          <a:noFill/>
          <a:extLst>
            <a:ext uri="{909E8E84-426E-40DD-AFC4-6F175D3DCCD1}">
              <a14:hiddenFill xmlns:a14="http://schemas.microsoft.com/office/drawing/2010/main">
                <a:solidFill>
                  <a:srgbClr val="FFFFFF"/>
                </a:solidFill>
              </a14:hiddenFill>
            </a:ext>
          </a:extLst>
        </p:spPr>
      </p:pic>
      <p:sp>
        <p:nvSpPr>
          <p:cNvPr id="13" name="AutoShape 4" descr="Image result for National Observatory of Athens  logo"/>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1" y="4778140"/>
            <a:ext cx="1295400" cy="1490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4073" y="1981200"/>
            <a:ext cx="8382000" cy="4185761"/>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Biography:</a:t>
            </a:r>
          </a:p>
          <a:p>
            <a:endParaRPr lang="en-IN" sz="2000" dirty="0" smtClean="0">
              <a:latin typeface="Times New Roman" pitchFamily="18" charset="0"/>
              <a:cs typeface="Times New Roman" pitchFamily="18" charset="0"/>
            </a:endParaRPr>
          </a:p>
          <a:p>
            <a:r>
              <a:rPr lang="en-IN" sz="2400" dirty="0">
                <a:latin typeface="Times New Roman" pitchFamily="18" charset="0"/>
                <a:cs typeface="Times New Roman" pitchFamily="18" charset="0"/>
              </a:rPr>
              <a:t>BSc in Physics from the </a:t>
            </a:r>
            <a:r>
              <a:rPr lang="en-IN" sz="2400" dirty="0" smtClean="0">
                <a:latin typeface="Times New Roman" pitchFamily="18" charset="0"/>
                <a:cs typeface="Times New Roman" pitchFamily="18" charset="0"/>
              </a:rPr>
              <a:t>Department of </a:t>
            </a:r>
            <a:r>
              <a:rPr lang="en-IN" sz="2400" dirty="0">
                <a:latin typeface="Times New Roman" pitchFamily="18" charset="0"/>
                <a:cs typeface="Times New Roman" pitchFamily="18" charset="0"/>
              </a:rPr>
              <a:t>Physics, Aristotle University of Thessaloniki, Greece (1974); </a:t>
            </a:r>
            <a:r>
              <a:rPr lang="en-IN" sz="2400" dirty="0" smtClean="0">
                <a:latin typeface="Times New Roman" pitchFamily="18" charset="0"/>
                <a:cs typeface="Times New Roman" pitchFamily="18" charset="0"/>
              </a:rPr>
              <a:t>Diploma </a:t>
            </a:r>
            <a:r>
              <a:rPr lang="en-IN" sz="2400" dirty="0">
                <a:latin typeface="Times New Roman" pitchFamily="18" charset="0"/>
                <a:cs typeface="Times New Roman" pitchFamily="18" charset="0"/>
              </a:rPr>
              <a:t>in Computer Programming Commercial College, Greece and approved by State (1975); MSc and </a:t>
            </a:r>
            <a:r>
              <a:rPr lang="en-IN" sz="2400" dirty="0" smtClean="0">
                <a:latin typeface="Times New Roman" pitchFamily="18" charset="0"/>
                <a:cs typeface="Times New Roman" pitchFamily="18" charset="0"/>
              </a:rPr>
              <a:t>M. </a:t>
            </a:r>
            <a:r>
              <a:rPr lang="en-IN" sz="2400" dirty="0" err="1" smtClean="0">
                <a:latin typeface="Times New Roman" pitchFamily="18" charset="0"/>
                <a:cs typeface="Times New Roman" pitchFamily="18" charset="0"/>
              </a:rPr>
              <a:t>Phill</a:t>
            </a:r>
            <a:r>
              <a:rPr lang="en-IN" sz="2400" dirty="0" smtClean="0">
                <a:latin typeface="Times New Roman" pitchFamily="18" charset="0"/>
                <a:cs typeface="Times New Roman" pitchFamily="18" charset="0"/>
              </a:rPr>
              <a:t> </a:t>
            </a:r>
            <a:r>
              <a:rPr lang="en-IN" sz="2400" dirty="0">
                <a:latin typeface="Times New Roman" pitchFamily="18" charset="0"/>
                <a:cs typeface="Times New Roman" pitchFamily="18" charset="0"/>
              </a:rPr>
              <a:t>in Microwave Communications Engineering from the </a:t>
            </a:r>
            <a:r>
              <a:rPr lang="en-IN" sz="2400" dirty="0" smtClean="0">
                <a:latin typeface="Times New Roman" pitchFamily="18" charset="0"/>
                <a:cs typeface="Times New Roman" pitchFamily="18" charset="0"/>
              </a:rPr>
              <a:t>Department of </a:t>
            </a:r>
            <a:r>
              <a:rPr lang="en-IN" sz="2400" dirty="0">
                <a:latin typeface="Times New Roman" pitchFamily="18" charset="0"/>
                <a:cs typeface="Times New Roman" pitchFamily="18" charset="0"/>
              </a:rPr>
              <a:t>Electronic and Electrical </a:t>
            </a:r>
            <a:r>
              <a:rPr lang="en-IN" sz="2400" dirty="0" smtClean="0">
                <a:latin typeface="Times New Roman" pitchFamily="18" charset="0"/>
                <a:cs typeface="Times New Roman" pitchFamily="18" charset="0"/>
              </a:rPr>
              <a:t>Engineering</a:t>
            </a:r>
            <a:r>
              <a:rPr lang="en-IN" sz="2400" dirty="0">
                <a:latin typeface="Times New Roman" pitchFamily="18" charset="0"/>
                <a:cs typeface="Times New Roman" pitchFamily="18" charset="0"/>
              </a:rPr>
              <a:t>, University of Leeds, UK (1976, 1979); PhD in the Wind field behind small and big wind </a:t>
            </a:r>
            <a:r>
              <a:rPr lang="en-IN" sz="2400" dirty="0" err="1">
                <a:latin typeface="Times New Roman" pitchFamily="18" charset="0"/>
                <a:cs typeface="Times New Roman" pitchFamily="18" charset="0"/>
              </a:rPr>
              <a:t>turnies</a:t>
            </a:r>
            <a:r>
              <a:rPr lang="en-IN" sz="2400" dirty="0">
                <a:latin typeface="Times New Roman" pitchFamily="18" charset="0"/>
                <a:cs typeface="Times New Roman" pitchFamily="18" charset="0"/>
              </a:rPr>
              <a:t> from the Dept. of Physics, National and </a:t>
            </a:r>
            <a:r>
              <a:rPr lang="en-IN" sz="2400" dirty="0" err="1">
                <a:latin typeface="Times New Roman" pitchFamily="18" charset="0"/>
                <a:cs typeface="Times New Roman" pitchFamily="18" charset="0"/>
              </a:rPr>
              <a:t>Kapodistrian</a:t>
            </a:r>
            <a:r>
              <a:rPr lang="en-IN" sz="2400" dirty="0">
                <a:latin typeface="Times New Roman" pitchFamily="18" charset="0"/>
                <a:cs typeface="Times New Roman" pitchFamily="18" charset="0"/>
              </a:rPr>
              <a:t> University of Athens, Greece.</a:t>
            </a:r>
            <a:endParaRPr lang="en-IN" sz="2400" dirty="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7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6027" y="1586788"/>
            <a:ext cx="8305800" cy="4678204"/>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r>
              <a:rPr lang="en-IN" sz="2400" dirty="0">
                <a:latin typeface="Times New Roman" pitchFamily="18" charset="0"/>
                <a:cs typeface="Times New Roman" pitchFamily="18" charset="0"/>
              </a:rPr>
              <a:t>Research interests lie in the general field of atmospheric physics. More specifically, these are in the topics of (</a:t>
            </a:r>
            <a:r>
              <a:rPr lang="en-IN" sz="2400" dirty="0" err="1">
                <a:latin typeface="Times New Roman" pitchFamily="18" charset="0"/>
                <a:cs typeface="Times New Roman" pitchFamily="18" charset="0"/>
              </a:rPr>
              <a:t>i</a:t>
            </a:r>
            <a:r>
              <a:rPr lang="en-IN" sz="2400" dirty="0">
                <a:latin typeface="Times New Roman" pitchFamily="18" charset="0"/>
                <a:cs typeface="Times New Roman" pitchFamily="18" charset="0"/>
              </a:rPr>
              <a:t>) simulation of solar radiation received on the earth’s surface, (ii) measurements of atmospheric gaseous pollutants and particulate matter, (iii) derivation of simple formulae for air pollution dependence on meteorological and other pollution parameters, (iv) air quality, (v) optical and physical properties of atmospheric aerosols, (vi) interaction of solar radiation with atmospheric aerosols, (vii) daylight, and (viii) wild fires.</a:t>
            </a:r>
            <a:endParaRPr lang="en-US" sz="2400" dirty="0" smtClean="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Journal of Fundamentals of Renewable Energy and </a:t>
            </a:r>
            <a:r>
              <a:rPr lang="en-IN" dirty="0" smtClean="0"/>
              <a:t>Applications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IN" sz="2000" dirty="0">
                <a:solidFill>
                  <a:schemeClr val="bg1"/>
                </a:solidFill>
              </a:rPr>
              <a:t>International Journal of Waste Resources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Hydrology: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Innovative Energy &amp;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Advances in Recycling &amp; Waste </a:t>
            </a:r>
            <a:r>
              <a:rPr lang="en-US"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Nuclear Energy Science &amp; Power Generation </a:t>
            </a:r>
            <a:r>
              <a:rPr lang="en-IN" sz="2000" dirty="0" smtClean="0">
                <a:solidFill>
                  <a:schemeClr val="bg1"/>
                </a:solidFill>
                <a:latin typeface="Estrangelo Edessa" panose="03080600000000000000" pitchFamily="66" charset="0"/>
                <a:cs typeface="Estrangelo Edessa" panose="03080600000000000000" pitchFamily="66" charset="0"/>
              </a:rPr>
              <a:t>Technology</a:t>
            </a:r>
            <a:endParaRPr lang="en-US" sz="2000" dirty="0" smtClean="0">
              <a:solidFill>
                <a:schemeClr val="bg1"/>
              </a:solidFill>
              <a:latin typeface="Estrangelo Edessa" panose="03080600000000000000" pitchFamily="66" charset="0"/>
              <a:cs typeface="Estrangelo Edessa" panose="03080600000000000000" pitchFamily="66" charset="0"/>
            </a:endParaRPr>
          </a:p>
          <a:p>
            <a:pPr marL="342900" indent="-342900">
              <a:buFont typeface="Wingdings" panose="05000000000000000000" pitchFamily="2" charset="2"/>
              <a:buChar char="Ø"/>
              <a:defRPr/>
            </a:pP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5122" name="Picture 2" descr="Image result for renewable ener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038600"/>
            <a:ext cx="4038600" cy="2972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2nd International Congress and Expo on Biofuels &amp; Bioenergy</a:t>
            </a:r>
          </a:p>
          <a:p>
            <a:pPr marL="285750" indent="-285750">
              <a:buFont typeface="Wingdings" panose="05000000000000000000" pitchFamily="2" charset="2"/>
              <a:buChar char="Ø"/>
              <a:defRPr/>
            </a:pPr>
            <a:r>
              <a:rPr lang="en-US" dirty="0"/>
              <a:t>Global Energy Summit &amp; Expo</a:t>
            </a: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Journal of Fundamentals of Renewable Energy and </a:t>
            </a:r>
            <a:r>
              <a:rPr lang="en-IN" sz="2400" b="1" dirty="0" smtClean="0"/>
              <a:t>Applications</a:t>
            </a:r>
            <a:r>
              <a:rPr lang="en-US" sz="2400" dirty="0" smtClean="0"/>
              <a:t/>
            </a:r>
            <a:br>
              <a:rPr lang="en-US" sz="24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1976</TotalTime>
  <Words>570</Words>
  <Application>Microsoft Office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301</cp:revision>
  <dcterms:created xsi:type="dcterms:W3CDTF">2014-10-14T11:42:21Z</dcterms:created>
  <dcterms:modified xsi:type="dcterms:W3CDTF">2015-11-17T10:12:10Z</dcterms:modified>
</cp:coreProperties>
</file>