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345" r:id="rId2"/>
    <p:sldId id="346" r:id="rId3"/>
    <p:sldId id="256" r:id="rId4"/>
    <p:sldId id="257" r:id="rId5"/>
    <p:sldId id="341" r:id="rId6"/>
    <p:sldId id="260" r:id="rId7"/>
    <p:sldId id="333" r:id="rId8"/>
    <p:sldId id="334" r:id="rId9"/>
    <p:sldId id="335" r:id="rId10"/>
    <p:sldId id="342" r:id="rId11"/>
    <p:sldId id="343" r:id="rId12"/>
    <p:sldId id="347" r:id="rId13"/>
    <p:sldId id="348" r:id="rId14"/>
    <p:sldId id="34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44"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11/30/2015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11/30/2015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11/30/2015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62000"/>
            <a:ext cx="8077200" cy="3785652"/>
          </a:xfrm>
          <a:prstGeom prst="rect">
            <a:avLst/>
          </a:prstGeom>
        </p:spPr>
        <p:txBody>
          <a:bodyPr wrap="square">
            <a:spAutoFit/>
          </a:bodyPr>
          <a:lstStyle/>
          <a:p>
            <a:r>
              <a:rPr lang="en-IN" sz="2400" b="1" dirty="0"/>
              <a:t>Chemistry of Biomimetic Mixed Valence </a:t>
            </a:r>
            <a:r>
              <a:rPr lang="en-IN" sz="2400" b="1" dirty="0" err="1"/>
              <a:t>Oxomanganese</a:t>
            </a:r>
            <a:r>
              <a:rPr lang="en-IN" sz="2400" b="1" dirty="0"/>
              <a:t>-Based Materials Mimicking Photosynthetic Water </a:t>
            </a:r>
            <a:r>
              <a:rPr lang="en-IN" sz="2400" b="1" dirty="0" smtClean="0"/>
              <a:t>Splitting</a:t>
            </a:r>
          </a:p>
          <a:p>
            <a:endParaRPr lang="en-IN" sz="2400" dirty="0" smtClean="0"/>
          </a:p>
          <a:p>
            <a:r>
              <a:rPr lang="en-IN" sz="2400" dirty="0" err="1" smtClean="0"/>
              <a:t>Wanshu</a:t>
            </a:r>
            <a:r>
              <a:rPr lang="en-IN" sz="2400" dirty="0" smtClean="0"/>
              <a:t> </a:t>
            </a:r>
            <a:r>
              <a:rPr lang="en-IN" sz="2400" dirty="0"/>
              <a:t>He · Harvey J.M. </a:t>
            </a:r>
            <a:r>
              <a:rPr lang="en-IN" sz="2400" dirty="0" err="1"/>
              <a:t>Hou</a:t>
            </a:r>
            <a:r>
              <a:rPr lang="en-IN" sz="2400" dirty="0"/>
              <a:t> ·</a:t>
            </a:r>
            <a:endParaRPr lang="en-US" sz="2400" dirty="0" smtClean="0"/>
          </a:p>
          <a:p>
            <a:endParaRPr lang="en-US" sz="2400" b="1" dirty="0" smtClean="0"/>
          </a:p>
          <a:p>
            <a:r>
              <a:rPr lang="en-IN" sz="2400" b="1" dirty="0"/>
              <a:t>Response of chlorophyll d-containing </a:t>
            </a:r>
            <a:r>
              <a:rPr lang="en-IN" sz="2400" b="1" dirty="0" err="1"/>
              <a:t>cyanobacterium</a:t>
            </a:r>
            <a:r>
              <a:rPr lang="en-IN" sz="2400" b="1" dirty="0"/>
              <a:t> </a:t>
            </a:r>
            <a:r>
              <a:rPr lang="en-IN" sz="2400" b="1" dirty="0" err="1"/>
              <a:t>Acaryochloris</a:t>
            </a:r>
            <a:r>
              <a:rPr lang="en-IN" sz="2400" b="1" dirty="0"/>
              <a:t> marina to UV and visible </a:t>
            </a:r>
            <a:r>
              <a:rPr lang="en-IN" sz="2400" b="1" dirty="0" smtClean="0"/>
              <a:t>irradiations</a:t>
            </a:r>
          </a:p>
          <a:p>
            <a:endParaRPr lang="en-US" sz="2400" dirty="0" smtClean="0"/>
          </a:p>
          <a:p>
            <a:r>
              <a:rPr lang="en-US" sz="2400" dirty="0" err="1" smtClean="0"/>
              <a:t>Xuejing</a:t>
            </a:r>
            <a:r>
              <a:rPr lang="en-US" sz="2400" dirty="0" smtClean="0"/>
              <a:t> </a:t>
            </a:r>
            <a:r>
              <a:rPr lang="en-US" sz="2400" dirty="0" err="1"/>
              <a:t>Hou</a:t>
            </a:r>
            <a:r>
              <a:rPr lang="en-US" sz="2400" dirty="0"/>
              <a:t> · Aaron Raposo · Harvey J M </a:t>
            </a:r>
            <a:r>
              <a:rPr lang="en-US" sz="2400" dirty="0" err="1"/>
              <a:t>Hou</a:t>
            </a:r>
            <a:r>
              <a:rPr lang="en-US" sz="2400" dirty="0"/>
              <a:t> ·</a:t>
            </a:r>
            <a:endParaRPr lang="en-US" sz="2400" dirty="0"/>
          </a:p>
        </p:txBody>
      </p:sp>
    </p:spTree>
    <p:extLst>
      <p:ext uri="{BB962C8B-B14F-4D97-AF65-F5344CB8AC3E}">
        <p14:creationId xmlns:p14="http://schemas.microsoft.com/office/powerpoint/2010/main" val="3659589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600200"/>
            <a:ext cx="8382000" cy="4893647"/>
          </a:xfrm>
          <a:prstGeom prst="rect">
            <a:avLst/>
          </a:prstGeom>
        </p:spPr>
        <p:txBody>
          <a:bodyPr wrap="square">
            <a:spAutoFit/>
          </a:bodyPr>
          <a:lstStyle/>
          <a:p>
            <a:r>
              <a:rPr lang="en-US" sz="2400" b="1" dirty="0"/>
              <a:t>Bimodal </a:t>
            </a:r>
            <a:r>
              <a:rPr lang="en-US" sz="2400" b="1" dirty="0" err="1"/>
              <a:t>Intramolecular</a:t>
            </a:r>
            <a:r>
              <a:rPr lang="en-US" sz="2400" b="1" dirty="0"/>
              <a:t> Excitation Energy Transfer in a </a:t>
            </a:r>
            <a:r>
              <a:rPr lang="en-US" sz="2400" b="1" dirty="0" err="1"/>
              <a:t>Multichromophore</a:t>
            </a:r>
            <a:r>
              <a:rPr lang="en-US" sz="2400" b="1" dirty="0"/>
              <a:t> Photosynthetic Model System: Hybrid Fusion Proteins Comprising Natural </a:t>
            </a:r>
            <a:r>
              <a:rPr lang="en-US" sz="2400" b="1" dirty="0" err="1"/>
              <a:t>Phycobilin</a:t>
            </a:r>
            <a:r>
              <a:rPr lang="en-US" sz="2400" b="1" dirty="0"/>
              <a:t>- and Artificial Chlorophyll-Binding </a:t>
            </a:r>
            <a:r>
              <a:rPr lang="en-US" sz="2400" b="1" dirty="0" smtClean="0"/>
              <a:t>Domains</a:t>
            </a:r>
          </a:p>
          <a:p>
            <a:r>
              <a:rPr lang="en-US" sz="2400" dirty="0"/>
              <a:t>Xiao-Li </a:t>
            </a:r>
            <a:r>
              <a:rPr lang="en-US" sz="2400" dirty="0" err="1"/>
              <a:t>Zeng</a:t>
            </a:r>
            <a:r>
              <a:rPr lang="en-US" sz="2400" dirty="0"/>
              <a:t> · Kun Tang · Nan Zhou · Ming Zhou · Harvey </a:t>
            </a:r>
            <a:r>
              <a:rPr lang="en-US" sz="2400" dirty="0" err="1"/>
              <a:t>Jian</a:t>
            </a:r>
            <a:r>
              <a:rPr lang="en-US" sz="2400" dirty="0"/>
              <a:t>-Min </a:t>
            </a:r>
            <a:r>
              <a:rPr lang="en-US" sz="2400" dirty="0" err="1"/>
              <a:t>Hou</a:t>
            </a:r>
            <a:r>
              <a:rPr lang="en-US" sz="2400" dirty="0"/>
              <a:t> · Hugo </a:t>
            </a:r>
            <a:r>
              <a:rPr lang="en-US" sz="2400" dirty="0" err="1"/>
              <a:t>Scheer</a:t>
            </a:r>
            <a:r>
              <a:rPr lang="en-US" sz="2400" dirty="0"/>
              <a:t> · Kai-Hong Zhao · </a:t>
            </a:r>
            <a:r>
              <a:rPr lang="en-US" sz="2400" dirty="0" err="1"/>
              <a:t>Dror</a:t>
            </a:r>
            <a:r>
              <a:rPr lang="en-US" sz="2400" dirty="0"/>
              <a:t> </a:t>
            </a:r>
            <a:r>
              <a:rPr lang="en-US" sz="2400" dirty="0" err="1"/>
              <a:t>Noy</a:t>
            </a:r>
            <a:r>
              <a:rPr lang="en-US" sz="2400" dirty="0"/>
              <a:t> ·</a:t>
            </a:r>
            <a:endParaRPr lang="en-US" sz="2400" b="1" dirty="0" smtClean="0"/>
          </a:p>
          <a:p>
            <a:r>
              <a:rPr lang="en-IN" sz="2400" b="1" dirty="0"/>
              <a:t> </a:t>
            </a:r>
            <a:endParaRPr lang="en-IN" sz="2400" b="1" dirty="0" smtClean="0"/>
          </a:p>
          <a:p>
            <a:r>
              <a:rPr lang="en-IN" sz="2400" b="1" dirty="0" smtClean="0"/>
              <a:t>Analysis </a:t>
            </a:r>
            <a:r>
              <a:rPr lang="en-IN" sz="2400" b="1" dirty="0"/>
              <a:t>of </a:t>
            </a:r>
            <a:r>
              <a:rPr lang="en-IN" sz="2400" b="1" dirty="0" err="1"/>
              <a:t>botulinum</a:t>
            </a:r>
            <a:r>
              <a:rPr lang="en-IN" sz="2400" b="1" dirty="0"/>
              <a:t> neurotoxin detection by mass spectrometry in forensic </a:t>
            </a:r>
            <a:r>
              <a:rPr lang="en-IN" sz="2400" b="1" dirty="0" smtClean="0"/>
              <a:t>samples</a:t>
            </a:r>
          </a:p>
          <a:p>
            <a:r>
              <a:rPr lang="en-IN" sz="2400" dirty="0"/>
              <a:t>Harvey J.M. </a:t>
            </a:r>
            <a:r>
              <a:rPr lang="en-IN" sz="2400" dirty="0" err="1"/>
              <a:t>Hou</a:t>
            </a:r>
            <a:r>
              <a:rPr lang="en-IN" sz="2400" dirty="0"/>
              <a:t> ·</a:t>
            </a:r>
            <a:endParaRPr lang="en-US" sz="2400" b="1" dirty="0"/>
          </a:p>
          <a:p>
            <a:endParaRPr lang="en-US" sz="2400" b="1" dirty="0" smtClean="0"/>
          </a:p>
          <a:p>
            <a:r>
              <a:rPr lang="en-US" sz="2400" b="1" dirty="0" smtClean="0"/>
              <a:t>Book</a:t>
            </a:r>
            <a:r>
              <a:rPr lang="en-US" sz="2400" b="1" dirty="0"/>
              <a:t>: Teaching </a:t>
            </a:r>
            <a:r>
              <a:rPr lang="en-US" sz="2400" b="1" dirty="0" err="1"/>
              <a:t>Bioanalytical</a:t>
            </a:r>
            <a:r>
              <a:rPr lang="en-US" sz="2400" b="1" dirty="0"/>
              <a:t> </a:t>
            </a:r>
            <a:r>
              <a:rPr lang="en-US" sz="2400" b="1" dirty="0" smtClean="0"/>
              <a:t>Chemistry</a:t>
            </a:r>
          </a:p>
          <a:p>
            <a:r>
              <a:rPr lang="en-US" sz="2400" dirty="0"/>
              <a:t>Harvey J.M. </a:t>
            </a:r>
            <a:r>
              <a:rPr lang="en-US" sz="2400" dirty="0" err="1"/>
              <a:t>Hou</a:t>
            </a:r>
            <a:r>
              <a:rPr lang="en-US" sz="2400" dirty="0"/>
              <a:t> </a:t>
            </a:r>
            <a:endParaRPr lang="en-US" sz="2400" dirty="0"/>
          </a:p>
        </p:txBody>
      </p:sp>
      <p:pic>
        <p:nvPicPr>
          <p:cNvPr id="3"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574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599" y="2189708"/>
            <a:ext cx="5210503" cy="4524315"/>
          </a:xfrm>
          <a:prstGeom prst="rect">
            <a:avLst/>
          </a:prstGeom>
        </p:spPr>
        <p:txBody>
          <a:bodyPr wrap="square">
            <a:spAutoFit/>
          </a:bodyPr>
          <a:lstStyle/>
          <a:p>
            <a:pPr>
              <a:lnSpc>
                <a:spcPct val="150000"/>
              </a:lnSpc>
            </a:pPr>
            <a:r>
              <a:rPr lang="en-IN" sz="2400" b="1" dirty="0"/>
              <a:t>Editor-In-Chief</a:t>
            </a:r>
          </a:p>
          <a:p>
            <a:pPr>
              <a:lnSpc>
                <a:spcPct val="150000"/>
              </a:lnSpc>
            </a:pPr>
            <a:r>
              <a:rPr lang="en-IN" sz="2400" b="1" dirty="0"/>
              <a:t>Harvey </a:t>
            </a:r>
            <a:r>
              <a:rPr lang="en-IN" sz="2400" b="1" dirty="0" err="1"/>
              <a:t>Jian</a:t>
            </a:r>
            <a:r>
              <a:rPr lang="en-IN" sz="2400" b="1" dirty="0"/>
              <a:t> Min </a:t>
            </a:r>
            <a:r>
              <a:rPr lang="en-IN" sz="2400" b="1" dirty="0" err="1"/>
              <a:t>Hou</a:t>
            </a:r>
            <a:endParaRPr lang="en-IN" sz="2400" b="1" dirty="0"/>
          </a:p>
          <a:p>
            <a:pPr>
              <a:lnSpc>
                <a:spcPct val="150000"/>
              </a:lnSpc>
            </a:pPr>
            <a:r>
              <a:rPr lang="en-IN" sz="2400" b="1" dirty="0"/>
              <a:t>Associate Professor</a:t>
            </a:r>
          </a:p>
          <a:p>
            <a:pPr>
              <a:lnSpc>
                <a:spcPct val="150000"/>
              </a:lnSpc>
            </a:pPr>
            <a:r>
              <a:rPr lang="en-IN" sz="2400" b="1" dirty="0"/>
              <a:t>Department of Physical Sciences</a:t>
            </a:r>
          </a:p>
          <a:p>
            <a:pPr>
              <a:lnSpc>
                <a:spcPct val="150000"/>
              </a:lnSpc>
            </a:pPr>
            <a:r>
              <a:rPr lang="en-IN" sz="2400" b="1" dirty="0"/>
              <a:t>Alabama State University</a:t>
            </a:r>
          </a:p>
          <a:p>
            <a:pPr>
              <a:lnSpc>
                <a:spcPct val="150000"/>
              </a:lnSpc>
            </a:pPr>
            <a:r>
              <a:rPr lang="en-IN" sz="2400" b="1" dirty="0"/>
              <a:t>Montgomery, USA</a:t>
            </a:r>
          </a:p>
          <a:p>
            <a:pPr>
              <a:lnSpc>
                <a:spcPct val="150000"/>
              </a:lnSpc>
            </a:pPr>
            <a:r>
              <a:rPr lang="en-IN" sz="2400" b="1" dirty="0"/>
              <a:t>Tel: 334-229-5121</a:t>
            </a:r>
          </a:p>
          <a:p>
            <a:pPr>
              <a:lnSpc>
                <a:spcPct val="150000"/>
              </a:lnSpc>
            </a:pPr>
            <a:r>
              <a:rPr lang="en-IN" sz="2400" b="1" dirty="0"/>
              <a:t>Fax: 334-229-5409</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arvey Jian Min Ho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489" y="2561897"/>
            <a:ext cx="2391410" cy="33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3785652"/>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a:t> Harvey </a:t>
            </a:r>
            <a:r>
              <a:rPr lang="en-IN" sz="2400" dirty="0" err="1"/>
              <a:t>Jian</a:t>
            </a:r>
            <a:r>
              <a:rPr lang="en-IN" sz="2400" dirty="0"/>
              <a:t>-Min </a:t>
            </a:r>
            <a:r>
              <a:rPr lang="en-IN" sz="2400" dirty="0" err="1"/>
              <a:t>Hou</a:t>
            </a:r>
            <a:r>
              <a:rPr lang="en-IN" sz="2400" dirty="0"/>
              <a:t> received his BSc degree (1984) in Physical Chemistry from Wuhan University and PhD degree (1993) in Analytical Chemistry from Peking University. In China, he was promoted to the Full Principle Investigator (1998) at Institute of Botany, Chinese Academy of Sciences. After entering the United States, </a:t>
            </a:r>
            <a:r>
              <a:rPr lang="en-IN" sz="2400" dirty="0" err="1"/>
              <a:t>Dr.</a:t>
            </a:r>
            <a:r>
              <a:rPr lang="en-IN" sz="2400" dirty="0"/>
              <a:t> </a:t>
            </a:r>
            <a:r>
              <a:rPr lang="en-IN" sz="2400" dirty="0" err="1"/>
              <a:t>Hou</a:t>
            </a:r>
            <a:r>
              <a:rPr lang="en-IN" sz="2400" dirty="0"/>
              <a:t> joined the Faculty (2002) in the Department of Chemistry at Gonzaga University. After four years, he became an Assistant Professor of Chemistry and Biochemistry at University of Massachusetts at Dartmouth. </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2097" y="2249214"/>
            <a:ext cx="8001000" cy="3046988"/>
          </a:xfrm>
          <a:prstGeom prst="rect">
            <a:avLst/>
          </a:prstGeom>
        </p:spPr>
        <p:txBody>
          <a:bodyPr wrap="square">
            <a:spAutoFit/>
          </a:bodyPr>
          <a:lstStyle/>
          <a:p>
            <a:pPr marL="342900" indent="-342900" algn="just">
              <a:buFont typeface="Arial" pitchFamily="34" charset="0"/>
              <a:buChar char="•"/>
            </a:pPr>
            <a:r>
              <a:rPr lang="en-IN" sz="2400" dirty="0"/>
              <a:t>Currently </a:t>
            </a:r>
            <a:r>
              <a:rPr lang="en-IN" sz="2400" dirty="0" err="1"/>
              <a:t>Dr.</a:t>
            </a:r>
            <a:r>
              <a:rPr lang="en-IN" sz="2400" dirty="0"/>
              <a:t> </a:t>
            </a:r>
            <a:r>
              <a:rPr lang="en-IN" sz="2400" dirty="0" err="1"/>
              <a:t>Hou</a:t>
            </a:r>
            <a:r>
              <a:rPr lang="en-IN" sz="2400" dirty="0"/>
              <a:t> is an Associate Professor of Forensic Science at Alabama State University. In addition, he was an Adjunct Faculty (2003-2010) at the Rockefeller University, an Visiting Professor (2008-2011) at Boston College, a Research Affiliate (2009-2011) at Massachusetts Institute of Technology and an Adjunct Associate Professor (2011) at University of Massachusetts at Dartmouth.</a:t>
            </a: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10800" y="4719935"/>
            <a:ext cx="1808508" cy="461665"/>
          </a:xfrm>
          <a:prstGeom prst="rect">
            <a:avLst/>
          </a:prstGeom>
          <a:noFill/>
        </p:spPr>
        <p:txBody>
          <a:bodyPr vert="horz" lIns="91440" tIns="45720" rIns="91440" bIns="45720" rtlCol="0" anchor="ctr">
            <a:normAutofit/>
          </a:bodyPr>
          <a:lstStyle/>
          <a:p>
            <a:pPr>
              <a:spcBef>
                <a:spcPct val="0"/>
              </a:spcBef>
            </a:pPr>
            <a:endParaRPr lang="en-US" sz="2400" b="1" dirty="0">
              <a:solidFill>
                <a:srgbClr val="FF0000"/>
              </a:solidFill>
              <a:latin typeface="Times New Roman" pitchFamily="18" charset="0"/>
              <a:ea typeface="+mj-ea"/>
              <a:cs typeface="Times New Roman" pitchFamily="18" charset="0"/>
            </a:endParaRPr>
          </a:p>
        </p:txBody>
      </p:sp>
      <p:sp>
        <p:nvSpPr>
          <p:cNvPr id="3" name="Rectangle 2"/>
          <p:cNvSpPr/>
          <p:nvPr/>
        </p:nvSpPr>
        <p:spPr>
          <a:xfrm>
            <a:off x="34159" y="2109952"/>
            <a:ext cx="8534400" cy="1908215"/>
          </a:xfrm>
          <a:prstGeom prst="rect">
            <a:avLst/>
          </a:prstGeom>
        </p:spPr>
        <p:txBody>
          <a:bodyPr wrap="square">
            <a:spAutoFit/>
          </a:bodyPr>
          <a:lstStyle/>
          <a:p>
            <a:r>
              <a:rPr lang="en-US" sz="2400" dirty="0"/>
              <a:t>Harvey </a:t>
            </a:r>
            <a:r>
              <a:rPr lang="en-US" sz="2400" dirty="0" err="1"/>
              <a:t>Jian</a:t>
            </a:r>
            <a:r>
              <a:rPr lang="en-US" sz="2400" dirty="0"/>
              <a:t>-Min </a:t>
            </a:r>
            <a:r>
              <a:rPr lang="en-US" sz="2400" dirty="0" err="1"/>
              <a:t>Hou</a:t>
            </a:r>
            <a:r>
              <a:rPr lang="en-US" sz="2400" dirty="0"/>
              <a:t> research interest include Forensic Science, Biochemistry, Photosynthesis, Solar Energy Catalysis,  Nanotechnology, G Protein-coupled Receptors and Cranberry Plant Biology</a:t>
            </a:r>
            <a:r>
              <a:rPr lang="en-US" sz="2400" b="1" dirty="0"/>
              <a:t>.</a:t>
            </a:r>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0"/>
            <a:ext cx="7772400" cy="3416320"/>
          </a:xfrm>
          <a:prstGeom prst="rect">
            <a:avLst/>
          </a:prstGeom>
        </p:spPr>
        <p:txBody>
          <a:bodyPr wrap="square">
            <a:spAutoFit/>
          </a:bodyPr>
          <a:lstStyle/>
          <a:p>
            <a:r>
              <a:rPr lang="en-IN" sz="2400" b="1" dirty="0"/>
              <a:t>Photosynthesis: Natural </a:t>
            </a:r>
            <a:r>
              <a:rPr lang="en-IN" sz="2400" b="1" dirty="0" err="1"/>
              <a:t>Nanomachines</a:t>
            </a:r>
            <a:r>
              <a:rPr lang="en-IN" sz="2400" b="1" dirty="0"/>
              <a:t> toward Oxygen and Food Production</a:t>
            </a:r>
            <a:r>
              <a:rPr lang="en-US" sz="2400" dirty="0" smtClean="0"/>
              <a:t>Benjamin </a:t>
            </a:r>
            <a:r>
              <a:rPr lang="en-US" sz="2400" dirty="0"/>
              <a:t>T. Kopp, Lisa </a:t>
            </a:r>
            <a:r>
              <a:rPr lang="en-IN" sz="2400" dirty="0"/>
              <a:t>Mohammad Mahdi </a:t>
            </a:r>
            <a:r>
              <a:rPr lang="en-IN" sz="2400" dirty="0" err="1"/>
              <a:t>Najafpour</a:t>
            </a:r>
            <a:r>
              <a:rPr lang="en-IN" sz="2400" dirty="0"/>
              <a:t> · Harvey </a:t>
            </a:r>
            <a:r>
              <a:rPr lang="en-IN" sz="2400" dirty="0" err="1"/>
              <a:t>Hou</a:t>
            </a:r>
            <a:r>
              <a:rPr lang="en-IN" sz="2400" dirty="0"/>
              <a:t> · Gary F. Moore · </a:t>
            </a:r>
            <a:r>
              <a:rPr lang="en-IN" sz="2400" dirty="0" err="1"/>
              <a:t>Suleyman</a:t>
            </a:r>
            <a:r>
              <a:rPr lang="en-IN" sz="2400" dirty="0"/>
              <a:t> I. </a:t>
            </a:r>
            <a:r>
              <a:rPr lang="en-IN" sz="2400" dirty="0" err="1"/>
              <a:t>Allakhverdiev</a:t>
            </a:r>
            <a:r>
              <a:rPr lang="en-IN" sz="2400" dirty="0"/>
              <a:t> ·</a:t>
            </a:r>
            <a:endParaRPr lang="en-US" sz="2400" dirty="0" smtClean="0"/>
          </a:p>
          <a:p>
            <a:endParaRPr lang="en-US" sz="2400" dirty="0"/>
          </a:p>
          <a:p>
            <a:r>
              <a:rPr lang="en-IN" sz="2400" b="1" dirty="0"/>
              <a:t>Photosynthesis: Structures, Mechanisms, and Applications</a:t>
            </a:r>
            <a:r>
              <a:rPr lang="en-US" sz="2400" b="1" dirty="0" smtClean="0"/>
              <a:t>.</a:t>
            </a:r>
          </a:p>
          <a:p>
            <a:r>
              <a:rPr lang="en-IN" sz="2400" dirty="0"/>
              <a:t>Mohammad Mahdi </a:t>
            </a:r>
            <a:r>
              <a:rPr lang="en-IN" sz="2400" dirty="0" err="1"/>
              <a:t>Najafpour</a:t>
            </a:r>
            <a:r>
              <a:rPr lang="en-IN" sz="2400" dirty="0"/>
              <a:t> · Harvey </a:t>
            </a:r>
            <a:r>
              <a:rPr lang="en-IN" sz="2400" dirty="0" err="1"/>
              <a:t>Hou</a:t>
            </a:r>
            <a:r>
              <a:rPr lang="en-IN" sz="2400" dirty="0"/>
              <a:t> · Gary F. Moore · </a:t>
            </a:r>
            <a:r>
              <a:rPr lang="en-IN" sz="2400" dirty="0" err="1"/>
              <a:t>Suleyman</a:t>
            </a:r>
            <a:r>
              <a:rPr lang="en-IN" sz="2400" dirty="0"/>
              <a:t> I. </a:t>
            </a:r>
            <a:r>
              <a:rPr lang="en-IN" sz="2400" dirty="0" err="1"/>
              <a:t>Allakhverdiev</a:t>
            </a:r>
            <a:r>
              <a:rPr lang="en-IN" sz="2400" dirty="0"/>
              <a:t> ·</a:t>
            </a:r>
            <a:endParaRPr lang="en-US" sz="2400" dirty="0"/>
          </a:p>
        </p:txBody>
      </p:sp>
      <p:sp>
        <p:nvSpPr>
          <p:cNvPr id="3" name="Rectangle 2"/>
          <p:cNvSpPr/>
          <p:nvPr/>
        </p:nvSpPr>
        <p:spPr>
          <a:xfrm>
            <a:off x="685800" y="914400"/>
            <a:ext cx="1402948" cy="369332"/>
          </a:xfrm>
          <a:prstGeom prst="rect">
            <a:avLst/>
          </a:prstGeom>
        </p:spPr>
        <p:txBody>
          <a:bodyPr wrap="none">
            <a:spAutoFit/>
          </a:bodyPr>
          <a:lstStyle/>
          <a:p>
            <a:pPr>
              <a:spcBef>
                <a:spcPct val="0"/>
              </a:spcBef>
            </a:pPr>
            <a:r>
              <a:rPr lang="en-US" b="1" dirty="0">
                <a:solidFill>
                  <a:srgbClr val="FF0000"/>
                </a:solidFill>
                <a:latin typeface="Times New Roman" pitchFamily="18" charset="0"/>
                <a:cs typeface="Times New Roman" pitchFamily="18" charset="0"/>
              </a:rPr>
              <a:t>Publications</a:t>
            </a:r>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981200"/>
            <a:ext cx="8875986" cy="5262979"/>
          </a:xfrm>
          <a:prstGeom prst="rect">
            <a:avLst/>
          </a:prstGeom>
          <a:noFill/>
        </p:spPr>
        <p:txBody>
          <a:bodyPr wrap="square" rtlCol="0">
            <a:spAutoFit/>
          </a:bodyPr>
          <a:lstStyle/>
          <a:p>
            <a:r>
              <a:rPr lang="en-IN" sz="2400" b="1" dirty="0"/>
              <a:t>The Effect of </a:t>
            </a:r>
            <a:r>
              <a:rPr lang="en-IN" sz="2400" b="1" dirty="0" err="1"/>
              <a:t>Bacteriochlorophyll</a:t>
            </a:r>
            <a:r>
              <a:rPr lang="en-IN" sz="2400" b="1" dirty="0"/>
              <a:t> g Oxidation on Energy and Electron Transfer in Reaction </a:t>
            </a:r>
            <a:r>
              <a:rPr lang="en-IN" sz="2400" b="1" dirty="0" err="1"/>
              <a:t>Centers</a:t>
            </a:r>
            <a:r>
              <a:rPr lang="en-IN" sz="2400" b="1" dirty="0"/>
              <a:t> from </a:t>
            </a:r>
            <a:r>
              <a:rPr lang="en-IN" sz="2400" b="1" dirty="0" err="1"/>
              <a:t>Heliobacterium</a:t>
            </a:r>
            <a:r>
              <a:rPr lang="en-IN" sz="2400" b="1" dirty="0"/>
              <a:t> </a:t>
            </a:r>
            <a:r>
              <a:rPr lang="en-IN" sz="2400" b="1" dirty="0" err="1"/>
              <a:t>modesticaldum</a:t>
            </a:r>
            <a:r>
              <a:rPr lang="en-US" sz="2400" b="1" dirty="0" smtClean="0"/>
              <a:t>.</a:t>
            </a:r>
          </a:p>
          <a:p>
            <a:r>
              <a:rPr lang="en-IN" sz="2400" dirty="0"/>
              <a:t>Bryan </a:t>
            </a:r>
            <a:r>
              <a:rPr lang="en-IN" sz="2400" dirty="0" err="1"/>
              <a:t>Ferlez</a:t>
            </a:r>
            <a:r>
              <a:rPr lang="en-IN" sz="2400" dirty="0"/>
              <a:t> · </a:t>
            </a:r>
            <a:r>
              <a:rPr lang="en-IN" sz="2400" dirty="0" err="1"/>
              <a:t>Weibing</a:t>
            </a:r>
            <a:r>
              <a:rPr lang="en-IN" sz="2400" dirty="0"/>
              <a:t> Dong · Reza </a:t>
            </a:r>
            <a:r>
              <a:rPr lang="en-IN" sz="2400" dirty="0" err="1"/>
              <a:t>Siavashi</a:t>
            </a:r>
            <a:r>
              <a:rPr lang="en-IN" sz="2400" dirty="0"/>
              <a:t> · Kevin E Redding · Harvey </a:t>
            </a:r>
            <a:r>
              <a:rPr lang="en-IN" sz="2400" dirty="0" err="1"/>
              <a:t>Jian</a:t>
            </a:r>
            <a:r>
              <a:rPr lang="en-IN" sz="2400" dirty="0"/>
              <a:t>-Min </a:t>
            </a:r>
            <a:r>
              <a:rPr lang="en-IN" sz="2400" dirty="0" err="1"/>
              <a:t>Hou</a:t>
            </a:r>
            <a:r>
              <a:rPr lang="en-IN" sz="2400" dirty="0"/>
              <a:t> · John Harvey </a:t>
            </a:r>
            <a:r>
              <a:rPr lang="en-IN" sz="2400" dirty="0" err="1"/>
              <a:t>Golbeck</a:t>
            </a:r>
            <a:r>
              <a:rPr lang="en-IN" sz="2400" dirty="0"/>
              <a:t> · Art van der </a:t>
            </a:r>
            <a:r>
              <a:rPr lang="en-IN" sz="2400" dirty="0" err="1"/>
              <a:t>Est</a:t>
            </a:r>
            <a:r>
              <a:rPr lang="en-IN" sz="2400" dirty="0"/>
              <a:t> ·</a:t>
            </a:r>
            <a:endParaRPr lang="en-US" sz="2400" dirty="0" smtClean="0"/>
          </a:p>
          <a:p>
            <a:endParaRPr lang="en-US" sz="2400" dirty="0"/>
          </a:p>
          <a:p>
            <a:r>
              <a:rPr lang="en-US" sz="2400" b="1" u="sng" dirty="0" smtClean="0"/>
              <a:t>Book: Current </a:t>
            </a:r>
            <a:r>
              <a:rPr lang="en-US" sz="2400" b="1" u="sng" dirty="0"/>
              <a:t>challenges in </a:t>
            </a:r>
            <a:r>
              <a:rPr lang="en-US" sz="2400" b="1" u="sng" dirty="0" smtClean="0"/>
              <a:t>photosynthesis</a:t>
            </a:r>
          </a:p>
          <a:p>
            <a:r>
              <a:rPr lang="en-US" sz="2400" dirty="0"/>
              <a:t>Harvey J. M. </a:t>
            </a:r>
            <a:r>
              <a:rPr lang="en-US" sz="2400" dirty="0" err="1"/>
              <a:t>Hou</a:t>
            </a:r>
            <a:r>
              <a:rPr lang="en-US" sz="2400" dirty="0"/>
              <a:t> · </a:t>
            </a:r>
            <a:r>
              <a:rPr lang="en-US" sz="2400" dirty="0" err="1"/>
              <a:t>Suleyman</a:t>
            </a:r>
            <a:r>
              <a:rPr lang="en-US" sz="2400" dirty="0"/>
              <a:t> I. </a:t>
            </a:r>
            <a:r>
              <a:rPr lang="en-US" sz="2400" dirty="0" err="1"/>
              <a:t>Allakhverdiev</a:t>
            </a:r>
            <a:r>
              <a:rPr lang="en-US" sz="2400" dirty="0"/>
              <a:t> · Mohammad Mahdi </a:t>
            </a:r>
            <a:r>
              <a:rPr lang="en-US" sz="2400" dirty="0" err="1"/>
              <a:t>Najafpour</a:t>
            </a:r>
            <a:r>
              <a:rPr lang="en-US" sz="2400" dirty="0"/>
              <a:t> · </a:t>
            </a:r>
            <a:r>
              <a:rPr lang="en-US" sz="2400" dirty="0" err="1"/>
              <a:t>Govindjee</a:t>
            </a:r>
            <a:r>
              <a:rPr lang="en-US" sz="2400" dirty="0"/>
              <a:t> · Dario Leister · </a:t>
            </a:r>
            <a:r>
              <a:rPr lang="en-US" sz="2400" dirty="0" err="1"/>
              <a:t>Hsiu</a:t>
            </a:r>
            <a:r>
              <a:rPr lang="en-US" sz="2400" dirty="0"/>
              <a:t>-An Chu · Matthias </a:t>
            </a:r>
            <a:r>
              <a:rPr lang="en-US" sz="2400" dirty="0" err="1"/>
              <a:t>Hirth</a:t>
            </a:r>
            <a:r>
              <a:rPr lang="en-US" sz="2400" dirty="0"/>
              <a:t> · Lars </a:t>
            </a:r>
            <a:r>
              <a:rPr lang="en-US" sz="2400" dirty="0" err="1"/>
              <a:t>Dietzel</a:t>
            </a:r>
            <a:r>
              <a:rPr lang="en-US" sz="2400" dirty="0"/>
              <a:t> · Sebastian Steiner · Robert </a:t>
            </a:r>
            <a:r>
              <a:rPr lang="en-US" sz="2400" dirty="0" smtClean="0"/>
              <a:t>Ludwig· </a:t>
            </a:r>
            <a:r>
              <a:rPr lang="en-US" sz="2400" dirty="0" err="1"/>
              <a:t>Qiuping</a:t>
            </a:r>
            <a:r>
              <a:rPr lang="en-US" sz="2400" dirty="0"/>
              <a:t> Liu · Gerhard Wanner · Mathias </a:t>
            </a:r>
            <a:r>
              <a:rPr lang="en-US" sz="2400" dirty="0" err="1"/>
              <a:t>Pribil</a:t>
            </a:r>
            <a:r>
              <a:rPr lang="en-US" sz="2400" dirty="0"/>
              <a:t> · </a:t>
            </a:r>
            <a:r>
              <a:rPr lang="en-US" sz="2400" dirty="0" err="1"/>
              <a:t>Dmitriy</a:t>
            </a:r>
            <a:r>
              <a:rPr lang="en-US" sz="2400" dirty="0"/>
              <a:t> </a:t>
            </a:r>
            <a:r>
              <a:rPr lang="en-US" sz="2400" dirty="0" err="1"/>
              <a:t>Shevela</a:t>
            </a:r>
            <a:r>
              <a:rPr lang="en-US" sz="2400" dirty="0"/>
              <a:t> · Johannes </a:t>
            </a:r>
            <a:r>
              <a:rPr lang="en-US" sz="2400" dirty="0" err="1"/>
              <a:t>Messinger</a:t>
            </a:r>
            <a:r>
              <a:rPr lang="en-US" sz="2400" dirty="0"/>
              <a:t> · Harvey J.M. </a:t>
            </a:r>
            <a:r>
              <a:rPr lang="en-US" sz="2400" dirty="0" err="1"/>
              <a:t>Hou</a:t>
            </a:r>
            <a:r>
              <a:rPr lang="en-US" sz="2400" dirty="0"/>
              <a:t> · </a:t>
            </a:r>
            <a:r>
              <a:rPr lang="en-US" sz="2400" dirty="0" err="1"/>
              <a:t>Yaqiong</a:t>
            </a:r>
            <a:r>
              <a:rPr lang="en-US" sz="2400" dirty="0"/>
              <a:t> Li · </a:t>
            </a:r>
            <a:r>
              <a:rPr lang="en-US" sz="2400" dirty="0" err="1"/>
              <a:t>Yuankui</a:t>
            </a:r>
            <a:r>
              <a:rPr lang="en-US" sz="2400" dirty="0"/>
              <a:t> Lin · Patrick C </a:t>
            </a:r>
            <a:r>
              <a:rPr lang="en-US" sz="2400" dirty="0" err="1"/>
              <a:t>Loughlin</a:t>
            </a:r>
            <a:r>
              <a:rPr lang="en-US" sz="2400" dirty="0"/>
              <a:t> · Min Chen ·</a:t>
            </a:r>
          </a:p>
          <a:p>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7239000" cy="3600986"/>
          </a:xfrm>
          <a:prstGeom prst="rect">
            <a:avLst/>
          </a:prstGeom>
          <a:noFill/>
        </p:spPr>
        <p:txBody>
          <a:bodyPr wrap="square" rtlCol="0">
            <a:spAutoFit/>
          </a:bodyPr>
          <a:lstStyle/>
          <a:p>
            <a:r>
              <a:rPr lang="en-US" sz="2400" b="1" dirty="0" smtClean="0"/>
              <a:t> </a:t>
            </a:r>
            <a:r>
              <a:rPr lang="en-IN" sz="2400" b="1" dirty="0"/>
              <a:t>Current challenges in photosynthesis: From natural to </a:t>
            </a:r>
            <a:r>
              <a:rPr lang="en-IN" sz="2400" b="1" dirty="0" smtClean="0"/>
              <a:t>artificial</a:t>
            </a:r>
          </a:p>
          <a:p>
            <a:r>
              <a:rPr lang="en-US" sz="2400" dirty="0"/>
              <a:t>Harvey J. M. </a:t>
            </a:r>
            <a:r>
              <a:rPr lang="en-US" sz="2400" dirty="0" err="1"/>
              <a:t>Hou</a:t>
            </a:r>
            <a:r>
              <a:rPr lang="en-US" sz="2400" dirty="0"/>
              <a:t> · </a:t>
            </a:r>
            <a:r>
              <a:rPr lang="en-US" sz="2400" dirty="0" err="1"/>
              <a:t>Suleyman</a:t>
            </a:r>
            <a:r>
              <a:rPr lang="en-US" sz="2400" dirty="0"/>
              <a:t> I. </a:t>
            </a:r>
            <a:r>
              <a:rPr lang="en-US" sz="2400" dirty="0" err="1"/>
              <a:t>Allakhverdiev</a:t>
            </a:r>
            <a:r>
              <a:rPr lang="en-US" sz="2400" dirty="0"/>
              <a:t> · Mohammad Mahdi </a:t>
            </a:r>
            <a:r>
              <a:rPr lang="en-US" sz="2400" dirty="0" err="1"/>
              <a:t>Najafpour</a:t>
            </a:r>
            <a:r>
              <a:rPr lang="en-US" sz="2400" dirty="0"/>
              <a:t> · </a:t>
            </a:r>
            <a:r>
              <a:rPr lang="en-US" sz="2400" dirty="0" err="1"/>
              <a:t>Govindjee</a:t>
            </a:r>
            <a:r>
              <a:rPr lang="en-US" sz="2400" dirty="0"/>
              <a:t> ·</a:t>
            </a:r>
          </a:p>
          <a:p>
            <a:endParaRPr lang="en-US" sz="2400" dirty="0"/>
          </a:p>
          <a:p>
            <a:r>
              <a:rPr lang="en-IN" sz="2400" b="1" dirty="0" smtClean="0"/>
              <a:t>Unidirectional </a:t>
            </a:r>
            <a:r>
              <a:rPr lang="en-IN" sz="2400" b="1" dirty="0" err="1"/>
              <a:t>photodamage</a:t>
            </a:r>
            <a:r>
              <a:rPr lang="en-IN" sz="2400" b="1" dirty="0"/>
              <a:t> of </a:t>
            </a:r>
            <a:r>
              <a:rPr lang="en-IN" sz="2400" b="1" dirty="0" err="1"/>
              <a:t>pheophytin</a:t>
            </a:r>
            <a:r>
              <a:rPr lang="en-IN" sz="2400" b="1" dirty="0"/>
              <a:t> in </a:t>
            </a:r>
            <a:r>
              <a:rPr lang="en-IN" sz="2400" b="1" dirty="0" smtClean="0"/>
              <a:t>photosynthesis</a:t>
            </a:r>
          </a:p>
          <a:p>
            <a:r>
              <a:rPr lang="en-US" sz="2400" dirty="0"/>
              <a:t>Harvey J M </a:t>
            </a:r>
            <a:r>
              <a:rPr lang="en-US" sz="2400" dirty="0" err="1"/>
              <a:t>Hou</a:t>
            </a:r>
            <a:r>
              <a:rPr lang="en-US" sz="2400" dirty="0"/>
              <a:t> ·</a:t>
            </a:r>
            <a:endParaRPr lang="en-US" dirty="0" smtClean="0"/>
          </a:p>
          <a:p>
            <a:endParaRPr lang="en-US" dirty="0"/>
          </a:p>
          <a:p>
            <a:endParaRPr lang="en-US" dirty="0"/>
          </a:p>
        </p:txBody>
      </p:sp>
    </p:spTree>
    <p:extLst>
      <p:ext uri="{BB962C8B-B14F-4D97-AF65-F5344CB8AC3E}">
        <p14:creationId xmlns:p14="http://schemas.microsoft.com/office/powerpoint/2010/main" val="1232933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960</TotalTime>
  <Words>808</Words>
  <Application>Microsoft Office PowerPoint</Application>
  <PresentationFormat>On-screen Show (4:3)</PresentationFormat>
  <Paragraphs>69</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73</cp:revision>
  <dcterms:created xsi:type="dcterms:W3CDTF">2014-10-01T07:08:05Z</dcterms:created>
  <dcterms:modified xsi:type="dcterms:W3CDTF">2015-11-30T07:41:19Z</dcterms:modified>
</cp:coreProperties>
</file>