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69" r:id="rId3"/>
    <p:sldId id="260" r:id="rId4"/>
    <p:sldId id="261" r:id="rId5"/>
    <p:sldId id="264" r:id="rId6"/>
    <p:sldId id="267" r:id="rId7"/>
    <p:sldId id="265" r:id="rId8"/>
    <p:sldId id="266" r:id="rId9"/>
    <p:sldId id="263" r:id="rId10"/>
    <p:sldId id="268" r:id="rId11"/>
    <p:sldId id="258" r:id="rId12"/>
    <p:sldId id="25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p:scale>
          <a:sx n="85" d="100"/>
          <a:sy n="85" d="100"/>
        </p:scale>
        <p:origin x="-1062"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10/26/2015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10/26/2015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10/26/2015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10/26/2015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10/26/2015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3886200"/>
          </a:xfrm>
        </p:spPr>
        <p:txBody>
          <a:bodyPr>
            <a:normAutofit fontScale="70000" lnSpcReduction="20000"/>
          </a:bodyPr>
          <a:lstStyle/>
          <a:p>
            <a:pPr algn="just">
              <a:spcBef>
                <a:spcPts val="0"/>
              </a:spcBef>
              <a:spcAft>
                <a:spcPts val="1200"/>
              </a:spcAft>
            </a:pPr>
            <a:r>
              <a:rPr lang="en-US" sz="2900" dirty="0" err="1">
                <a:latin typeface="Times New Roman" pitchFamily="18" charset="0"/>
                <a:cs typeface="Times New Roman" pitchFamily="18" charset="0"/>
              </a:rPr>
              <a:t>Alhadainy</a:t>
            </a:r>
            <a:r>
              <a:rPr lang="en-US" sz="2900" dirty="0">
                <a:latin typeface="Times New Roman" pitchFamily="18" charset="0"/>
                <a:cs typeface="Times New Roman" pitchFamily="18" charset="0"/>
              </a:rPr>
              <a:t> HA, </a:t>
            </a:r>
            <a:r>
              <a:rPr lang="en-US" sz="2900" dirty="0" err="1">
                <a:latin typeface="Times New Roman" pitchFamily="18" charset="0"/>
                <a:cs typeface="Times New Roman" pitchFamily="18" charset="0"/>
              </a:rPr>
              <a:t>Himel</a:t>
            </a:r>
            <a:r>
              <a:rPr lang="en-US" sz="2900" dirty="0">
                <a:latin typeface="Times New Roman" pitchFamily="18" charset="0"/>
                <a:cs typeface="Times New Roman" pitchFamily="18" charset="0"/>
              </a:rPr>
              <a:t> VT. An in vitro evaluation of plaster of Paris barrier used under amalgam and glass </a:t>
            </a:r>
            <a:r>
              <a:rPr lang="en-US" sz="2900" dirty="0" err="1">
                <a:latin typeface="Times New Roman" pitchFamily="18" charset="0"/>
                <a:cs typeface="Times New Roman" pitchFamily="18" charset="0"/>
              </a:rPr>
              <a:t>ionomer</a:t>
            </a:r>
            <a:r>
              <a:rPr lang="en-US" sz="2900" dirty="0">
                <a:latin typeface="Times New Roman" pitchFamily="18" charset="0"/>
                <a:cs typeface="Times New Roman" pitchFamily="18" charset="0"/>
              </a:rPr>
              <a:t> to repair furcation perforations. J </a:t>
            </a:r>
            <a:r>
              <a:rPr lang="en-US" sz="2900" dirty="0" err="1">
                <a:latin typeface="Times New Roman" pitchFamily="18" charset="0"/>
                <a:cs typeface="Times New Roman" pitchFamily="18" charset="0"/>
              </a:rPr>
              <a:t>Endodon</a:t>
            </a:r>
            <a:r>
              <a:rPr lang="en-US" sz="2900" dirty="0">
                <a:latin typeface="Times New Roman" pitchFamily="18" charset="0"/>
                <a:cs typeface="Times New Roman" pitchFamily="18" charset="0"/>
              </a:rPr>
              <a:t> 1994;20:449-452.</a:t>
            </a:r>
          </a:p>
          <a:p>
            <a:pPr algn="just">
              <a:spcBef>
                <a:spcPts val="0"/>
              </a:spcBef>
              <a:spcAft>
                <a:spcPts val="1200"/>
              </a:spcAft>
            </a:pPr>
            <a:r>
              <a:rPr lang="en-US" sz="2900" dirty="0" err="1">
                <a:latin typeface="Times New Roman" pitchFamily="18" charset="0"/>
                <a:cs typeface="Times New Roman" pitchFamily="18" charset="0"/>
              </a:rPr>
              <a:t>Alhadainy</a:t>
            </a:r>
            <a:r>
              <a:rPr lang="en-US" sz="2900" dirty="0">
                <a:latin typeface="Times New Roman" pitchFamily="18" charset="0"/>
                <a:cs typeface="Times New Roman" pitchFamily="18" charset="0"/>
              </a:rPr>
              <a:t> HA, </a:t>
            </a:r>
            <a:r>
              <a:rPr lang="en-US" sz="2900" dirty="0" err="1">
                <a:latin typeface="Times New Roman" pitchFamily="18" charset="0"/>
                <a:cs typeface="Times New Roman" pitchFamily="18" charset="0"/>
              </a:rPr>
              <a:t>Elsaed</a:t>
            </a:r>
            <a:r>
              <a:rPr lang="en-US" sz="2900" dirty="0">
                <a:latin typeface="Times New Roman" pitchFamily="18" charset="0"/>
                <a:cs typeface="Times New Roman" pitchFamily="18" charset="0"/>
              </a:rPr>
              <a:t> HY, </a:t>
            </a:r>
            <a:r>
              <a:rPr lang="en-US" sz="2900" dirty="0" err="1">
                <a:latin typeface="Times New Roman" pitchFamily="18" charset="0"/>
                <a:cs typeface="Times New Roman" pitchFamily="18" charset="0"/>
              </a:rPr>
              <a:t>ElBaghdady</a:t>
            </a:r>
            <a:r>
              <a:rPr lang="en-US" sz="2900" dirty="0">
                <a:latin typeface="Times New Roman" pitchFamily="18" charset="0"/>
                <a:cs typeface="Times New Roman" pitchFamily="18" charset="0"/>
              </a:rPr>
              <a:t> YM. An electrochemical study of the sealing ability of different </a:t>
            </a:r>
            <a:r>
              <a:rPr lang="en-US" sz="2900" dirty="0" err="1">
                <a:latin typeface="Times New Roman" pitchFamily="18" charset="0"/>
                <a:cs typeface="Times New Roman" pitchFamily="18" charset="0"/>
              </a:rPr>
              <a:t>retrofilling</a:t>
            </a:r>
            <a:r>
              <a:rPr lang="en-US" sz="2900" dirty="0">
                <a:latin typeface="Times New Roman" pitchFamily="18" charset="0"/>
                <a:cs typeface="Times New Roman" pitchFamily="18" charset="0"/>
              </a:rPr>
              <a:t> materials. J </a:t>
            </a:r>
            <a:r>
              <a:rPr lang="en-US" sz="2900" dirty="0" err="1">
                <a:latin typeface="Times New Roman" pitchFamily="18" charset="0"/>
                <a:cs typeface="Times New Roman" pitchFamily="18" charset="0"/>
              </a:rPr>
              <a:t>Endodon</a:t>
            </a:r>
            <a:r>
              <a:rPr lang="en-US" sz="2900" dirty="0">
                <a:latin typeface="Times New Roman" pitchFamily="18" charset="0"/>
                <a:cs typeface="Times New Roman" pitchFamily="18" charset="0"/>
              </a:rPr>
              <a:t> 1993;19:508-511.   </a:t>
            </a:r>
          </a:p>
          <a:p>
            <a:pPr algn="just">
              <a:spcBef>
                <a:spcPts val="0"/>
              </a:spcBef>
              <a:spcAft>
                <a:spcPts val="1200"/>
              </a:spcAft>
            </a:pPr>
            <a:r>
              <a:rPr lang="en-US" sz="2900" dirty="0" err="1">
                <a:latin typeface="Times New Roman" pitchFamily="18" charset="0"/>
                <a:cs typeface="Times New Roman" pitchFamily="18" charset="0"/>
              </a:rPr>
              <a:t>Alhadainy</a:t>
            </a:r>
            <a:r>
              <a:rPr lang="en-US" sz="2900" dirty="0">
                <a:latin typeface="Times New Roman" pitchFamily="18" charset="0"/>
                <a:cs typeface="Times New Roman" pitchFamily="18" charset="0"/>
              </a:rPr>
              <a:t> HA, </a:t>
            </a:r>
            <a:r>
              <a:rPr lang="en-US" sz="2900" dirty="0" err="1">
                <a:latin typeface="Times New Roman" pitchFamily="18" charset="0"/>
                <a:cs typeface="Times New Roman" pitchFamily="18" charset="0"/>
              </a:rPr>
              <a:t>Himel</a:t>
            </a:r>
            <a:r>
              <a:rPr lang="en-US" sz="2900" dirty="0">
                <a:latin typeface="Times New Roman" pitchFamily="18" charset="0"/>
                <a:cs typeface="Times New Roman" pitchFamily="18" charset="0"/>
              </a:rPr>
              <a:t> VT. Comparative study of the sealing ability of light-cured versus chemically cured materials placed into furcation perforation. Oral Surg. Oral Med Oral </a:t>
            </a:r>
            <a:r>
              <a:rPr lang="en-US" sz="2900" dirty="0" err="1">
                <a:latin typeface="Times New Roman" pitchFamily="18" charset="0"/>
                <a:cs typeface="Times New Roman" pitchFamily="18" charset="0"/>
              </a:rPr>
              <a:t>Pathol</a:t>
            </a:r>
            <a:r>
              <a:rPr lang="en-US" sz="2900" dirty="0">
                <a:latin typeface="Times New Roman" pitchFamily="18" charset="0"/>
                <a:cs typeface="Times New Roman" pitchFamily="18" charset="0"/>
              </a:rPr>
              <a:t> Oral </a:t>
            </a:r>
            <a:r>
              <a:rPr lang="en-US" sz="2900" dirty="0" err="1">
                <a:latin typeface="Times New Roman" pitchFamily="18" charset="0"/>
                <a:cs typeface="Times New Roman" pitchFamily="18" charset="0"/>
              </a:rPr>
              <a:t>Radiol</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Endod</a:t>
            </a:r>
            <a:r>
              <a:rPr lang="en-US" sz="2900" dirty="0">
                <a:latin typeface="Times New Roman" pitchFamily="18" charset="0"/>
                <a:cs typeface="Times New Roman" pitchFamily="18" charset="0"/>
              </a:rPr>
              <a:t> 1993;76:338-342.</a:t>
            </a:r>
          </a:p>
          <a:p>
            <a:pPr algn="just">
              <a:spcBef>
                <a:spcPts val="0"/>
              </a:spcBef>
              <a:spcAft>
                <a:spcPts val="1200"/>
              </a:spcAft>
            </a:pPr>
            <a:r>
              <a:rPr lang="en-US" sz="2900" dirty="0" err="1">
                <a:latin typeface="Times New Roman" pitchFamily="18" charset="0"/>
                <a:cs typeface="Times New Roman" pitchFamily="18" charset="0"/>
              </a:rPr>
              <a:t>Alhadainy</a:t>
            </a:r>
            <a:r>
              <a:rPr lang="en-US" sz="2900" dirty="0">
                <a:latin typeface="Times New Roman" pitchFamily="18" charset="0"/>
                <a:cs typeface="Times New Roman" pitchFamily="18" charset="0"/>
              </a:rPr>
              <a:t> HA, </a:t>
            </a:r>
            <a:r>
              <a:rPr lang="en-US" sz="2900" dirty="0" err="1">
                <a:latin typeface="Times New Roman" pitchFamily="18" charset="0"/>
                <a:cs typeface="Times New Roman" pitchFamily="18" charset="0"/>
              </a:rPr>
              <a:t>Himel</a:t>
            </a:r>
            <a:r>
              <a:rPr lang="en-US" sz="2900" dirty="0">
                <a:latin typeface="Times New Roman" pitchFamily="18" charset="0"/>
                <a:cs typeface="Times New Roman" pitchFamily="18" charset="0"/>
              </a:rPr>
              <a:t> TV. Evaluation of sealing ability of amalgam, </a:t>
            </a:r>
            <a:r>
              <a:rPr lang="en-US" sz="2900" dirty="0" err="1">
                <a:latin typeface="Times New Roman" pitchFamily="18" charset="0"/>
                <a:cs typeface="Times New Roman" pitchFamily="18" charset="0"/>
              </a:rPr>
              <a:t>Cavit</a:t>
            </a:r>
            <a:r>
              <a:rPr lang="en-US" sz="2900" dirty="0">
                <a:latin typeface="Times New Roman" pitchFamily="18" charset="0"/>
                <a:cs typeface="Times New Roman" pitchFamily="18" charset="0"/>
              </a:rPr>
              <a:t>, and glass </a:t>
            </a:r>
            <a:r>
              <a:rPr lang="en-US" sz="2900" dirty="0" err="1">
                <a:latin typeface="Times New Roman" pitchFamily="18" charset="0"/>
                <a:cs typeface="Times New Roman" pitchFamily="18" charset="0"/>
              </a:rPr>
              <a:t>ionomer</a:t>
            </a:r>
            <a:r>
              <a:rPr lang="en-US" sz="2900" dirty="0">
                <a:latin typeface="Times New Roman" pitchFamily="18" charset="0"/>
                <a:cs typeface="Times New Roman" pitchFamily="18" charset="0"/>
              </a:rPr>
              <a:t> cement in the repair of furcation perforation. Oral Surg. Oral Med Oral </a:t>
            </a:r>
            <a:r>
              <a:rPr lang="en-US" sz="2900" dirty="0" err="1">
                <a:latin typeface="Times New Roman" pitchFamily="18" charset="0"/>
                <a:cs typeface="Times New Roman" pitchFamily="18" charset="0"/>
              </a:rPr>
              <a:t>Pathol</a:t>
            </a:r>
            <a:r>
              <a:rPr lang="en-US" sz="2900" dirty="0">
                <a:latin typeface="Times New Roman" pitchFamily="18" charset="0"/>
                <a:cs typeface="Times New Roman" pitchFamily="18" charset="0"/>
              </a:rPr>
              <a:t> Oral </a:t>
            </a:r>
            <a:r>
              <a:rPr lang="en-US" sz="2900" dirty="0" err="1">
                <a:latin typeface="Times New Roman" pitchFamily="18" charset="0"/>
                <a:cs typeface="Times New Roman" pitchFamily="18" charset="0"/>
              </a:rPr>
              <a:t>Radiol</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Endod</a:t>
            </a:r>
            <a:r>
              <a:rPr lang="en-US" sz="2900" dirty="0">
                <a:latin typeface="Times New Roman" pitchFamily="18" charset="0"/>
                <a:cs typeface="Times New Roman" pitchFamily="18" charset="0"/>
              </a:rPr>
              <a:t> 1993;75:362-366.</a:t>
            </a:r>
          </a:p>
          <a:p>
            <a:pPr marL="0" indent="0" algn="just">
              <a:buNone/>
            </a:pPr>
            <a:endParaRPr lang="ar-EG" dirty="0">
              <a:latin typeface="Times New Roman" pitchFamily="18" charset="0"/>
              <a:cs typeface="Times New Roman" pitchFamily="18" charset="0"/>
            </a:endParaRPr>
          </a:p>
        </p:txBody>
      </p:sp>
    </p:spTree>
    <p:extLst>
      <p:ext uri="{BB962C8B-B14F-4D97-AF65-F5344CB8AC3E}">
        <p14:creationId xmlns:p14="http://schemas.microsoft.com/office/powerpoint/2010/main" val="1320125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862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401637" y="1371600"/>
            <a:ext cx="8340725" cy="29083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3355" y="45720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667000" y="215107"/>
            <a:ext cx="6172200" cy="830262"/>
          </a:xfrm>
          <a:prstGeom prst="rect">
            <a:avLst/>
          </a:prstGeom>
        </p:spPr>
        <p:txBody>
          <a:bodyPr wrap="square">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5438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2400"/>
            <a:ext cx="7239000" cy="685800"/>
          </a:xfrm>
        </p:spPr>
        <p:txBody>
          <a:bodyPr>
            <a:normAutofit fontScale="90000"/>
          </a:bodyPr>
          <a:lstStyle/>
          <a:p>
            <a:r>
              <a:rPr lang="en-US" sz="4000" b="1" dirty="0">
                <a:latin typeface="Times New Roman" pitchFamily="18" charset="0"/>
                <a:cs typeface="Times New Roman" pitchFamily="18" charset="0"/>
              </a:rPr>
              <a:t>Journal of Oral Hygiene and Health</a:t>
            </a:r>
            <a:endParaRPr lang="en-US" sz="4000" dirty="0"/>
          </a:p>
        </p:txBody>
      </p:sp>
      <p:sp>
        <p:nvSpPr>
          <p:cNvPr id="3" name="Subtitle 2"/>
          <p:cNvSpPr>
            <a:spLocks noGrp="1"/>
          </p:cNvSpPr>
          <p:nvPr>
            <p:ph type="subTitle" idx="1"/>
          </p:nvPr>
        </p:nvSpPr>
        <p:spPr>
          <a:xfrm>
            <a:off x="76200" y="3899938"/>
            <a:ext cx="5334000" cy="1752600"/>
          </a:xfrm>
        </p:spPr>
        <p:txBody>
          <a:bodyPr>
            <a:normAutofit/>
          </a:bodyPr>
          <a:lstStyle/>
          <a:p>
            <a:pPr marL="0" lvl="0">
              <a:spcBef>
                <a:spcPts val="0"/>
              </a:spcBef>
              <a:buClrTx/>
            </a:pPr>
            <a:r>
              <a:rPr lang="en-US" b="1" dirty="0" err="1">
                <a:solidFill>
                  <a:prstClr val="black"/>
                </a:solidFill>
              </a:rPr>
              <a:t>Hatem</a:t>
            </a:r>
            <a:r>
              <a:rPr lang="en-US" b="1" dirty="0">
                <a:solidFill>
                  <a:prstClr val="black"/>
                </a:solidFill>
              </a:rPr>
              <a:t> A. </a:t>
            </a:r>
            <a:r>
              <a:rPr lang="en-US" b="1" dirty="0" err="1">
                <a:solidFill>
                  <a:prstClr val="black"/>
                </a:solidFill>
              </a:rPr>
              <a:t>Alhadainy</a:t>
            </a:r>
            <a:r>
              <a:rPr lang="en-US" dirty="0">
                <a:solidFill>
                  <a:prstClr val="black"/>
                </a:solidFill>
              </a:rPr>
              <a:t/>
            </a:r>
            <a:br>
              <a:rPr lang="en-US" dirty="0">
                <a:solidFill>
                  <a:prstClr val="black"/>
                </a:solidFill>
              </a:rPr>
            </a:br>
            <a:r>
              <a:rPr lang="en-US" sz="1800" dirty="0">
                <a:solidFill>
                  <a:prstClr val="black"/>
                </a:solidFill>
              </a:rPr>
              <a:t>Professor and Head, Department of </a:t>
            </a:r>
            <a:r>
              <a:rPr lang="en-US" sz="1800" dirty="0" err="1">
                <a:solidFill>
                  <a:prstClr val="black"/>
                </a:solidFill>
              </a:rPr>
              <a:t>Endodontics</a:t>
            </a:r>
            <a:r>
              <a:rPr lang="en-US" sz="1800" dirty="0">
                <a:solidFill>
                  <a:prstClr val="black"/>
                </a:solidFill>
              </a:rPr>
              <a:t>,  </a:t>
            </a:r>
            <a:br>
              <a:rPr lang="en-US" sz="1800" dirty="0">
                <a:solidFill>
                  <a:prstClr val="black"/>
                </a:solidFill>
              </a:rPr>
            </a:br>
            <a:r>
              <a:rPr lang="en-US" sz="1800" dirty="0">
                <a:solidFill>
                  <a:prstClr val="black"/>
                </a:solidFill>
              </a:rPr>
              <a:t>College of Dentistry, Tanta University, Egypt</a:t>
            </a:r>
          </a:p>
          <a:p>
            <a:pPr marL="0" lvl="0">
              <a:spcBef>
                <a:spcPts val="0"/>
              </a:spcBef>
              <a:buClrTx/>
            </a:pPr>
            <a:r>
              <a:rPr lang="en-US" sz="1800" dirty="0">
                <a:solidFill>
                  <a:prstClr val="black"/>
                </a:solidFill>
              </a:rPr>
              <a:t>Epidemiology and Biostatistics, Colorado State University, USA</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81400" y="990599"/>
            <a:ext cx="1905000" cy="2523631"/>
          </a:xfrm>
          <a:prstGeom prst="rect">
            <a:avLst/>
          </a:prstGeom>
        </p:spPr>
      </p:pic>
      <p:sp>
        <p:nvSpPr>
          <p:cNvPr id="5" name="TextBox 4"/>
          <p:cNvSpPr txBox="1"/>
          <p:nvPr/>
        </p:nvSpPr>
        <p:spPr>
          <a:xfrm>
            <a:off x="1752600" y="5943600"/>
            <a:ext cx="6286500" cy="646331"/>
          </a:xfrm>
          <a:prstGeom prst="rect">
            <a:avLst/>
          </a:prstGeom>
          <a:noFill/>
        </p:spPr>
        <p:txBody>
          <a:bodyPr wrap="square" rtlCol="0">
            <a:spAutoFit/>
          </a:bodyPr>
          <a:lstStyle/>
          <a:p>
            <a:pPr algn="ctr"/>
            <a:r>
              <a:rPr lang="en-US" b="1" dirty="0"/>
              <a:t>Editorial Board Member</a:t>
            </a:r>
          </a:p>
          <a:p>
            <a:pPr algn="ctr"/>
            <a:r>
              <a:rPr lang="en-US" b="1" dirty="0" smtClean="0"/>
              <a:t>Journal </a:t>
            </a:r>
            <a:r>
              <a:rPr lang="en-US" b="1" dirty="0" smtClean="0"/>
              <a:t>of Oral Hygiene &amp; Health</a:t>
            </a:r>
            <a:endParaRPr lang="en-US" b="1" dirty="0"/>
          </a:p>
        </p:txBody>
      </p:sp>
    </p:spTree>
    <p:extLst>
      <p:ext uri="{BB962C8B-B14F-4D97-AF65-F5344CB8AC3E}">
        <p14:creationId xmlns:p14="http://schemas.microsoft.com/office/powerpoint/2010/main" val="3119163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en-US" sz="4000" dirty="0" smtClean="0">
                <a:latin typeface="Times New Roman" pitchFamily="18" charset="0"/>
                <a:cs typeface="Times New Roman" pitchFamily="18" charset="0"/>
              </a:rPr>
              <a:t>Biography</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533400" y="1447800"/>
            <a:ext cx="8229600" cy="5029200"/>
          </a:xfrm>
        </p:spPr>
        <p:txBody>
          <a:bodyPr>
            <a:noAutofit/>
          </a:bodyPr>
          <a:lstStyle/>
          <a:p>
            <a:pPr marL="0" indent="0" algn="just">
              <a:lnSpc>
                <a:spcPct val="150000"/>
              </a:lnSpc>
              <a:buNone/>
            </a:pPr>
            <a:r>
              <a:rPr lang="en-US" sz="1800" dirty="0" err="1">
                <a:latin typeface="Times New Roman" pitchFamily="18" charset="0"/>
                <a:cs typeface="Times New Roman" pitchFamily="18" charset="0"/>
              </a:rPr>
              <a:t>Hatem</a:t>
            </a:r>
            <a:r>
              <a:rPr lang="en-US" sz="1800" dirty="0">
                <a:latin typeface="Times New Roman" pitchFamily="18" charset="0"/>
                <a:cs typeface="Times New Roman" pitchFamily="18" charset="0"/>
              </a:rPr>
              <a:t> A.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BDS (</a:t>
            </a:r>
            <a:r>
              <a:rPr lang="en-US" sz="1800" dirty="0" err="1">
                <a:latin typeface="Times New Roman" pitchFamily="18" charset="0"/>
                <a:cs typeface="Times New Roman" pitchFamily="18" charset="0"/>
              </a:rPr>
              <a:t>Egy</a:t>
            </a:r>
            <a:r>
              <a:rPr lang="en-US" sz="1800" dirty="0">
                <a:latin typeface="Times New Roman" pitchFamily="18" charset="0"/>
                <a:cs typeface="Times New Roman" pitchFamily="18" charset="0"/>
              </a:rPr>
              <a:t>., 1982); MSD (</a:t>
            </a:r>
            <a:r>
              <a:rPr lang="en-US" sz="1800" dirty="0" err="1">
                <a:latin typeface="Times New Roman" pitchFamily="18" charset="0"/>
                <a:cs typeface="Times New Roman" pitchFamily="18" charset="0"/>
              </a:rPr>
              <a:t>Resto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Egy</a:t>
            </a:r>
            <a:r>
              <a:rPr lang="en-US" sz="1800" dirty="0">
                <a:latin typeface="Times New Roman" pitchFamily="18" charset="0"/>
                <a:cs typeface="Times New Roman" pitchFamily="18" charset="0"/>
              </a:rPr>
              <a:t>., 1989); PhD (Endo, </a:t>
            </a:r>
            <a:r>
              <a:rPr lang="en-US" sz="1800" dirty="0" err="1">
                <a:latin typeface="Times New Roman" pitchFamily="18" charset="0"/>
                <a:cs typeface="Times New Roman" pitchFamily="18" charset="0"/>
              </a:rPr>
              <a:t>Egy</a:t>
            </a:r>
            <a:r>
              <a:rPr lang="en-US" sz="1800" dirty="0">
                <a:latin typeface="Times New Roman" pitchFamily="18" charset="0"/>
                <a:cs typeface="Times New Roman" pitchFamily="18" charset="0"/>
              </a:rPr>
              <a:t>.-USA, 1995); MS (Epidemiology, Colorado State University, USA, 2006) is a professor of Endodontic Department, College of Dentistry, Tanta University. </a:t>
            </a:r>
            <a:endParaRPr lang="en-US" sz="1800" dirty="0" smtClean="0">
              <a:latin typeface="Times New Roman" pitchFamily="18" charset="0"/>
              <a:cs typeface="Times New Roman" pitchFamily="18" charset="0"/>
            </a:endParaRPr>
          </a:p>
          <a:p>
            <a:pPr marL="0" indent="0" algn="just">
              <a:lnSpc>
                <a:spcPct val="150000"/>
              </a:lnSpc>
              <a:buNone/>
            </a:pPr>
            <a:r>
              <a:rPr lang="en-US" sz="1800" dirty="0" smtClean="0">
                <a:latin typeface="Times New Roman" pitchFamily="18" charset="0"/>
                <a:cs typeface="Times New Roman" pitchFamily="18" charset="0"/>
              </a:rPr>
              <a:t>His </a:t>
            </a:r>
            <a:r>
              <a:rPr lang="en-US" sz="1800" dirty="0">
                <a:latin typeface="Times New Roman" pitchFamily="18" charset="0"/>
                <a:cs typeface="Times New Roman" pitchFamily="18" charset="0"/>
              </a:rPr>
              <a:t>work is concentrated on Endodontic research with extension in periodontology and Epidemiology. </a:t>
            </a:r>
            <a:endParaRPr lang="en-US" sz="1800" dirty="0" smtClean="0">
              <a:latin typeface="Times New Roman" pitchFamily="18" charset="0"/>
              <a:cs typeface="Times New Roman" pitchFamily="18" charset="0"/>
            </a:endParaRPr>
          </a:p>
          <a:p>
            <a:pPr marL="0" indent="0" algn="just">
              <a:lnSpc>
                <a:spcPct val="150000"/>
              </a:lnSpc>
              <a:buNone/>
            </a:pPr>
            <a:r>
              <a:rPr lang="en-US" sz="1800" dirty="0" smtClean="0">
                <a:latin typeface="Times New Roman" pitchFamily="18" charset="0"/>
                <a:cs typeface="Times New Roman" pitchFamily="18" charset="0"/>
              </a:rPr>
              <a:t>He </a:t>
            </a:r>
            <a:r>
              <a:rPr lang="en-US" sz="1800" dirty="0">
                <a:latin typeface="Times New Roman" pitchFamily="18" charset="0"/>
                <a:cs typeface="Times New Roman" pitchFamily="18" charset="0"/>
              </a:rPr>
              <a:t>is currently the Head of Endodontic Department in Tanta University course director of postgraduate courses and a Visitor Professor in several universities. </a:t>
            </a:r>
            <a:endParaRPr lang="en-US" sz="1800" dirty="0" smtClean="0">
              <a:latin typeface="Times New Roman" pitchFamily="18" charset="0"/>
              <a:cs typeface="Times New Roman" pitchFamily="18" charset="0"/>
            </a:endParaRPr>
          </a:p>
          <a:p>
            <a:pPr marL="0" indent="0" algn="just">
              <a:lnSpc>
                <a:spcPct val="150000"/>
              </a:lnSpc>
              <a:buNone/>
            </a:pPr>
            <a:r>
              <a:rPr lang="en-US" sz="1800" dirty="0" smtClean="0">
                <a:latin typeface="Times New Roman" pitchFamily="18" charset="0"/>
                <a:cs typeface="Times New Roman" pitchFamily="18" charset="0"/>
              </a:rPr>
              <a:t>Dr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published more than 50 researches in National and International journals and is Editor and Reviewer for several international journals. </a:t>
            </a:r>
            <a:endParaRPr lang="en-US" sz="1800" dirty="0" smtClean="0">
              <a:latin typeface="Times New Roman" pitchFamily="18" charset="0"/>
              <a:cs typeface="Times New Roman" pitchFamily="18" charset="0"/>
            </a:endParaRPr>
          </a:p>
          <a:p>
            <a:pPr marL="0" indent="0" algn="just">
              <a:lnSpc>
                <a:spcPct val="150000"/>
              </a:lnSpc>
              <a:buNone/>
            </a:pPr>
            <a:r>
              <a:rPr lang="en-US" sz="1800" dirty="0" smtClean="0">
                <a:latin typeface="Times New Roman" pitchFamily="18" charset="0"/>
                <a:cs typeface="Times New Roman" pitchFamily="18" charset="0"/>
              </a:rPr>
              <a:t>He </a:t>
            </a:r>
            <a:r>
              <a:rPr lang="en-US" sz="1800" dirty="0">
                <a:latin typeface="Times New Roman" pitchFamily="18" charset="0"/>
                <a:cs typeface="Times New Roman" pitchFamily="18" charset="0"/>
              </a:rPr>
              <a:t>also contributed in continuing education programs and presented researches in several international conferences around the world. </a:t>
            </a:r>
          </a:p>
        </p:txBody>
      </p:sp>
    </p:spTree>
    <p:extLst>
      <p:ext uri="{BB962C8B-B14F-4D97-AF65-F5344CB8AC3E}">
        <p14:creationId xmlns:p14="http://schemas.microsoft.com/office/powerpoint/2010/main" val="4250252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85800"/>
          </a:xfrm>
        </p:spPr>
        <p:txBody>
          <a:bodyPr>
            <a:noAutofit/>
          </a:bodyPr>
          <a:lstStyle/>
          <a:p>
            <a:r>
              <a:rPr lang="en-US" sz="4000" dirty="0" smtClean="0">
                <a:latin typeface="Times New Roman" pitchFamily="18" charset="0"/>
                <a:cs typeface="Times New Roman" pitchFamily="18" charset="0"/>
              </a:rPr>
              <a:t>Research Interest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525963"/>
          </a:xfrm>
        </p:spPr>
        <p:txBody>
          <a:bodyPr>
            <a:normAutofit/>
          </a:bodyPr>
          <a:lstStyle/>
          <a:p>
            <a:pPr marL="0" indent="0" algn="just">
              <a:lnSpc>
                <a:spcPct val="150000"/>
              </a:lnSpc>
              <a:buNone/>
            </a:pPr>
            <a:r>
              <a:rPr lang="en-US" sz="1800" dirty="0" err="1">
                <a:latin typeface="Times New Roman" pitchFamily="18" charset="0"/>
                <a:cs typeface="Times New Roman" pitchFamily="18" charset="0"/>
              </a:rPr>
              <a:t>Endodontics</a:t>
            </a:r>
            <a:r>
              <a:rPr lang="en-US" sz="1800" dirty="0">
                <a:latin typeface="Times New Roman" pitchFamily="18" charset="0"/>
                <a:cs typeface="Times New Roman" pitchFamily="18" charset="0"/>
              </a:rPr>
              <a:t> and related dental materials including: materials and instruments, fiber-</a:t>
            </a:r>
            <a:r>
              <a:rPr lang="en-US" sz="1800" dirty="0" err="1">
                <a:latin typeface="Times New Roman" pitchFamily="18" charset="0"/>
                <a:cs typeface="Times New Roman" pitchFamily="18" charset="0"/>
              </a:rPr>
              <a:t>reiforced</a:t>
            </a:r>
            <a:r>
              <a:rPr lang="en-US" sz="1800" dirty="0">
                <a:latin typeface="Times New Roman" pitchFamily="18" charset="0"/>
                <a:cs typeface="Times New Roman" pitchFamily="18" charset="0"/>
              </a:rPr>
              <a:t> composite restorations and </a:t>
            </a:r>
            <a:r>
              <a:rPr lang="en-US" sz="1800" dirty="0" smtClean="0">
                <a:latin typeface="Times New Roman" pitchFamily="18" charset="0"/>
                <a:cs typeface="Times New Roman" pitchFamily="18" charset="0"/>
              </a:rPr>
              <a:t>post/cores, </a:t>
            </a:r>
            <a:r>
              <a:rPr lang="en-US" sz="1800" dirty="0">
                <a:latin typeface="Times New Roman" pitchFamily="18" charset="0"/>
                <a:cs typeface="Times New Roman" pitchFamily="18" charset="0"/>
              </a:rPr>
              <a:t>Stem cells and pulp regeneration, dental internal anatomy, problem solving in </a:t>
            </a:r>
            <a:r>
              <a:rPr lang="en-US" sz="1800" dirty="0" err="1">
                <a:latin typeface="Times New Roman" pitchFamily="18" charset="0"/>
                <a:cs typeface="Times New Roman" pitchFamily="18" charset="0"/>
              </a:rPr>
              <a:t>Endodontics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Endodontics</a:t>
            </a:r>
            <a:r>
              <a:rPr lang="en-US" sz="1800" dirty="0">
                <a:latin typeface="Times New Roman" pitchFamily="18" charset="0"/>
                <a:cs typeface="Times New Roman" pitchFamily="18" charset="0"/>
              </a:rPr>
              <a:t> and Human resources, dental cements, Endo-</a:t>
            </a:r>
            <a:r>
              <a:rPr lang="en-US" sz="1800" dirty="0" err="1">
                <a:latin typeface="Times New Roman" pitchFamily="18" charset="0"/>
                <a:cs typeface="Times New Roman" pitchFamily="18" charset="0"/>
              </a:rPr>
              <a:t>perio</a:t>
            </a:r>
            <a:r>
              <a:rPr lang="en-US" sz="1800" dirty="0">
                <a:latin typeface="Times New Roman" pitchFamily="18" charset="0"/>
                <a:cs typeface="Times New Roman" pitchFamily="18" charset="0"/>
              </a:rPr>
              <a:t> problems, Biostatistics, Epidemiology and, management of </a:t>
            </a:r>
            <a:r>
              <a:rPr lang="en-US" sz="1800" dirty="0" err="1">
                <a:latin typeface="Times New Roman" pitchFamily="18" charset="0"/>
                <a:cs typeface="Times New Roman" pitchFamily="18" charset="0"/>
              </a:rPr>
              <a:t>endodontics</a:t>
            </a:r>
            <a:r>
              <a:rPr lang="en-US" sz="1800" dirty="0">
                <a:latin typeface="Times New Roman" pitchFamily="18" charset="0"/>
                <a:cs typeface="Times New Roman" pitchFamily="18" charset="0"/>
              </a:rPr>
              <a:t> errors.</a:t>
            </a:r>
          </a:p>
        </p:txBody>
      </p:sp>
    </p:spTree>
    <p:extLst>
      <p:ext uri="{BB962C8B-B14F-4D97-AF65-F5344CB8AC3E}">
        <p14:creationId xmlns:p14="http://schemas.microsoft.com/office/powerpoint/2010/main" val="4168966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457200"/>
            <a:ext cx="8229600" cy="715962"/>
          </a:xfrm>
        </p:spPr>
        <p:txBody>
          <a:bodyPr>
            <a:normAutofit/>
          </a:bodyPr>
          <a:lstStyle/>
          <a:p>
            <a:r>
              <a:rPr lang="en-US" sz="3600" dirty="0" smtClean="0">
                <a:latin typeface="Times New Roman" pitchFamily="18" charset="0"/>
                <a:cs typeface="Times New Roman" pitchFamily="18" charset="0"/>
              </a:rPr>
              <a:t>Selected Research Publications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19200"/>
            <a:ext cx="8763000" cy="5486400"/>
          </a:xfrm>
        </p:spPr>
        <p:txBody>
          <a:bodyPr>
            <a:noAutofit/>
          </a:bodyPr>
          <a:lstStyle/>
          <a:p>
            <a:pPr algn="just">
              <a:spcBef>
                <a:spcPts val="0"/>
              </a:spcBef>
              <a:spcAft>
                <a:spcPts val="1200"/>
              </a:spcAft>
            </a:pPr>
            <a:r>
              <a:rPr lang="en-US" sz="1800" dirty="0" err="1">
                <a:latin typeface="Times New Roman" pitchFamily="18" charset="0"/>
                <a:cs typeface="Times New Roman" pitchFamily="18" charset="0"/>
              </a:rPr>
              <a:t>Farag</a:t>
            </a:r>
            <a:r>
              <a:rPr lang="en-US" sz="1800" dirty="0">
                <a:latin typeface="Times New Roman" pitchFamily="18" charset="0"/>
                <a:cs typeface="Times New Roman" pitchFamily="18" charset="0"/>
              </a:rPr>
              <a:t> H.A.,  </a:t>
            </a:r>
            <a:r>
              <a:rPr lang="en-US" sz="1800" dirty="0" err="1">
                <a:latin typeface="Times New Roman" pitchFamily="18" charset="0"/>
                <a:cs typeface="Times New Roman" pitchFamily="18" charset="0"/>
              </a:rPr>
              <a:t>Etman</a:t>
            </a:r>
            <a:r>
              <a:rPr lang="en-US" sz="1800" dirty="0">
                <a:latin typeface="Times New Roman" pitchFamily="18" charset="0"/>
                <a:cs typeface="Times New Roman" pitchFamily="18" charset="0"/>
              </a:rPr>
              <a:t> W.M.,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t>
            </a:r>
            <a:r>
              <a:rPr lang="en-US" sz="1800" dirty="0" err="1">
                <a:latin typeface="Times New Roman" pitchFamily="18" charset="0"/>
                <a:cs typeface="Times New Roman" pitchFamily="18" charset="0"/>
              </a:rPr>
              <a:t>Darrag</a:t>
            </a:r>
            <a:r>
              <a:rPr lang="en-US" sz="1800" dirty="0">
                <a:latin typeface="Times New Roman" pitchFamily="18" charset="0"/>
                <a:cs typeface="Times New Roman" pitchFamily="18" charset="0"/>
              </a:rPr>
              <a:t> A.M.  Effect of different irrigating protocols on push out bond strength of </a:t>
            </a:r>
            <a:r>
              <a:rPr lang="en-US" sz="1800" dirty="0" err="1">
                <a:latin typeface="Times New Roman" pitchFamily="18" charset="0"/>
                <a:cs typeface="Times New Roman" pitchFamily="18" charset="0"/>
              </a:rPr>
              <a:t>Resilon</a:t>
            </a:r>
            <a:r>
              <a:rPr lang="en-US" sz="1800" dirty="0">
                <a:latin typeface="Times New Roman" pitchFamily="18" charset="0"/>
                <a:cs typeface="Times New Roman" pitchFamily="18" charset="0"/>
              </a:rPr>
              <a:t>/Epiphany </a:t>
            </a:r>
            <a:r>
              <a:rPr lang="en-US" sz="1800" dirty="0" err="1">
                <a:latin typeface="Times New Roman" pitchFamily="18" charset="0"/>
                <a:cs typeface="Times New Roman" pitchFamily="18" charset="0"/>
              </a:rPr>
              <a:t>obturation</a:t>
            </a:r>
            <a:r>
              <a:rPr lang="en-US" sz="1800" dirty="0">
                <a:latin typeface="Times New Roman" pitchFamily="18" charset="0"/>
                <a:cs typeface="Times New Roman" pitchFamily="18" charset="0"/>
              </a:rPr>
              <a:t> system. Tanta Dental Journal 2015;12 DOI: 10.1016/j.tdj.2015.06.002</a:t>
            </a:r>
          </a:p>
          <a:p>
            <a:pPr algn="just">
              <a:spcBef>
                <a:spcPts val="0"/>
              </a:spcBef>
              <a:spcAft>
                <a:spcPts val="1200"/>
              </a:spcAft>
            </a:pPr>
            <a:r>
              <a:rPr lang="en-US" sz="1800" dirty="0" err="1">
                <a:latin typeface="Times New Roman" pitchFamily="18" charset="0"/>
                <a:cs typeface="Times New Roman" pitchFamily="18" charset="0"/>
              </a:rPr>
              <a:t>Abada</a:t>
            </a:r>
            <a:r>
              <a:rPr lang="en-US" sz="1800" dirty="0">
                <a:latin typeface="Times New Roman" pitchFamily="18" charset="0"/>
                <a:cs typeface="Times New Roman" pitchFamily="18" charset="0"/>
              </a:rPr>
              <a:t> H.M., </a:t>
            </a:r>
            <a:r>
              <a:rPr lang="en-US" sz="1800" dirty="0" err="1">
                <a:latin typeface="Times New Roman" pitchFamily="18" charset="0"/>
                <a:cs typeface="Times New Roman" pitchFamily="18" charset="0"/>
              </a:rPr>
              <a:t>Farag</a:t>
            </a:r>
            <a:r>
              <a:rPr lang="en-US" sz="1800" dirty="0">
                <a:latin typeface="Times New Roman" pitchFamily="18" charset="0"/>
                <a:cs typeface="Times New Roman" pitchFamily="18" charset="0"/>
              </a:rPr>
              <a:t> A.M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t>
            </a:r>
            <a:r>
              <a:rPr lang="en-US" sz="1800" dirty="0" err="1">
                <a:latin typeface="Times New Roman" pitchFamily="18" charset="0"/>
                <a:cs typeface="Times New Roman" pitchFamily="18" charset="0"/>
              </a:rPr>
              <a:t>Darrag</a:t>
            </a:r>
            <a:r>
              <a:rPr lang="en-US" sz="1800" dirty="0">
                <a:latin typeface="Times New Roman" pitchFamily="18" charset="0"/>
                <a:cs typeface="Times New Roman" pitchFamily="18" charset="0"/>
              </a:rPr>
              <a:t> A.M. Push-out bond strength of different root canal </a:t>
            </a:r>
            <a:r>
              <a:rPr lang="en-US" sz="1800" dirty="0" err="1">
                <a:latin typeface="Times New Roman" pitchFamily="18" charset="0"/>
                <a:cs typeface="Times New Roman" pitchFamily="18" charset="0"/>
              </a:rPr>
              <a:t>obturation</a:t>
            </a:r>
            <a:r>
              <a:rPr lang="en-US" sz="1800" dirty="0">
                <a:latin typeface="Times New Roman" pitchFamily="18" charset="0"/>
                <a:cs typeface="Times New Roman" pitchFamily="18" charset="0"/>
              </a:rPr>
              <a:t> systems to root canal dentin Tanta Dental Journal 2015;12: DOI: 10.1016/j.tdj.2015.05.006   </a:t>
            </a:r>
          </a:p>
          <a:p>
            <a:pPr algn="just">
              <a:spcBef>
                <a:spcPts val="0"/>
              </a:spcBef>
              <a:spcAft>
                <a:spcPts val="1200"/>
              </a:spcAft>
            </a:pPr>
            <a:r>
              <a:rPr lang="en-US" sz="1800" dirty="0" err="1">
                <a:latin typeface="Times New Roman" pitchFamily="18" charset="0"/>
                <a:cs typeface="Times New Roman" pitchFamily="18" charset="0"/>
              </a:rPr>
              <a:t>Kandil</a:t>
            </a:r>
            <a:r>
              <a:rPr lang="en-US" sz="1800" dirty="0">
                <a:latin typeface="Times New Roman" pitchFamily="18" charset="0"/>
                <a:cs typeface="Times New Roman" pitchFamily="18" charset="0"/>
              </a:rPr>
              <a:t> H. E., </a:t>
            </a:r>
            <a:r>
              <a:rPr lang="en-US" sz="1800" dirty="0" err="1">
                <a:latin typeface="Times New Roman" pitchFamily="18" charset="0"/>
                <a:cs typeface="Times New Roman" pitchFamily="18" charset="0"/>
              </a:rPr>
              <a:t>AlhadainyH</a:t>
            </a:r>
            <a:r>
              <a:rPr lang="en-US" sz="1800" dirty="0">
                <a:latin typeface="Times New Roman" pitchFamily="18" charset="0"/>
                <a:cs typeface="Times New Roman" pitchFamily="18" charset="0"/>
              </a:rPr>
              <a:t>. A., </a:t>
            </a:r>
            <a:r>
              <a:rPr lang="en-US" sz="1800" dirty="0" err="1">
                <a:latin typeface="Times New Roman" pitchFamily="18" charset="0"/>
                <a:cs typeface="Times New Roman" pitchFamily="18" charset="0"/>
              </a:rPr>
              <a:t>Labib</a:t>
            </a:r>
            <a:r>
              <a:rPr lang="en-US" sz="1800" dirty="0">
                <a:latin typeface="Times New Roman" pitchFamily="18" charset="0"/>
                <a:cs typeface="Times New Roman" pitchFamily="18" charset="0"/>
              </a:rPr>
              <a:t> A.H. Effect of different </a:t>
            </a:r>
            <a:r>
              <a:rPr lang="en-US" sz="1800" dirty="0" err="1">
                <a:latin typeface="Times New Roman" pitchFamily="18" charset="0"/>
                <a:cs typeface="Times New Roman" pitchFamily="18" charset="0"/>
              </a:rPr>
              <a:t>irrigant</a:t>
            </a:r>
            <a:r>
              <a:rPr lang="en-US" sz="1800" dirty="0">
                <a:latin typeface="Times New Roman" pitchFamily="18" charset="0"/>
                <a:cs typeface="Times New Roman" pitchFamily="18" charset="0"/>
              </a:rPr>
              <a:t> solutions on </a:t>
            </a:r>
            <a:r>
              <a:rPr lang="en-US" sz="1800" dirty="0" err="1">
                <a:latin typeface="Times New Roman" pitchFamily="18" charset="0"/>
                <a:cs typeface="Times New Roman" pitchFamily="18" charset="0"/>
              </a:rPr>
              <a:t>microhardness</a:t>
            </a:r>
            <a:r>
              <a:rPr lang="en-US" sz="1800" dirty="0">
                <a:latin typeface="Times New Roman" pitchFamily="18" charset="0"/>
                <a:cs typeface="Times New Roman" pitchFamily="18" charset="0"/>
              </a:rPr>
              <a:t> and smear layer removal of root canal dentin. Tanta Dental Journal  2014; 11:1-11</a:t>
            </a:r>
          </a:p>
          <a:p>
            <a:pPr algn="just">
              <a:spcBef>
                <a:spcPts val="0"/>
              </a:spcBef>
              <a:spcAft>
                <a:spcPts val="1200"/>
              </a:spcAft>
            </a:pPr>
            <a:r>
              <a:rPr lang="en-US" sz="1800" dirty="0" err="1">
                <a:latin typeface="Times New Roman" pitchFamily="18" charset="0"/>
                <a:cs typeface="Times New Roman" pitchFamily="18" charset="0"/>
              </a:rPr>
              <a:t>Shaheen</a:t>
            </a:r>
            <a:r>
              <a:rPr lang="en-US" sz="1800" dirty="0">
                <a:latin typeface="Times New Roman" pitchFamily="18" charset="0"/>
                <a:cs typeface="Times New Roman" pitchFamily="18" charset="0"/>
              </a:rPr>
              <a:t> N.A., </a:t>
            </a:r>
            <a:r>
              <a:rPr lang="en-US" sz="1800" dirty="0" err="1">
                <a:latin typeface="Times New Roman" pitchFamily="18" charset="0"/>
                <a:cs typeface="Times New Roman" pitchFamily="18" charset="0"/>
              </a:rPr>
              <a:t>Farag</a:t>
            </a:r>
            <a:r>
              <a:rPr lang="en-US" sz="1800" dirty="0">
                <a:latin typeface="Times New Roman" pitchFamily="18" charset="0"/>
                <a:cs typeface="Times New Roman" pitchFamily="18" charset="0"/>
              </a:rPr>
              <a:t> A.M.,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t>
            </a:r>
            <a:r>
              <a:rPr lang="en-US" sz="1800" dirty="0" err="1">
                <a:latin typeface="Times New Roman" pitchFamily="18" charset="0"/>
                <a:cs typeface="Times New Roman" pitchFamily="18" charset="0"/>
              </a:rPr>
              <a:t>Darrag</a:t>
            </a:r>
            <a:r>
              <a:rPr lang="en-US" sz="1800" dirty="0">
                <a:latin typeface="Times New Roman" pitchFamily="18" charset="0"/>
                <a:cs typeface="Times New Roman" pitchFamily="18" charset="0"/>
              </a:rPr>
              <a:t> A.M. Fracture resistance of </a:t>
            </a:r>
            <a:r>
              <a:rPr lang="en-US" sz="1800" dirty="0" err="1">
                <a:latin typeface="Times New Roman" pitchFamily="18" charset="0"/>
                <a:cs typeface="Times New Roman" pitchFamily="18" charset="0"/>
              </a:rPr>
              <a:t>endodontically</a:t>
            </a:r>
            <a:r>
              <a:rPr lang="en-US" sz="1800" dirty="0">
                <a:latin typeface="Times New Roman" pitchFamily="18" charset="0"/>
                <a:cs typeface="Times New Roman" pitchFamily="18" charset="0"/>
              </a:rPr>
              <a:t> treated roots using different preparation-</a:t>
            </a:r>
            <a:r>
              <a:rPr lang="en-US" sz="1800" dirty="0" err="1">
                <a:latin typeface="Times New Roman" pitchFamily="18" charset="0"/>
                <a:cs typeface="Times New Roman" pitchFamily="18" charset="0"/>
              </a:rPr>
              <a:t>obturation</a:t>
            </a:r>
            <a:r>
              <a:rPr lang="en-US" sz="1800" dirty="0">
                <a:latin typeface="Times New Roman" pitchFamily="18" charset="0"/>
                <a:cs typeface="Times New Roman" pitchFamily="18" charset="0"/>
              </a:rPr>
              <a:t> combinations. Tanta Dental Journal 2013;10: 97-102.</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Canal configuration of mandibular first premolar in an Egyptian population. J </a:t>
            </a:r>
            <a:r>
              <a:rPr lang="en-US" sz="1800" dirty="0" err="1">
                <a:latin typeface="Times New Roman" pitchFamily="18" charset="0"/>
                <a:cs typeface="Times New Roman" pitchFamily="18" charset="0"/>
              </a:rPr>
              <a:t>Advan</a:t>
            </a:r>
            <a:r>
              <a:rPr lang="en-US" sz="1800" dirty="0">
                <a:latin typeface="Times New Roman" pitchFamily="18" charset="0"/>
                <a:cs typeface="Times New Roman" pitchFamily="18" charset="0"/>
              </a:rPr>
              <a:t> Res 2013;4:123-128.</a:t>
            </a:r>
          </a:p>
          <a:p>
            <a:pPr algn="just">
              <a:spcBef>
                <a:spcPts val="0"/>
              </a:spcBef>
              <a:spcAft>
                <a:spcPts val="1200"/>
              </a:spcAft>
            </a:pPr>
            <a:r>
              <a:rPr lang="en-US" sz="1800" dirty="0">
                <a:latin typeface="Times New Roman" pitchFamily="18" charset="0"/>
                <a:cs typeface="Times New Roman" pitchFamily="18" charset="0"/>
              </a:rPr>
              <a:t>D.A. Abo Al-Hana, A.A. El-</a:t>
            </a:r>
            <a:r>
              <a:rPr lang="en-US" sz="1800" dirty="0" err="1">
                <a:latin typeface="Times New Roman" pitchFamily="18" charset="0"/>
                <a:cs typeface="Times New Roman" pitchFamily="18" charset="0"/>
              </a:rPr>
              <a:t>Messairy</a:t>
            </a:r>
            <a:r>
              <a:rPr lang="en-US" sz="1800" dirty="0">
                <a:latin typeface="Times New Roman" pitchFamily="18" charset="0"/>
                <a:cs typeface="Times New Roman" pitchFamily="18" charset="0"/>
              </a:rPr>
              <a:t>, F.H. </a:t>
            </a:r>
            <a:r>
              <a:rPr lang="en-US" sz="1800" dirty="0" err="1">
                <a:latin typeface="Times New Roman" pitchFamily="18" charset="0"/>
                <a:cs typeface="Times New Roman" pitchFamily="18" charset="0"/>
              </a:rPr>
              <a:t>Shohayb</a:t>
            </a:r>
            <a:r>
              <a:rPr lang="en-US" sz="1800" dirty="0">
                <a:latin typeface="Times New Roman" pitchFamily="18" charset="0"/>
                <a:cs typeface="Times New Roman" pitchFamily="18" charset="0"/>
              </a:rPr>
              <a:t>, H.A.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Micro-shear bond strength of different composites and glass-</a:t>
            </a:r>
            <a:r>
              <a:rPr lang="en-US" sz="1800" dirty="0" err="1">
                <a:latin typeface="Times New Roman" pitchFamily="18" charset="0"/>
                <a:cs typeface="Times New Roman" pitchFamily="18" charset="0"/>
              </a:rPr>
              <a:t>ionomers</a:t>
            </a:r>
            <a:r>
              <a:rPr lang="en-US" sz="1800" dirty="0">
                <a:latin typeface="Times New Roman" pitchFamily="18" charset="0"/>
                <a:cs typeface="Times New Roman" pitchFamily="18" charset="0"/>
              </a:rPr>
              <a:t> used to reinforce root dentin.  Tanta Dental Journal. 2013; 10(2):58–66</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2033616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534400" cy="5867400"/>
          </a:xfrm>
        </p:spPr>
        <p:txBody>
          <a:bodyPr>
            <a:noAutofit/>
          </a:bodyPr>
          <a:lstStyle/>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Effect of plasma treatment or surface sandblasting on push-out bond strength of fiber-reinforced posts. Cairo Dent J 2012;28:1229-1235.</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Micro-shear bond strength of a </a:t>
            </a:r>
            <a:r>
              <a:rPr lang="en-US" sz="1800" dirty="0" err="1">
                <a:latin typeface="Times New Roman" pitchFamily="18" charset="0"/>
                <a:cs typeface="Times New Roman" pitchFamily="18" charset="0"/>
              </a:rPr>
              <a:t>Nanofill</a:t>
            </a:r>
            <a:r>
              <a:rPr lang="en-US" sz="1800" dirty="0">
                <a:latin typeface="Times New Roman" pitchFamily="18" charset="0"/>
                <a:cs typeface="Times New Roman" pitchFamily="18" charset="0"/>
              </a:rPr>
              <a:t> and </a:t>
            </a:r>
            <a:r>
              <a:rPr lang="en-US" sz="1800" dirty="0" err="1">
                <a:latin typeface="Times New Roman" pitchFamily="18" charset="0"/>
                <a:cs typeface="Times New Roman" pitchFamily="18" charset="0"/>
              </a:rPr>
              <a:t>microhybrid</a:t>
            </a:r>
            <a:r>
              <a:rPr lang="en-US" sz="1800" dirty="0">
                <a:latin typeface="Times New Roman" pitchFamily="18" charset="0"/>
                <a:cs typeface="Times New Roman" pitchFamily="18" charset="0"/>
              </a:rPr>
              <a:t> composite bonded to root and crown dentin. Cairo Dent J 2012;28:1165-1172.</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t>
            </a:r>
            <a:r>
              <a:rPr lang="en-US" sz="1800" dirty="0" err="1">
                <a:latin typeface="Times New Roman" pitchFamily="18" charset="0"/>
                <a:cs typeface="Times New Roman" pitchFamily="18" charset="0"/>
              </a:rPr>
              <a:t>Labib</a:t>
            </a:r>
            <a:r>
              <a:rPr lang="en-US" sz="1800" dirty="0">
                <a:latin typeface="Times New Roman" pitchFamily="18" charset="0"/>
                <a:cs typeface="Times New Roman" pitchFamily="18" charset="0"/>
              </a:rPr>
              <a:t> AH. Effects of two nickel-titanium rotary instruments and different irrigations on smear layer scores: A scanning electron microscopic study. </a:t>
            </a:r>
            <a:r>
              <a:rPr lang="en-US" sz="1800" dirty="0" err="1">
                <a:latin typeface="Times New Roman" pitchFamily="18" charset="0"/>
                <a:cs typeface="Times New Roman" pitchFamily="18" charset="0"/>
              </a:rPr>
              <a:t>Egy</a:t>
            </a:r>
            <a:r>
              <a:rPr lang="en-US" sz="1800" dirty="0">
                <a:latin typeface="Times New Roman" pitchFamily="18" charset="0"/>
                <a:cs typeface="Times New Roman" pitchFamily="18" charset="0"/>
              </a:rPr>
              <a:t> Dent J 2012;58:2703-2710</a:t>
            </a:r>
            <a:r>
              <a:rPr lang="en-US" sz="1800" dirty="0" smtClean="0">
                <a:latin typeface="Times New Roman" pitchFamily="18" charset="0"/>
                <a:cs typeface="Times New Roman" pitchFamily="18" charset="0"/>
              </a:rPr>
              <a:t>.</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Abdel </a:t>
            </a:r>
            <a:r>
              <a:rPr lang="en-US" sz="1800" dirty="0" err="1">
                <a:latin typeface="Times New Roman" pitchFamily="18" charset="0"/>
                <a:cs typeface="Times New Roman" pitchFamily="18" charset="0"/>
              </a:rPr>
              <a:t>KarimUM</a:t>
            </a:r>
            <a:r>
              <a:rPr lang="en-US" sz="1800" dirty="0">
                <a:latin typeface="Times New Roman" pitchFamily="18" charset="0"/>
                <a:cs typeface="Times New Roman" pitchFamily="18" charset="0"/>
              </a:rPr>
              <a:t>. Correlation between coronal and apical </a:t>
            </a:r>
            <a:r>
              <a:rPr lang="en-US" sz="1800" dirty="0" err="1">
                <a:latin typeface="Times New Roman" pitchFamily="18" charset="0"/>
                <a:cs typeface="Times New Roman" pitchFamily="18" charset="0"/>
              </a:rPr>
              <a:t>microleakage</a:t>
            </a:r>
            <a:r>
              <a:rPr lang="en-US" sz="1800" dirty="0">
                <a:latin typeface="Times New Roman" pitchFamily="18" charset="0"/>
                <a:cs typeface="Times New Roman" pitchFamily="18" charset="0"/>
              </a:rPr>
              <a:t> for two root canal filling materials. </a:t>
            </a:r>
            <a:r>
              <a:rPr lang="en-US" sz="1800" dirty="0" err="1">
                <a:latin typeface="Times New Roman" pitchFamily="18" charset="0"/>
                <a:cs typeface="Times New Roman" pitchFamily="18" charset="0"/>
              </a:rPr>
              <a:t>Egy</a:t>
            </a:r>
            <a:r>
              <a:rPr lang="en-US" sz="1800" dirty="0">
                <a:latin typeface="Times New Roman" pitchFamily="18" charset="0"/>
                <a:cs typeface="Times New Roman" pitchFamily="18" charset="0"/>
              </a:rPr>
              <a:t> Dent J 2011;57: 1671-1678.</a:t>
            </a:r>
          </a:p>
          <a:p>
            <a:pPr algn="just">
              <a:spcBef>
                <a:spcPts val="0"/>
              </a:spcBef>
              <a:spcAft>
                <a:spcPts val="1200"/>
              </a:spcAft>
            </a:pPr>
            <a:r>
              <a:rPr lang="en-US" sz="1800" dirty="0">
                <a:latin typeface="Times New Roman" pitchFamily="18" charset="0"/>
                <a:cs typeface="Times New Roman" pitchFamily="18" charset="0"/>
              </a:rPr>
              <a:t>Abdel </a:t>
            </a:r>
            <a:r>
              <a:rPr lang="en-US" sz="1800" dirty="0" err="1">
                <a:latin typeface="Times New Roman" pitchFamily="18" charset="0"/>
                <a:cs typeface="Times New Roman" pitchFamily="18" charset="0"/>
              </a:rPr>
              <a:t>KarimUM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In </a:t>
            </a:r>
            <a:r>
              <a:rPr lang="en-US" sz="1800" dirty="0" err="1">
                <a:latin typeface="Times New Roman" pitchFamily="18" charset="0"/>
                <a:cs typeface="Times New Roman" pitchFamily="18" charset="0"/>
              </a:rPr>
              <a:t>vito</a:t>
            </a:r>
            <a:r>
              <a:rPr lang="en-US" sz="1800" dirty="0">
                <a:latin typeface="Times New Roman" pitchFamily="18" charset="0"/>
                <a:cs typeface="Times New Roman" pitchFamily="18" charset="0"/>
              </a:rPr>
              <a:t> antimicrobial effect of experimental sealer-combinations on </a:t>
            </a:r>
            <a:r>
              <a:rPr lang="en-US" sz="1800" dirty="0" err="1">
                <a:latin typeface="Times New Roman" pitchFamily="18" charset="0"/>
                <a:cs typeface="Times New Roman" pitchFamily="18" charset="0"/>
              </a:rPr>
              <a:t>anarobic</a:t>
            </a:r>
            <a:r>
              <a:rPr lang="en-US" sz="1800" dirty="0">
                <a:latin typeface="Times New Roman" pitchFamily="18" charset="0"/>
                <a:cs typeface="Times New Roman" pitchFamily="18" charset="0"/>
              </a:rPr>
              <a:t> bacteria from primary infected pulp. </a:t>
            </a:r>
            <a:r>
              <a:rPr lang="en-US" sz="1800" dirty="0" err="1">
                <a:latin typeface="Times New Roman" pitchFamily="18" charset="0"/>
                <a:cs typeface="Times New Roman" pitchFamily="18" charset="0"/>
              </a:rPr>
              <a:t>Egy</a:t>
            </a:r>
            <a:r>
              <a:rPr lang="en-US" sz="1800" dirty="0">
                <a:latin typeface="Times New Roman" pitchFamily="18" charset="0"/>
                <a:cs typeface="Times New Roman" pitchFamily="18" charset="0"/>
              </a:rPr>
              <a:t> Dent J 2011;57:583-590. </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Rehabilitation of compromised canals using adhesive materials prior to filling with two </a:t>
            </a:r>
            <a:r>
              <a:rPr lang="en-US" sz="1800" dirty="0" err="1">
                <a:latin typeface="Times New Roman" pitchFamily="18" charset="0"/>
                <a:cs typeface="Times New Roman" pitchFamily="18" charset="0"/>
              </a:rPr>
              <a:t>obturating</a:t>
            </a:r>
            <a:r>
              <a:rPr lang="en-US" sz="1800" dirty="0">
                <a:latin typeface="Times New Roman" pitchFamily="18" charset="0"/>
                <a:cs typeface="Times New Roman" pitchFamily="18" charset="0"/>
              </a:rPr>
              <a:t> systems. Tanta Dent J 2010;7: 71-77</a:t>
            </a:r>
            <a:r>
              <a:rPr lang="en-US" sz="1800" dirty="0" smtClean="0">
                <a:latin typeface="Times New Roman" pitchFamily="18" charset="0"/>
                <a:cs typeface="Times New Roman" pitchFamily="18" charset="0"/>
              </a:rPr>
              <a:t>.</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Abdel </a:t>
            </a:r>
            <a:r>
              <a:rPr lang="en-US" sz="1800" dirty="0" err="1">
                <a:latin typeface="Times New Roman" pitchFamily="18" charset="0"/>
                <a:cs typeface="Times New Roman" pitchFamily="18" charset="0"/>
              </a:rPr>
              <a:t>KarimUM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Beltagy</a:t>
            </a:r>
            <a:r>
              <a:rPr lang="en-US" sz="1800" dirty="0">
                <a:latin typeface="Times New Roman" pitchFamily="18" charset="0"/>
                <a:cs typeface="Times New Roman" pitchFamily="18" charset="0"/>
              </a:rPr>
              <a:t> T. The effect of apical application of a dentin bonding agent on the sealing ability of different </a:t>
            </a:r>
            <a:r>
              <a:rPr lang="en-US" sz="1800" dirty="0" err="1">
                <a:latin typeface="Times New Roman" pitchFamily="18" charset="0"/>
                <a:cs typeface="Times New Roman" pitchFamily="18" charset="0"/>
              </a:rPr>
              <a:t>retrofilling</a:t>
            </a:r>
            <a:r>
              <a:rPr lang="en-US" sz="1800" dirty="0">
                <a:latin typeface="Times New Roman" pitchFamily="18" charset="0"/>
                <a:cs typeface="Times New Roman" pitchFamily="18" charset="0"/>
              </a:rPr>
              <a:t> materials. </a:t>
            </a:r>
            <a:r>
              <a:rPr lang="en-US" sz="1800" dirty="0" err="1">
                <a:latin typeface="Times New Roman" pitchFamily="18" charset="0"/>
                <a:cs typeface="Times New Roman" pitchFamily="18" charset="0"/>
              </a:rPr>
              <a:t>Egy</a:t>
            </a:r>
            <a:r>
              <a:rPr lang="en-US" sz="1800" dirty="0">
                <a:latin typeface="Times New Roman" pitchFamily="18" charset="0"/>
                <a:cs typeface="Times New Roman" pitchFamily="18" charset="0"/>
              </a:rPr>
              <a:t> Dent J 2009;55:355-360</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3027039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334000"/>
          </a:xfrm>
        </p:spPr>
        <p:txBody>
          <a:bodyPr>
            <a:normAutofit lnSpcReduction="10000"/>
          </a:bodyPr>
          <a:lstStyle/>
          <a:p>
            <a:pPr algn="just">
              <a:spcBef>
                <a:spcPts val="0"/>
              </a:spcBef>
              <a:spcAft>
                <a:spcPts val="1200"/>
              </a:spcAft>
            </a:pPr>
            <a:r>
              <a:rPr lang="en-US" sz="1800" dirty="0" err="1" smtClean="0">
                <a:latin typeface="Times New Roman" pitchFamily="18" charset="0"/>
                <a:cs typeface="Times New Roman" pitchFamily="18" charset="0"/>
              </a:rPr>
              <a:t>Beltagy</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Abdel-</a:t>
            </a:r>
            <a:r>
              <a:rPr lang="en-US" sz="1800" dirty="0" err="1">
                <a:latin typeface="Times New Roman" pitchFamily="18" charset="0"/>
                <a:cs typeface="Times New Roman" pitchFamily="18" charset="0"/>
              </a:rPr>
              <a:t>Karim</a:t>
            </a:r>
            <a:r>
              <a:rPr lang="en-US" sz="1800" dirty="0">
                <a:latin typeface="Times New Roman" pitchFamily="18" charset="0"/>
                <a:cs typeface="Times New Roman" pitchFamily="18" charset="0"/>
              </a:rPr>
              <a:t> UM. In Vitro Determination of Fracture Resistance of Roots Reinforced With Different Adhesive Materials. </a:t>
            </a:r>
            <a:r>
              <a:rPr lang="en-US" sz="1800" dirty="0" err="1">
                <a:latin typeface="Times New Roman" pitchFamily="18" charset="0"/>
                <a:cs typeface="Times New Roman" pitchFamily="18" charset="0"/>
              </a:rPr>
              <a:t>Egy</a:t>
            </a:r>
            <a:r>
              <a:rPr lang="en-US" sz="1800" dirty="0">
                <a:latin typeface="Times New Roman" pitchFamily="18" charset="0"/>
                <a:cs typeface="Times New Roman" pitchFamily="18" charset="0"/>
              </a:rPr>
              <a:t> Dent J 2000;46: 683-691. </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t>
            </a:r>
            <a:r>
              <a:rPr lang="en-US" sz="1800" dirty="0" err="1">
                <a:latin typeface="Times New Roman" pitchFamily="18" charset="0"/>
                <a:cs typeface="Times New Roman" pitchFamily="18" charset="0"/>
              </a:rPr>
              <a:t>Farag</a:t>
            </a:r>
            <a:r>
              <a:rPr lang="en-US" sz="1800" dirty="0">
                <a:latin typeface="Times New Roman" pitchFamily="18" charset="0"/>
                <a:cs typeface="Times New Roman" pitchFamily="18" charset="0"/>
              </a:rPr>
              <a:t> AM. Shear bond strength of root dentin surface bonded with different dental adhesives: A preliminary study for the repair of vertical root fractures. Cairo Dent J 1999;15:839-842.</a:t>
            </a:r>
          </a:p>
          <a:p>
            <a:pPr algn="just">
              <a:spcBef>
                <a:spcPts val="0"/>
              </a:spcBef>
              <a:spcAft>
                <a:spcPts val="1200"/>
              </a:spcAft>
            </a:pPr>
            <a:r>
              <a:rPr lang="en-US" sz="1800" dirty="0" err="1">
                <a:latin typeface="Times New Roman" pitchFamily="18" charset="0"/>
                <a:cs typeface="Times New Roman" pitchFamily="18" charset="0"/>
              </a:rPr>
              <a:t>Farag</a:t>
            </a:r>
            <a:r>
              <a:rPr lang="en-US" sz="1800" dirty="0">
                <a:latin typeface="Times New Roman" pitchFamily="18" charset="0"/>
                <a:cs typeface="Times New Roman" pitchFamily="18" charset="0"/>
              </a:rPr>
              <a:t> AM,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Growth inhibition of root canal black-pigmented bacteria by two new and three conventional root canal sealers. Cairo Dent J 1999;15:739-743. </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t>
            </a:r>
            <a:r>
              <a:rPr lang="en-US" sz="1800" dirty="0" err="1">
                <a:latin typeface="Times New Roman" pitchFamily="18" charset="0"/>
                <a:cs typeface="Times New Roman" pitchFamily="18" charset="0"/>
              </a:rPr>
              <a:t>Farag</a:t>
            </a:r>
            <a:r>
              <a:rPr lang="en-US" sz="1800" dirty="0">
                <a:latin typeface="Times New Roman" pitchFamily="18" charset="0"/>
                <a:cs typeface="Times New Roman" pitchFamily="18" charset="0"/>
              </a:rPr>
              <a:t> AM. Apical </a:t>
            </a:r>
            <a:r>
              <a:rPr lang="en-US" sz="1800" dirty="0" err="1">
                <a:latin typeface="Times New Roman" pitchFamily="18" charset="0"/>
                <a:cs typeface="Times New Roman" pitchFamily="18" charset="0"/>
              </a:rPr>
              <a:t>sealability</a:t>
            </a:r>
            <a:r>
              <a:rPr lang="en-US" sz="1800" dirty="0">
                <a:latin typeface="Times New Roman" pitchFamily="18" charset="0"/>
                <a:cs typeface="Times New Roman" pitchFamily="18" charset="0"/>
              </a:rPr>
              <a:t> of root canal sealer with adhesive properties. Cairo Dent J I999;15: 759-762.</a:t>
            </a:r>
          </a:p>
          <a:p>
            <a:pPr algn="just">
              <a:spcBef>
                <a:spcPts val="0"/>
              </a:spcBef>
              <a:spcAft>
                <a:spcPts val="1200"/>
              </a:spcAft>
            </a:pPr>
            <a:r>
              <a:rPr lang="en-US" sz="1800" dirty="0" err="1">
                <a:latin typeface="Times New Roman" pitchFamily="18" charset="0"/>
                <a:cs typeface="Times New Roman" pitchFamily="18" charset="0"/>
              </a:rPr>
              <a:t>Farag</a:t>
            </a:r>
            <a:r>
              <a:rPr lang="en-US" sz="1800" dirty="0">
                <a:latin typeface="Times New Roman" pitchFamily="18" charset="0"/>
                <a:cs typeface="Times New Roman" pitchFamily="18" charset="0"/>
              </a:rPr>
              <a:t> AM.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Efficacy of CO2 laser </a:t>
            </a:r>
            <a:r>
              <a:rPr lang="en-US" sz="1800" dirty="0" err="1">
                <a:latin typeface="Times New Roman" pitchFamily="18" charset="0"/>
                <a:cs typeface="Times New Roman" pitchFamily="18" charset="0"/>
              </a:rPr>
              <a:t>intracanal</a:t>
            </a:r>
            <a:r>
              <a:rPr lang="en-US" sz="1800" dirty="0">
                <a:latin typeface="Times New Roman" pitchFamily="18" charset="0"/>
                <a:cs typeface="Times New Roman" pitchFamily="18" charset="0"/>
              </a:rPr>
              <a:t> irradiation in removing debris and smear layer on root canal walls: SEM study. Cairo Dent J 1999;15:759-762.</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t>
            </a:r>
            <a:r>
              <a:rPr lang="en-US" sz="1800" dirty="0" err="1">
                <a:latin typeface="Times New Roman" pitchFamily="18" charset="0"/>
                <a:cs typeface="Times New Roman" pitchFamily="18" charset="0"/>
              </a:rPr>
              <a:t>Himel</a:t>
            </a:r>
            <a:r>
              <a:rPr lang="en-US" sz="1800" dirty="0">
                <a:latin typeface="Times New Roman" pitchFamily="18" charset="0"/>
                <a:cs typeface="Times New Roman" pitchFamily="18" charset="0"/>
              </a:rPr>
              <a:t> VT, Lee WB, </a:t>
            </a:r>
            <a:r>
              <a:rPr lang="en-US" sz="1800" dirty="0" err="1">
                <a:latin typeface="Times New Roman" pitchFamily="18" charset="0"/>
                <a:cs typeface="Times New Roman" pitchFamily="18" charset="0"/>
              </a:rPr>
              <a:t>Elbaghdady</a:t>
            </a:r>
            <a:r>
              <a:rPr lang="en-US" sz="1800" dirty="0">
                <a:latin typeface="Times New Roman" pitchFamily="18" charset="0"/>
                <a:cs typeface="Times New Roman" pitchFamily="18" charset="0"/>
              </a:rPr>
              <a:t> YM. Use of a </a:t>
            </a:r>
            <a:r>
              <a:rPr lang="en-US" sz="1800" dirty="0" err="1">
                <a:latin typeface="Times New Roman" pitchFamily="18" charset="0"/>
                <a:cs typeface="Times New Roman" pitchFamily="18" charset="0"/>
              </a:rPr>
              <a:t>hydroxylapatite</a:t>
            </a:r>
            <a:r>
              <a:rPr lang="en-US" sz="1800" dirty="0">
                <a:latin typeface="Times New Roman" pitchFamily="18" charset="0"/>
                <a:cs typeface="Times New Roman" pitchFamily="18" charset="0"/>
              </a:rPr>
              <a:t>-based material and calcium sulfate as artificial floors to repair </a:t>
            </a:r>
            <a:r>
              <a:rPr lang="en-US" sz="1800" dirty="0" err="1">
                <a:latin typeface="Times New Roman" pitchFamily="18" charset="0"/>
                <a:cs typeface="Times New Roman" pitchFamily="18" charset="0"/>
              </a:rPr>
              <a:t>furcal</a:t>
            </a:r>
            <a:r>
              <a:rPr lang="en-US" sz="1800" dirty="0">
                <a:latin typeface="Times New Roman" pitchFamily="18" charset="0"/>
                <a:cs typeface="Times New Roman" pitchFamily="18" charset="0"/>
              </a:rPr>
              <a:t> perforations. Oral </a:t>
            </a:r>
            <a:r>
              <a:rPr lang="en-US" sz="1800" dirty="0" err="1">
                <a:latin typeface="Times New Roman" pitchFamily="18" charset="0"/>
                <a:cs typeface="Times New Roman" pitchFamily="18" charset="0"/>
              </a:rPr>
              <a:t>Surg</a:t>
            </a:r>
            <a:r>
              <a:rPr lang="en-US" sz="1800" dirty="0">
                <a:latin typeface="Times New Roman" pitchFamily="18" charset="0"/>
                <a:cs typeface="Times New Roman" pitchFamily="18" charset="0"/>
              </a:rPr>
              <a:t> Oral Med Oral </a:t>
            </a:r>
            <a:r>
              <a:rPr lang="en-US" sz="1800" dirty="0" err="1">
                <a:latin typeface="Times New Roman" pitchFamily="18" charset="0"/>
                <a:cs typeface="Times New Roman" pitchFamily="18" charset="0"/>
              </a:rPr>
              <a:t>Pathol</a:t>
            </a:r>
            <a:r>
              <a:rPr lang="en-US" sz="1800" dirty="0">
                <a:latin typeface="Times New Roman" pitchFamily="18" charset="0"/>
                <a:cs typeface="Times New Roman" pitchFamily="18" charset="0"/>
              </a:rPr>
              <a:t> Oral </a:t>
            </a:r>
            <a:r>
              <a:rPr lang="en-US" sz="1800" dirty="0" err="1">
                <a:latin typeface="Times New Roman" pitchFamily="18" charset="0"/>
                <a:cs typeface="Times New Roman" pitchFamily="18" charset="0"/>
              </a:rPr>
              <a:t>Radiol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Endod</a:t>
            </a:r>
            <a:r>
              <a:rPr lang="en-US" sz="1800" dirty="0">
                <a:latin typeface="Times New Roman" pitchFamily="18" charset="0"/>
                <a:cs typeface="Times New Roman" pitchFamily="18" charset="0"/>
              </a:rPr>
              <a:t> 1998;86:723-729</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2525802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5181600"/>
          </a:xfrm>
        </p:spPr>
        <p:txBody>
          <a:bodyPr>
            <a:noAutofit/>
          </a:bodyPr>
          <a:lstStyle/>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t>
            </a:r>
            <a:r>
              <a:rPr lang="en-US" sz="1800" dirty="0" err="1">
                <a:latin typeface="Times New Roman" pitchFamily="18" charset="0"/>
                <a:cs typeface="Times New Roman" pitchFamily="18" charset="0"/>
              </a:rPr>
              <a:t>Saddik</a:t>
            </a:r>
            <a:r>
              <a:rPr lang="en-US" sz="1800" dirty="0">
                <a:latin typeface="Times New Roman" pitchFamily="18" charset="0"/>
                <a:cs typeface="Times New Roman" pitchFamily="18" charset="0"/>
              </a:rPr>
              <a:t> MS. Shear bond strengths of hybrid </a:t>
            </a:r>
            <a:r>
              <a:rPr lang="en-US" sz="1800" dirty="0" err="1">
                <a:latin typeface="Times New Roman" pitchFamily="18" charset="0"/>
                <a:cs typeface="Times New Roman" pitchFamily="18" charset="0"/>
              </a:rPr>
              <a:t>ionomer</a:t>
            </a:r>
            <a:r>
              <a:rPr lang="en-US" sz="1800" dirty="0">
                <a:latin typeface="Times New Roman" pitchFamily="18" charset="0"/>
                <a:cs typeface="Times New Roman" pitchFamily="18" charset="0"/>
              </a:rPr>
              <a:t> to wet and dry dentin. </a:t>
            </a:r>
            <a:r>
              <a:rPr lang="en-US" sz="1800" dirty="0" err="1">
                <a:latin typeface="Times New Roman" pitchFamily="18" charset="0"/>
                <a:cs typeface="Times New Roman" pitchFamily="18" charset="0"/>
              </a:rPr>
              <a:t>Egy</a:t>
            </a:r>
            <a:r>
              <a:rPr lang="en-US" sz="1800" dirty="0">
                <a:latin typeface="Times New Roman" pitchFamily="18" charset="0"/>
                <a:cs typeface="Times New Roman" pitchFamily="18" charset="0"/>
              </a:rPr>
              <a:t> Dent J 1998;44: 3349-3353</a:t>
            </a:r>
            <a:r>
              <a:rPr lang="en-US" sz="1800" dirty="0" smtClean="0">
                <a:latin typeface="Times New Roman" pitchFamily="18" charset="0"/>
                <a:cs typeface="Times New Roman" pitchFamily="18" charset="0"/>
              </a:rPr>
              <a:t>.</a:t>
            </a:r>
          </a:p>
          <a:p>
            <a:pPr algn="just">
              <a:spcBef>
                <a:spcPts val="0"/>
              </a:spcBef>
              <a:spcAft>
                <a:spcPts val="1200"/>
              </a:spcAft>
            </a:pPr>
            <a:r>
              <a:rPr lang="en-US" sz="1800" dirty="0" err="1" smtClean="0">
                <a:latin typeface="Times New Roman" pitchFamily="18" charset="0"/>
                <a:cs typeface="Times New Roman" pitchFamily="18" charset="0"/>
              </a:rPr>
              <a:t>Alhadainy</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HA, </a:t>
            </a:r>
            <a:r>
              <a:rPr lang="en-US" sz="1800" dirty="0" err="1">
                <a:latin typeface="Times New Roman" pitchFamily="18" charset="0"/>
                <a:cs typeface="Times New Roman" pitchFamily="18" charset="0"/>
              </a:rPr>
              <a:t>Abdalla</a:t>
            </a:r>
            <a:r>
              <a:rPr lang="en-US" sz="1800" dirty="0">
                <a:latin typeface="Times New Roman" pitchFamily="18" charset="0"/>
                <a:cs typeface="Times New Roman" pitchFamily="18" charset="0"/>
              </a:rPr>
              <a:t> AI. Artificial floor technique used for the repair of furcation perforation: A </a:t>
            </a:r>
            <a:r>
              <a:rPr lang="en-US" sz="1800" dirty="0" err="1">
                <a:latin typeface="Times New Roman" pitchFamily="18" charset="0"/>
                <a:cs typeface="Times New Roman" pitchFamily="18" charset="0"/>
              </a:rPr>
              <a:t>microleakage</a:t>
            </a:r>
            <a:r>
              <a:rPr lang="en-US" sz="1800" dirty="0">
                <a:latin typeface="Times New Roman" pitchFamily="18" charset="0"/>
                <a:cs typeface="Times New Roman" pitchFamily="18" charset="0"/>
              </a:rPr>
              <a:t> study. J </a:t>
            </a:r>
            <a:r>
              <a:rPr lang="en-US" sz="1800" dirty="0" err="1">
                <a:latin typeface="Times New Roman" pitchFamily="18" charset="0"/>
                <a:cs typeface="Times New Roman" pitchFamily="18" charset="0"/>
              </a:rPr>
              <a:t>Endodon</a:t>
            </a:r>
            <a:r>
              <a:rPr lang="en-US" sz="1800" dirty="0">
                <a:latin typeface="Times New Roman" pitchFamily="18" charset="0"/>
                <a:cs typeface="Times New Roman" pitchFamily="18" charset="0"/>
              </a:rPr>
              <a:t> 1998;24:33-35.</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Abdel-Aziz, Abdel </a:t>
            </a:r>
            <a:r>
              <a:rPr lang="en-US" sz="1800" dirty="0" err="1">
                <a:latin typeface="Times New Roman" pitchFamily="18" charset="0"/>
                <a:cs typeface="Times New Roman" pitchFamily="18" charset="0"/>
              </a:rPr>
              <a:t>Kareim</a:t>
            </a:r>
            <a:r>
              <a:rPr lang="en-US" sz="1800" dirty="0">
                <a:latin typeface="Times New Roman" pitchFamily="18" charset="0"/>
                <a:cs typeface="Times New Roman" pitchFamily="18" charset="0"/>
              </a:rPr>
              <a:t> UM. Clinical evaluation of repairing old amalgam restorations with composite inlays. Am J Dent 1998;11:134-136.</a:t>
            </a:r>
          </a:p>
          <a:p>
            <a:pPr algn="just">
              <a:spcBef>
                <a:spcPts val="0"/>
              </a:spcBef>
              <a:spcAft>
                <a:spcPts val="1200"/>
              </a:spcAft>
            </a:pPr>
            <a:r>
              <a:rPr lang="en-US" sz="1800" dirty="0">
                <a:latin typeface="Times New Roman" pitchFamily="18" charset="0"/>
                <a:cs typeface="Times New Roman" pitchFamily="18" charset="0"/>
              </a:rPr>
              <a:t>Abdel-Aziz AH,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Evaluation of interfacial bond strength between amalgam and inlay composite. Am J Dent 1998;11:131-133.</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El-</a:t>
            </a:r>
            <a:r>
              <a:rPr lang="en-US" sz="1800" dirty="0" err="1">
                <a:latin typeface="Times New Roman" pitchFamily="18" charset="0"/>
                <a:cs typeface="Times New Roman" pitchFamily="18" charset="0"/>
              </a:rPr>
              <a:t>Hossary</a:t>
            </a:r>
            <a:r>
              <a:rPr lang="en-US" sz="1800" dirty="0">
                <a:latin typeface="Times New Roman" pitchFamily="18" charset="0"/>
                <a:cs typeface="Times New Roman" pitchFamily="18" charset="0"/>
              </a:rPr>
              <a:t> AM. Shear bond strengths of different dentine bonding systems. Cairo Dent J 1998;14:99-103.</a:t>
            </a:r>
          </a:p>
          <a:p>
            <a:pPr algn="just">
              <a:spcBef>
                <a:spcPts val="0"/>
              </a:spcBef>
              <a:spcAft>
                <a:spcPts val="1200"/>
              </a:spcAft>
            </a:pPr>
            <a:r>
              <a:rPr lang="en-US" sz="1800" dirty="0" err="1">
                <a:latin typeface="Times New Roman" pitchFamily="18" charset="0"/>
                <a:cs typeface="Times New Roman" pitchFamily="18" charset="0"/>
              </a:rPr>
              <a:t>Abdalla</a:t>
            </a:r>
            <a:r>
              <a:rPr lang="en-US" sz="1800" dirty="0">
                <a:latin typeface="Times New Roman" pitchFamily="18" charset="0"/>
                <a:cs typeface="Times New Roman" pitchFamily="18" charset="0"/>
              </a:rPr>
              <a:t> AI,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Clinical evaluation of hybrid </a:t>
            </a:r>
            <a:r>
              <a:rPr lang="en-US" sz="1800" dirty="0" err="1">
                <a:latin typeface="Times New Roman" pitchFamily="18" charset="0"/>
                <a:cs typeface="Times New Roman" pitchFamily="18" charset="0"/>
              </a:rPr>
              <a:t>ionomer</a:t>
            </a:r>
            <a:r>
              <a:rPr lang="en-US" sz="1800" dirty="0">
                <a:latin typeface="Times New Roman" pitchFamily="18" charset="0"/>
                <a:cs typeface="Times New Roman" pitchFamily="18" charset="0"/>
              </a:rPr>
              <a:t> restorations in Class V abrasion lesions: Two-year results. Quintessence </a:t>
            </a:r>
            <a:r>
              <a:rPr lang="en-US" sz="1800" dirty="0" err="1">
                <a:latin typeface="Times New Roman" pitchFamily="18" charset="0"/>
                <a:cs typeface="Times New Roman" pitchFamily="18" charset="0"/>
              </a:rPr>
              <a:t>Int</a:t>
            </a:r>
            <a:r>
              <a:rPr lang="en-US" sz="1800" dirty="0">
                <a:latin typeface="Times New Roman" pitchFamily="18" charset="0"/>
                <a:cs typeface="Times New Roman" pitchFamily="18" charset="0"/>
              </a:rPr>
              <a:t> 1997;28:255-256.</a:t>
            </a:r>
          </a:p>
          <a:p>
            <a:pPr algn="just">
              <a:spcBef>
                <a:spcPts val="0"/>
              </a:spcBef>
              <a:spcAft>
                <a:spcPts val="1200"/>
              </a:spcAft>
            </a:pP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El-</a:t>
            </a:r>
            <a:r>
              <a:rPr lang="en-US" sz="1800" dirty="0" err="1">
                <a:latin typeface="Times New Roman" pitchFamily="18" charset="0"/>
                <a:cs typeface="Times New Roman" pitchFamily="18" charset="0"/>
              </a:rPr>
              <a:t>Hossary</a:t>
            </a:r>
            <a:r>
              <a:rPr lang="en-US" sz="1800" dirty="0">
                <a:latin typeface="Times New Roman" pitchFamily="18" charset="0"/>
                <a:cs typeface="Times New Roman" pitchFamily="18" charset="0"/>
              </a:rPr>
              <a:t> AM. Bacterial Contamination of dental Unit water-Lines: A possible Source of Cross-infection. ADJ; 1997;22:135-139.</a:t>
            </a:r>
          </a:p>
          <a:p>
            <a:pPr algn="just">
              <a:spcBef>
                <a:spcPts val="0"/>
              </a:spcBef>
              <a:spcAft>
                <a:spcPts val="1200"/>
              </a:spcAft>
            </a:pPr>
            <a:r>
              <a:rPr lang="en-US" sz="1800" dirty="0" err="1">
                <a:latin typeface="Times New Roman" pitchFamily="18" charset="0"/>
                <a:cs typeface="Times New Roman" pitchFamily="18" charset="0"/>
              </a:rPr>
              <a:t>Abdalla</a:t>
            </a:r>
            <a:r>
              <a:rPr lang="en-US" sz="1800" dirty="0">
                <a:latin typeface="Times New Roman" pitchFamily="18" charset="0"/>
                <a:cs typeface="Times New Roman" pitchFamily="18" charset="0"/>
              </a:rPr>
              <a:t> AI, </a:t>
            </a:r>
            <a:r>
              <a:rPr lang="en-US" sz="1800" dirty="0" err="1">
                <a:latin typeface="Times New Roman" pitchFamily="18" charset="0"/>
                <a:cs typeface="Times New Roman" pitchFamily="18" charset="0"/>
              </a:rPr>
              <a:t>Alhadainy</a:t>
            </a:r>
            <a:r>
              <a:rPr lang="en-US" sz="1800" dirty="0">
                <a:latin typeface="Times New Roman" pitchFamily="18" charset="0"/>
                <a:cs typeface="Times New Roman" pitchFamily="18" charset="0"/>
              </a:rPr>
              <a:t> HA, Garcia-Godoy F. Clinical evaluation of glass </a:t>
            </a:r>
            <a:r>
              <a:rPr lang="en-US" sz="1800" dirty="0" err="1">
                <a:latin typeface="Times New Roman" pitchFamily="18" charset="0"/>
                <a:cs typeface="Times New Roman" pitchFamily="18" charset="0"/>
              </a:rPr>
              <a:t>ionomers</a:t>
            </a:r>
            <a:r>
              <a:rPr lang="en-US" sz="1800" dirty="0">
                <a:latin typeface="Times New Roman" pitchFamily="18" charset="0"/>
                <a:cs typeface="Times New Roman" pitchFamily="18" charset="0"/>
              </a:rPr>
              <a:t> and </a:t>
            </a:r>
            <a:r>
              <a:rPr lang="en-US" sz="1800" dirty="0" err="1">
                <a:latin typeface="Times New Roman" pitchFamily="18" charset="0"/>
                <a:cs typeface="Times New Roman" pitchFamily="18" charset="0"/>
              </a:rPr>
              <a:t>compomers</a:t>
            </a:r>
            <a:r>
              <a:rPr lang="en-US" sz="1800" dirty="0">
                <a:latin typeface="Times New Roman" pitchFamily="18" charset="0"/>
                <a:cs typeface="Times New Roman" pitchFamily="18" charset="0"/>
              </a:rPr>
              <a:t> in Class V carious lesions. Am J Dent 1997;10:18-20</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1613953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382000" cy="5334000"/>
          </a:xfrm>
        </p:spPr>
        <p:txBody>
          <a:bodyPr>
            <a:normAutofit fontScale="62500" lnSpcReduction="20000"/>
          </a:bodyPr>
          <a:lstStyle/>
          <a:p>
            <a:pPr marL="0" marR="0" algn="just">
              <a:lnSpc>
                <a:spcPct val="115000"/>
              </a:lnSpc>
              <a:spcBef>
                <a:spcPts val="0"/>
              </a:spcBef>
              <a:spcAft>
                <a:spcPts val="1200"/>
              </a:spcAft>
            </a:pPr>
            <a:r>
              <a:rPr lang="en-US" dirty="0" err="1">
                <a:latin typeface="Times New Roman"/>
                <a:ea typeface="Times New Roman"/>
              </a:rPr>
              <a:t>Abdalla</a:t>
            </a:r>
            <a:r>
              <a:rPr lang="en-US" dirty="0">
                <a:latin typeface="Times New Roman"/>
                <a:ea typeface="Times New Roman"/>
              </a:rPr>
              <a:t> AI, </a:t>
            </a:r>
            <a:r>
              <a:rPr lang="en-US" dirty="0" err="1">
                <a:latin typeface="Times New Roman"/>
                <a:ea typeface="Times New Roman"/>
              </a:rPr>
              <a:t>Alhadainy</a:t>
            </a:r>
            <a:r>
              <a:rPr lang="en-US" dirty="0">
                <a:latin typeface="Times New Roman"/>
                <a:ea typeface="Times New Roman"/>
              </a:rPr>
              <a:t> HA. 2-year clinical evaluation of Class I posterior composite. Am J Dent 1996;9:150-152.</a:t>
            </a:r>
          </a:p>
          <a:p>
            <a:pPr marL="0" marR="0" algn="just">
              <a:lnSpc>
                <a:spcPct val="115000"/>
              </a:lnSpc>
              <a:spcBef>
                <a:spcPts val="0"/>
              </a:spcBef>
              <a:spcAft>
                <a:spcPts val="1200"/>
              </a:spcAft>
            </a:pPr>
            <a:r>
              <a:rPr lang="en-US" dirty="0" err="1">
                <a:latin typeface="Times New Roman"/>
                <a:ea typeface="Times New Roman"/>
              </a:rPr>
              <a:t>Alhadainy</a:t>
            </a:r>
            <a:r>
              <a:rPr lang="en-US" dirty="0">
                <a:latin typeface="Times New Roman"/>
                <a:ea typeface="Times New Roman"/>
              </a:rPr>
              <a:t> HA. Animal model for the study of perforation of pulp chamber floors. </a:t>
            </a:r>
            <a:r>
              <a:rPr lang="en-US" dirty="0" err="1">
                <a:latin typeface="Times New Roman"/>
                <a:ea typeface="Times New Roman"/>
              </a:rPr>
              <a:t>Int</a:t>
            </a:r>
            <a:r>
              <a:rPr lang="en-US" dirty="0">
                <a:latin typeface="Times New Roman"/>
                <a:ea typeface="Times New Roman"/>
              </a:rPr>
              <a:t> </a:t>
            </a:r>
            <a:r>
              <a:rPr lang="en-US" dirty="0" err="1">
                <a:latin typeface="Times New Roman"/>
                <a:ea typeface="Times New Roman"/>
              </a:rPr>
              <a:t>Endod</a:t>
            </a:r>
            <a:r>
              <a:rPr lang="en-US" dirty="0">
                <a:latin typeface="Times New Roman"/>
                <a:ea typeface="Times New Roman"/>
              </a:rPr>
              <a:t> J 1996;29:195.</a:t>
            </a:r>
          </a:p>
          <a:p>
            <a:pPr marL="0" marR="0" algn="just">
              <a:lnSpc>
                <a:spcPct val="115000"/>
              </a:lnSpc>
              <a:spcBef>
                <a:spcPts val="0"/>
              </a:spcBef>
              <a:spcAft>
                <a:spcPts val="1200"/>
              </a:spcAft>
            </a:pPr>
            <a:r>
              <a:rPr lang="en-US" dirty="0" err="1">
                <a:latin typeface="Times New Roman"/>
                <a:ea typeface="Times New Roman"/>
              </a:rPr>
              <a:t>Alhadainy</a:t>
            </a:r>
            <a:r>
              <a:rPr lang="en-US" dirty="0">
                <a:latin typeface="Times New Roman"/>
                <a:ea typeface="Times New Roman"/>
              </a:rPr>
              <a:t> HA, </a:t>
            </a:r>
            <a:r>
              <a:rPr lang="en-US" dirty="0" err="1">
                <a:latin typeface="Times New Roman"/>
                <a:ea typeface="Times New Roman"/>
              </a:rPr>
              <a:t>Abdalla</a:t>
            </a:r>
            <a:r>
              <a:rPr lang="en-US" dirty="0">
                <a:latin typeface="Times New Roman"/>
                <a:ea typeface="Times New Roman"/>
              </a:rPr>
              <a:t> AI. 2-year clinical evaluation of dentin bonding systems. Am J Dent 1996;9:77-79.</a:t>
            </a:r>
          </a:p>
          <a:p>
            <a:pPr marL="0" marR="0" algn="just">
              <a:lnSpc>
                <a:spcPct val="115000"/>
              </a:lnSpc>
              <a:spcBef>
                <a:spcPts val="0"/>
              </a:spcBef>
              <a:spcAft>
                <a:spcPts val="1200"/>
              </a:spcAft>
            </a:pPr>
            <a:r>
              <a:rPr lang="en-US" dirty="0">
                <a:latin typeface="Times New Roman"/>
                <a:ea typeface="Times New Roman"/>
              </a:rPr>
              <a:t>El-</a:t>
            </a:r>
            <a:r>
              <a:rPr lang="en-US" dirty="0" err="1">
                <a:latin typeface="Times New Roman"/>
                <a:ea typeface="Times New Roman"/>
              </a:rPr>
              <a:t>Hossary</a:t>
            </a:r>
            <a:r>
              <a:rPr lang="en-US" dirty="0">
                <a:latin typeface="Times New Roman"/>
                <a:ea typeface="Times New Roman"/>
              </a:rPr>
              <a:t> AM, </a:t>
            </a:r>
            <a:r>
              <a:rPr lang="en-US" dirty="0" err="1">
                <a:latin typeface="Times New Roman"/>
                <a:ea typeface="Times New Roman"/>
              </a:rPr>
              <a:t>Alhadainy</a:t>
            </a:r>
            <a:r>
              <a:rPr lang="en-US" dirty="0">
                <a:latin typeface="Times New Roman"/>
                <a:ea typeface="Times New Roman"/>
              </a:rPr>
              <a:t> HA. Clinical evaluation of sealant application over Class II </a:t>
            </a:r>
            <a:r>
              <a:rPr lang="en-US" dirty="0" err="1">
                <a:latin typeface="Times New Roman"/>
                <a:ea typeface="Times New Roman"/>
              </a:rPr>
              <a:t>Dyract</a:t>
            </a:r>
            <a:r>
              <a:rPr lang="en-US" dirty="0">
                <a:latin typeface="Times New Roman"/>
                <a:ea typeface="Times New Roman"/>
              </a:rPr>
              <a:t> restorations in primary molars. Cairo Dent J 1996;12:215-219.</a:t>
            </a:r>
          </a:p>
          <a:p>
            <a:pPr marL="0" marR="0" algn="just">
              <a:lnSpc>
                <a:spcPct val="115000"/>
              </a:lnSpc>
              <a:spcBef>
                <a:spcPts val="0"/>
              </a:spcBef>
              <a:spcAft>
                <a:spcPts val="1200"/>
              </a:spcAft>
            </a:pPr>
            <a:r>
              <a:rPr lang="en-US" dirty="0" err="1">
                <a:latin typeface="Times New Roman"/>
                <a:ea typeface="Times New Roman"/>
              </a:rPr>
              <a:t>Himel</a:t>
            </a:r>
            <a:r>
              <a:rPr lang="en-US" dirty="0">
                <a:latin typeface="Times New Roman"/>
                <a:ea typeface="Times New Roman"/>
              </a:rPr>
              <a:t> VT, Ahmed KM, Wood DM, </a:t>
            </a:r>
            <a:r>
              <a:rPr lang="en-US" dirty="0" err="1">
                <a:latin typeface="Times New Roman"/>
                <a:ea typeface="Times New Roman"/>
              </a:rPr>
              <a:t>Alhadainy</a:t>
            </a:r>
            <a:r>
              <a:rPr lang="en-US" dirty="0">
                <a:latin typeface="Times New Roman"/>
                <a:ea typeface="Times New Roman"/>
              </a:rPr>
              <a:t> HA. An evaluation of </a:t>
            </a:r>
            <a:r>
              <a:rPr lang="en-US" dirty="0" err="1">
                <a:latin typeface="Times New Roman"/>
                <a:ea typeface="Times New Roman"/>
              </a:rPr>
              <a:t>Nitinol</a:t>
            </a:r>
            <a:r>
              <a:rPr lang="en-US" dirty="0">
                <a:latin typeface="Times New Roman"/>
                <a:ea typeface="Times New Roman"/>
              </a:rPr>
              <a:t> and stainless steel files used by dental students during a laboratory proficiency exam. Oral </a:t>
            </a:r>
            <a:r>
              <a:rPr lang="en-US" dirty="0" err="1">
                <a:latin typeface="Times New Roman"/>
                <a:ea typeface="Times New Roman"/>
              </a:rPr>
              <a:t>Surg</a:t>
            </a:r>
            <a:r>
              <a:rPr lang="en-US" dirty="0">
                <a:latin typeface="Times New Roman"/>
                <a:ea typeface="Times New Roman"/>
              </a:rPr>
              <a:t> Oral Med Oral </a:t>
            </a:r>
            <a:r>
              <a:rPr lang="en-US" dirty="0" err="1">
                <a:latin typeface="Times New Roman"/>
                <a:ea typeface="Times New Roman"/>
              </a:rPr>
              <a:t>Pathol</a:t>
            </a:r>
            <a:r>
              <a:rPr lang="en-US" dirty="0">
                <a:latin typeface="Times New Roman"/>
                <a:ea typeface="Times New Roman"/>
              </a:rPr>
              <a:t> Oral </a:t>
            </a:r>
            <a:r>
              <a:rPr lang="en-US" dirty="0" err="1">
                <a:latin typeface="Times New Roman"/>
                <a:ea typeface="Times New Roman"/>
              </a:rPr>
              <a:t>Radiol</a:t>
            </a:r>
            <a:r>
              <a:rPr lang="en-US" dirty="0">
                <a:latin typeface="Times New Roman"/>
                <a:ea typeface="Times New Roman"/>
              </a:rPr>
              <a:t> </a:t>
            </a:r>
            <a:r>
              <a:rPr lang="en-US" dirty="0" err="1">
                <a:latin typeface="Times New Roman"/>
                <a:ea typeface="Times New Roman"/>
              </a:rPr>
              <a:t>Endod</a:t>
            </a:r>
            <a:r>
              <a:rPr lang="en-US" dirty="0">
                <a:latin typeface="Times New Roman"/>
                <a:ea typeface="Times New Roman"/>
              </a:rPr>
              <a:t> </a:t>
            </a:r>
            <a:r>
              <a:rPr lang="en-US" dirty="0" smtClean="0">
                <a:latin typeface="Times New Roman"/>
                <a:ea typeface="Times New Roman"/>
              </a:rPr>
              <a:t>1995;79:232-237.</a:t>
            </a:r>
          </a:p>
          <a:p>
            <a:pPr marL="0" marR="0" algn="just">
              <a:lnSpc>
                <a:spcPct val="115000"/>
              </a:lnSpc>
              <a:spcBef>
                <a:spcPts val="0"/>
              </a:spcBef>
              <a:spcAft>
                <a:spcPts val="1200"/>
              </a:spcAft>
            </a:pPr>
            <a:r>
              <a:rPr lang="en-US" dirty="0" err="1" smtClean="0">
                <a:latin typeface="Times New Roman"/>
                <a:ea typeface="Times New Roman"/>
              </a:rPr>
              <a:t>Himel</a:t>
            </a:r>
            <a:r>
              <a:rPr lang="en-US" dirty="0" smtClean="0">
                <a:latin typeface="Times New Roman"/>
                <a:ea typeface="Times New Roman"/>
              </a:rPr>
              <a:t> </a:t>
            </a:r>
            <a:r>
              <a:rPr lang="en-US" dirty="0">
                <a:latin typeface="Times New Roman"/>
                <a:ea typeface="Times New Roman"/>
              </a:rPr>
              <a:t>VT, </a:t>
            </a:r>
            <a:r>
              <a:rPr lang="en-US" dirty="0" err="1">
                <a:latin typeface="Times New Roman"/>
                <a:ea typeface="Times New Roman"/>
              </a:rPr>
              <a:t>Alhadainy</a:t>
            </a:r>
            <a:r>
              <a:rPr lang="en-US" dirty="0">
                <a:latin typeface="Times New Roman"/>
                <a:ea typeface="Times New Roman"/>
              </a:rPr>
              <a:t> HA. Effect of dentin preparation and acid etching on the sealing ability of glass </a:t>
            </a:r>
            <a:r>
              <a:rPr lang="en-US" dirty="0" err="1">
                <a:latin typeface="Times New Roman"/>
                <a:ea typeface="Times New Roman"/>
              </a:rPr>
              <a:t>ionomer</a:t>
            </a:r>
            <a:r>
              <a:rPr lang="en-US" dirty="0">
                <a:latin typeface="Times New Roman"/>
                <a:ea typeface="Times New Roman"/>
              </a:rPr>
              <a:t> and composite resin when used to repair furcation perforation over plaster of Paris barrier. J </a:t>
            </a:r>
            <a:r>
              <a:rPr lang="en-US" dirty="0" err="1">
                <a:latin typeface="Times New Roman"/>
                <a:ea typeface="Times New Roman"/>
              </a:rPr>
              <a:t>Endodon</a:t>
            </a:r>
            <a:r>
              <a:rPr lang="en-US" dirty="0">
                <a:latin typeface="Times New Roman"/>
                <a:ea typeface="Times New Roman"/>
              </a:rPr>
              <a:t> 1995;21:142-145</a:t>
            </a:r>
          </a:p>
          <a:p>
            <a:pPr marL="0" marR="0" algn="just">
              <a:lnSpc>
                <a:spcPct val="115000"/>
              </a:lnSpc>
              <a:spcBef>
                <a:spcPts val="0"/>
              </a:spcBef>
              <a:spcAft>
                <a:spcPts val="1200"/>
              </a:spcAft>
            </a:pPr>
            <a:r>
              <a:rPr lang="en-US" dirty="0" err="1">
                <a:latin typeface="Times New Roman"/>
                <a:ea typeface="Times New Roman"/>
              </a:rPr>
              <a:t>Alhadainy</a:t>
            </a:r>
            <a:r>
              <a:rPr lang="en-US" dirty="0">
                <a:latin typeface="Times New Roman"/>
                <a:ea typeface="Times New Roman"/>
              </a:rPr>
              <a:t> HA. Root Perforation. A review of literature. Oral </a:t>
            </a:r>
            <a:r>
              <a:rPr lang="en-US" dirty="0" err="1">
                <a:latin typeface="Times New Roman"/>
                <a:ea typeface="Times New Roman"/>
              </a:rPr>
              <a:t>Surg</a:t>
            </a:r>
            <a:r>
              <a:rPr lang="en-US" dirty="0">
                <a:latin typeface="Times New Roman"/>
                <a:ea typeface="Times New Roman"/>
              </a:rPr>
              <a:t> Oral Med Oral Path Oral </a:t>
            </a:r>
            <a:r>
              <a:rPr lang="en-US" dirty="0" err="1">
                <a:latin typeface="Times New Roman"/>
                <a:ea typeface="Times New Roman"/>
              </a:rPr>
              <a:t>Radiol</a:t>
            </a:r>
            <a:r>
              <a:rPr lang="en-US" dirty="0">
                <a:latin typeface="Times New Roman"/>
                <a:ea typeface="Times New Roman"/>
              </a:rPr>
              <a:t> </a:t>
            </a:r>
            <a:r>
              <a:rPr lang="en-US" dirty="0" err="1">
                <a:latin typeface="Times New Roman"/>
                <a:ea typeface="Times New Roman"/>
              </a:rPr>
              <a:t>Endod</a:t>
            </a:r>
            <a:r>
              <a:rPr lang="en-US" dirty="0">
                <a:latin typeface="Times New Roman"/>
                <a:ea typeface="Times New Roman"/>
              </a:rPr>
              <a:t> 1994;78:368-374</a:t>
            </a:r>
            <a:r>
              <a:rPr lang="en-US" dirty="0" smtClean="0">
                <a:latin typeface="Times New Roman"/>
                <a:ea typeface="Times New Roman"/>
              </a:rPr>
              <a:t>.</a:t>
            </a:r>
            <a:endParaRPr lang="en-US" dirty="0">
              <a:latin typeface="Times New Roman"/>
              <a:ea typeface="Times New Roman"/>
            </a:endParaRPr>
          </a:p>
        </p:txBody>
      </p:sp>
    </p:spTree>
    <p:extLst>
      <p:ext uri="{BB962C8B-B14F-4D97-AF65-F5344CB8AC3E}">
        <p14:creationId xmlns:p14="http://schemas.microsoft.com/office/powerpoint/2010/main" val="37045993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82</TotalTime>
  <Words>1458</Words>
  <Application>Microsoft Office PowerPoint</Application>
  <PresentationFormat>On-screen Show (4:3)</PresentationFormat>
  <Paragraphs>64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Urban</vt:lpstr>
      <vt:lpstr>PowerPoint Presentation</vt:lpstr>
      <vt:lpstr>Journal of Oral Hygiene and Health</vt:lpstr>
      <vt:lpstr>Biography</vt:lpstr>
      <vt:lpstr>Research Interest</vt:lpstr>
      <vt:lpstr>Selected Research Publications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17</cp:revision>
  <dcterms:created xsi:type="dcterms:W3CDTF">2015-10-14T08:23:48Z</dcterms:created>
  <dcterms:modified xsi:type="dcterms:W3CDTF">2015-10-26T11:38:04Z</dcterms:modified>
</cp:coreProperties>
</file>