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30" r:id="rId2"/>
    <p:sldId id="256" r:id="rId3"/>
    <p:sldId id="301" r:id="rId4"/>
    <p:sldId id="328" r:id="rId5"/>
    <p:sldId id="312" r:id="rId6"/>
    <p:sldId id="313" r:id="rId7"/>
    <p:sldId id="302" r:id="rId8"/>
    <p:sldId id="315" r:id="rId9"/>
    <p:sldId id="307" r:id="rId10"/>
    <p:sldId id="306" r:id="rId11"/>
    <p:sldId id="303" r:id="rId12"/>
    <p:sldId id="316" r:id="rId13"/>
    <p:sldId id="317" r:id="rId14"/>
    <p:sldId id="304" r:id="rId15"/>
    <p:sldId id="318" r:id="rId16"/>
    <p:sldId id="311" r:id="rId17"/>
    <p:sldId id="319" r:id="rId18"/>
    <p:sldId id="320" r:id="rId19"/>
    <p:sldId id="321" r:id="rId20"/>
    <p:sldId id="259" r:id="rId21"/>
    <p:sldId id="260" r:id="rId22"/>
    <p:sldId id="261" r:id="rId23"/>
    <p:sldId id="262" r:id="rId24"/>
    <p:sldId id="263" r:id="rId25"/>
    <p:sldId id="264" r:id="rId26"/>
    <p:sldId id="265" r:id="rId27"/>
    <p:sldId id="266" r:id="rId28"/>
    <p:sldId id="267" r:id="rId29"/>
    <p:sldId id="322" r:id="rId30"/>
    <p:sldId id="268" r:id="rId31"/>
    <p:sldId id="331" r:id="rId32"/>
    <p:sldId id="332" r:id="rId33"/>
    <p:sldId id="333"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91500FA-E3E6-4DAB-9920-A4B3700D8BB3}" type="datetimeFigureOut">
              <a:rPr lang="en-US"/>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1767D36-EB7F-4F03-B606-DBC914F27F9A}" type="slidenum">
              <a:rPr lang="en-US"/>
              <a:pPr/>
              <a:t>‹#›</a:t>
            </a:fld>
            <a:endParaRPr lang="en-US"/>
          </a:p>
        </p:txBody>
      </p:sp>
    </p:spTree>
    <p:extLst>
      <p:ext uri="{BB962C8B-B14F-4D97-AF65-F5344CB8AC3E}">
        <p14:creationId xmlns:p14="http://schemas.microsoft.com/office/powerpoint/2010/main" val="184603391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22CF124-2706-44AE-B796-60BC1C31CFF6}" type="datetimeFigureOut">
              <a:rPr lang="en-US"/>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FA838A-5D20-4195-8960-DBCA5248836E}" type="slidenum">
              <a:rPr lang="en-US"/>
              <a:pPr/>
              <a:t>‹#›</a:t>
            </a:fld>
            <a:endParaRPr lang="en-US"/>
          </a:p>
        </p:txBody>
      </p:sp>
    </p:spTree>
    <p:extLst>
      <p:ext uri="{BB962C8B-B14F-4D97-AF65-F5344CB8AC3E}">
        <p14:creationId xmlns:p14="http://schemas.microsoft.com/office/powerpoint/2010/main" val="413670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93049E-CA90-4A52-977F-27A252BD6666}" type="datetimeFigureOut">
              <a:rPr lang="en-US"/>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78A09E3-0493-46EC-A5CA-08E20FD7977E}" type="slidenum">
              <a:rPr lang="en-US"/>
              <a:pPr/>
              <a:t>‹#›</a:t>
            </a:fld>
            <a:endParaRPr lang="en-US"/>
          </a:p>
        </p:txBody>
      </p:sp>
    </p:spTree>
    <p:extLst>
      <p:ext uri="{BB962C8B-B14F-4D97-AF65-F5344CB8AC3E}">
        <p14:creationId xmlns:p14="http://schemas.microsoft.com/office/powerpoint/2010/main" val="31452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564106-C333-4BCB-BE46-023787BBFF53}" type="datetimeFigureOut">
              <a:rPr lang="en-US"/>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A4ACA1-45D3-4B78-BE7E-74F7FE2D37D8}" type="slidenum">
              <a:rPr lang="en-US"/>
              <a:pPr/>
              <a:t>‹#›</a:t>
            </a:fld>
            <a:endParaRPr lang="en-US"/>
          </a:p>
        </p:txBody>
      </p:sp>
    </p:spTree>
    <p:extLst>
      <p:ext uri="{BB962C8B-B14F-4D97-AF65-F5344CB8AC3E}">
        <p14:creationId xmlns:p14="http://schemas.microsoft.com/office/powerpoint/2010/main" val="165139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1A9F29-CBFA-497E-988F-CF97FC8746A3}" type="datetimeFigureOut">
              <a:rPr lang="en-US"/>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2DCA6D-68DF-4A29-B6EA-4AD965E233EE}" type="slidenum">
              <a:rPr lang="en-US"/>
              <a:pPr/>
              <a:t>‹#›</a:t>
            </a:fld>
            <a:endParaRPr lang="en-US"/>
          </a:p>
        </p:txBody>
      </p:sp>
    </p:spTree>
    <p:extLst>
      <p:ext uri="{BB962C8B-B14F-4D97-AF65-F5344CB8AC3E}">
        <p14:creationId xmlns:p14="http://schemas.microsoft.com/office/powerpoint/2010/main" val="260294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DF8C15B-F77A-4FDF-B325-76D182EE2F44}" type="datetimeFigureOut">
              <a:rPr lang="en-US"/>
              <a:pPr/>
              <a:t>10/13/2015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787EC5-8BDA-4610-991D-6B384DF074E8}" type="slidenum">
              <a:rPr lang="en-US"/>
              <a:pPr/>
              <a:t>‹#›</a:t>
            </a:fld>
            <a:endParaRPr lang="en-US"/>
          </a:p>
        </p:txBody>
      </p:sp>
    </p:spTree>
    <p:extLst>
      <p:ext uri="{BB962C8B-B14F-4D97-AF65-F5344CB8AC3E}">
        <p14:creationId xmlns:p14="http://schemas.microsoft.com/office/powerpoint/2010/main" val="328341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F788DD5-9C80-47A7-876B-8C66EA19E02C}" type="datetimeFigureOut">
              <a:rPr lang="en-US"/>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C95CB66-1DFD-42CB-9184-C9AEF31DCBAC}" type="slidenum">
              <a:rPr lang="en-US"/>
              <a:pPr/>
              <a:t>‹#›</a:t>
            </a:fld>
            <a:endParaRPr lang="en-US"/>
          </a:p>
        </p:txBody>
      </p:sp>
    </p:spTree>
    <p:extLst>
      <p:ext uri="{BB962C8B-B14F-4D97-AF65-F5344CB8AC3E}">
        <p14:creationId xmlns:p14="http://schemas.microsoft.com/office/powerpoint/2010/main" val="218562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1C83133-D629-48C4-A4E1-58B00FE00016}" type="datetimeFigureOut">
              <a:rPr lang="en-US"/>
              <a:pPr/>
              <a:t>10/13/2015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0A867FF-FCB0-4D5E-9AB1-8534CFB799AB}" type="slidenum">
              <a:rPr lang="en-US"/>
              <a:pPr/>
              <a:t>‹#›</a:t>
            </a:fld>
            <a:endParaRPr lang="en-US"/>
          </a:p>
        </p:txBody>
      </p:sp>
    </p:spTree>
    <p:extLst>
      <p:ext uri="{BB962C8B-B14F-4D97-AF65-F5344CB8AC3E}">
        <p14:creationId xmlns:p14="http://schemas.microsoft.com/office/powerpoint/2010/main" val="424269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C5ACAE0-D804-4F02-AA3F-E55D4AEDE85D}" type="datetimeFigureOut">
              <a:rPr lang="en-US"/>
              <a:pPr/>
              <a:t>10/13/2015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8DE73D3-9603-418C-9F28-F11EDDC59331}" type="slidenum">
              <a:rPr lang="en-US"/>
              <a:pPr/>
              <a:t>‹#›</a:t>
            </a:fld>
            <a:endParaRPr lang="en-US"/>
          </a:p>
        </p:txBody>
      </p:sp>
    </p:spTree>
    <p:extLst>
      <p:ext uri="{BB962C8B-B14F-4D97-AF65-F5344CB8AC3E}">
        <p14:creationId xmlns:p14="http://schemas.microsoft.com/office/powerpoint/2010/main" val="209413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E22FB1E-CEC5-43DE-96C0-C9616F77FEA2}" type="datetimeFigureOut">
              <a:rPr lang="en-US"/>
              <a:pPr/>
              <a:t>10/13/2015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DE90B1D-3938-4E75-BB9A-D756DD4FF14B}" type="slidenum">
              <a:rPr lang="en-US"/>
              <a:pPr/>
              <a:t>‹#›</a:t>
            </a:fld>
            <a:endParaRPr lang="en-US"/>
          </a:p>
        </p:txBody>
      </p:sp>
    </p:spTree>
    <p:extLst>
      <p:ext uri="{BB962C8B-B14F-4D97-AF65-F5344CB8AC3E}">
        <p14:creationId xmlns:p14="http://schemas.microsoft.com/office/powerpoint/2010/main" val="11664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EA939D7-5779-4030-9960-4266040BB8D6}" type="datetimeFigureOut">
              <a:rPr lang="en-US"/>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3782EB-A728-4652-9D5E-BC1CF62D01B1}" type="slidenum">
              <a:rPr lang="en-US"/>
              <a:pPr/>
              <a:t>‹#›</a:t>
            </a:fld>
            <a:endParaRPr lang="en-US"/>
          </a:p>
        </p:txBody>
      </p:sp>
    </p:spTree>
    <p:extLst>
      <p:ext uri="{BB962C8B-B14F-4D97-AF65-F5344CB8AC3E}">
        <p14:creationId xmlns:p14="http://schemas.microsoft.com/office/powerpoint/2010/main" val="1142998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7A9561D-19C3-4236-A527-E8C5098DE538}" type="datetimeFigureOut">
              <a:rPr lang="en-US"/>
              <a:pPr/>
              <a:t>10/13/2015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E196B51-E3FF-4A8B-821F-CD35318FC242}" type="slidenum">
              <a:rPr lang="en-US"/>
              <a:pPr/>
              <a:t>‹#›</a:t>
            </a:fld>
            <a:endParaRPr lang="en-US"/>
          </a:p>
        </p:txBody>
      </p:sp>
    </p:spTree>
    <p:extLst>
      <p:ext uri="{BB962C8B-B14F-4D97-AF65-F5344CB8AC3E}">
        <p14:creationId xmlns:p14="http://schemas.microsoft.com/office/powerpoint/2010/main" val="358347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F906717-2D03-42C9-981B-AC40A4AF9BFD}" type="datetimeFigureOut">
              <a:rPr lang="en-US"/>
              <a:pPr/>
              <a:t>10/13/2015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0760859-59E0-420B-B338-78B027B01D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34" charset="0"/>
          <a:ea typeface="MS PGothic" pitchFamily="34" charset="-128"/>
        </a:defRPr>
      </a:lvl2pPr>
      <a:lvl3pPr algn="ctr" defTabSz="457200" rtl="0" fontAlgn="base">
        <a:spcBef>
          <a:spcPct val="0"/>
        </a:spcBef>
        <a:spcAft>
          <a:spcPct val="0"/>
        </a:spcAft>
        <a:defRPr sz="4400">
          <a:solidFill>
            <a:schemeClr val="tx1"/>
          </a:solidFill>
          <a:latin typeface="Calibri" pitchFamily="34" charset="0"/>
          <a:ea typeface="MS PGothic" pitchFamily="34" charset="-128"/>
        </a:defRPr>
      </a:lvl3pPr>
      <a:lvl4pPr algn="ctr" defTabSz="457200" rtl="0" fontAlgn="base">
        <a:spcBef>
          <a:spcPct val="0"/>
        </a:spcBef>
        <a:spcAft>
          <a:spcPct val="0"/>
        </a:spcAft>
        <a:defRPr sz="4400">
          <a:solidFill>
            <a:schemeClr val="tx1"/>
          </a:solidFill>
          <a:latin typeface="Calibri" pitchFamily="34" charset="0"/>
          <a:ea typeface="MS PGothic" pitchFamily="34" charset="-128"/>
        </a:defRPr>
      </a:lvl4pPr>
      <a:lvl5pPr algn="ctr" defTabSz="457200" rtl="0" fontAlgn="base">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52075" y="889793"/>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smtClean="0">
              <a:solidFill>
                <a:schemeClr val="bg2">
                  <a:lumMod val="10000"/>
                </a:schemeClr>
              </a:solidFill>
              <a:latin typeface="Centaur" panose="02030504050205020304" pitchFamily="18" charset="0"/>
            </a:endParaRPr>
          </a:p>
          <a:p>
            <a:pPr algn="ctr">
              <a:defRPr/>
            </a:pPr>
            <a:r>
              <a:rPr lang="en-IN" smtClean="0">
                <a:solidFill>
                  <a:schemeClr val="bg2">
                    <a:lumMod val="10000"/>
                  </a:schemeClr>
                </a:solidFill>
                <a:latin typeface="Centaur" panose="02030504050205020304" pitchFamily="18" charset="0"/>
              </a:rPr>
              <a:t>OMICS </a:t>
            </a:r>
            <a:r>
              <a:rPr lang="en-IN" dirty="0" smtClean="0">
                <a:solidFill>
                  <a:schemeClr val="bg2">
                    <a:lumMod val="10000"/>
                  </a:schemeClr>
                </a:solidFill>
                <a:latin typeface="Centaur" panose="02030504050205020304" pitchFamily="18" charset="0"/>
              </a:rPr>
              <a:t>International </a:t>
            </a:r>
            <a:r>
              <a:rPr lang="en-IN"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dirty="0">
                <a:solidFill>
                  <a:schemeClr val="bg2">
                    <a:lumMod val="10000"/>
                  </a:schemeClr>
                </a:solidFill>
                <a:latin typeface="Centaur" panose="02030504050205020304" pitchFamily="18" charset="0"/>
              </a:rPr>
              <a:t>OMICS Journals  are poised in excellence by publishing high quality research. </a:t>
            </a:r>
            <a:r>
              <a:rPr lang="en-IN" dirty="0">
                <a:solidFill>
                  <a:schemeClr val="bg2">
                    <a:lumMod val="10000"/>
                  </a:schemeClr>
                </a:solidFill>
                <a:latin typeface="Centaur" panose="02030504050205020304" pitchFamily="18" charset="0"/>
              </a:rPr>
              <a:t>OMICS </a:t>
            </a:r>
            <a:r>
              <a:rPr lang="en-IN" dirty="0" smtClean="0">
                <a:solidFill>
                  <a:schemeClr val="bg2">
                    <a:lumMod val="10000"/>
                  </a:schemeClr>
                </a:solidFill>
                <a:latin typeface="Centaur" panose="02030504050205020304" pitchFamily="18" charset="0"/>
              </a:rPr>
              <a:t>International follows </a:t>
            </a:r>
            <a:r>
              <a:rPr lang="en-IN" dirty="0">
                <a:solidFill>
                  <a:schemeClr val="bg2">
                    <a:lumMod val="10000"/>
                  </a:schemeClr>
                </a:solidFill>
                <a:latin typeface="Centaur" panose="02030504050205020304" pitchFamily="18" charset="0"/>
              </a:rPr>
              <a:t>an Editorial Manager® System peer review process and boasts of a strong and active editorial board.</a:t>
            </a:r>
            <a:endParaRPr lang="en-US" dirty="0">
              <a:solidFill>
                <a:schemeClr val="bg2">
                  <a:lumMod val="10000"/>
                </a:schemeClr>
              </a:solidFill>
              <a:latin typeface="Centaur" panose="02030504050205020304" pitchFamily="18" charset="0"/>
            </a:endParaRPr>
          </a:p>
          <a:p>
            <a:pPr algn="ctr">
              <a:defRPr/>
            </a:pPr>
            <a:r>
              <a:rPr lang="en-US"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1432705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4450"/>
            <a:ext cx="9144000" cy="873125"/>
          </a:xfrm>
          <a:prstGeom prst="rect">
            <a:avLst/>
          </a:prstGeom>
        </p:spPr>
        <p:txBody>
          <a:bodyPr anchor="ctr"/>
          <a:lstStyle/>
          <a:p>
            <a:pPr algn="ctr" fontAlgn="auto">
              <a:spcAft>
                <a:spcPts val="0"/>
              </a:spcAft>
              <a:defRPr/>
            </a:pPr>
            <a:r>
              <a:rPr lang="en-US" sz="3600" b="1" dirty="0">
                <a:latin typeface="+mn-lt"/>
                <a:ea typeface="+mn-ea"/>
              </a:rPr>
              <a:t>What are potential candidates from cardiac glycosides?</a:t>
            </a:r>
            <a:endParaRPr lang="en-US" sz="3600" b="1" dirty="0">
              <a:latin typeface="+mj-lt"/>
              <a:ea typeface="+mj-ea"/>
              <a:cs typeface="+mj-cs"/>
            </a:endParaRPr>
          </a:p>
        </p:txBody>
      </p:sp>
      <p:grpSp>
        <p:nvGrpSpPr>
          <p:cNvPr id="2" name="Group 6"/>
          <p:cNvGrpSpPr>
            <a:grpSpLocks/>
          </p:cNvGrpSpPr>
          <p:nvPr/>
        </p:nvGrpSpPr>
        <p:grpSpPr bwMode="auto">
          <a:xfrm>
            <a:off x="0" y="1377950"/>
            <a:ext cx="9074150" cy="4730750"/>
            <a:chOff x="0" y="1298275"/>
            <a:chExt cx="9073789" cy="4731020"/>
          </a:xfrm>
        </p:grpSpPr>
        <p:pic>
          <p:nvPicPr>
            <p:cNvPr id="1024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8275"/>
              <a:ext cx="9073789" cy="436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nvSpPr>
          <p:spPr bwMode="auto">
            <a:xfrm>
              <a:off x="3656368" y="5659963"/>
              <a:ext cx="33807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t>Iyer </a:t>
              </a:r>
              <a:r>
                <a:rPr lang="en-US" i="1"/>
                <a:t>et al.</a:t>
              </a:r>
              <a:r>
                <a:rPr lang="en-US"/>
                <a:t>, 2010, Wang </a:t>
              </a:r>
              <a:r>
                <a:rPr lang="en-US" i="1"/>
                <a:t>et al.</a:t>
              </a:r>
              <a:r>
                <a:rPr lang="en-US"/>
                <a:t>, 2010</a:t>
              </a: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6"/>
          <p:cNvSpPr>
            <a:spLocks noGrp="1"/>
          </p:cNvSpPr>
          <p:nvPr>
            <p:ph type="title"/>
          </p:nvPr>
        </p:nvSpPr>
        <p:spPr>
          <a:xfrm>
            <a:off x="31750" y="26988"/>
            <a:ext cx="9112250" cy="1143000"/>
          </a:xfrm>
        </p:spPr>
        <p:txBody>
          <a:bodyPr/>
          <a:lstStyle/>
          <a:p>
            <a:r>
              <a:rPr lang="en-US" sz="3600" b="1" smtClean="0"/>
              <a:t>Manipulation of the glycosidic linkage and saccharide moiety of digitoxin</a:t>
            </a:r>
          </a:p>
        </p:txBody>
      </p:sp>
      <p:grpSp>
        <p:nvGrpSpPr>
          <p:cNvPr id="11266" name="Group 20"/>
          <p:cNvGrpSpPr>
            <a:grpSpLocks/>
          </p:cNvGrpSpPr>
          <p:nvPr/>
        </p:nvGrpSpPr>
        <p:grpSpPr bwMode="auto">
          <a:xfrm>
            <a:off x="114300" y="1982788"/>
            <a:ext cx="4437063" cy="3803650"/>
            <a:chOff x="31308" y="1965930"/>
            <a:chExt cx="4436134" cy="3803950"/>
          </a:xfrm>
        </p:grpSpPr>
        <p:pic>
          <p:nvPicPr>
            <p:cNvPr id="11271" name="Picture 12"/>
            <p:cNvPicPr>
              <a:picLocks noChangeAspect="1"/>
            </p:cNvPicPr>
            <p:nvPr/>
          </p:nvPicPr>
          <p:blipFill>
            <a:blip r:embed="rId2">
              <a:extLst>
                <a:ext uri="{28A0092B-C50C-407E-A947-70E740481C1C}">
                  <a14:useLocalDpi xmlns:a14="http://schemas.microsoft.com/office/drawing/2010/main" val="0"/>
                </a:ext>
              </a:extLst>
            </a:blip>
            <a:srcRect b="23756"/>
            <a:stretch>
              <a:fillRect/>
            </a:stretch>
          </p:blipFill>
          <p:spPr bwMode="auto">
            <a:xfrm>
              <a:off x="31308" y="1969937"/>
              <a:ext cx="4436134" cy="259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14"/>
            <p:cNvSpPr txBox="1">
              <a:spLocks noChangeArrowheads="1"/>
            </p:cNvSpPr>
            <p:nvPr/>
          </p:nvSpPr>
          <p:spPr bwMode="auto">
            <a:xfrm>
              <a:off x="31308" y="4754217"/>
              <a:ext cx="42259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000" b="1"/>
                <a:t>n=1;</a:t>
              </a:r>
              <a:r>
                <a:rPr lang="en-US" sz="2000"/>
                <a:t> Digitoxin mono-MeON-saccharide</a:t>
              </a:r>
              <a:endParaRPr lang="en-US" sz="2000" b="1"/>
            </a:p>
            <a:p>
              <a:r>
                <a:rPr lang="en-US" sz="2000" b="1"/>
                <a:t>n=2;</a:t>
              </a:r>
              <a:r>
                <a:rPr lang="en-US" sz="2000"/>
                <a:t> Digitoxin di-MeON-saccharide</a:t>
              </a:r>
            </a:p>
            <a:p>
              <a:r>
                <a:rPr lang="en-US" sz="2000" b="1"/>
                <a:t>n=3;</a:t>
              </a:r>
              <a:r>
                <a:rPr lang="en-US" sz="2000"/>
                <a:t> Digitoxin tri-MeON-saccharide</a:t>
              </a:r>
            </a:p>
          </p:txBody>
        </p:sp>
        <p:sp>
          <p:nvSpPr>
            <p:cNvPr id="11273" name="TextBox 17"/>
            <p:cNvSpPr txBox="1">
              <a:spLocks noChangeArrowheads="1"/>
            </p:cNvSpPr>
            <p:nvPr/>
          </p:nvSpPr>
          <p:spPr bwMode="auto">
            <a:xfrm>
              <a:off x="31308" y="1965930"/>
              <a:ext cx="562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400" b="1"/>
                <a:t>(A)</a:t>
              </a:r>
            </a:p>
          </p:txBody>
        </p:sp>
      </p:grpSp>
      <p:grpSp>
        <p:nvGrpSpPr>
          <p:cNvPr id="11267" name="Group 19"/>
          <p:cNvGrpSpPr>
            <a:grpSpLocks/>
          </p:cNvGrpSpPr>
          <p:nvPr/>
        </p:nvGrpSpPr>
        <p:grpSpPr bwMode="auto">
          <a:xfrm>
            <a:off x="4708525" y="1965325"/>
            <a:ext cx="4435475" cy="4111625"/>
            <a:chOff x="4709160" y="1965930"/>
            <a:chExt cx="4434840" cy="4111726"/>
          </a:xfrm>
        </p:grpSpPr>
        <p:pic>
          <p:nvPicPr>
            <p:cNvPr id="11268" name="Picture 13"/>
            <p:cNvPicPr>
              <a:picLocks/>
            </p:cNvPicPr>
            <p:nvPr/>
          </p:nvPicPr>
          <p:blipFill>
            <a:blip r:embed="rId3">
              <a:extLst>
                <a:ext uri="{28A0092B-C50C-407E-A947-70E740481C1C}">
                  <a14:useLocalDpi xmlns:a14="http://schemas.microsoft.com/office/drawing/2010/main" val="0"/>
                </a:ext>
              </a:extLst>
            </a:blip>
            <a:srcRect b="26334"/>
            <a:stretch>
              <a:fillRect/>
            </a:stretch>
          </p:blipFill>
          <p:spPr bwMode="auto">
            <a:xfrm>
              <a:off x="4709160" y="1965930"/>
              <a:ext cx="4434840" cy="260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5"/>
            <p:cNvSpPr txBox="1">
              <a:spLocks noChangeArrowheads="1"/>
            </p:cNvSpPr>
            <p:nvPr/>
          </p:nvSpPr>
          <p:spPr bwMode="auto">
            <a:xfrm>
              <a:off x="4709160" y="4754217"/>
              <a:ext cx="37266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000" b="1"/>
                <a:t>n=1; </a:t>
              </a:r>
              <a:r>
                <a:rPr lang="en-US" sz="2000"/>
                <a:t>Digitoxin mono-O-saccharide</a:t>
              </a:r>
            </a:p>
            <a:p>
              <a:r>
                <a:rPr lang="en-US" sz="2000" b="1"/>
                <a:t>n=2; </a:t>
              </a:r>
              <a:r>
                <a:rPr lang="en-US" sz="2000"/>
                <a:t>Digitoxin di-O-saccharide</a:t>
              </a:r>
            </a:p>
            <a:p>
              <a:r>
                <a:rPr lang="en-US" sz="2000" b="1"/>
                <a:t>n=3</a:t>
              </a:r>
              <a:r>
                <a:rPr lang="en-US" sz="2000"/>
                <a:t>; Digitoxin</a:t>
              </a:r>
            </a:p>
            <a:p>
              <a:r>
                <a:rPr lang="en-US" sz="2000" b="1"/>
                <a:t>n= </a:t>
              </a:r>
              <a:r>
                <a:rPr lang="en-US" sz="2000" b="1" i="1"/>
                <a:t>alfa-L-rhamnose; </a:t>
              </a:r>
              <a:r>
                <a:rPr lang="en-US" sz="2000" i="1"/>
                <a:t>D6-MA</a:t>
              </a:r>
              <a:endParaRPr lang="en-US" sz="2000"/>
            </a:p>
          </p:txBody>
        </p:sp>
        <p:sp>
          <p:nvSpPr>
            <p:cNvPr id="11270" name="TextBox 18"/>
            <p:cNvSpPr txBox="1">
              <a:spLocks noChangeArrowheads="1"/>
            </p:cNvSpPr>
            <p:nvPr/>
          </p:nvSpPr>
          <p:spPr bwMode="auto">
            <a:xfrm>
              <a:off x="4709160" y="1969937"/>
              <a:ext cx="5489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400" b="1"/>
                <a:t>(B)</a:t>
              </a:r>
            </a:p>
          </p:txBody>
        </p:sp>
      </p:gr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57150"/>
            <a:ext cx="9144000" cy="1143000"/>
          </a:xfrm>
        </p:spPr>
        <p:txBody>
          <a:bodyPr/>
          <a:lstStyle/>
          <a:p>
            <a:r>
              <a:rPr lang="en-US" sz="3600" b="1" smtClean="0"/>
              <a:t>Digitoxin O-saccharides are more potent than digitoxin MeON-saccharides</a:t>
            </a:r>
          </a:p>
        </p:txBody>
      </p:sp>
      <p:pic>
        <p:nvPicPr>
          <p:cNvPr id="122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550" y="1601788"/>
            <a:ext cx="69913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4176713" y="6249988"/>
            <a:ext cx="163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t>Iyer </a:t>
            </a:r>
            <a:r>
              <a:rPr lang="en-US" i="1"/>
              <a:t>et al.</a:t>
            </a:r>
            <a:r>
              <a:rPr lang="en-US"/>
              <a:t>, 2010</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223838"/>
            <a:ext cx="9144000" cy="1143000"/>
          </a:xfrm>
        </p:spPr>
        <p:txBody>
          <a:bodyPr/>
          <a:lstStyle/>
          <a:p>
            <a:r>
              <a:rPr lang="en-US" sz="3600" b="1" smtClean="0"/>
              <a:t>Digitoxin monosaccharide analogs are more potent anticancer agents than their disaccharide and trisaccharide counterparts </a:t>
            </a:r>
          </a:p>
        </p:txBody>
      </p:sp>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906588"/>
            <a:ext cx="888682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3"/>
          <p:cNvSpPr txBox="1">
            <a:spLocks noChangeArrowheads="1"/>
          </p:cNvSpPr>
          <p:nvPr/>
        </p:nvSpPr>
        <p:spPr bwMode="auto">
          <a:xfrm>
            <a:off x="3643313" y="6386513"/>
            <a:ext cx="1636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t>Iyer </a:t>
            </a:r>
            <a:r>
              <a:rPr lang="en-US" i="1"/>
              <a:t>et al.</a:t>
            </a:r>
            <a:r>
              <a:rPr lang="en-US"/>
              <a:t>, 2010</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0" y="11113"/>
            <a:ext cx="9144000" cy="1143000"/>
          </a:xfrm>
        </p:spPr>
        <p:txBody>
          <a:bodyPr/>
          <a:lstStyle/>
          <a:p>
            <a:r>
              <a:rPr lang="en-US" sz="3600" b="1" smtClean="0"/>
              <a:t>Digitoxin affects Na</a:t>
            </a:r>
            <a:r>
              <a:rPr lang="en-US" sz="3600" b="1" baseline="30000" smtClean="0"/>
              <a:t>+</a:t>
            </a:r>
            <a:r>
              <a:rPr lang="en-US" sz="3600" b="1" smtClean="0"/>
              <a:t>/K</a:t>
            </a:r>
            <a:r>
              <a:rPr lang="en-US" sz="3600" b="1" baseline="30000" smtClean="0"/>
              <a:t>+</a:t>
            </a:r>
            <a:r>
              <a:rPr lang="en-US" sz="3600" b="1" smtClean="0"/>
              <a:t>ATPase differently depending on its concentration</a:t>
            </a:r>
          </a:p>
        </p:txBody>
      </p:sp>
      <p:grpSp>
        <p:nvGrpSpPr>
          <p:cNvPr id="14338" name="Group 2"/>
          <p:cNvGrpSpPr>
            <a:grpSpLocks/>
          </p:cNvGrpSpPr>
          <p:nvPr/>
        </p:nvGrpSpPr>
        <p:grpSpPr bwMode="auto">
          <a:xfrm>
            <a:off x="1408113" y="1236663"/>
            <a:ext cx="2005012" cy="1001712"/>
            <a:chOff x="2728690" y="-7560"/>
            <a:chExt cx="2004162" cy="1002359"/>
          </a:xfrm>
        </p:grpSpPr>
        <p:pic>
          <p:nvPicPr>
            <p:cNvPr id="143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3630" y="363863"/>
              <a:ext cx="1606323"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9" name="TextBox 4"/>
            <p:cNvSpPr txBox="1">
              <a:spLocks noChangeArrowheads="1"/>
            </p:cNvSpPr>
            <p:nvPr/>
          </p:nvSpPr>
          <p:spPr bwMode="auto">
            <a:xfrm>
              <a:off x="2728690" y="-7560"/>
              <a:ext cx="2004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t>Digitoxin (0.5-5μM)</a:t>
              </a:r>
            </a:p>
          </p:txBody>
        </p:sp>
      </p:grpSp>
      <p:grpSp>
        <p:nvGrpSpPr>
          <p:cNvPr id="14339" name="Group 5"/>
          <p:cNvGrpSpPr>
            <a:grpSpLocks/>
          </p:cNvGrpSpPr>
          <p:nvPr/>
        </p:nvGrpSpPr>
        <p:grpSpPr bwMode="auto">
          <a:xfrm>
            <a:off x="5584825" y="1252538"/>
            <a:ext cx="2225675" cy="1008062"/>
            <a:chOff x="2330934" y="53142"/>
            <a:chExt cx="2226428" cy="1007637"/>
          </a:xfrm>
        </p:grpSpPr>
        <p:pic>
          <p:nvPicPr>
            <p:cNvPr id="1435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4388" y="429843"/>
              <a:ext cx="1606323" cy="63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TextBox 7"/>
            <p:cNvSpPr txBox="1">
              <a:spLocks noChangeArrowheads="1"/>
            </p:cNvSpPr>
            <p:nvPr/>
          </p:nvSpPr>
          <p:spPr bwMode="auto">
            <a:xfrm>
              <a:off x="2330934" y="53142"/>
              <a:ext cx="2226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t>Digitoxin (10-100 nM)</a:t>
              </a:r>
            </a:p>
          </p:txBody>
        </p:sp>
      </p:grpSp>
      <p:sp>
        <p:nvSpPr>
          <p:cNvPr id="14340" name="TextBox 8"/>
          <p:cNvSpPr txBox="1">
            <a:spLocks noChangeArrowheads="1"/>
          </p:cNvSpPr>
          <p:nvPr/>
        </p:nvSpPr>
        <p:spPr bwMode="auto">
          <a:xfrm>
            <a:off x="1524000" y="2630488"/>
            <a:ext cx="170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t>Na</a:t>
            </a:r>
            <a:r>
              <a:rPr lang="en-US" baseline="30000"/>
              <a:t>+</a:t>
            </a:r>
            <a:r>
              <a:rPr lang="en-US"/>
              <a:t>/K</a:t>
            </a:r>
            <a:r>
              <a:rPr lang="en-US" baseline="30000"/>
              <a:t>+</a:t>
            </a:r>
            <a:r>
              <a:rPr lang="en-US"/>
              <a:t> ATPase</a:t>
            </a:r>
          </a:p>
          <a:p>
            <a:pPr algn="ctr"/>
            <a:r>
              <a:rPr lang="en-US"/>
              <a:t>inhibition</a:t>
            </a:r>
          </a:p>
        </p:txBody>
      </p:sp>
      <p:sp>
        <p:nvSpPr>
          <p:cNvPr id="14341" name="TextBox 9"/>
          <p:cNvSpPr txBox="1">
            <a:spLocks noChangeArrowheads="1"/>
          </p:cNvSpPr>
          <p:nvPr/>
        </p:nvSpPr>
        <p:spPr bwMode="auto">
          <a:xfrm>
            <a:off x="1704975" y="3589338"/>
            <a:ext cx="1341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t>Intracellular </a:t>
            </a:r>
          </a:p>
          <a:p>
            <a:pPr algn="ctr"/>
            <a:r>
              <a:rPr lang="en-US"/>
              <a:t>Na</a:t>
            </a:r>
            <a:r>
              <a:rPr lang="en-US" baseline="30000"/>
              <a:t>+</a:t>
            </a:r>
            <a:r>
              <a:rPr lang="en-US"/>
              <a:t> </a:t>
            </a:r>
            <a:r>
              <a:rPr lang="en-US">
                <a:latin typeface="Wingdings" pitchFamily="2" charset="2"/>
              </a:rPr>
              <a:t></a:t>
            </a:r>
            <a:endParaRPr lang="en-US"/>
          </a:p>
        </p:txBody>
      </p:sp>
      <p:sp>
        <p:nvSpPr>
          <p:cNvPr id="14342" name="TextBox 10"/>
          <p:cNvSpPr txBox="1">
            <a:spLocks noChangeArrowheads="1"/>
          </p:cNvSpPr>
          <p:nvPr/>
        </p:nvSpPr>
        <p:spPr bwMode="auto">
          <a:xfrm>
            <a:off x="1352550" y="4513263"/>
            <a:ext cx="2046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t>Na</a:t>
            </a:r>
            <a:r>
              <a:rPr lang="en-US" baseline="30000"/>
              <a:t>+</a:t>
            </a:r>
            <a:r>
              <a:rPr lang="en-US"/>
              <a:t>/Ca</a:t>
            </a:r>
            <a:r>
              <a:rPr lang="en-US" baseline="30000"/>
              <a:t>2+</a:t>
            </a:r>
            <a:r>
              <a:rPr lang="en-US"/>
              <a:t> exchanger </a:t>
            </a:r>
          </a:p>
          <a:p>
            <a:r>
              <a:rPr lang="en-US"/>
              <a:t>activation</a:t>
            </a:r>
          </a:p>
        </p:txBody>
      </p:sp>
      <p:sp>
        <p:nvSpPr>
          <p:cNvPr id="14343" name="TextBox 11"/>
          <p:cNvSpPr txBox="1">
            <a:spLocks noChangeArrowheads="1"/>
          </p:cNvSpPr>
          <p:nvPr/>
        </p:nvSpPr>
        <p:spPr bwMode="auto">
          <a:xfrm>
            <a:off x="1284288" y="5516563"/>
            <a:ext cx="2214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t>Intracellular Ca</a:t>
            </a:r>
            <a:r>
              <a:rPr lang="en-US" baseline="30000"/>
              <a:t>2+</a:t>
            </a:r>
            <a:r>
              <a:rPr lang="en-US"/>
              <a:t> </a:t>
            </a:r>
            <a:r>
              <a:rPr lang="en-US">
                <a:latin typeface="Wingdings" pitchFamily="2" charset="2"/>
              </a:rPr>
              <a:t></a:t>
            </a:r>
            <a:endParaRPr lang="en-US"/>
          </a:p>
        </p:txBody>
      </p:sp>
      <p:sp>
        <p:nvSpPr>
          <p:cNvPr id="14344" name="TextBox 54"/>
          <p:cNvSpPr txBox="1">
            <a:spLocks noChangeArrowheads="1"/>
          </p:cNvSpPr>
          <p:nvPr/>
        </p:nvSpPr>
        <p:spPr bwMode="auto">
          <a:xfrm>
            <a:off x="1370013" y="6356350"/>
            <a:ext cx="202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a:t>Intracellular events</a:t>
            </a:r>
          </a:p>
        </p:txBody>
      </p:sp>
      <p:sp>
        <p:nvSpPr>
          <p:cNvPr id="14345" name="TextBox 14"/>
          <p:cNvSpPr txBox="1">
            <a:spLocks noChangeArrowheads="1"/>
          </p:cNvSpPr>
          <p:nvPr/>
        </p:nvSpPr>
        <p:spPr bwMode="auto">
          <a:xfrm>
            <a:off x="5059363" y="3179763"/>
            <a:ext cx="35036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t>Na</a:t>
            </a:r>
            <a:r>
              <a:rPr lang="en-US" baseline="30000"/>
              <a:t>+</a:t>
            </a:r>
            <a:r>
              <a:rPr lang="en-US"/>
              <a:t>/K</a:t>
            </a:r>
            <a:r>
              <a:rPr lang="en-US" baseline="30000"/>
              <a:t>+</a:t>
            </a:r>
            <a:r>
              <a:rPr lang="en-US"/>
              <a:t> ATPase signalosome</a:t>
            </a:r>
          </a:p>
          <a:p>
            <a:r>
              <a:rPr lang="en-US">
                <a:solidFill>
                  <a:srgbClr val="000000"/>
                </a:solidFill>
              </a:rPr>
              <a:t>(MAPK, SRC, Akt, and PLC signaling) </a:t>
            </a:r>
          </a:p>
        </p:txBody>
      </p:sp>
      <p:sp>
        <p:nvSpPr>
          <p:cNvPr id="14346" name="TextBox 16"/>
          <p:cNvSpPr txBox="1">
            <a:spLocks noChangeArrowheads="1"/>
          </p:cNvSpPr>
          <p:nvPr/>
        </p:nvSpPr>
        <p:spPr bwMode="auto">
          <a:xfrm>
            <a:off x="5354638" y="4529138"/>
            <a:ext cx="2944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t>Intracellular events</a:t>
            </a:r>
          </a:p>
          <a:p>
            <a:r>
              <a:rPr lang="en-US"/>
              <a:t>Manipulated gene expression</a:t>
            </a:r>
          </a:p>
          <a:p>
            <a:r>
              <a:rPr lang="en-US"/>
              <a:t>Cancer specific genes </a:t>
            </a:r>
            <a:r>
              <a:rPr lang="en-US">
                <a:latin typeface="Wingdings" pitchFamily="2" charset="2"/>
              </a:rPr>
              <a:t></a:t>
            </a:r>
            <a:endParaRPr lang="en-US"/>
          </a:p>
        </p:txBody>
      </p:sp>
      <p:cxnSp>
        <p:nvCxnSpPr>
          <p:cNvPr id="19" name="Straight Arrow Connector 18"/>
          <p:cNvCxnSpPr>
            <a:endCxn id="14345" idx="0"/>
          </p:cNvCxnSpPr>
          <p:nvPr/>
        </p:nvCxnSpPr>
        <p:spPr>
          <a:xfrm rot="16200000" flipH="1">
            <a:off x="6419056" y="2788444"/>
            <a:ext cx="773113" cy="952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4345" idx="2"/>
            <a:endCxn id="14346" idx="0"/>
          </p:cNvCxnSpPr>
          <p:nvPr/>
        </p:nvCxnSpPr>
        <p:spPr>
          <a:xfrm rot="16200000" flipH="1">
            <a:off x="6467475" y="4170363"/>
            <a:ext cx="701675" cy="158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4343" idx="2"/>
            <a:endCxn id="14344" idx="0"/>
          </p:cNvCxnSpPr>
          <p:nvPr/>
        </p:nvCxnSpPr>
        <p:spPr>
          <a:xfrm rot="5400000">
            <a:off x="2151063" y="6116638"/>
            <a:ext cx="471487" cy="79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4342" idx="2"/>
            <a:endCxn id="14343" idx="0"/>
          </p:cNvCxnSpPr>
          <p:nvPr/>
        </p:nvCxnSpPr>
        <p:spPr>
          <a:xfrm rot="16200000" flipH="1">
            <a:off x="2205038" y="5330825"/>
            <a:ext cx="357188" cy="142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4341" idx="2"/>
            <a:endCxn id="14342" idx="0"/>
          </p:cNvCxnSpPr>
          <p:nvPr/>
        </p:nvCxnSpPr>
        <p:spPr>
          <a:xfrm rot="16200000" flipH="1">
            <a:off x="2236787" y="4373563"/>
            <a:ext cx="277813"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4340" idx="2"/>
            <a:endCxn id="14341" idx="0"/>
          </p:cNvCxnSpPr>
          <p:nvPr/>
        </p:nvCxnSpPr>
        <p:spPr>
          <a:xfrm rot="5400000">
            <a:off x="2219325" y="3432175"/>
            <a:ext cx="3127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4340" idx="0"/>
          </p:cNvCxnSpPr>
          <p:nvPr/>
        </p:nvCxnSpPr>
        <p:spPr>
          <a:xfrm rot="5400000">
            <a:off x="2179637" y="2433638"/>
            <a:ext cx="392113"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354" name="TextBox 56"/>
          <p:cNvSpPr txBox="1">
            <a:spLocks noChangeArrowheads="1"/>
          </p:cNvSpPr>
          <p:nvPr/>
        </p:nvSpPr>
        <p:spPr bwMode="auto">
          <a:xfrm>
            <a:off x="6248400" y="6356350"/>
            <a:ext cx="112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t>Cell death</a:t>
            </a:r>
          </a:p>
        </p:txBody>
      </p:sp>
      <p:cxnSp>
        <p:nvCxnSpPr>
          <p:cNvPr id="58" name="Straight Arrow Connector 57"/>
          <p:cNvCxnSpPr>
            <a:stCxn id="14346" idx="2"/>
            <a:endCxn id="14354" idx="0"/>
          </p:cNvCxnSpPr>
          <p:nvPr/>
        </p:nvCxnSpPr>
        <p:spPr>
          <a:xfrm rot="5400000">
            <a:off x="6366669" y="5896769"/>
            <a:ext cx="903287" cy="158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0" y="207963"/>
            <a:ext cx="9144000" cy="1143000"/>
          </a:xfrm>
        </p:spPr>
        <p:txBody>
          <a:bodyPr/>
          <a:lstStyle/>
          <a:p>
            <a:r>
              <a:rPr lang="en-US" sz="3600" b="1" smtClean="0"/>
              <a:t>CGs reduce  cell cycle regulatory proteins that are specifically overexpressed in cancer cells by blocking AP-1 and NF-κB signaling</a:t>
            </a:r>
          </a:p>
        </p:txBody>
      </p:sp>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825625"/>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41288"/>
            <a:ext cx="9144000" cy="1143000"/>
          </a:xfrm>
        </p:spPr>
        <p:txBody>
          <a:bodyPr/>
          <a:lstStyle/>
          <a:p>
            <a:r>
              <a:rPr lang="en-US" sz="3600" b="1" smtClean="0"/>
              <a:t>Conclusions and future directions</a:t>
            </a:r>
          </a:p>
        </p:txBody>
      </p:sp>
      <p:sp>
        <p:nvSpPr>
          <p:cNvPr id="3" name="Content Placeholder 2"/>
          <p:cNvSpPr>
            <a:spLocks noGrp="1"/>
          </p:cNvSpPr>
          <p:nvPr>
            <p:ph idx="1"/>
          </p:nvPr>
        </p:nvSpPr>
        <p:spPr>
          <a:xfrm>
            <a:off x="457200" y="1582738"/>
            <a:ext cx="8229600" cy="3981450"/>
          </a:xfrm>
        </p:spPr>
        <p:txBody>
          <a:bodyPr rtlCol="0">
            <a:noAutofit/>
          </a:bodyPr>
          <a:lstStyle/>
          <a:p>
            <a:pPr fontAlgn="auto">
              <a:spcAft>
                <a:spcPts val="0"/>
              </a:spcAft>
              <a:buFont typeface="Arial"/>
              <a:buChar char="•"/>
              <a:defRPr/>
            </a:pPr>
            <a:r>
              <a:rPr lang="en-US" sz="2400" dirty="0" smtClean="0">
                <a:ea typeface="+mn-ea"/>
              </a:rPr>
              <a:t>How do digitoxin and analog cause G2/M phase arrest and apoptosis in cancer cells?</a:t>
            </a:r>
          </a:p>
          <a:p>
            <a:pPr fontAlgn="auto">
              <a:spcAft>
                <a:spcPts val="0"/>
              </a:spcAft>
              <a:buFont typeface="Arial"/>
              <a:buChar char="•"/>
              <a:defRPr/>
            </a:pPr>
            <a:endParaRPr lang="en-US" sz="2400" dirty="0" smtClean="0">
              <a:ea typeface="+mn-ea"/>
            </a:endParaRPr>
          </a:p>
          <a:p>
            <a:pPr fontAlgn="auto">
              <a:spcAft>
                <a:spcPts val="0"/>
              </a:spcAft>
              <a:buFont typeface="Arial"/>
              <a:buChar char="•"/>
              <a:defRPr/>
            </a:pPr>
            <a:r>
              <a:rPr lang="en-US" sz="2400" dirty="0" smtClean="0">
                <a:ea typeface="+mn-ea"/>
              </a:rPr>
              <a:t>What are potential p53-independent therapeutic target(s) that mediate cancer cell death?</a:t>
            </a:r>
          </a:p>
          <a:p>
            <a:pPr fontAlgn="auto">
              <a:spcAft>
                <a:spcPts val="0"/>
              </a:spcAft>
              <a:buFont typeface="Arial"/>
              <a:buChar char="•"/>
              <a:defRPr/>
            </a:pPr>
            <a:endParaRPr lang="en-US" sz="2400" dirty="0" smtClean="0">
              <a:ea typeface="+mn-ea"/>
            </a:endParaRPr>
          </a:p>
          <a:p>
            <a:pPr fontAlgn="auto">
              <a:spcAft>
                <a:spcPts val="0"/>
              </a:spcAft>
              <a:buFont typeface="Arial"/>
              <a:buChar char="•"/>
              <a:defRPr/>
            </a:pPr>
            <a:r>
              <a:rPr lang="en-US" sz="2400" dirty="0" smtClean="0">
                <a:ea typeface="+mn-ea"/>
              </a:rPr>
              <a:t>How do digitoxin and </a:t>
            </a:r>
            <a:r>
              <a:rPr lang="en-US" sz="2400" cap="all" dirty="0" smtClean="0">
                <a:ea typeface="+mn-ea"/>
              </a:rPr>
              <a:t>d6-ma</a:t>
            </a:r>
            <a:r>
              <a:rPr lang="en-US" sz="2400" dirty="0" smtClean="0">
                <a:ea typeface="+mn-ea"/>
              </a:rPr>
              <a:t> inhibit survivin and p53 expression in cancer cells?</a:t>
            </a:r>
          </a:p>
          <a:p>
            <a:pPr fontAlgn="auto">
              <a:spcAft>
                <a:spcPts val="0"/>
              </a:spcAft>
              <a:buFont typeface="Arial"/>
              <a:buChar char="•"/>
              <a:defRPr/>
            </a:pPr>
            <a:endParaRPr lang="en-US" sz="2400" dirty="0" smtClean="0">
              <a:ea typeface="+mn-ea"/>
            </a:endParaRPr>
          </a:p>
          <a:p>
            <a:pPr fontAlgn="auto">
              <a:spcAft>
                <a:spcPts val="0"/>
              </a:spcAft>
              <a:buFont typeface="Arial"/>
              <a:buChar char="•"/>
              <a:defRPr/>
            </a:pPr>
            <a:r>
              <a:rPr lang="en-US" sz="2400" dirty="0" smtClean="0">
                <a:ea typeface="+mn-ea"/>
              </a:rPr>
              <a:t>Would digitoxin and D6-MA induce mitotic catastrophe in cancer cells? if so, how?</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90488"/>
            <a:ext cx="9144000" cy="1143000"/>
          </a:xfrm>
        </p:spPr>
        <p:txBody>
          <a:bodyPr/>
          <a:lstStyle/>
          <a:p>
            <a:r>
              <a:rPr lang="en-US" sz="3600" b="1" smtClean="0"/>
              <a:t>Digitoxin and a synthetic monosaccharide analog inhibit cell viability in lung cancer cells </a:t>
            </a:r>
            <a:endParaRPr lang="en-US" sz="3600" smtClean="0"/>
          </a:p>
        </p:txBody>
      </p:sp>
      <p:sp>
        <p:nvSpPr>
          <p:cNvPr id="4" name="Content Placeholder 3"/>
          <p:cNvSpPr>
            <a:spLocks noGrp="1"/>
          </p:cNvSpPr>
          <p:nvPr>
            <p:ph idx="1"/>
          </p:nvPr>
        </p:nvSpPr>
        <p:spPr/>
        <p:txBody>
          <a:bodyPr rtlCol="0">
            <a:normAutofit lnSpcReduction="10000"/>
          </a:bodyPr>
          <a:lstStyle/>
          <a:p>
            <a:pPr fontAlgn="auto">
              <a:spcAft>
                <a:spcPts val="0"/>
              </a:spcAft>
              <a:buFont typeface="Arial"/>
              <a:buChar char="•"/>
              <a:defRPr/>
            </a:pPr>
            <a:r>
              <a:rPr lang="en-US" dirty="0" smtClean="0">
                <a:ea typeface="+mn-ea"/>
              </a:rPr>
              <a:t>Outline</a:t>
            </a:r>
          </a:p>
          <a:p>
            <a:pPr fontAlgn="auto">
              <a:spcAft>
                <a:spcPts val="0"/>
              </a:spcAft>
              <a:buFont typeface="Arial"/>
              <a:buChar char="•"/>
              <a:defRPr/>
            </a:pPr>
            <a:endParaRPr lang="en-US" dirty="0" smtClean="0">
              <a:ea typeface="+mn-ea"/>
            </a:endParaRPr>
          </a:p>
          <a:p>
            <a:pPr lvl="1" fontAlgn="auto">
              <a:spcAft>
                <a:spcPts val="0"/>
              </a:spcAft>
              <a:buFont typeface="Arial"/>
              <a:buChar char="–"/>
              <a:defRPr/>
            </a:pPr>
            <a:r>
              <a:rPr lang="en-US" dirty="0" smtClean="0">
                <a:ea typeface="+mn-ea"/>
              </a:rPr>
              <a:t>Introduction</a:t>
            </a:r>
          </a:p>
          <a:p>
            <a:pPr lvl="1" fontAlgn="auto">
              <a:spcAft>
                <a:spcPts val="0"/>
              </a:spcAft>
              <a:buFont typeface="Arial"/>
              <a:buChar char="–"/>
              <a:defRPr/>
            </a:pPr>
            <a:endParaRPr lang="en-US" dirty="0" smtClean="0">
              <a:ea typeface="+mn-ea"/>
            </a:endParaRPr>
          </a:p>
          <a:p>
            <a:pPr lvl="1" fontAlgn="auto">
              <a:spcAft>
                <a:spcPts val="0"/>
              </a:spcAft>
              <a:buFont typeface="Arial"/>
              <a:buChar char="–"/>
              <a:defRPr/>
            </a:pPr>
            <a:r>
              <a:rPr lang="en-US" dirty="0" smtClean="0">
                <a:ea typeface="+mn-ea"/>
              </a:rPr>
              <a:t>Objectives and hypothesis</a:t>
            </a:r>
          </a:p>
          <a:p>
            <a:pPr lvl="1" fontAlgn="auto">
              <a:spcAft>
                <a:spcPts val="0"/>
              </a:spcAft>
              <a:buFont typeface="Arial"/>
              <a:buChar char="–"/>
              <a:defRPr/>
            </a:pPr>
            <a:endParaRPr lang="en-US" dirty="0" smtClean="0">
              <a:ea typeface="+mn-ea"/>
            </a:endParaRPr>
          </a:p>
          <a:p>
            <a:pPr lvl="1" fontAlgn="auto">
              <a:spcAft>
                <a:spcPts val="0"/>
              </a:spcAft>
              <a:buFont typeface="Arial"/>
              <a:buChar char="–"/>
              <a:defRPr/>
            </a:pPr>
            <a:r>
              <a:rPr lang="en-US" dirty="0" smtClean="0">
                <a:ea typeface="+mn-ea"/>
              </a:rPr>
              <a:t>Results</a:t>
            </a:r>
          </a:p>
          <a:p>
            <a:pPr lvl="1" fontAlgn="auto">
              <a:spcAft>
                <a:spcPts val="0"/>
              </a:spcAft>
              <a:buFont typeface="Arial"/>
              <a:buChar char="–"/>
              <a:defRPr/>
            </a:pPr>
            <a:endParaRPr lang="en-US" dirty="0" smtClean="0">
              <a:ea typeface="+mn-ea"/>
            </a:endParaRPr>
          </a:p>
          <a:p>
            <a:pPr lvl="1" fontAlgn="auto">
              <a:spcAft>
                <a:spcPts val="0"/>
              </a:spcAft>
              <a:buFont typeface="Arial"/>
              <a:buChar char="–"/>
              <a:defRPr/>
            </a:pPr>
            <a:r>
              <a:rPr lang="en-US" dirty="0" smtClean="0">
                <a:ea typeface="+mn-ea"/>
              </a:rPr>
              <a:t>Discussion and conclusions</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57150"/>
            <a:ext cx="8229600" cy="1143000"/>
          </a:xfrm>
        </p:spPr>
        <p:txBody>
          <a:bodyPr/>
          <a:lstStyle/>
          <a:p>
            <a:r>
              <a:rPr lang="en-US" sz="3600" b="1" smtClean="0"/>
              <a:t>Introduction</a:t>
            </a:r>
          </a:p>
        </p:txBody>
      </p:sp>
      <p:sp>
        <p:nvSpPr>
          <p:cNvPr id="18434" name="Content Placeholder 2"/>
          <p:cNvSpPr>
            <a:spLocks noGrp="1"/>
          </p:cNvSpPr>
          <p:nvPr>
            <p:ph idx="1"/>
          </p:nvPr>
        </p:nvSpPr>
        <p:spPr>
          <a:xfrm>
            <a:off x="457200" y="1182688"/>
            <a:ext cx="8229600" cy="4525962"/>
          </a:xfrm>
        </p:spPr>
        <p:txBody>
          <a:bodyPr/>
          <a:lstStyle/>
          <a:p>
            <a:r>
              <a:rPr lang="en-US" sz="2300" smtClean="0"/>
              <a:t>Appropriate cell cycle progression is crucial for cell viability.</a:t>
            </a:r>
          </a:p>
          <a:p>
            <a:endParaRPr lang="en-US" sz="2300" smtClean="0"/>
          </a:p>
          <a:p>
            <a:r>
              <a:rPr lang="en-US" sz="2300" i="1" smtClean="0"/>
              <a:t>In vitro</a:t>
            </a:r>
            <a:r>
              <a:rPr lang="en-US" sz="2300" smtClean="0"/>
              <a:t> CGs studies showed apoptosis, autophagy, and cell cycle arrest; however, mechanism is unclear.</a:t>
            </a:r>
          </a:p>
          <a:p>
            <a:endParaRPr lang="en-US" sz="2300" smtClean="0"/>
          </a:p>
          <a:p>
            <a:r>
              <a:rPr lang="en-US" sz="2300" smtClean="0"/>
              <a:t>Wang et al. synthesized and compared several digitoxin monosaccharide analogs for lethal and growth inhibitory effects. </a:t>
            </a:r>
          </a:p>
          <a:p>
            <a:endParaRPr lang="en-US" sz="2300" smtClean="0"/>
          </a:p>
          <a:p>
            <a:r>
              <a:rPr lang="en-US" sz="2300" smtClean="0"/>
              <a:t>Three monosaccharide analogues showed at least a 5-fold increase in antineoplastic potency in NSCLC.</a:t>
            </a:r>
          </a:p>
          <a:p>
            <a:endParaRPr lang="en-US" sz="2300" smtClean="0"/>
          </a:p>
          <a:p>
            <a:r>
              <a:rPr lang="en-US" sz="2300" smtClean="0"/>
              <a:t>Understanding the cytotoxic mechanism of CGs in NSCLC will help in developing safer and more effective anti-cancer drugs. </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74613"/>
            <a:ext cx="8229600" cy="1143000"/>
          </a:xfrm>
        </p:spPr>
        <p:txBody>
          <a:bodyPr/>
          <a:lstStyle/>
          <a:p>
            <a:r>
              <a:rPr lang="en-US" sz="3600" b="1" smtClean="0"/>
              <a:t>Objective and Hypothesis</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a:buChar char="•"/>
              <a:defRPr/>
            </a:pPr>
            <a:r>
              <a:rPr lang="en-US" dirty="0" smtClean="0">
                <a:ea typeface="+mn-ea"/>
              </a:rPr>
              <a:t>NCI-H460 cells were chosen as a model for NSCLC  because</a:t>
            </a:r>
          </a:p>
          <a:p>
            <a:pPr lvl="1" fontAlgn="auto">
              <a:spcAft>
                <a:spcPts val="0"/>
              </a:spcAft>
              <a:buFont typeface="Arial"/>
              <a:buChar char="–"/>
              <a:defRPr/>
            </a:pPr>
            <a:r>
              <a:rPr lang="en-US" dirty="0" smtClean="0">
                <a:ea typeface="+mn-ea"/>
              </a:rPr>
              <a:t>NSCLC cells are more sensitive to digitoxin and D6-MA</a:t>
            </a:r>
          </a:p>
          <a:p>
            <a:pPr lvl="1" fontAlgn="auto">
              <a:spcAft>
                <a:spcPts val="0"/>
              </a:spcAft>
              <a:buFont typeface="Arial"/>
              <a:buChar char="–"/>
              <a:defRPr/>
            </a:pPr>
            <a:r>
              <a:rPr lang="en-US" dirty="0" smtClean="0">
                <a:ea typeface="+mn-ea"/>
              </a:rPr>
              <a:t>Recalcitrance of NSCLC cells to chemotherapy</a:t>
            </a:r>
          </a:p>
          <a:p>
            <a:pPr lvl="1" fontAlgn="auto">
              <a:spcAft>
                <a:spcPts val="0"/>
              </a:spcAft>
              <a:buFont typeface="Arial"/>
              <a:buNone/>
              <a:defRPr/>
            </a:pPr>
            <a:endParaRPr lang="en-US" dirty="0" smtClean="0">
              <a:ea typeface="+mn-ea"/>
            </a:endParaRPr>
          </a:p>
          <a:p>
            <a:pPr fontAlgn="auto">
              <a:spcAft>
                <a:spcPts val="0"/>
              </a:spcAft>
              <a:buFont typeface="Arial"/>
              <a:buChar char="•"/>
              <a:defRPr/>
            </a:pPr>
            <a:r>
              <a:rPr lang="en-US" dirty="0" smtClean="0">
                <a:ea typeface="+mn-ea"/>
              </a:rPr>
              <a:t>Objective: </a:t>
            </a:r>
          </a:p>
          <a:p>
            <a:pPr lvl="1" fontAlgn="auto">
              <a:spcAft>
                <a:spcPts val="0"/>
              </a:spcAft>
              <a:buFont typeface="Arial"/>
              <a:buChar char="–"/>
              <a:defRPr/>
            </a:pPr>
            <a:r>
              <a:rPr lang="en-US" dirty="0" smtClean="0">
                <a:ea typeface="+mn-ea"/>
              </a:rPr>
              <a:t>compare digitoxin with D6-MA with respect to their cytotoxic mechanisms</a:t>
            </a:r>
          </a:p>
          <a:p>
            <a:pPr lvl="1" fontAlgn="auto">
              <a:spcAft>
                <a:spcPts val="0"/>
              </a:spcAft>
              <a:buFont typeface="Arial"/>
              <a:buNone/>
              <a:defRPr/>
            </a:pPr>
            <a:endParaRPr lang="en-US" dirty="0" smtClean="0">
              <a:ea typeface="+mn-ea"/>
            </a:endParaRPr>
          </a:p>
          <a:p>
            <a:pPr fontAlgn="auto">
              <a:spcAft>
                <a:spcPts val="0"/>
              </a:spcAft>
              <a:buFont typeface="Arial"/>
              <a:buChar char="•"/>
              <a:defRPr/>
            </a:pPr>
            <a:r>
              <a:rPr lang="en-US" dirty="0" smtClean="0">
                <a:ea typeface="+mn-ea"/>
              </a:rPr>
              <a:t>Hypothesis: </a:t>
            </a:r>
          </a:p>
          <a:p>
            <a:pPr lvl="1" fontAlgn="auto">
              <a:spcAft>
                <a:spcPts val="0"/>
              </a:spcAft>
              <a:buFont typeface="Arial"/>
              <a:buChar char="–"/>
              <a:defRPr/>
            </a:pPr>
            <a:r>
              <a:rPr lang="en-US" dirty="0" smtClean="0">
                <a:ea typeface="+mn-ea"/>
              </a:rPr>
              <a:t>therapeutically relevant doses of digitoxin and D6-MA would decrease cell viability due to G2/M arrest and induce apoptosis in NCI-H460 cells , with D6-MA being more potent. </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4"/>
          <p:cNvSpPr>
            <a:spLocks noGrp="1"/>
          </p:cNvSpPr>
          <p:nvPr>
            <p:ph type="ctrTitle"/>
          </p:nvPr>
        </p:nvSpPr>
        <p:spPr>
          <a:xfrm>
            <a:off x="0" y="709613"/>
            <a:ext cx="9144000" cy="1470025"/>
          </a:xfrm>
        </p:spPr>
        <p:txBody>
          <a:bodyPr/>
          <a:lstStyle/>
          <a:p>
            <a:r>
              <a:rPr lang="en-US" sz="4000" b="1" smtClean="0"/>
              <a:t>Characterization of the pharmacological effects of cardiac glycosides on lung epithelial cells</a:t>
            </a:r>
            <a:br>
              <a:rPr lang="en-US" sz="4000" b="1" smtClean="0"/>
            </a:br>
            <a:endParaRPr lang="en-US" sz="4000" b="1" smtClean="0"/>
          </a:p>
        </p:txBody>
      </p:sp>
      <p:sp>
        <p:nvSpPr>
          <p:cNvPr id="6" name="Subtitle 5"/>
          <p:cNvSpPr>
            <a:spLocks noGrp="1"/>
          </p:cNvSpPr>
          <p:nvPr>
            <p:ph type="subTitle" idx="1"/>
          </p:nvPr>
        </p:nvSpPr>
        <p:spPr>
          <a:xfrm>
            <a:off x="1371600" y="3344863"/>
            <a:ext cx="6400800" cy="1752600"/>
          </a:xfrm>
        </p:spPr>
        <p:txBody>
          <a:bodyPr>
            <a:noAutofit/>
          </a:bodyPr>
          <a:lstStyle/>
          <a:p>
            <a:r>
              <a:rPr lang="en-US" sz="2000" b="1" smtClean="0">
                <a:solidFill>
                  <a:srgbClr val="898989"/>
                </a:solidFill>
              </a:rPr>
              <a:t>PhD dissertation defense by</a:t>
            </a:r>
          </a:p>
          <a:p>
            <a:r>
              <a:rPr lang="en-US" sz="2000" smtClean="0">
                <a:solidFill>
                  <a:srgbClr val="898989"/>
                </a:solidFill>
              </a:rPr>
              <a:t/>
            </a:r>
            <a:br>
              <a:rPr lang="en-US" sz="2000" smtClean="0">
                <a:solidFill>
                  <a:srgbClr val="898989"/>
                </a:solidFill>
              </a:rPr>
            </a:br>
            <a:r>
              <a:rPr lang="en-US" sz="2000" b="1" smtClean="0">
                <a:solidFill>
                  <a:srgbClr val="898989"/>
                </a:solidFill>
              </a:rPr>
              <a:t>Hosam A. Elbaz</a:t>
            </a:r>
            <a:r>
              <a:rPr lang="en-US" sz="2000" smtClean="0">
                <a:solidFill>
                  <a:srgbClr val="898989"/>
                </a:solidFill>
              </a:rPr>
              <a:t/>
            </a:r>
            <a:br>
              <a:rPr lang="en-US" sz="2000" smtClean="0">
                <a:solidFill>
                  <a:srgbClr val="898989"/>
                </a:solidFill>
              </a:rPr>
            </a:br>
            <a:r>
              <a:rPr lang="en-US" sz="2000" b="1" smtClean="0">
                <a:solidFill>
                  <a:srgbClr val="898989"/>
                </a:solidFill>
              </a:rPr>
              <a:t>Pharmaceutical and Pharmacological Sciences</a:t>
            </a:r>
            <a:r>
              <a:rPr lang="en-US" sz="2000" smtClean="0">
                <a:solidFill>
                  <a:srgbClr val="898989"/>
                </a:solidFill>
              </a:rPr>
              <a:t/>
            </a:r>
            <a:br>
              <a:rPr lang="en-US" sz="2000" smtClean="0">
                <a:solidFill>
                  <a:srgbClr val="898989"/>
                </a:solidFill>
              </a:rPr>
            </a:br>
            <a:r>
              <a:rPr lang="en-US" sz="2000" b="1" smtClean="0">
                <a:solidFill>
                  <a:srgbClr val="898989"/>
                </a:solidFill>
              </a:rPr>
              <a:t>West Virginia University</a:t>
            </a:r>
          </a:p>
          <a:p>
            <a:endParaRPr lang="en-US" sz="2000" b="1" smtClean="0">
              <a:solidFill>
                <a:srgbClr val="898989"/>
              </a:solidFill>
            </a:endParaRPr>
          </a:p>
          <a:p>
            <a:r>
              <a:rPr lang="en-US" sz="2000" b="1" smtClean="0">
                <a:solidFill>
                  <a:srgbClr val="898989"/>
                </a:solidFill>
              </a:rPr>
              <a:t>Advisors: Prof. C. Z. Dinu / Prof. Y. Rojanasakul</a:t>
            </a:r>
            <a:r>
              <a:rPr lang="en-US" sz="2000" smtClean="0">
                <a:solidFill>
                  <a:srgbClr val="898989"/>
                </a:solidFill>
              </a:rPr>
              <a:t/>
            </a:r>
            <a:br>
              <a:rPr lang="en-US" sz="2000" smtClean="0">
                <a:solidFill>
                  <a:srgbClr val="898989"/>
                </a:solidFill>
              </a:rPr>
            </a:br>
            <a:r>
              <a:rPr lang="en-US" sz="2000" smtClean="0">
                <a:solidFill>
                  <a:srgbClr val="898989"/>
                </a:solidFill>
              </a:rPr>
              <a:t/>
            </a:r>
            <a:br>
              <a:rPr lang="en-US" sz="2000" smtClean="0">
                <a:solidFill>
                  <a:srgbClr val="898989"/>
                </a:solidFill>
              </a:rPr>
            </a:br>
            <a:endParaRPr lang="en-US" sz="2000" smtClean="0">
              <a:solidFill>
                <a:srgbClr val="898989"/>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0" y="458788"/>
            <a:ext cx="9144000" cy="1143000"/>
          </a:xfrm>
        </p:spPr>
        <p:txBody>
          <a:bodyPr/>
          <a:lstStyle/>
          <a:p>
            <a:r>
              <a:rPr lang="en-US" sz="3600" b="1" smtClean="0"/>
              <a:t>Digitoxin and D6-MA causes inhibition of NCI-H460 cell viability and Na</a:t>
            </a:r>
            <a:r>
              <a:rPr lang="en-US" sz="3600" b="1" baseline="30000" smtClean="0"/>
              <a:t>+</a:t>
            </a:r>
            <a:r>
              <a:rPr lang="en-US" sz="3600" b="1" smtClean="0"/>
              <a:t>/K</a:t>
            </a:r>
            <a:r>
              <a:rPr lang="en-US" sz="3600" b="1" baseline="30000" smtClean="0"/>
              <a:t>+</a:t>
            </a:r>
            <a:r>
              <a:rPr lang="en-US" sz="3600" b="1" smtClean="0"/>
              <a:t>ATPase enzyme activity</a:t>
            </a:r>
            <a:br>
              <a:rPr lang="en-US" sz="3600" b="1" smtClean="0"/>
            </a:br>
            <a:endParaRPr lang="en-US" sz="3600" b="1" smtClean="0"/>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5538" y="1577975"/>
            <a:ext cx="6950075"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0" y="23813"/>
            <a:ext cx="9144000" cy="1143000"/>
          </a:xfrm>
        </p:spPr>
        <p:txBody>
          <a:bodyPr/>
          <a:lstStyle/>
          <a:p>
            <a:r>
              <a:rPr lang="en-US" sz="3600" b="1" smtClean="0"/>
              <a:t>Digitoxin and D6-MA induces apoptosis in NCI-H460 cells</a:t>
            </a:r>
          </a:p>
        </p:txBody>
      </p:sp>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150938"/>
            <a:ext cx="7559675"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7938"/>
            <a:ext cx="9144000" cy="1143000"/>
          </a:xfrm>
        </p:spPr>
        <p:txBody>
          <a:bodyPr/>
          <a:lstStyle/>
          <a:p>
            <a:r>
              <a:rPr lang="en-US" sz="3600" b="1" smtClean="0"/>
              <a:t>D6-MA exhibits selective cytotoxicity to NSCLC cells</a:t>
            </a:r>
          </a:p>
        </p:txBody>
      </p:sp>
      <p:pic>
        <p:nvPicPr>
          <p:cNvPr id="225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33475"/>
            <a:ext cx="7558088"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7938"/>
            <a:ext cx="9144000" cy="1143000"/>
          </a:xfrm>
        </p:spPr>
        <p:txBody>
          <a:bodyPr/>
          <a:lstStyle/>
          <a:p>
            <a:r>
              <a:rPr lang="en-US" sz="3600" b="1" smtClean="0"/>
              <a:t>Digitoxin and D6-MA induces extensive caspase-9 cleavage</a:t>
            </a:r>
          </a:p>
        </p:txBody>
      </p:sp>
      <p:pic>
        <p:nvPicPr>
          <p:cNvPr id="2355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5363" y="1147763"/>
            <a:ext cx="7559675"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3"/>
            <a:ext cx="9144000" cy="1143000"/>
          </a:xfrm>
        </p:spPr>
        <p:txBody>
          <a:bodyPr rtlCol="0">
            <a:normAutofit fontScale="90000"/>
          </a:bodyPr>
          <a:lstStyle/>
          <a:p>
            <a:pPr fontAlgn="auto">
              <a:spcAft>
                <a:spcPts val="0"/>
              </a:spcAft>
              <a:defRPr/>
            </a:pPr>
            <a:r>
              <a:rPr lang="en-US" b="1" dirty="0" smtClean="0">
                <a:ea typeface="+mj-ea"/>
              </a:rPr>
              <a:t>Digitoxin and D6</a:t>
            </a:r>
            <a:r>
              <a:rPr lang="en-US" b="1" dirty="0">
                <a:ea typeface="+mj-ea"/>
              </a:rPr>
              <a:t>-MA induces expression of cytochrome </a:t>
            </a:r>
            <a:r>
              <a:rPr lang="en-US" b="1" dirty="0" err="1">
                <a:ea typeface="+mj-ea"/>
              </a:rPr>
              <a:t>c</a:t>
            </a:r>
            <a:r>
              <a:rPr lang="en-US" b="1" dirty="0" smtClean="0">
                <a:ea typeface="+mj-ea"/>
              </a:rPr>
              <a:t> </a:t>
            </a:r>
            <a:endParaRPr lang="en-US" b="1" dirty="0">
              <a:ea typeface="+mj-ea"/>
            </a:endParaRPr>
          </a:p>
        </p:txBody>
      </p:sp>
      <p:pic>
        <p:nvPicPr>
          <p:cNvPr id="2457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1200150"/>
            <a:ext cx="7437438"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7938"/>
            <a:ext cx="9144000" cy="1143000"/>
          </a:xfrm>
        </p:spPr>
        <p:txBody>
          <a:bodyPr/>
          <a:lstStyle/>
          <a:p>
            <a:r>
              <a:rPr lang="en-US" sz="3600" b="1" smtClean="0"/>
              <a:t>Digitoxin and D6-MA induce G2/M phase arrest </a:t>
            </a:r>
          </a:p>
        </p:txBody>
      </p:sp>
      <p:pic>
        <p:nvPicPr>
          <p:cNvPr id="2560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3625"/>
            <a:ext cx="76803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274638"/>
            <a:ext cx="9144000" cy="1143000"/>
          </a:xfrm>
        </p:spPr>
        <p:txBody>
          <a:bodyPr/>
          <a:lstStyle/>
          <a:p>
            <a:r>
              <a:rPr lang="en-US" sz="3600" b="1" smtClean="0"/>
              <a:t>Digitoxin and D6-MA induced down-regulation of cyclin B, cdc2, and survivin</a:t>
            </a:r>
            <a:br>
              <a:rPr lang="en-US" sz="3600" b="1" smtClean="0"/>
            </a:br>
            <a:endParaRPr lang="en-US" sz="3600" b="1" smtClean="0"/>
          </a:p>
        </p:txBody>
      </p:sp>
      <p:pic>
        <p:nvPicPr>
          <p:cNvPr id="266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076325"/>
            <a:ext cx="76803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392113"/>
            <a:ext cx="9144000" cy="1143000"/>
          </a:xfrm>
        </p:spPr>
        <p:txBody>
          <a:bodyPr/>
          <a:lstStyle/>
          <a:p>
            <a:r>
              <a:rPr lang="en-US" sz="3200" b="1" smtClean="0"/>
              <a:t>Digitoxin and D6-MA-mediated G2/M phase arrest does not correlate with up-regulation of p53-related signaling </a:t>
            </a:r>
            <a:br>
              <a:rPr lang="en-US" sz="3200" b="1" smtClean="0"/>
            </a:br>
            <a:endParaRPr lang="en-US" sz="3200" b="1" smtClean="0"/>
          </a:p>
        </p:txBody>
      </p:sp>
      <p:pic>
        <p:nvPicPr>
          <p:cNvPr id="276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1501775"/>
            <a:ext cx="7070725"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7488"/>
            <a:ext cx="9144000" cy="1143000"/>
          </a:xfrm>
        </p:spPr>
        <p:txBody>
          <a:bodyPr rtlCol="0">
            <a:noAutofit/>
          </a:bodyPr>
          <a:lstStyle/>
          <a:p>
            <a:pPr fontAlgn="auto">
              <a:spcAft>
                <a:spcPts val="0"/>
              </a:spcAft>
              <a:defRPr/>
            </a:pPr>
            <a:r>
              <a:rPr lang="en-US" sz="3350" b="1" dirty="0">
                <a:ea typeface="+mj-ea"/>
              </a:rPr>
              <a:t>Digitoxin and D6-MA-mediated G2/M phase arrest does not correlate with up-regulation </a:t>
            </a:r>
            <a:r>
              <a:rPr lang="en-US" sz="3350" b="1" dirty="0" smtClean="0">
                <a:ea typeface="+mj-ea"/>
              </a:rPr>
              <a:t>of</a:t>
            </a:r>
            <a:r>
              <a:rPr lang="en-US" sz="3350" b="1" dirty="0">
                <a:ea typeface="+mj-ea"/>
              </a:rPr>
              <a:t> </a:t>
            </a:r>
            <a:r>
              <a:rPr lang="en-US" sz="3350" b="1" dirty="0" smtClean="0">
                <a:ea typeface="+mj-ea"/>
              </a:rPr>
              <a:t>Chk1</a:t>
            </a:r>
            <a:r>
              <a:rPr lang="en-US" sz="3350" b="1" dirty="0">
                <a:ea typeface="+mj-ea"/>
              </a:rPr>
              <a:t>/2</a:t>
            </a:r>
            <a:br>
              <a:rPr lang="en-US" sz="3350" b="1" dirty="0">
                <a:ea typeface="+mj-ea"/>
              </a:rPr>
            </a:br>
            <a:endParaRPr lang="en-US" sz="3350" b="1" dirty="0">
              <a:ea typeface="+mj-ea"/>
            </a:endParaRPr>
          </a:p>
        </p:txBody>
      </p:sp>
      <p:pic>
        <p:nvPicPr>
          <p:cNvPr id="2867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2025" y="1260475"/>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57150"/>
            <a:ext cx="8229600" cy="1143000"/>
          </a:xfrm>
        </p:spPr>
        <p:txBody>
          <a:bodyPr/>
          <a:lstStyle/>
          <a:p>
            <a:r>
              <a:rPr lang="en-US" sz="3600" b="1" smtClean="0"/>
              <a:t>Discussion and Conclusions</a:t>
            </a:r>
          </a:p>
        </p:txBody>
      </p:sp>
      <p:sp>
        <p:nvSpPr>
          <p:cNvPr id="29698" name="Content Placeholder 2"/>
          <p:cNvSpPr>
            <a:spLocks noGrp="1"/>
          </p:cNvSpPr>
          <p:nvPr>
            <p:ph idx="1"/>
          </p:nvPr>
        </p:nvSpPr>
        <p:spPr/>
        <p:txBody>
          <a:bodyPr/>
          <a:lstStyle/>
          <a:p>
            <a:r>
              <a:rPr lang="en-US" sz="2400" smtClean="0"/>
              <a:t>Na+/K+ ATPase inhibition by either digitoxin or D6-MA does not account for drug or analog cytotoxic effects. </a:t>
            </a:r>
          </a:p>
          <a:p>
            <a:endParaRPr lang="en-US" sz="2400" smtClean="0"/>
          </a:p>
          <a:p>
            <a:r>
              <a:rPr lang="en-US" sz="2400" smtClean="0"/>
              <a:t>Na+/K+ ATPase signalsome activation is a viable possibility.</a:t>
            </a:r>
          </a:p>
          <a:p>
            <a:endParaRPr lang="en-US" sz="2400" smtClean="0"/>
          </a:p>
          <a:p>
            <a:r>
              <a:rPr lang="en-US" sz="2400" smtClean="0"/>
              <a:t>Digitoxin and D6-MA are selective to NSCLC cells. </a:t>
            </a:r>
          </a:p>
          <a:p>
            <a:endParaRPr lang="en-US" sz="2400" smtClean="0"/>
          </a:p>
          <a:p>
            <a:r>
              <a:rPr lang="en-US" sz="2400" smtClean="0"/>
              <a:t>Digitoxin and D6-MA induced differential caspase-9 cleavage, but not caspase-8. </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457200" y="41275"/>
            <a:ext cx="8229600" cy="1143000"/>
          </a:xfrm>
        </p:spPr>
        <p:txBody>
          <a:bodyPr/>
          <a:lstStyle/>
          <a:p>
            <a:r>
              <a:rPr lang="en-US" sz="3600" b="1" smtClean="0"/>
              <a:t>Introduction</a:t>
            </a:r>
          </a:p>
        </p:txBody>
      </p:sp>
      <p:sp>
        <p:nvSpPr>
          <p:cNvPr id="15363" name="Content Placeholder 2"/>
          <p:cNvSpPr>
            <a:spLocks noGrp="1"/>
          </p:cNvSpPr>
          <p:nvPr>
            <p:ph idx="1"/>
          </p:nvPr>
        </p:nvSpPr>
        <p:spPr/>
        <p:txBody>
          <a:bodyPr rtlCol="0">
            <a:normAutofit fontScale="85000" lnSpcReduction="20000"/>
          </a:bodyPr>
          <a:lstStyle/>
          <a:p>
            <a:pPr algn="just" fontAlgn="auto">
              <a:spcAft>
                <a:spcPts val="0"/>
              </a:spcAft>
              <a:buFont typeface="Arial"/>
              <a:buChar char="•"/>
              <a:defRPr/>
            </a:pPr>
            <a:r>
              <a:rPr lang="en-US" dirty="0" smtClean="0">
                <a:ea typeface="+mn-ea"/>
              </a:rPr>
              <a:t>Lung cancer alone accounts for 15% of cancer incidences and 30% of cancer related mortality.</a:t>
            </a:r>
          </a:p>
          <a:p>
            <a:pPr algn="just" fontAlgn="auto">
              <a:spcAft>
                <a:spcPts val="0"/>
              </a:spcAft>
              <a:buFont typeface="Arial"/>
              <a:buChar char="•"/>
              <a:defRPr/>
            </a:pPr>
            <a:endParaRPr lang="en-US" dirty="0" smtClean="0">
              <a:ea typeface="+mn-ea"/>
            </a:endParaRPr>
          </a:p>
          <a:p>
            <a:pPr algn="just" fontAlgn="auto">
              <a:spcAft>
                <a:spcPts val="0"/>
              </a:spcAft>
              <a:buFont typeface="Arial"/>
              <a:buChar char="•"/>
              <a:defRPr/>
            </a:pPr>
            <a:r>
              <a:rPr lang="en-US" dirty="0" smtClean="0">
                <a:ea typeface="+mn-ea"/>
              </a:rPr>
              <a:t>Lung cancer has poor prognosis due to an intrinsic wide signaling array, and limited therapeutic approaches. </a:t>
            </a:r>
          </a:p>
          <a:p>
            <a:pPr algn="just" fontAlgn="auto">
              <a:spcAft>
                <a:spcPts val="0"/>
              </a:spcAft>
              <a:buFont typeface="Arial"/>
              <a:buChar char="•"/>
              <a:defRPr/>
            </a:pPr>
            <a:endParaRPr lang="en-US" dirty="0" smtClean="0">
              <a:ea typeface="+mn-ea"/>
            </a:endParaRPr>
          </a:p>
          <a:p>
            <a:pPr algn="just" fontAlgn="auto">
              <a:spcAft>
                <a:spcPts val="0"/>
              </a:spcAft>
              <a:buFont typeface="Arial"/>
              <a:buChar char="•"/>
              <a:defRPr/>
            </a:pPr>
            <a:r>
              <a:rPr lang="en-US" dirty="0" smtClean="0">
                <a:ea typeface="+mn-ea"/>
              </a:rPr>
              <a:t>Developing new therapeutic alternatives for lung cancer is of critical need. </a:t>
            </a:r>
          </a:p>
          <a:p>
            <a:pPr algn="just" fontAlgn="auto">
              <a:spcAft>
                <a:spcPts val="0"/>
              </a:spcAft>
              <a:buFont typeface="Arial"/>
              <a:buChar char="•"/>
              <a:defRPr/>
            </a:pPr>
            <a:endParaRPr lang="en-US" dirty="0" smtClean="0">
              <a:ea typeface="+mn-ea"/>
            </a:endParaRPr>
          </a:p>
          <a:p>
            <a:pPr algn="just" fontAlgn="auto">
              <a:spcAft>
                <a:spcPts val="0"/>
              </a:spcAft>
              <a:buFont typeface="Arial"/>
              <a:buChar char="•"/>
              <a:defRPr/>
            </a:pPr>
            <a:r>
              <a:rPr lang="en-US" dirty="0" smtClean="0">
                <a:ea typeface="+mn-ea"/>
              </a:rPr>
              <a:t>Cardiac glycosides are potential candidates.</a:t>
            </a:r>
          </a:p>
          <a:p>
            <a:pPr algn="just" fontAlgn="auto">
              <a:spcAft>
                <a:spcPts val="0"/>
              </a:spcAft>
              <a:buFont typeface="Arial"/>
              <a:buChar char="•"/>
              <a:defRPr/>
            </a:pPr>
            <a:endParaRPr lang="en-US" dirty="0" smtClean="0">
              <a:ea typeface="+mn-ea"/>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457200" y="41275"/>
            <a:ext cx="8229600" cy="1143000"/>
          </a:xfrm>
        </p:spPr>
        <p:txBody>
          <a:bodyPr/>
          <a:lstStyle/>
          <a:p>
            <a:r>
              <a:rPr lang="en-US" sz="3600" b="1" smtClean="0"/>
              <a:t>Discussion and Conclusions</a:t>
            </a:r>
          </a:p>
        </p:txBody>
      </p:sp>
      <p:sp>
        <p:nvSpPr>
          <p:cNvPr id="30722" name="Content Placeholder 3"/>
          <p:cNvSpPr>
            <a:spLocks noGrp="1"/>
          </p:cNvSpPr>
          <p:nvPr>
            <p:ph idx="1"/>
          </p:nvPr>
        </p:nvSpPr>
        <p:spPr>
          <a:xfrm>
            <a:off x="457200" y="1282700"/>
            <a:ext cx="8229600" cy="4525963"/>
          </a:xfrm>
        </p:spPr>
        <p:txBody>
          <a:bodyPr/>
          <a:lstStyle/>
          <a:p>
            <a:r>
              <a:rPr lang="en-US" sz="2400" smtClean="0"/>
              <a:t>Digitoxin and D6-MA induce cytochrome c expression which contrasts previous claims of general inhibition of protein synthesis.</a:t>
            </a:r>
          </a:p>
          <a:p>
            <a:endParaRPr lang="en-US" sz="900" smtClean="0"/>
          </a:p>
          <a:p>
            <a:endParaRPr lang="en-US" sz="900" smtClean="0"/>
          </a:p>
          <a:p>
            <a:r>
              <a:rPr lang="en-US" sz="2400" smtClean="0"/>
              <a:t> Inhibiting the expression of cyclin B1, cdc2, survivin, and Chk1/2 explain the potent and selective cytotoxic effect of digitoxin and D6-MA at therapeutic concentrations. </a:t>
            </a:r>
          </a:p>
          <a:p>
            <a:endParaRPr lang="en-US" sz="900" smtClean="0"/>
          </a:p>
          <a:p>
            <a:endParaRPr lang="en-US" sz="900" smtClean="0"/>
          </a:p>
          <a:p>
            <a:r>
              <a:rPr lang="en-US" sz="2400" smtClean="0"/>
              <a:t>Digitoxin and D6-MA induce G2/M phase arrest and cyclinB1 and cdc2 down-regulation.</a:t>
            </a:r>
          </a:p>
          <a:p>
            <a:endParaRPr lang="en-US" sz="900" smtClean="0"/>
          </a:p>
          <a:p>
            <a:endParaRPr lang="en-US" sz="900" smtClean="0"/>
          </a:p>
          <a:p>
            <a:r>
              <a:rPr lang="en-US" sz="2400" smtClean="0"/>
              <a:t>G2/M phase arrest and down regulation of cyclinB1 and cdc2 are not directly controlled by up-regulation of p53 signaling or checkpoint kinase signaling. </a:t>
            </a:r>
          </a:p>
          <a:p>
            <a:endParaRPr lang="en-US" sz="2400" smtClean="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sp>
        <p:nvSpPr>
          <p:cNvPr id="28675" name="Content Placeholder 2"/>
          <p:cNvSpPr>
            <a:spLocks noGrp="1"/>
          </p:cNvSpPr>
          <p:nvPr>
            <p:ph idx="1"/>
          </p:nvPr>
        </p:nvSpPr>
        <p:spPr/>
        <p:txBody>
          <a:bodyPr/>
          <a:lstStyle/>
          <a:p>
            <a:endParaRPr lang="en-US"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a:gradFill flip="none" rotWithShape="1">
            <a:gsLst>
              <a:gs pos="0">
                <a:srgbClr val="B8A6A6">
                  <a:tint val="66000"/>
                  <a:satMod val="160000"/>
                </a:srgbClr>
              </a:gs>
              <a:gs pos="50000">
                <a:srgbClr val="B8A6A6">
                  <a:tint val="44500"/>
                  <a:satMod val="160000"/>
                </a:srgbClr>
              </a:gs>
              <a:gs pos="100000">
                <a:srgbClr val="B8A6A6">
                  <a:tint val="23500"/>
                  <a:satMod val="160000"/>
                </a:srgbClr>
              </a:gs>
            </a:gsLst>
            <a:lin ang="16200000" scaled="1"/>
            <a:tileRect/>
          </a:gradFill>
          <a:ln>
            <a:solidFill>
              <a:srgbClr val="B8A6A6"/>
            </a:solidFill>
          </a:ln>
        </p:spPr>
        <p:style>
          <a:lnRef idx="1">
            <a:schemeClr val="accent1"/>
          </a:lnRef>
          <a:fillRef idx="3">
            <a:schemeClr val="accent1"/>
          </a:fillRef>
          <a:effectRef idx="2">
            <a:schemeClr val="accent1"/>
          </a:effectRef>
          <a:fontRef idx="minor">
            <a:schemeClr val="lt1"/>
          </a:fontRef>
        </p:style>
        <p:txBody>
          <a:bodyPr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solidFill>
                  <a:srgbClr val="8C0000"/>
                </a:solidFill>
              </a:rPr>
              <a:t>Clinical Pharmacology &amp; Biopharmaceutics</a:t>
            </a:r>
            <a:br>
              <a:rPr lang="en-US" dirty="0" smtClean="0">
                <a:solidFill>
                  <a:srgbClr val="8C0000"/>
                </a:solidFill>
              </a:rPr>
            </a:br>
            <a:r>
              <a:rPr lang="en-US" dirty="0" smtClean="0">
                <a:solidFill>
                  <a:srgbClr val="8C0000"/>
                </a:solidFill>
              </a:rPr>
              <a:t>Related Journals</a:t>
            </a:r>
            <a:endParaRPr lang="en-US" dirty="0">
              <a:solidFill>
                <a:srgbClr val="8C0000"/>
              </a:solidFill>
            </a:endParaRPr>
          </a:p>
        </p:txBody>
      </p:sp>
      <p:sp>
        <p:nvSpPr>
          <p:cNvPr id="7" name="Vertical Scroll 6"/>
          <p:cNvSpPr/>
          <p:nvPr/>
        </p:nvSpPr>
        <p:spPr>
          <a:xfrm>
            <a:off x="-82550" y="1471613"/>
            <a:ext cx="5864225" cy="5486400"/>
          </a:xfrm>
          <a:prstGeom prst="verticalScroll">
            <a:avLst/>
          </a:prstGeom>
          <a:solidFill>
            <a:srgbClr val="957878"/>
          </a:solidFill>
          <a:ln>
            <a:solidFill>
              <a:srgbClr val="B8A6A6"/>
            </a:solidFill>
          </a:ln>
        </p:spPr>
        <p:style>
          <a:lnRef idx="2">
            <a:schemeClr val="accent3"/>
          </a:lnRef>
          <a:fillRef idx="1">
            <a:schemeClr val="lt1"/>
          </a:fillRef>
          <a:effectRef idx="0">
            <a:schemeClr val="accent3"/>
          </a:effectRef>
          <a:fontRef idx="minor">
            <a:schemeClr val="dk1"/>
          </a:fontRef>
        </p:style>
        <p:txBody>
          <a:bodyPr anchor="ctr"/>
          <a:lstStyle/>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Clinical &amp; Experimental Pharmacology</a:t>
            </a:r>
          </a:p>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Pharmaceutical Care &amp; Health Systems</a:t>
            </a:r>
          </a:p>
          <a:p>
            <a:pPr marL="342900" indent="-342900">
              <a:buFont typeface="Wingdings" panose="05000000000000000000" pitchFamily="2" charset="2"/>
              <a:buChar char="Ø"/>
              <a:defRPr/>
            </a:pPr>
            <a:r>
              <a:rPr lang="en-US" sz="2000" dirty="0">
                <a:solidFill>
                  <a:srgbClr val="FFC000"/>
                </a:solidFill>
                <a:latin typeface="Tahoma" pitchFamily="34" charset="0"/>
                <a:ea typeface="Tahoma" pitchFamily="34" charset="0"/>
                <a:cs typeface="Tahoma" pitchFamily="34" charset="0"/>
              </a:rPr>
              <a:t>Journal of Developing Drugs</a:t>
            </a:r>
          </a:p>
        </p:txBody>
      </p:sp>
      <p:pic>
        <p:nvPicPr>
          <p:cNvPr id="28679"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810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01458" y="398787"/>
            <a:ext cx="8041709" cy="1569660"/>
          </a:xfrm>
          <a:prstGeom prst="rect">
            <a:avLst/>
          </a:prstGeom>
        </p:spPr>
        <p:txBody>
          <a:bodyPr wrap="square">
            <a:spAutoFit/>
          </a:bodyPr>
          <a:lstStyle/>
          <a:p>
            <a:pPr algn="ctr"/>
            <a:r>
              <a:rPr lang="en-US" sz="3200" dirty="0">
                <a:solidFill>
                  <a:srgbClr val="8C0000"/>
                </a:solidFill>
              </a:rPr>
              <a:t>For more details on conferences related to Clinical Pharmacology &amp; Biopharmaceutics Journal please visit the link given </a:t>
            </a:r>
            <a:r>
              <a:rPr lang="en-US" sz="3200" dirty="0" smtClean="0">
                <a:solidFill>
                  <a:srgbClr val="8C0000"/>
                </a:solidFill>
              </a:rPr>
              <a:t>below</a:t>
            </a:r>
            <a:endParaRPr lang="en-US" sz="3200" dirty="0"/>
          </a:p>
        </p:txBody>
      </p:sp>
      <p:sp>
        <p:nvSpPr>
          <p:cNvPr id="8" name="Subtitle 7"/>
          <p:cNvSpPr txBox="1">
            <a:spLocks/>
          </p:cNvSpPr>
          <p:nvPr/>
        </p:nvSpPr>
        <p:spPr bwMode="auto">
          <a:xfrm>
            <a:off x="304800" y="2143812"/>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smtClean="0">
                <a:solidFill>
                  <a:schemeClr val="bg2">
                    <a:lumMod val="10000"/>
                  </a:schemeClr>
                </a:solidFill>
              </a:rPr>
              <a:t>http://www.pharmaceuticalconferences.com/</a:t>
            </a:r>
            <a:endParaRPr lang="en-US" sz="3600" dirty="0">
              <a:solidFill>
                <a:schemeClr val="bg2">
                  <a:lumMod val="10000"/>
                </a:schemeClr>
              </a:solidFill>
            </a:endParaRPr>
          </a:p>
        </p:txBody>
      </p:sp>
    </p:spTree>
    <p:extLst>
      <p:ext uri="{BB962C8B-B14F-4D97-AF65-F5344CB8AC3E}">
        <p14:creationId xmlns:p14="http://schemas.microsoft.com/office/powerpoint/2010/main" val="1225315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p:txBody>
          <a:bodyPr/>
          <a:lstStyle/>
          <a:p>
            <a:endParaRPr lang="en-US" smtClean="0"/>
          </a:p>
        </p:txBody>
      </p:sp>
      <p:pic>
        <p:nvPicPr>
          <p:cNvPr id="30724"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43203" y="0"/>
            <a:ext cx="7086600" cy="830262"/>
          </a:xfrm>
          <a:prstGeom prst="rect">
            <a:avLst/>
          </a:prstGeom>
        </p:spPr>
        <p:txBody>
          <a:bodyPr>
            <a:spAutoFit/>
          </a:bodyPr>
          <a:lstStyle/>
          <a:p>
            <a:pPr>
              <a:defRPr/>
            </a:pPr>
            <a:r>
              <a:rPr lang="en-US" sz="2400" b="1" dirty="0">
                <a:solidFill>
                  <a:schemeClr val="accent5">
                    <a:lumMod val="10000"/>
                  </a:schemeClr>
                </a:solidFill>
                <a:latin typeface="Andalus" panose="02020603050405020304" pitchFamily="18" charset="-78"/>
                <a:cs typeface="Andalus" panose="02020603050405020304" pitchFamily="18" charset="-78"/>
              </a:rPr>
              <a:t>OMICS </a:t>
            </a:r>
            <a:r>
              <a:rPr lang="en-US" sz="2400" b="1" dirty="0" smtClean="0">
                <a:solidFill>
                  <a:schemeClr val="accent5">
                    <a:lumMod val="10000"/>
                  </a:schemeClr>
                </a:solidFill>
                <a:latin typeface="Andalus" panose="02020603050405020304" pitchFamily="18" charset="-78"/>
                <a:cs typeface="Andalus" panose="02020603050405020304" pitchFamily="18" charset="-78"/>
              </a:rPr>
              <a:t>International</a:t>
            </a:r>
            <a:r>
              <a:rPr lang="en-US" sz="2400" dirty="0" smtClean="0">
                <a:solidFill>
                  <a:schemeClr val="accent5">
                    <a:lumMod val="10000"/>
                  </a:schemeClr>
                </a:solidFill>
                <a:latin typeface="Andalus" panose="02020603050405020304" pitchFamily="18" charset="-78"/>
                <a:cs typeface="Andalus" panose="02020603050405020304" pitchFamily="18" charset="-78"/>
              </a:rPr>
              <a:t>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rgbClr val="957878"/>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Open Access Membership with OMICS International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5">
                    <a:lumMod val="75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3149464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a:xfrm>
            <a:off x="457200" y="57150"/>
            <a:ext cx="8229600" cy="1143000"/>
          </a:xfrm>
        </p:spPr>
        <p:txBody>
          <a:bodyPr/>
          <a:lstStyle/>
          <a:p>
            <a:r>
              <a:rPr lang="en-US" sz="3600" b="1" smtClean="0"/>
              <a:t>General outline</a:t>
            </a:r>
          </a:p>
        </p:txBody>
      </p:sp>
      <p:sp>
        <p:nvSpPr>
          <p:cNvPr id="15363" name="Content Placeholder 2"/>
          <p:cNvSpPr>
            <a:spLocks noGrp="1"/>
          </p:cNvSpPr>
          <p:nvPr>
            <p:ph idx="1"/>
          </p:nvPr>
        </p:nvSpPr>
        <p:spPr/>
        <p:txBody>
          <a:bodyPr rtlCol="0">
            <a:normAutofit/>
          </a:bodyPr>
          <a:lstStyle/>
          <a:p>
            <a:pPr fontAlgn="auto">
              <a:spcAft>
                <a:spcPts val="0"/>
              </a:spcAft>
              <a:buFont typeface="Arial"/>
              <a:buChar char="•"/>
              <a:defRPr/>
            </a:pPr>
            <a:r>
              <a:rPr lang="en-US" sz="2800" dirty="0" smtClean="0">
                <a:ea typeface="+mn-ea"/>
              </a:rPr>
              <a:t>Digitoxin, a cardiac glycoside with the potential to provide a new hope for cancer therapy.</a:t>
            </a:r>
          </a:p>
          <a:p>
            <a:pPr lvl="1" fontAlgn="auto">
              <a:spcAft>
                <a:spcPts val="0"/>
              </a:spcAft>
              <a:buFont typeface="Arial"/>
              <a:buChar char="–"/>
              <a:defRPr/>
            </a:pPr>
            <a:endParaRPr lang="en-US" dirty="0" smtClean="0">
              <a:ea typeface="+mn-ea"/>
            </a:endParaRPr>
          </a:p>
          <a:p>
            <a:pPr fontAlgn="auto">
              <a:spcAft>
                <a:spcPts val="0"/>
              </a:spcAft>
              <a:buFont typeface="Arial"/>
              <a:buChar char="•"/>
              <a:defRPr/>
            </a:pPr>
            <a:r>
              <a:rPr lang="en-US" sz="2800" dirty="0" smtClean="0">
                <a:ea typeface="+mn-ea"/>
              </a:rPr>
              <a:t>Digitoxin and a synthetic monosaccharide analog inhibit cell viability in lung cancer cells.</a:t>
            </a:r>
          </a:p>
          <a:p>
            <a:pPr lvl="1" fontAlgn="auto">
              <a:spcAft>
                <a:spcPts val="0"/>
              </a:spcAft>
              <a:buFont typeface="Arial"/>
              <a:buChar char="–"/>
              <a:defRPr/>
            </a:pPr>
            <a:endParaRPr lang="en-US" dirty="0" smtClean="0">
              <a:ea typeface="+mn-ea"/>
            </a:endParaRPr>
          </a:p>
          <a:p>
            <a:pPr marL="0" indent="0" fontAlgn="auto">
              <a:spcAft>
                <a:spcPts val="0"/>
              </a:spcAft>
              <a:buFont typeface="Arial"/>
              <a:buNone/>
              <a:defRPr/>
            </a:pPr>
            <a:endParaRPr lang="en-US" sz="2800" dirty="0" smtClean="0">
              <a:ea typeface="+mn-ea"/>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a:xfrm>
            <a:off x="0" y="407988"/>
            <a:ext cx="9144000" cy="1143000"/>
          </a:xfrm>
        </p:spPr>
        <p:txBody>
          <a:bodyPr/>
          <a:lstStyle/>
          <a:p>
            <a:r>
              <a:rPr lang="en-US" sz="3600" b="1" smtClean="0"/>
              <a:t>Digitoxin, a cardiac glycoside with the potential to provide a new hope for cancer therapy</a:t>
            </a:r>
            <a:br>
              <a:rPr lang="en-US" sz="3600" b="1" smtClean="0"/>
            </a:br>
            <a:endParaRPr lang="en-US" sz="3600" b="1" smtClean="0"/>
          </a:p>
        </p:txBody>
      </p:sp>
      <p:sp>
        <p:nvSpPr>
          <p:cNvPr id="4" name="Content Placeholder 3"/>
          <p:cNvSpPr>
            <a:spLocks noGrp="1"/>
          </p:cNvSpPr>
          <p:nvPr>
            <p:ph idx="1"/>
          </p:nvPr>
        </p:nvSpPr>
        <p:spPr>
          <a:xfrm>
            <a:off x="457200" y="1771650"/>
            <a:ext cx="8229600" cy="4525963"/>
          </a:xfrm>
        </p:spPr>
        <p:txBody>
          <a:bodyPr>
            <a:normAutofit/>
          </a:bodyPr>
          <a:lstStyle/>
          <a:p>
            <a:r>
              <a:rPr lang="en-US" smtClean="0"/>
              <a:t>Outline</a:t>
            </a:r>
          </a:p>
          <a:p>
            <a:pPr marL="971550" lvl="1" indent="-514350">
              <a:buFont typeface="Calibri" pitchFamily="34" charset="0"/>
              <a:buAutoNum type="arabicPeriod"/>
            </a:pPr>
            <a:r>
              <a:rPr lang="en-US" sz="2500" smtClean="0"/>
              <a:t>What are CGs?</a:t>
            </a:r>
          </a:p>
          <a:p>
            <a:pPr marL="971550" lvl="1" indent="-514350">
              <a:buFont typeface="Calibri" pitchFamily="34" charset="0"/>
              <a:buAutoNum type="arabicPeriod"/>
            </a:pPr>
            <a:r>
              <a:rPr lang="en-US" sz="2500" smtClean="0"/>
              <a:t>Evidence for anticancer effect.</a:t>
            </a:r>
          </a:p>
          <a:p>
            <a:pPr marL="971550" lvl="1" indent="-514350">
              <a:buFont typeface="Calibri" pitchFamily="34" charset="0"/>
              <a:buAutoNum type="arabicPeriod"/>
            </a:pPr>
            <a:r>
              <a:rPr lang="en-US" sz="2500" smtClean="0"/>
              <a:t>Potential CGs candidates.</a:t>
            </a:r>
          </a:p>
          <a:p>
            <a:pPr marL="971550" lvl="1" indent="-514350">
              <a:buFont typeface="Calibri" pitchFamily="34" charset="0"/>
              <a:buAutoNum type="arabicPeriod"/>
            </a:pPr>
            <a:r>
              <a:rPr lang="en-US" sz="2500" smtClean="0"/>
              <a:t>Differential effects on Na+/K+ATPase.</a:t>
            </a:r>
          </a:p>
          <a:p>
            <a:pPr marL="971550" lvl="1" indent="-514350">
              <a:buFont typeface="Calibri" pitchFamily="34" charset="0"/>
              <a:buAutoNum type="arabicPeriod"/>
            </a:pPr>
            <a:r>
              <a:rPr lang="en-US" sz="2500" smtClean="0"/>
              <a:t>Structural manipulation enhanced digitoxin</a:t>
            </a:r>
            <a:r>
              <a:rPr lang="en-US" altLang="en-US" sz="2500" smtClean="0"/>
              <a:t>’</a:t>
            </a:r>
            <a:r>
              <a:rPr lang="en-US" sz="2500" smtClean="0"/>
              <a:t>s cytotoxic activity.</a:t>
            </a:r>
          </a:p>
          <a:p>
            <a:pPr marL="971550" lvl="1" indent="-514350">
              <a:buFont typeface="Calibri" pitchFamily="34" charset="0"/>
              <a:buAutoNum type="arabicPeriod"/>
            </a:pPr>
            <a:r>
              <a:rPr lang="en-US" sz="2500" smtClean="0"/>
              <a:t>Potential mechanism for CG</a:t>
            </a:r>
            <a:r>
              <a:rPr lang="en-US" altLang="en-US" sz="2500" smtClean="0"/>
              <a:t>’</a:t>
            </a:r>
            <a:r>
              <a:rPr lang="en-US" sz="2500" smtClean="0"/>
              <a:t>s selective cytotoxicity</a:t>
            </a:r>
          </a:p>
          <a:p>
            <a:pPr marL="971550" lvl="1" indent="-514350">
              <a:buFont typeface="Calibri" pitchFamily="34" charset="0"/>
              <a:buAutoNum type="arabicPeriod"/>
            </a:pPr>
            <a:r>
              <a:rPr lang="en-US" sz="2500" smtClean="0"/>
              <a:t>Conclusions and future directions</a:t>
            </a:r>
          </a:p>
          <a:p>
            <a:endParaRPr lang="en-US" smtClean="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457200" y="107950"/>
            <a:ext cx="8229600" cy="1143000"/>
          </a:xfrm>
        </p:spPr>
        <p:txBody>
          <a:bodyPr/>
          <a:lstStyle/>
          <a:p>
            <a:r>
              <a:rPr lang="en-US" sz="3600" b="1" smtClean="0"/>
              <a:t>What are cardiac glycosides?</a:t>
            </a:r>
          </a:p>
        </p:txBody>
      </p:sp>
      <p:sp>
        <p:nvSpPr>
          <p:cNvPr id="6146" name="Content Placeholder 2"/>
          <p:cNvSpPr>
            <a:spLocks noGrp="1"/>
          </p:cNvSpPr>
          <p:nvPr>
            <p:ph idx="4294967295"/>
          </p:nvPr>
        </p:nvSpPr>
        <p:spPr>
          <a:xfrm>
            <a:off x="517525" y="1600200"/>
            <a:ext cx="8229600" cy="4525963"/>
          </a:xfrm>
        </p:spPr>
        <p:txBody>
          <a:bodyPr/>
          <a:lstStyle/>
          <a:p>
            <a:r>
              <a:rPr lang="en-US" sz="2400" smtClean="0"/>
              <a:t>A large family of chemical compounds found in several plants and animal species.</a:t>
            </a:r>
          </a:p>
          <a:p>
            <a:endParaRPr lang="en-US" sz="2400" smtClean="0"/>
          </a:p>
          <a:p>
            <a:r>
              <a:rPr lang="en-US" sz="2400" smtClean="0"/>
              <a:t>Known for more than 1500 years for several medical conditions as diuretics, emetics, abortifacients, antineoplastics, and heart tonics .</a:t>
            </a:r>
          </a:p>
          <a:p>
            <a:endParaRPr lang="en-US" sz="2400" smtClean="0"/>
          </a:p>
          <a:p>
            <a:r>
              <a:rPr lang="en-US" sz="2400" smtClean="0"/>
              <a:t>Patients with congestive heart failure, </a:t>
            </a:r>
            <a:r>
              <a:rPr lang="en-US" altLang="en-US" sz="2400" smtClean="0"/>
              <a:t>“</a:t>
            </a:r>
            <a:r>
              <a:rPr lang="en-US" sz="2400" smtClean="0"/>
              <a:t>dropsy</a:t>
            </a:r>
            <a:r>
              <a:rPr lang="en-US" altLang="en-US" sz="2400" smtClean="0"/>
              <a:t>””</a:t>
            </a:r>
            <a:r>
              <a:rPr lang="en-US" sz="2400" smtClean="0"/>
              <a:t>, improved after administering foxglove extract (</a:t>
            </a:r>
            <a:r>
              <a:rPr lang="en-US" sz="2400" i="1" smtClean="0"/>
              <a:t>Digitalis purpurea L.</a:t>
            </a:r>
            <a:r>
              <a:rPr lang="en-US" sz="2400" smtClean="0"/>
              <a:t>) </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Group 10"/>
          <p:cNvGrpSpPr>
            <a:grpSpLocks/>
          </p:cNvGrpSpPr>
          <p:nvPr/>
        </p:nvGrpSpPr>
        <p:grpSpPr bwMode="auto">
          <a:xfrm>
            <a:off x="773113" y="1127125"/>
            <a:ext cx="7775575" cy="5486400"/>
            <a:chOff x="896403" y="690854"/>
            <a:chExt cx="7774485" cy="5486400"/>
          </a:xfrm>
        </p:grpSpPr>
        <p:pic>
          <p:nvPicPr>
            <p:cNvPr id="7175" name="Picture 2"/>
            <p:cNvPicPr>
              <a:picLocks noChangeAspect="1"/>
            </p:cNvPicPr>
            <p:nvPr/>
          </p:nvPicPr>
          <p:blipFill>
            <a:blip r:embed="rId2">
              <a:extLst>
                <a:ext uri="{28A0092B-C50C-407E-A947-70E740481C1C}">
                  <a14:useLocalDpi xmlns:a14="http://schemas.microsoft.com/office/drawing/2010/main" val="0"/>
                </a:ext>
              </a:extLst>
            </a:blip>
            <a:srcRect l="24956" r="19008" b="47156"/>
            <a:stretch>
              <a:fillRect/>
            </a:stretch>
          </p:blipFill>
          <p:spPr bwMode="auto">
            <a:xfrm>
              <a:off x="896403" y="690854"/>
              <a:ext cx="777448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6"/>
            <p:cNvSpPr txBox="1">
              <a:spLocks noChangeArrowheads="1"/>
            </p:cNvSpPr>
            <p:nvPr/>
          </p:nvSpPr>
          <p:spPr bwMode="auto">
            <a:xfrm>
              <a:off x="5041229" y="3444446"/>
              <a:ext cx="377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400">
                  <a:cs typeface="Arial" pitchFamily="34" charset="0"/>
                </a:rPr>
                <a:t>A</a:t>
              </a:r>
            </a:p>
          </p:txBody>
        </p:sp>
        <p:sp>
          <p:nvSpPr>
            <p:cNvPr id="7177" name="TextBox 7"/>
            <p:cNvSpPr txBox="1">
              <a:spLocks noChangeArrowheads="1"/>
            </p:cNvSpPr>
            <p:nvPr/>
          </p:nvSpPr>
          <p:spPr bwMode="auto">
            <a:xfrm>
              <a:off x="5818331" y="3458101"/>
              <a:ext cx="357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400">
                  <a:cs typeface="Arial" pitchFamily="34" charset="0"/>
                </a:rPr>
                <a:t>B</a:t>
              </a:r>
            </a:p>
          </p:txBody>
        </p:sp>
        <p:sp>
          <p:nvSpPr>
            <p:cNvPr id="7178" name="TextBox 8"/>
            <p:cNvSpPr txBox="1">
              <a:spLocks noChangeArrowheads="1"/>
            </p:cNvSpPr>
            <p:nvPr/>
          </p:nvSpPr>
          <p:spPr bwMode="auto">
            <a:xfrm>
              <a:off x="6178485" y="2777262"/>
              <a:ext cx="3487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400">
                  <a:cs typeface="Arial" pitchFamily="34" charset="0"/>
                </a:rPr>
                <a:t>C</a:t>
              </a:r>
            </a:p>
          </p:txBody>
        </p:sp>
        <p:sp>
          <p:nvSpPr>
            <p:cNvPr id="7179" name="TextBox 9"/>
            <p:cNvSpPr txBox="1">
              <a:spLocks noChangeArrowheads="1"/>
            </p:cNvSpPr>
            <p:nvPr/>
          </p:nvSpPr>
          <p:spPr bwMode="auto">
            <a:xfrm>
              <a:off x="6895980" y="2763607"/>
              <a:ext cx="378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400">
                  <a:cs typeface="Arial" pitchFamily="34" charset="0"/>
                </a:rPr>
                <a:t>D</a:t>
              </a:r>
            </a:p>
          </p:txBody>
        </p:sp>
      </p:grpSp>
      <p:sp>
        <p:nvSpPr>
          <p:cNvPr id="7170" name="Title 11"/>
          <p:cNvSpPr>
            <a:spLocks noGrp="1"/>
          </p:cNvSpPr>
          <p:nvPr>
            <p:ph type="title"/>
          </p:nvPr>
        </p:nvSpPr>
        <p:spPr>
          <a:xfrm>
            <a:off x="0" y="11113"/>
            <a:ext cx="9144000" cy="1143000"/>
          </a:xfrm>
        </p:spPr>
        <p:txBody>
          <a:bodyPr/>
          <a:lstStyle/>
          <a:p>
            <a:r>
              <a:rPr lang="en-US" sz="3600" b="1" smtClean="0"/>
              <a:t>Cardiac glycosides share a common structural motif</a:t>
            </a:r>
          </a:p>
        </p:txBody>
      </p:sp>
      <p:cxnSp>
        <p:nvCxnSpPr>
          <p:cNvPr id="14" name="Straight Arrow Connector 13"/>
          <p:cNvCxnSpPr>
            <a:stCxn id="7174" idx="1"/>
          </p:cNvCxnSpPr>
          <p:nvPr/>
        </p:nvCxnSpPr>
        <p:spPr>
          <a:xfrm rot="10800000" flipV="1">
            <a:off x="7148513" y="3117850"/>
            <a:ext cx="1069975" cy="0"/>
          </a:xfrm>
          <a:prstGeom prst="straightConnector1">
            <a:avLst/>
          </a:prstGeom>
          <a:ln w="44450" cmpd="sng">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173" idx="0"/>
          </p:cNvCxnSpPr>
          <p:nvPr/>
        </p:nvCxnSpPr>
        <p:spPr>
          <a:xfrm rot="16200000" flipV="1">
            <a:off x="4676776" y="4681537"/>
            <a:ext cx="512762" cy="252413"/>
          </a:xfrm>
          <a:prstGeom prst="straightConnector1">
            <a:avLst/>
          </a:prstGeom>
          <a:ln w="44450" cmpd="sng">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173" name="TextBox 20"/>
          <p:cNvSpPr txBox="1">
            <a:spLocks noChangeArrowheads="1"/>
          </p:cNvSpPr>
          <p:nvPr/>
        </p:nvSpPr>
        <p:spPr bwMode="auto">
          <a:xfrm>
            <a:off x="4806950" y="5064125"/>
            <a:ext cx="50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400" b="1">
                <a:solidFill>
                  <a:srgbClr val="FF0000"/>
                </a:solidFill>
                <a:cs typeface="Arial" pitchFamily="34" charset="0"/>
              </a:rPr>
              <a:t>C2</a:t>
            </a:r>
          </a:p>
        </p:txBody>
      </p:sp>
      <p:sp>
        <p:nvSpPr>
          <p:cNvPr id="7174" name="TextBox 21"/>
          <p:cNvSpPr txBox="1">
            <a:spLocks noChangeArrowheads="1"/>
          </p:cNvSpPr>
          <p:nvPr/>
        </p:nvSpPr>
        <p:spPr bwMode="auto">
          <a:xfrm>
            <a:off x="8218488" y="2887663"/>
            <a:ext cx="658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sz="2400" b="1">
                <a:solidFill>
                  <a:srgbClr val="FF0000"/>
                </a:solidFill>
                <a:cs typeface="Arial" pitchFamily="34" charset="0"/>
              </a:rPr>
              <a:t>C17</a:t>
            </a: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0" y="57150"/>
            <a:ext cx="9144000" cy="1143000"/>
          </a:xfrm>
        </p:spPr>
        <p:txBody>
          <a:bodyPr/>
          <a:lstStyle/>
          <a:p>
            <a:r>
              <a:rPr lang="en-US" sz="3600" b="1" smtClean="0"/>
              <a:t>Evidence for anticancer effect for cardiac glycosides</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a:buChar char="•"/>
              <a:defRPr/>
            </a:pPr>
            <a:r>
              <a:rPr lang="en-US" dirty="0" smtClean="0">
                <a:ea typeface="+mn-ea"/>
              </a:rPr>
              <a:t>Historical records indicated CGs extracts for treating malignant conditions. </a:t>
            </a:r>
          </a:p>
          <a:p>
            <a:pPr fontAlgn="auto">
              <a:spcAft>
                <a:spcPts val="0"/>
              </a:spcAft>
              <a:buFont typeface="Arial"/>
              <a:buNone/>
              <a:defRPr/>
            </a:pPr>
            <a:endParaRPr lang="en-US" dirty="0" smtClean="0">
              <a:ea typeface="+mn-ea"/>
            </a:endParaRPr>
          </a:p>
          <a:p>
            <a:pPr fontAlgn="auto">
              <a:spcAft>
                <a:spcPts val="0"/>
              </a:spcAft>
              <a:buFont typeface="Arial"/>
              <a:buChar char="•"/>
              <a:defRPr/>
            </a:pPr>
            <a:r>
              <a:rPr lang="en-US" dirty="0" smtClean="0">
                <a:ea typeface="+mn-ea"/>
              </a:rPr>
              <a:t>Shiratori et al., (1967) found anticancer potential for CGs on rodent cancer models.</a:t>
            </a:r>
          </a:p>
          <a:p>
            <a:pPr fontAlgn="auto">
              <a:spcAft>
                <a:spcPts val="0"/>
              </a:spcAft>
              <a:buFont typeface="Arial"/>
              <a:buChar char="•"/>
              <a:defRPr/>
            </a:pPr>
            <a:endParaRPr lang="en-US" dirty="0" smtClean="0">
              <a:ea typeface="+mn-ea"/>
            </a:endParaRPr>
          </a:p>
          <a:p>
            <a:pPr fontAlgn="auto">
              <a:spcAft>
                <a:spcPts val="0"/>
              </a:spcAft>
              <a:buFont typeface="Arial"/>
              <a:buChar char="•"/>
              <a:defRPr/>
            </a:pPr>
            <a:r>
              <a:rPr lang="en-US" dirty="0" smtClean="0">
                <a:ea typeface="+mn-ea"/>
              </a:rPr>
              <a:t>Stenkvist et al. (1979-2001), and Goldin et al., (1984) showed that women on digitalis therapy </a:t>
            </a:r>
          </a:p>
          <a:p>
            <a:pPr lvl="1" fontAlgn="auto">
              <a:spcAft>
                <a:spcPts val="0"/>
              </a:spcAft>
              <a:buFont typeface="Arial"/>
              <a:buChar char="–"/>
              <a:defRPr/>
            </a:pPr>
            <a:r>
              <a:rPr lang="en-US" dirty="0" smtClean="0">
                <a:ea typeface="+mn-ea"/>
              </a:rPr>
              <a:t>developed more benign forms of breast tumors, and </a:t>
            </a:r>
          </a:p>
          <a:p>
            <a:pPr lvl="1" fontAlgn="auto">
              <a:spcAft>
                <a:spcPts val="0"/>
              </a:spcAft>
              <a:buFont typeface="Arial"/>
              <a:buChar char="–"/>
              <a:defRPr/>
            </a:pPr>
            <a:r>
              <a:rPr lang="en-US" dirty="0" smtClean="0">
                <a:ea typeface="+mn-ea"/>
              </a:rPr>
              <a:t>9.6-times lower cancer recurrence rate when compared to control patients. </a:t>
            </a:r>
          </a:p>
          <a:p>
            <a:pPr fontAlgn="auto">
              <a:spcAft>
                <a:spcPts val="0"/>
              </a:spcAft>
              <a:buFont typeface="Arial"/>
              <a:buChar char="•"/>
              <a:defRPr/>
            </a:pPr>
            <a:endParaRPr lang="en-US" dirty="0" smtClean="0">
              <a:ea typeface="+mn-ea"/>
            </a:endParaRPr>
          </a:p>
          <a:p>
            <a:pPr fontAlgn="auto">
              <a:spcAft>
                <a:spcPts val="0"/>
              </a:spcAft>
              <a:buFont typeface="Arial"/>
              <a:buChar char="•"/>
              <a:defRPr/>
            </a:pPr>
            <a:r>
              <a:rPr lang="en-US" dirty="0" smtClean="0">
                <a:ea typeface="+mn-ea"/>
              </a:rPr>
              <a:t>CGs mediate a significant anticancer effect.</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825"/>
            <a:ext cx="9144000" cy="1143000"/>
          </a:xfrm>
        </p:spPr>
        <p:txBody>
          <a:bodyPr rtlCol="0">
            <a:normAutofit fontScale="90000"/>
          </a:bodyPr>
          <a:lstStyle/>
          <a:p>
            <a:pPr fontAlgn="auto">
              <a:spcAft>
                <a:spcPts val="0"/>
              </a:spcAft>
              <a:defRPr/>
            </a:pPr>
            <a:r>
              <a:rPr lang="en-US" sz="3600" b="1" dirty="0" smtClean="0">
                <a:ea typeface="+mj-ea"/>
              </a:rPr>
              <a:t>What are potential candidates from cardiac glycosides?</a:t>
            </a:r>
            <a:endParaRPr lang="en-US" sz="3600" b="1" dirty="0">
              <a:ea typeface="+mj-ea"/>
            </a:endParaRP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ea typeface="+mn-ea"/>
              </a:rPr>
              <a:t>Digitoxin is an ideal candidate as an anticancer drug because:</a:t>
            </a:r>
          </a:p>
          <a:p>
            <a:pPr fontAlgn="auto">
              <a:spcAft>
                <a:spcPts val="0"/>
              </a:spcAft>
              <a:buFont typeface="Arial"/>
              <a:buChar char="•"/>
              <a:defRPr/>
            </a:pPr>
            <a:endParaRPr lang="en-US" dirty="0" smtClean="0">
              <a:ea typeface="+mn-ea"/>
            </a:endParaRPr>
          </a:p>
          <a:p>
            <a:pPr lvl="1" fontAlgn="auto">
              <a:spcAft>
                <a:spcPts val="0"/>
              </a:spcAft>
              <a:buFont typeface="Arial"/>
              <a:buChar char="–"/>
              <a:defRPr/>
            </a:pPr>
            <a:r>
              <a:rPr lang="en-US" dirty="0" smtClean="0">
                <a:ea typeface="+mn-ea"/>
              </a:rPr>
              <a:t>Anticancer effect at therapeutic concentrations</a:t>
            </a:r>
          </a:p>
          <a:p>
            <a:pPr lvl="1" fontAlgn="auto">
              <a:spcAft>
                <a:spcPts val="0"/>
              </a:spcAft>
              <a:buFont typeface="Arial"/>
              <a:buChar char="–"/>
              <a:defRPr/>
            </a:pPr>
            <a:endParaRPr lang="en-US" dirty="0" smtClean="0">
              <a:ea typeface="+mn-ea"/>
            </a:endParaRPr>
          </a:p>
          <a:p>
            <a:pPr lvl="1" fontAlgn="auto">
              <a:spcAft>
                <a:spcPts val="0"/>
              </a:spcAft>
              <a:buFont typeface="Arial"/>
              <a:buChar char="–"/>
              <a:defRPr/>
            </a:pPr>
            <a:r>
              <a:rPr lang="en-US" dirty="0" smtClean="0">
                <a:ea typeface="+mn-ea"/>
              </a:rPr>
              <a:t>Long half life (7days)</a:t>
            </a:r>
          </a:p>
          <a:p>
            <a:pPr lvl="1" fontAlgn="auto">
              <a:spcAft>
                <a:spcPts val="0"/>
              </a:spcAft>
              <a:buFont typeface="Arial"/>
              <a:buChar char="–"/>
              <a:defRPr/>
            </a:pPr>
            <a:endParaRPr lang="en-US" sz="865" dirty="0" smtClean="0">
              <a:ea typeface="+mn-ea"/>
            </a:endParaRPr>
          </a:p>
          <a:p>
            <a:pPr lvl="2" fontAlgn="auto">
              <a:spcAft>
                <a:spcPts val="0"/>
              </a:spcAft>
              <a:buFont typeface="Arial"/>
              <a:buChar char="•"/>
              <a:defRPr/>
            </a:pPr>
            <a:r>
              <a:rPr lang="en-US" dirty="0" smtClean="0">
                <a:ea typeface="+mn-ea"/>
              </a:rPr>
              <a:t>97% bound to plasma proteins</a:t>
            </a:r>
          </a:p>
          <a:p>
            <a:pPr lvl="2" fontAlgn="auto">
              <a:spcAft>
                <a:spcPts val="0"/>
              </a:spcAft>
              <a:buFont typeface="Arial"/>
              <a:buChar char="•"/>
              <a:defRPr/>
            </a:pPr>
            <a:endParaRPr lang="en-US" sz="865" dirty="0" smtClean="0">
              <a:ea typeface="+mn-ea"/>
            </a:endParaRPr>
          </a:p>
          <a:p>
            <a:pPr lvl="2" fontAlgn="auto">
              <a:spcAft>
                <a:spcPts val="0"/>
              </a:spcAft>
              <a:buFont typeface="Arial"/>
              <a:buChar char="•"/>
              <a:defRPr/>
            </a:pPr>
            <a:r>
              <a:rPr lang="en-US" dirty="0" smtClean="0">
                <a:ea typeface="+mn-ea"/>
              </a:rPr>
              <a:t>Large V</a:t>
            </a:r>
            <a:r>
              <a:rPr lang="en-US" baseline="-25000" dirty="0" smtClean="0">
                <a:ea typeface="+mn-ea"/>
              </a:rPr>
              <a:t>d</a:t>
            </a:r>
          </a:p>
          <a:p>
            <a:pPr lvl="2" fontAlgn="auto">
              <a:spcAft>
                <a:spcPts val="0"/>
              </a:spcAft>
              <a:buFont typeface="Arial"/>
              <a:buNone/>
              <a:defRPr/>
            </a:pPr>
            <a:endParaRPr lang="en-US" dirty="0" smtClean="0">
              <a:ea typeface="+mn-ea"/>
            </a:endParaRPr>
          </a:p>
          <a:p>
            <a:pPr lvl="1" fontAlgn="auto">
              <a:spcAft>
                <a:spcPts val="0"/>
              </a:spcAft>
              <a:buFont typeface="Arial"/>
              <a:buChar char="–"/>
              <a:defRPr/>
            </a:pPr>
            <a:r>
              <a:rPr lang="en-US" dirty="0" smtClean="0">
                <a:ea typeface="+mn-ea"/>
              </a:rPr>
              <a:t>Complete clinical profile</a:t>
            </a:r>
          </a:p>
          <a:p>
            <a:pPr fontAlgn="auto">
              <a:spcAft>
                <a:spcPts val="0"/>
              </a:spcAft>
              <a:buFont typeface="Arial"/>
              <a:buChar char="•"/>
              <a:defRPr/>
            </a:pPr>
            <a:endParaRPr lang="en-US" dirty="0" smtClean="0">
              <a:ea typeface="+mn-ea"/>
            </a:endParaRPr>
          </a:p>
          <a:p>
            <a:pPr fontAlgn="auto">
              <a:spcAft>
                <a:spcPts val="0"/>
              </a:spcAft>
              <a:buFont typeface="Arial"/>
              <a:buChar char="•"/>
              <a:defRPr/>
            </a:pPr>
            <a:endParaRPr lang="en-US" dirty="0" smtClean="0">
              <a:ea typeface="+mn-ea"/>
            </a:endParaRP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3701</TotalTime>
  <Words>1221</Words>
  <Application>Microsoft Office PowerPoint</Application>
  <PresentationFormat>On-screen Show (4:3)</PresentationFormat>
  <Paragraphs>178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Characterization of the pharmacological effects of cardiac glycosides on lung epithelial cells </vt:lpstr>
      <vt:lpstr>Introduction</vt:lpstr>
      <vt:lpstr>General outline</vt:lpstr>
      <vt:lpstr>Digitoxin, a cardiac glycoside with the potential to provide a new hope for cancer therapy </vt:lpstr>
      <vt:lpstr>What are cardiac glycosides?</vt:lpstr>
      <vt:lpstr>Cardiac glycosides share a common structural motif</vt:lpstr>
      <vt:lpstr>Evidence for anticancer effect for cardiac glycosides</vt:lpstr>
      <vt:lpstr>What are potential candidates from cardiac glycosides?</vt:lpstr>
      <vt:lpstr>PowerPoint Presentation</vt:lpstr>
      <vt:lpstr>Manipulation of the glycosidic linkage and saccharide moiety of digitoxin</vt:lpstr>
      <vt:lpstr>Digitoxin O-saccharides are more potent than digitoxin MeON-saccharides</vt:lpstr>
      <vt:lpstr>Digitoxin monosaccharide analogs are more potent anticancer agents than their disaccharide and trisaccharide counterparts </vt:lpstr>
      <vt:lpstr>Digitoxin affects Na+/K+ATPase differently depending on its concentration</vt:lpstr>
      <vt:lpstr>CGs reduce  cell cycle regulatory proteins that are specifically overexpressed in cancer cells by blocking AP-1 and NF-κB signaling</vt:lpstr>
      <vt:lpstr>Conclusions and future directions</vt:lpstr>
      <vt:lpstr>Digitoxin and a synthetic monosaccharide analog inhibit cell viability in lung cancer cells </vt:lpstr>
      <vt:lpstr>Introduction</vt:lpstr>
      <vt:lpstr>Objective and Hypothesis</vt:lpstr>
      <vt:lpstr>Digitoxin and D6-MA causes inhibition of NCI-H460 cell viability and Na+/K+ATPase enzyme activity </vt:lpstr>
      <vt:lpstr>Digitoxin and D6-MA induces apoptosis in NCI-H460 cells</vt:lpstr>
      <vt:lpstr>D6-MA exhibits selective cytotoxicity to NSCLC cells</vt:lpstr>
      <vt:lpstr>Digitoxin and D6-MA induces extensive caspase-9 cleavage</vt:lpstr>
      <vt:lpstr>Digitoxin and D6-MA induces expression of cytochrome c </vt:lpstr>
      <vt:lpstr>Digitoxin and D6-MA induce G2/M phase arrest </vt:lpstr>
      <vt:lpstr>Digitoxin and D6-MA induced down-regulation of cyclin B, cdc2, and survivin </vt:lpstr>
      <vt:lpstr>Digitoxin and D6-MA-mediated G2/M phase arrest does not correlate with up-regulation of p53-related signaling  </vt:lpstr>
      <vt:lpstr>Digitoxin and D6-MA-mediated G2/M phase arrest does not correlate with up-regulation of Chk1/2 </vt:lpstr>
      <vt:lpstr>Discussion and Conclusions</vt:lpstr>
      <vt:lpstr>Discussion and Conclusions</vt:lpstr>
      <vt:lpstr>PowerPoint Presentation</vt:lpstr>
      <vt:lpstr>PowerPoint Presentation</vt:lpstr>
      <vt:lpstr>PowerPoint Presentation</vt:lpstr>
    </vt:vector>
  </TitlesOfParts>
  <Company>West Virginia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Hosam Elbaz</dc:creator>
  <cp:lastModifiedBy>Keerti Gujjar</cp:lastModifiedBy>
  <cp:revision>30</cp:revision>
  <dcterms:created xsi:type="dcterms:W3CDTF">2011-11-10T20:50:00Z</dcterms:created>
  <dcterms:modified xsi:type="dcterms:W3CDTF">2015-10-13T14:09:13Z</dcterms:modified>
</cp:coreProperties>
</file>