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58" r:id="rId5"/>
    <p:sldId id="259" r:id="rId6"/>
    <p:sldId id="263" r:id="rId7"/>
    <p:sldId id="261" r:id="rId8"/>
    <p:sldId id="264" r:id="rId9"/>
    <p:sldId id="265" r:id="rId10"/>
    <p:sldId id="266" r:id="rId11"/>
    <p:sldId id="267" r:id="rId12"/>
    <p:sldId id="268" r:id="rId13"/>
    <p:sldId id="269" r:id="rId14"/>
    <p:sldId id="270" r:id="rId15"/>
    <p:sldId id="274" r:id="rId16"/>
    <p:sldId id="275" r:id="rId17"/>
    <p:sldId id="271" r:id="rId18"/>
    <p:sldId id="280" r:id="rId19"/>
    <p:sldId id="272" r:id="rId20"/>
    <p:sldId id="273" r:id="rId21"/>
    <p:sldId id="276" r:id="rId22"/>
    <p:sldId id="277" r:id="rId23"/>
    <p:sldId id="278" r:id="rId24"/>
    <p:sldId id="279" r:id="rId25"/>
    <p:sldId id="281" r:id="rId26"/>
    <p:sldId id="282" r:id="rId27"/>
    <p:sldId id="283"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7878"/>
    <a:srgbClr val="FFC0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AC5A12-9B6C-405B-9CC9-A997B9C2B084}"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FFEF0-0726-4548-BAFD-5AB28A8D83F5}" type="slidenum">
              <a:rPr lang="en-US"/>
              <a:pPr>
                <a:defRPr/>
              </a:pPr>
              <a:t>‹#›</a:t>
            </a:fld>
            <a:endParaRPr lang="en-US"/>
          </a:p>
        </p:txBody>
      </p:sp>
    </p:spTree>
    <p:extLst>
      <p:ext uri="{BB962C8B-B14F-4D97-AF65-F5344CB8AC3E}">
        <p14:creationId xmlns:p14="http://schemas.microsoft.com/office/powerpoint/2010/main" val="16284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21D99-EAE6-4995-9EF3-5A38C48FC0F6}"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64C4AD-C79D-4951-B8AB-843D34F6A24B}" type="slidenum">
              <a:rPr lang="en-US"/>
              <a:pPr>
                <a:defRPr/>
              </a:pPr>
              <a:t>‹#›</a:t>
            </a:fld>
            <a:endParaRPr lang="en-US"/>
          </a:p>
        </p:txBody>
      </p:sp>
    </p:spTree>
    <p:extLst>
      <p:ext uri="{BB962C8B-B14F-4D97-AF65-F5344CB8AC3E}">
        <p14:creationId xmlns:p14="http://schemas.microsoft.com/office/powerpoint/2010/main" val="282372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C28BB6-852E-4A03-B5FE-F7AC9BDDC812}"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EA448-6DFE-4812-B9CF-BF881DC7C108}" type="slidenum">
              <a:rPr lang="en-US"/>
              <a:pPr>
                <a:defRPr/>
              </a:pPr>
              <a:t>‹#›</a:t>
            </a:fld>
            <a:endParaRPr lang="en-US"/>
          </a:p>
        </p:txBody>
      </p:sp>
    </p:spTree>
    <p:extLst>
      <p:ext uri="{BB962C8B-B14F-4D97-AF65-F5344CB8AC3E}">
        <p14:creationId xmlns:p14="http://schemas.microsoft.com/office/powerpoint/2010/main" val="395415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FA3FBD-4F86-4FDA-B908-DDC8EC51AA52}"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D02A4A-D7D1-4C20-B7FF-B5399A41961A}" type="slidenum">
              <a:rPr lang="en-US"/>
              <a:pPr>
                <a:defRPr/>
              </a:pPr>
              <a:t>‹#›</a:t>
            </a:fld>
            <a:endParaRPr lang="en-US"/>
          </a:p>
        </p:txBody>
      </p:sp>
    </p:spTree>
    <p:extLst>
      <p:ext uri="{BB962C8B-B14F-4D97-AF65-F5344CB8AC3E}">
        <p14:creationId xmlns:p14="http://schemas.microsoft.com/office/powerpoint/2010/main" val="55695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A75AD1-456C-43E7-89BF-17BA046471C2}"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A14E6-0633-4F11-AC52-CE77B26D2C64}" type="slidenum">
              <a:rPr lang="en-US"/>
              <a:pPr>
                <a:defRPr/>
              </a:pPr>
              <a:t>‹#›</a:t>
            </a:fld>
            <a:endParaRPr lang="en-US"/>
          </a:p>
        </p:txBody>
      </p:sp>
    </p:spTree>
    <p:extLst>
      <p:ext uri="{BB962C8B-B14F-4D97-AF65-F5344CB8AC3E}">
        <p14:creationId xmlns:p14="http://schemas.microsoft.com/office/powerpoint/2010/main" val="3135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7C630D-2473-4107-9BBC-60933B8A8F8D}"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736CA-EFC4-4D57-909F-401544FD8A39}" type="slidenum">
              <a:rPr lang="en-US"/>
              <a:pPr>
                <a:defRPr/>
              </a:pPr>
              <a:t>‹#›</a:t>
            </a:fld>
            <a:endParaRPr lang="en-US"/>
          </a:p>
        </p:txBody>
      </p:sp>
    </p:spTree>
    <p:extLst>
      <p:ext uri="{BB962C8B-B14F-4D97-AF65-F5344CB8AC3E}">
        <p14:creationId xmlns:p14="http://schemas.microsoft.com/office/powerpoint/2010/main" val="24940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1E8B76-9583-4FA2-8E0B-01BB04C9D25B}" type="datetimeFigureOut">
              <a:rPr lang="en-US"/>
              <a:pPr>
                <a:defRPr/>
              </a:pPr>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C1470C-FC8C-46D2-8B0F-01EB0AD29490}" type="slidenum">
              <a:rPr lang="en-US"/>
              <a:pPr>
                <a:defRPr/>
              </a:pPr>
              <a:t>‹#›</a:t>
            </a:fld>
            <a:endParaRPr lang="en-US"/>
          </a:p>
        </p:txBody>
      </p:sp>
    </p:spTree>
    <p:extLst>
      <p:ext uri="{BB962C8B-B14F-4D97-AF65-F5344CB8AC3E}">
        <p14:creationId xmlns:p14="http://schemas.microsoft.com/office/powerpoint/2010/main" val="271121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6D5E2A-0DB3-4EDE-866B-3149F0528D4C}" type="datetimeFigureOut">
              <a:rPr lang="en-US"/>
              <a:pPr>
                <a:defRPr/>
              </a:pPr>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FB035C-5BAC-4909-A282-B2A94F6E6604}" type="slidenum">
              <a:rPr lang="en-US"/>
              <a:pPr>
                <a:defRPr/>
              </a:pPr>
              <a:t>‹#›</a:t>
            </a:fld>
            <a:endParaRPr lang="en-US"/>
          </a:p>
        </p:txBody>
      </p:sp>
    </p:spTree>
    <p:extLst>
      <p:ext uri="{BB962C8B-B14F-4D97-AF65-F5344CB8AC3E}">
        <p14:creationId xmlns:p14="http://schemas.microsoft.com/office/powerpoint/2010/main" val="167242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170B66-3942-4C4C-A6AA-AAA7260E021E}" type="datetimeFigureOut">
              <a:rPr lang="en-US"/>
              <a:pPr>
                <a:defRPr/>
              </a:pPr>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947016-797E-4CD8-AA70-FA69139EA1F9}" type="slidenum">
              <a:rPr lang="en-US"/>
              <a:pPr>
                <a:defRPr/>
              </a:pPr>
              <a:t>‹#›</a:t>
            </a:fld>
            <a:endParaRPr lang="en-US"/>
          </a:p>
        </p:txBody>
      </p:sp>
    </p:spTree>
    <p:extLst>
      <p:ext uri="{BB962C8B-B14F-4D97-AF65-F5344CB8AC3E}">
        <p14:creationId xmlns:p14="http://schemas.microsoft.com/office/powerpoint/2010/main" val="41777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6AC97E-175D-4A49-9783-9E715A84CB60}"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AF3A-E101-438E-B72A-6CD757294CFE}" type="slidenum">
              <a:rPr lang="en-US"/>
              <a:pPr>
                <a:defRPr/>
              </a:pPr>
              <a:t>‹#›</a:t>
            </a:fld>
            <a:endParaRPr lang="en-US"/>
          </a:p>
        </p:txBody>
      </p:sp>
    </p:spTree>
    <p:extLst>
      <p:ext uri="{BB962C8B-B14F-4D97-AF65-F5344CB8AC3E}">
        <p14:creationId xmlns:p14="http://schemas.microsoft.com/office/powerpoint/2010/main" val="227224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DA662D-A7EE-4651-9A57-12A68A6DA31B}"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CAA5F3-2581-4F16-B85D-E570BA246173}" type="slidenum">
              <a:rPr lang="en-US"/>
              <a:pPr>
                <a:defRPr/>
              </a:pPr>
              <a:t>‹#›</a:t>
            </a:fld>
            <a:endParaRPr lang="en-US"/>
          </a:p>
        </p:txBody>
      </p:sp>
    </p:spTree>
    <p:extLst>
      <p:ext uri="{BB962C8B-B14F-4D97-AF65-F5344CB8AC3E}">
        <p14:creationId xmlns:p14="http://schemas.microsoft.com/office/powerpoint/2010/main" val="82411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D7DB2B-5E5C-4958-9DFB-72D3CB1096F1}" type="datetimeFigureOut">
              <a:rPr lang="en-US"/>
              <a:pPr>
                <a:defRPr/>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7B5BE8-AACE-4F8C-8AAC-93609A64E6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agyar_nelu@yahoo.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51607"/>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73125"/>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mtClean="0">
              <a:solidFill>
                <a:schemeClr val="bg2">
                  <a:lumMod val="10000"/>
                </a:schemeClr>
              </a:solidFill>
              <a:latin typeface="Centaur" panose="02030504050205020304" pitchFamily="18" charset="0"/>
            </a:endParaRPr>
          </a:p>
          <a:p>
            <a:pPr algn="ctr">
              <a:defRPr/>
            </a:pPr>
            <a:r>
              <a:rPr lang="en-IN" smtClean="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12291" name="Content Placeholder 2"/>
          <p:cNvSpPr>
            <a:spLocks noGrp="1"/>
          </p:cNvSpPr>
          <p:nvPr>
            <p:ph idx="1"/>
          </p:nvPr>
        </p:nvSpPr>
        <p:spPr>
          <a:xfrm>
            <a:off x="457200" y="990600"/>
            <a:ext cx="8229600" cy="5135563"/>
          </a:xfrm>
        </p:spPr>
        <p:txBody>
          <a:bodyPr/>
          <a:lstStyle/>
          <a:p>
            <a:pPr algn="just" eaLnBrk="1" hangingPunct="1"/>
            <a:r>
              <a:rPr lang="ro-RO" sz="2400" smtClean="0">
                <a:sym typeface="Symbol" pitchFamily="18" charset="2"/>
              </a:rPr>
              <a:t>Martini described the use of </a:t>
            </a:r>
            <a:r>
              <a:rPr lang="ro-RO" sz="2400" b="1" i="1" smtClean="0">
                <a:solidFill>
                  <a:srgbClr val="FF0000"/>
                </a:solidFill>
                <a:sym typeface="Symbol" pitchFamily="18" charset="2"/>
              </a:rPr>
              <a:t>placebos, control groups, stratification, rating scales, and the n of 1 trial design</a:t>
            </a:r>
            <a:r>
              <a:rPr lang="ro-RO" sz="2400" smtClean="0">
                <a:sym typeface="Symbol" pitchFamily="18" charset="2"/>
              </a:rPr>
              <a:t>, and emphasized the need to estimate the adequacy of </a:t>
            </a:r>
            <a:r>
              <a:rPr lang="ro-RO" sz="2400" b="1" smtClean="0">
                <a:sym typeface="Symbol" pitchFamily="18" charset="2"/>
              </a:rPr>
              <a:t>sample size </a:t>
            </a:r>
            <a:r>
              <a:rPr lang="ro-RO" sz="2400" smtClean="0">
                <a:sym typeface="Symbol" pitchFamily="18" charset="2"/>
              </a:rPr>
              <a:t>and to establish </a:t>
            </a:r>
            <a:r>
              <a:rPr lang="ro-RO" sz="2400" b="1" smtClean="0">
                <a:sym typeface="Symbol" pitchFamily="18" charset="2"/>
              </a:rPr>
              <a:t>baseline</a:t>
            </a:r>
            <a:r>
              <a:rPr lang="ro-RO" sz="2400" smtClean="0">
                <a:sym typeface="Symbol" pitchFamily="18" charset="2"/>
              </a:rPr>
              <a:t> conditions before beginning a trial.</a:t>
            </a:r>
            <a:endParaRPr lang="en-US" sz="2400" smtClean="0">
              <a:sym typeface="Symbol" pitchFamily="18" charset="2"/>
            </a:endParaRPr>
          </a:p>
          <a:p>
            <a:pPr algn="just" eaLnBrk="1" hangingPunct="1"/>
            <a:r>
              <a:rPr lang="ro-RO" sz="2400" smtClean="0"/>
              <a:t>He also introduced the </a:t>
            </a:r>
            <a:r>
              <a:rPr lang="ro-RO" sz="2400" b="1" smtClean="0">
                <a:solidFill>
                  <a:srgbClr val="FF0000"/>
                </a:solidFill>
              </a:rPr>
              <a:t>term </a:t>
            </a:r>
            <a:r>
              <a:rPr lang="ro-RO" sz="2400" b="1" smtClean="0">
                <a:solidFill>
                  <a:srgbClr val="FF0000"/>
                </a:solidFill>
                <a:sym typeface="Symbol" pitchFamily="18" charset="2"/>
              </a:rPr>
              <a:t>clinical pharmacology</a:t>
            </a:r>
            <a:r>
              <a:rPr lang="ro-RO" sz="2400" smtClean="0">
                <a:sym typeface="Symbol" pitchFamily="18" charset="2"/>
              </a:rPr>
              <a:t>.</a:t>
            </a:r>
            <a:endParaRPr lang="en-US" sz="2400" smtClean="0">
              <a:sym typeface="Symbol" pitchFamily="18" charset="2"/>
            </a:endParaRPr>
          </a:p>
          <a:p>
            <a:pPr algn="just" eaLnBrk="1" hangingPunct="1"/>
            <a:r>
              <a:rPr lang="ro-RO" sz="2400" smtClean="0">
                <a:sym typeface="Symbol" pitchFamily="18" charset="2"/>
              </a:rPr>
              <a:t>More recently, </a:t>
            </a:r>
            <a:r>
              <a:rPr lang="ro-RO" sz="2400" b="1" smtClean="0">
                <a:solidFill>
                  <a:srgbClr val="00B0F0"/>
                </a:solidFill>
                <a:sym typeface="Symbol" pitchFamily="18" charset="2"/>
              </a:rPr>
              <a:t>Sheiner</a:t>
            </a:r>
            <a:r>
              <a:rPr lang="ro-RO" sz="2400" smtClean="0">
                <a:sym typeface="Symbol" pitchFamily="18" charset="2"/>
              </a:rPr>
              <a:t> outlined a number of improvements that continue to be needed in the use of </a:t>
            </a:r>
            <a:r>
              <a:rPr lang="ro-RO" sz="2400" b="1" i="1" smtClean="0">
                <a:solidFill>
                  <a:srgbClr val="C00000"/>
                </a:solidFill>
                <a:sym typeface="Symbol" pitchFamily="18" charset="2"/>
              </a:rPr>
              <a:t>statistical methods </a:t>
            </a:r>
            <a:r>
              <a:rPr lang="ro-RO" sz="2400" smtClean="0">
                <a:sym typeface="Symbol" pitchFamily="18" charset="2"/>
              </a:rPr>
              <a:t>for drug evaluation, and asserted that </a:t>
            </a:r>
            <a:r>
              <a:rPr lang="ro-RO" sz="2400" b="1" smtClean="0">
                <a:solidFill>
                  <a:srgbClr val="FF0000"/>
                </a:solidFill>
                <a:sym typeface="Symbol" pitchFamily="18" charset="2"/>
              </a:rPr>
              <a:t>clinicians</a:t>
            </a:r>
            <a:r>
              <a:rPr lang="ro-RO" sz="2400" smtClean="0">
                <a:sym typeface="Symbol" pitchFamily="18" charset="2"/>
              </a:rPr>
              <a:t> must </a:t>
            </a:r>
            <a:r>
              <a:rPr lang="ro-RO" sz="2400" b="1" smtClean="0">
                <a:sym typeface="Symbol" pitchFamily="18" charset="2"/>
              </a:rPr>
              <a:t>regain </a:t>
            </a:r>
            <a:r>
              <a:rPr lang="ro-RO" sz="2400" smtClean="0">
                <a:sym typeface="Symbol" pitchFamily="18" charset="2"/>
              </a:rPr>
              <a:t>control over </a:t>
            </a:r>
            <a:r>
              <a:rPr lang="ro-RO" sz="2400" b="1" smtClean="0">
                <a:solidFill>
                  <a:srgbClr val="FF0000"/>
                </a:solidFill>
              </a:rPr>
              <a:t>clinical trials</a:t>
            </a:r>
            <a:r>
              <a:rPr lang="en-US" sz="2400" b="1" smtClean="0">
                <a:solidFill>
                  <a:srgbClr val="FF0000"/>
                </a:solidFill>
                <a:sym typeface="Symbol" pitchFamily="18" charset="2"/>
              </a:rPr>
              <a:t>;</a:t>
            </a:r>
            <a:endParaRPr lang="en-US" sz="2400" smtClean="0">
              <a:sym typeface="Symbol" pitchFamily="18" charset="2"/>
            </a:endParaRPr>
          </a:p>
          <a:p>
            <a:pPr algn="just" eaLnBrk="1" hangingPunct="1"/>
            <a:endParaRPr lang="ro-RO" sz="2400" smtClean="0">
              <a:latin typeface="Constantia" pitchFamily="18" charset="0"/>
              <a:sym typeface="Symbol" pitchFamily="18" charset="2"/>
            </a:endParaRPr>
          </a:p>
          <a:p>
            <a:pPr eaLnBrk="1" hangingPunct="1"/>
            <a:endParaRPr lang="ro-RO" sz="2800" smtClean="0">
              <a:latin typeface="Constantia" pitchFamily="18" charset="0"/>
              <a:sym typeface="Symbol" pitchFamily="18" charset="2"/>
            </a:endParaRPr>
          </a:p>
          <a:p>
            <a:pPr eaLnBrk="1" hangingPunct="1"/>
            <a:endParaRPr lang="en-US"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13315" name="Content Placeholder 2"/>
          <p:cNvSpPr>
            <a:spLocks noGrp="1"/>
          </p:cNvSpPr>
          <p:nvPr>
            <p:ph idx="1"/>
          </p:nvPr>
        </p:nvSpPr>
        <p:spPr>
          <a:xfrm>
            <a:off x="457200" y="914400"/>
            <a:ext cx="8229600" cy="5211763"/>
          </a:xfrm>
        </p:spPr>
        <p:txBody>
          <a:bodyPr/>
          <a:lstStyle/>
          <a:p>
            <a:pPr algn="just" eaLnBrk="1" hangingPunct="1"/>
            <a:r>
              <a:rPr lang="ro-RO" sz="2400" b="1" i="1" smtClean="0">
                <a:solidFill>
                  <a:srgbClr val="00B0F0"/>
                </a:solidFill>
              </a:rPr>
              <a:t>Contemporary drug development </a:t>
            </a:r>
            <a:r>
              <a:rPr lang="ro-RO" sz="2400" smtClean="0"/>
              <a:t>is a </a:t>
            </a:r>
            <a:r>
              <a:rPr lang="ro-RO" sz="2400" b="1" smtClean="0">
                <a:solidFill>
                  <a:srgbClr val="FF0000"/>
                </a:solidFill>
              </a:rPr>
              <a:t>complex process </a:t>
            </a:r>
            <a:r>
              <a:rPr lang="ro-RO" sz="2400" smtClean="0"/>
              <a:t>that is conventionally divided into </a:t>
            </a:r>
            <a:r>
              <a:rPr lang="ro-RO" sz="2400" b="1" smtClean="0">
                <a:solidFill>
                  <a:srgbClr val="00B050"/>
                </a:solidFill>
              </a:rPr>
              <a:t>preclinical research </a:t>
            </a:r>
            <a:r>
              <a:rPr lang="ro-RO" sz="2400" smtClean="0"/>
              <a:t>and</a:t>
            </a:r>
            <a:r>
              <a:rPr lang="en-US" sz="2400" smtClean="0"/>
              <a:t> </a:t>
            </a:r>
            <a:r>
              <a:rPr lang="ro-RO" sz="2400" smtClean="0"/>
              <a:t>a number of</a:t>
            </a:r>
            <a:r>
              <a:rPr lang="en-US" sz="2400" smtClean="0"/>
              <a:t> </a:t>
            </a:r>
            <a:r>
              <a:rPr lang="ro-RO" sz="2400" b="1" smtClean="0">
                <a:solidFill>
                  <a:srgbClr val="00B050"/>
                </a:solidFill>
              </a:rPr>
              <a:t>clinical development </a:t>
            </a:r>
            <a:r>
              <a:rPr lang="ro-RO" sz="2400" smtClean="0"/>
              <a:t>phases</a:t>
            </a:r>
            <a:r>
              <a:rPr lang="en-US" sz="2400" smtClean="0"/>
              <a:t>;</a:t>
            </a:r>
            <a:r>
              <a:rPr lang="ro-RO" sz="2400" smtClean="0"/>
              <a:t> </a:t>
            </a:r>
            <a:endParaRPr lang="en-US" sz="2400" smtClean="0"/>
          </a:p>
          <a:p>
            <a:pPr algn="just" eaLnBrk="1" hangingPunct="1"/>
            <a:endParaRPr lang="en-US" sz="2400" smtClean="0"/>
          </a:p>
          <a:p>
            <a:pPr algn="just" eaLnBrk="1" hangingPunct="1"/>
            <a:r>
              <a:rPr lang="ro-RO" sz="2400" smtClean="0"/>
              <a:t>A following figure illustrate these two main steps:</a:t>
            </a:r>
          </a:p>
          <a:p>
            <a:pPr algn="just" eaLnBrk="1" hangingPunct="1"/>
            <a:r>
              <a:rPr lang="ro-RO" sz="2400" b="1" smtClean="0">
                <a:solidFill>
                  <a:srgbClr val="FF0000"/>
                </a:solidFill>
              </a:rPr>
              <a:t>I.Preclinical Development</a:t>
            </a:r>
          </a:p>
          <a:p>
            <a:pPr algn="just" eaLnBrk="1" hangingPunct="1"/>
            <a:r>
              <a:rPr lang="ro-RO" sz="2400" b="1" smtClean="0">
                <a:solidFill>
                  <a:srgbClr val="FF0000"/>
                </a:solidFill>
              </a:rPr>
              <a:t>II.Clinical Development</a:t>
            </a:r>
          </a:p>
          <a:p>
            <a:pPr eaLnBrk="1" hangingPunct="1"/>
            <a:endParaRPr lang="en-US"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63562"/>
          </a:xfrm>
        </p:spPr>
        <p:txBody>
          <a:bodyPr/>
          <a:lstStyle/>
          <a:p>
            <a:pPr eaLnBrk="1" hangingPunct="1"/>
            <a:endParaRPr lang="en-US" sz="1000" smtClean="0"/>
          </a:p>
        </p:txBody>
      </p:sp>
      <p:pic>
        <p:nvPicPr>
          <p:cNvPr id="14339" name="Picture 2" descr="D:\18.01.2010\fig. 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8077200" cy="55626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15363" name="Content Placeholder 2"/>
          <p:cNvSpPr>
            <a:spLocks noGrp="1"/>
          </p:cNvSpPr>
          <p:nvPr>
            <p:ph idx="1"/>
          </p:nvPr>
        </p:nvSpPr>
        <p:spPr>
          <a:xfrm>
            <a:off x="457200" y="914400"/>
            <a:ext cx="8229600" cy="5211763"/>
          </a:xfrm>
        </p:spPr>
        <p:txBody>
          <a:bodyPr/>
          <a:lstStyle/>
          <a:p>
            <a:pPr eaLnBrk="1" hangingPunct="1">
              <a:buFont typeface="Wingdings" pitchFamily="2" charset="2"/>
              <a:buChar char="§"/>
            </a:pPr>
            <a:r>
              <a:rPr lang="ro-RO" sz="2400" smtClean="0"/>
              <a:t>Less than 1/3 of the drugs tested in clinical research – in the marketplace</a:t>
            </a:r>
            <a:r>
              <a:rPr lang="en-US" sz="2400" smtClean="0"/>
              <a:t>;</a:t>
            </a:r>
            <a:endParaRPr lang="ro-RO" sz="2400" smtClean="0"/>
          </a:p>
          <a:p>
            <a:pPr eaLnBrk="1" hangingPunct="1">
              <a:buFont typeface="Wingdings" pitchFamily="2" charset="2"/>
              <a:buChar char="§"/>
            </a:pPr>
            <a:r>
              <a:rPr lang="ro-RO" sz="2400" smtClean="0"/>
              <a:t> A good clinical trial</a:t>
            </a:r>
            <a:r>
              <a:rPr lang="en-US" sz="2400" smtClean="0"/>
              <a:t> requires </a:t>
            </a:r>
            <a:r>
              <a:rPr lang="ro-RO" sz="2400" smtClean="0"/>
              <a:t>multidisciplinary perssonel:</a:t>
            </a:r>
          </a:p>
          <a:p>
            <a:pPr eaLnBrk="1" hangingPunct="1">
              <a:buFont typeface="Wingdings" pitchFamily="2" charset="2"/>
              <a:buChar char="§"/>
            </a:pPr>
            <a:r>
              <a:rPr lang="ro-RO" sz="2400" b="1" smtClean="0">
                <a:solidFill>
                  <a:srgbClr val="00B0F0"/>
                </a:solidFill>
              </a:rPr>
              <a:t>1</a:t>
            </a:r>
            <a:r>
              <a:rPr lang="en-US" sz="2400" b="1" smtClean="0">
                <a:solidFill>
                  <a:srgbClr val="00B0F0"/>
                </a:solidFill>
              </a:rPr>
              <a:t>)</a:t>
            </a:r>
            <a:r>
              <a:rPr lang="ro-RO" sz="2400" b="1" smtClean="0">
                <a:solidFill>
                  <a:srgbClr val="00B0F0"/>
                </a:solidFill>
              </a:rPr>
              <a:t>.</a:t>
            </a:r>
            <a:r>
              <a:rPr lang="en-US" sz="2400" b="1" smtClean="0">
                <a:solidFill>
                  <a:srgbClr val="00B0F0"/>
                </a:solidFill>
              </a:rPr>
              <a:t> B</a:t>
            </a:r>
            <a:r>
              <a:rPr lang="ro-RO" sz="2400" b="1" smtClean="0">
                <a:solidFill>
                  <a:srgbClr val="00B0F0"/>
                </a:solidFill>
              </a:rPr>
              <a:t>asic scientists</a:t>
            </a:r>
          </a:p>
          <a:p>
            <a:pPr eaLnBrk="1" hangingPunct="1">
              <a:buFont typeface="Wingdings" pitchFamily="2" charset="2"/>
              <a:buChar char="§"/>
            </a:pPr>
            <a:r>
              <a:rPr lang="ro-RO" sz="2400" b="1" smtClean="0">
                <a:solidFill>
                  <a:srgbClr val="00B0F0"/>
                </a:solidFill>
              </a:rPr>
              <a:t>2</a:t>
            </a:r>
            <a:r>
              <a:rPr lang="en-US" sz="2400" b="1" smtClean="0">
                <a:solidFill>
                  <a:srgbClr val="00B0F0"/>
                </a:solidFill>
              </a:rPr>
              <a:t>)</a:t>
            </a:r>
            <a:r>
              <a:rPr lang="ro-RO" sz="2400" b="1" smtClean="0">
                <a:solidFill>
                  <a:srgbClr val="00B0F0"/>
                </a:solidFill>
              </a:rPr>
              <a:t>.</a:t>
            </a:r>
            <a:r>
              <a:rPr lang="en-US" sz="2400" b="1" smtClean="0">
                <a:solidFill>
                  <a:srgbClr val="00B0F0"/>
                </a:solidFill>
              </a:rPr>
              <a:t> C</a:t>
            </a:r>
            <a:r>
              <a:rPr lang="ro-RO" sz="2400" b="1" smtClean="0">
                <a:solidFill>
                  <a:srgbClr val="00B0F0"/>
                </a:solidFill>
              </a:rPr>
              <a:t>linical pharmacologists</a:t>
            </a:r>
          </a:p>
          <a:p>
            <a:pPr eaLnBrk="1" hangingPunct="1">
              <a:buFont typeface="Wingdings" pitchFamily="2" charset="2"/>
              <a:buChar char="§"/>
            </a:pPr>
            <a:r>
              <a:rPr lang="ro-RO" sz="2400" b="1" smtClean="0">
                <a:solidFill>
                  <a:srgbClr val="00B0F0"/>
                </a:solidFill>
              </a:rPr>
              <a:t>3</a:t>
            </a:r>
            <a:r>
              <a:rPr lang="en-US" sz="2400" b="1" smtClean="0">
                <a:solidFill>
                  <a:srgbClr val="00B0F0"/>
                </a:solidFill>
              </a:rPr>
              <a:t>)</a:t>
            </a:r>
            <a:r>
              <a:rPr lang="ro-RO" sz="2400" b="1" smtClean="0">
                <a:solidFill>
                  <a:srgbClr val="00B0F0"/>
                </a:solidFill>
              </a:rPr>
              <a:t>.</a:t>
            </a:r>
            <a:r>
              <a:rPr lang="en-US" sz="2400" b="1" smtClean="0">
                <a:solidFill>
                  <a:srgbClr val="00B0F0"/>
                </a:solidFill>
              </a:rPr>
              <a:t> C</a:t>
            </a:r>
            <a:r>
              <a:rPr lang="ro-RO" sz="2400" b="1" smtClean="0">
                <a:solidFill>
                  <a:srgbClr val="00B0F0"/>
                </a:solidFill>
              </a:rPr>
              <a:t>linician specialists</a:t>
            </a:r>
            <a:endParaRPr lang="en-US" sz="2400" b="1" smtClean="0">
              <a:solidFill>
                <a:srgbClr val="00B0F0"/>
              </a:solidFill>
            </a:endParaRPr>
          </a:p>
          <a:p>
            <a:pPr eaLnBrk="1" hangingPunct="1">
              <a:buFont typeface="Wingdings" pitchFamily="2" charset="2"/>
              <a:buChar char="§"/>
            </a:pPr>
            <a:r>
              <a:rPr lang="ro-RO" sz="2400" b="1" smtClean="0">
                <a:solidFill>
                  <a:srgbClr val="00B0F0"/>
                </a:solidFill>
              </a:rPr>
              <a:t>4</a:t>
            </a:r>
            <a:r>
              <a:rPr lang="en-US" sz="2400" b="1" smtClean="0">
                <a:solidFill>
                  <a:srgbClr val="00B0F0"/>
                </a:solidFill>
              </a:rPr>
              <a:t>)</a:t>
            </a:r>
            <a:r>
              <a:rPr lang="ro-RO" sz="2400" b="1" smtClean="0">
                <a:solidFill>
                  <a:srgbClr val="00B0F0"/>
                </a:solidFill>
              </a:rPr>
              <a:t>.</a:t>
            </a:r>
            <a:r>
              <a:rPr lang="en-US" sz="2400" b="1" smtClean="0">
                <a:solidFill>
                  <a:srgbClr val="00B0F0"/>
                </a:solidFill>
              </a:rPr>
              <a:t> S</a:t>
            </a:r>
            <a:r>
              <a:rPr lang="ro-RO" sz="2400" b="1" smtClean="0">
                <a:solidFill>
                  <a:srgbClr val="00B0F0"/>
                </a:solidFill>
              </a:rPr>
              <a:t>tatisticians</a:t>
            </a:r>
          </a:p>
          <a:p>
            <a:pPr eaLnBrk="1" hangingPunct="1"/>
            <a:endParaRPr lang="en-US" sz="2400" smtClean="0"/>
          </a:p>
          <a:p>
            <a:pPr eaLnBrk="1" hangingPunct="1"/>
            <a:endParaRPr lang="en-US" sz="2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487362"/>
          </a:xfrm>
        </p:spPr>
        <p:txBody>
          <a:bodyPr/>
          <a:lstStyle/>
          <a:p>
            <a:pPr eaLnBrk="1" hangingPunct="1"/>
            <a:endParaRPr lang="en-US" sz="1000" smtClean="0"/>
          </a:p>
        </p:txBody>
      </p:sp>
      <p:pic>
        <p:nvPicPr>
          <p:cNvPr id="16387" name="Picture 2" descr="D:\18.01.2010\fig. 2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81000"/>
            <a:ext cx="4953000" cy="57912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17411" name="Content Placeholder 2"/>
          <p:cNvSpPr>
            <a:spLocks noGrp="1"/>
          </p:cNvSpPr>
          <p:nvPr>
            <p:ph idx="1"/>
          </p:nvPr>
        </p:nvSpPr>
        <p:spPr>
          <a:xfrm>
            <a:off x="457200" y="914400"/>
            <a:ext cx="8229600" cy="5410200"/>
          </a:xfrm>
        </p:spPr>
        <p:txBody>
          <a:bodyPr/>
          <a:lstStyle/>
          <a:p>
            <a:pPr algn="just" eaLnBrk="1" hangingPunct="1">
              <a:buFont typeface="Arial" charset="0"/>
              <a:buNone/>
            </a:pPr>
            <a:r>
              <a:rPr lang="en-US" sz="2400" b="1" smtClean="0"/>
              <a:t>Methods of Clinical Pharmacology</a:t>
            </a:r>
          </a:p>
          <a:p>
            <a:pPr algn="just" eaLnBrk="1" hangingPunct="1"/>
            <a:r>
              <a:rPr lang="ro-RO" sz="2400" smtClean="0"/>
              <a:t>To avoid </a:t>
            </a:r>
            <a:r>
              <a:rPr lang="ro-RO" sz="2400" b="1" smtClean="0">
                <a:solidFill>
                  <a:srgbClr val="0070C0"/>
                </a:solidFill>
              </a:rPr>
              <a:t>some errors </a:t>
            </a:r>
            <a:r>
              <a:rPr lang="ro-RO" sz="2400" smtClean="0"/>
              <a:t>in clinical trials some methods are used:</a:t>
            </a:r>
            <a:endParaRPr lang="en-US" sz="2400" smtClean="0"/>
          </a:p>
          <a:p>
            <a:pPr algn="just" eaLnBrk="1" hangingPunct="1"/>
            <a:r>
              <a:rPr lang="ro-RO" sz="2400" b="1" smtClean="0">
                <a:solidFill>
                  <a:srgbClr val="FF0000"/>
                </a:solidFill>
              </a:rPr>
              <a:t>1</a:t>
            </a:r>
            <a:r>
              <a:rPr lang="en-US" sz="2400" b="1" smtClean="0">
                <a:solidFill>
                  <a:srgbClr val="FF0000"/>
                </a:solidFill>
              </a:rPr>
              <a:t>)</a:t>
            </a:r>
            <a:r>
              <a:rPr lang="ro-RO" sz="2400" b="1" smtClean="0">
                <a:solidFill>
                  <a:srgbClr val="FF0000"/>
                </a:solidFill>
              </a:rPr>
              <a:t>.</a:t>
            </a:r>
            <a:r>
              <a:rPr lang="en-US" sz="2400" b="1" smtClean="0">
                <a:solidFill>
                  <a:srgbClr val="FF0000"/>
                </a:solidFill>
              </a:rPr>
              <a:t> C</a:t>
            </a:r>
            <a:r>
              <a:rPr lang="ro-RO" sz="2400" b="1" smtClean="0">
                <a:solidFill>
                  <a:srgbClr val="FF0000"/>
                </a:solidFill>
              </a:rPr>
              <a:t>rossover design </a:t>
            </a:r>
            <a:r>
              <a:rPr lang="ro-RO" sz="2400" smtClean="0"/>
              <a:t>– alternating of </a:t>
            </a:r>
            <a:r>
              <a:rPr lang="ro-RO" sz="2400" b="1" smtClean="0"/>
              <a:t>test drug </a:t>
            </a:r>
            <a:r>
              <a:rPr lang="ro-RO" sz="2400" smtClean="0"/>
              <a:t>with </a:t>
            </a:r>
            <a:r>
              <a:rPr lang="ro-RO" sz="2400" b="1" smtClean="0"/>
              <a:t>placebo</a:t>
            </a:r>
            <a:r>
              <a:rPr lang="ro-RO" sz="2400" smtClean="0"/>
              <a:t> and </a:t>
            </a:r>
            <a:r>
              <a:rPr lang="ro-RO" sz="2400" b="1" smtClean="0"/>
              <a:t>standard drug</a:t>
            </a:r>
            <a:r>
              <a:rPr lang="en-US" sz="2400" b="1" smtClean="0"/>
              <a:t>;</a:t>
            </a:r>
            <a:endParaRPr lang="ro-RO" sz="2400" b="1" smtClean="0"/>
          </a:p>
          <a:p>
            <a:pPr algn="just" eaLnBrk="1" hangingPunct="1"/>
            <a:r>
              <a:rPr lang="ro-RO" sz="2400" b="1" smtClean="0"/>
              <a:t>Placebo</a:t>
            </a:r>
            <a:r>
              <a:rPr lang="ro-RO" sz="2400" smtClean="0"/>
              <a:t> response from Latin,I shall please</a:t>
            </a:r>
            <a:r>
              <a:rPr lang="en-US" sz="2400" smtClean="0"/>
              <a:t>;</a:t>
            </a:r>
            <a:endParaRPr lang="ro-RO" sz="2400" smtClean="0"/>
          </a:p>
          <a:p>
            <a:pPr eaLnBrk="1" hangingPunct="1"/>
            <a:r>
              <a:rPr lang="ro-RO" sz="2400" smtClean="0"/>
              <a:t>Placebo respons is a </a:t>
            </a:r>
            <a:r>
              <a:rPr lang="ro-RO" sz="2400" b="1" i="1" smtClean="0"/>
              <a:t>positive way </a:t>
            </a:r>
            <a:r>
              <a:rPr lang="ro-RO" sz="2400" smtClean="0"/>
              <a:t>of therapeutic result</a:t>
            </a:r>
            <a:r>
              <a:rPr lang="en-US" sz="2400" smtClean="0"/>
              <a:t>;</a:t>
            </a:r>
          </a:p>
          <a:p>
            <a:pPr eaLnBrk="1" hangingPunct="1"/>
            <a:endParaRPr lang="en-US" sz="2400" smtClean="0"/>
          </a:p>
          <a:p>
            <a:pPr eaLnBrk="1" hangingPunct="1"/>
            <a:endParaRPr lang="en-US" sz="2400" smtClean="0"/>
          </a:p>
          <a:p>
            <a:pPr eaLnBrk="1" hangingPunct="1"/>
            <a:endParaRPr lang="ro-RO" sz="2400" smtClean="0"/>
          </a:p>
          <a:p>
            <a:pPr eaLnBrk="1" hangingPunct="1"/>
            <a:endParaRPr lang="en-US" sz="2400" smtClean="0"/>
          </a:p>
          <a:p>
            <a:pPr algn="just" eaLnBrk="1" hangingPunct="1"/>
            <a:endParaRPr lang="en-US" sz="2400" smtClean="0"/>
          </a:p>
          <a:p>
            <a:pPr algn="just" eaLnBrk="1" hangingPunct="1"/>
            <a:endParaRPr lang="ro-RO" sz="2800" smtClean="0"/>
          </a:p>
          <a:p>
            <a:pPr algn="just" eaLnBrk="1" hangingPunct="1"/>
            <a:endParaRPr lang="en-US" sz="28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487362"/>
          </a:xfrm>
        </p:spPr>
        <p:txBody>
          <a:bodyPr/>
          <a:lstStyle/>
          <a:p>
            <a:pPr eaLnBrk="1" hangingPunct="1"/>
            <a:endParaRPr lang="en-US" sz="1000" smtClean="0"/>
          </a:p>
        </p:txBody>
      </p:sp>
      <p:sp>
        <p:nvSpPr>
          <p:cNvPr id="18435" name="Content Placeholder 2"/>
          <p:cNvSpPr>
            <a:spLocks noGrp="1"/>
          </p:cNvSpPr>
          <p:nvPr>
            <p:ph idx="1"/>
          </p:nvPr>
        </p:nvSpPr>
        <p:spPr>
          <a:xfrm>
            <a:off x="457200" y="838200"/>
            <a:ext cx="8229600" cy="5287963"/>
          </a:xfrm>
        </p:spPr>
        <p:txBody>
          <a:bodyPr/>
          <a:lstStyle/>
          <a:p>
            <a:pPr eaLnBrk="1" hangingPunct="1"/>
            <a:r>
              <a:rPr lang="ro-RO" sz="2400" smtClean="0"/>
              <a:t>In clinical trials </a:t>
            </a:r>
            <a:r>
              <a:rPr lang="ro-RO" sz="2400" b="1" smtClean="0">
                <a:solidFill>
                  <a:srgbClr val="C00000"/>
                </a:solidFill>
              </a:rPr>
              <a:t>placebo </a:t>
            </a:r>
            <a:r>
              <a:rPr lang="ro-RO" sz="2400" smtClean="0"/>
              <a:t>= an </a:t>
            </a:r>
            <a:r>
              <a:rPr lang="ro-RO" sz="2400" b="1" smtClean="0"/>
              <a:t>inert</a:t>
            </a:r>
            <a:r>
              <a:rPr lang="ro-RO" sz="2400" smtClean="0"/>
              <a:t> form with the same properties of the tested drug (odor,</a:t>
            </a:r>
            <a:r>
              <a:rPr lang="en-US" sz="2400" smtClean="0"/>
              <a:t> </a:t>
            </a:r>
            <a:r>
              <a:rPr lang="ro-RO" sz="2400" smtClean="0"/>
              <a:t>consistency)</a:t>
            </a:r>
            <a:r>
              <a:rPr lang="en-US" sz="2400" smtClean="0"/>
              <a:t>;</a:t>
            </a:r>
          </a:p>
          <a:p>
            <a:pPr eaLnBrk="1" hangingPunct="1"/>
            <a:r>
              <a:rPr lang="ro-RO" sz="2400" smtClean="0"/>
              <a:t>To eliminate this phenomen (placebo response) we can use</a:t>
            </a:r>
            <a:r>
              <a:rPr lang="en-US" sz="2400" smtClean="0"/>
              <a:t>:</a:t>
            </a:r>
            <a:r>
              <a:rPr lang="ro-RO" sz="2400" smtClean="0"/>
              <a:t>  </a:t>
            </a:r>
          </a:p>
          <a:p>
            <a:pPr eaLnBrk="1" hangingPunct="1"/>
            <a:r>
              <a:rPr lang="ro-RO" sz="2400" b="1" smtClean="0">
                <a:solidFill>
                  <a:srgbClr val="FF0000"/>
                </a:solidFill>
              </a:rPr>
              <a:t>2</a:t>
            </a:r>
            <a:r>
              <a:rPr lang="en-US" sz="2400" b="1" smtClean="0">
                <a:solidFill>
                  <a:srgbClr val="FF0000"/>
                </a:solidFill>
              </a:rPr>
              <a:t>)</a:t>
            </a:r>
            <a:r>
              <a:rPr lang="ro-RO" sz="2400" b="1" smtClean="0">
                <a:solidFill>
                  <a:srgbClr val="FF0000"/>
                </a:solidFill>
              </a:rPr>
              <a:t>.</a:t>
            </a:r>
            <a:r>
              <a:rPr lang="en-US" sz="2400" b="1" smtClean="0">
                <a:solidFill>
                  <a:srgbClr val="FF0000"/>
                </a:solidFill>
              </a:rPr>
              <a:t> S</a:t>
            </a:r>
            <a:r>
              <a:rPr lang="ro-RO" sz="2400" b="1" smtClean="0">
                <a:solidFill>
                  <a:srgbClr val="FF0000"/>
                </a:solidFill>
              </a:rPr>
              <a:t>ingle-blind design or </a:t>
            </a:r>
          </a:p>
          <a:p>
            <a:pPr eaLnBrk="1" hangingPunct="1"/>
            <a:r>
              <a:rPr lang="ro-RO" sz="2400" b="1" smtClean="0">
                <a:solidFill>
                  <a:srgbClr val="FF0000"/>
                </a:solidFill>
              </a:rPr>
              <a:t>3</a:t>
            </a:r>
            <a:r>
              <a:rPr lang="en-US" sz="2400" b="1" smtClean="0">
                <a:solidFill>
                  <a:srgbClr val="FF0000"/>
                </a:solidFill>
              </a:rPr>
              <a:t>)</a:t>
            </a:r>
            <a:r>
              <a:rPr lang="ro-RO" sz="2400" b="1" smtClean="0">
                <a:solidFill>
                  <a:srgbClr val="FF0000"/>
                </a:solidFill>
              </a:rPr>
              <a:t>.</a:t>
            </a:r>
            <a:r>
              <a:rPr lang="en-US" sz="2400" b="1" smtClean="0">
                <a:solidFill>
                  <a:srgbClr val="FF0000"/>
                </a:solidFill>
              </a:rPr>
              <a:t> D</a:t>
            </a:r>
            <a:r>
              <a:rPr lang="ro-RO" sz="2400" b="1" smtClean="0">
                <a:solidFill>
                  <a:srgbClr val="FF0000"/>
                </a:solidFill>
              </a:rPr>
              <a:t>ouble –blind design</a:t>
            </a:r>
          </a:p>
          <a:p>
            <a:pPr algn="just" eaLnBrk="1" hangingPunct="1"/>
            <a:r>
              <a:rPr lang="ro-RO" sz="2400" smtClean="0"/>
              <a:t>In the </a:t>
            </a:r>
            <a:r>
              <a:rPr lang="ro-RO" sz="2400" b="1" smtClean="0"/>
              <a:t>last design </a:t>
            </a:r>
            <a:r>
              <a:rPr lang="ro-RO" sz="2400" smtClean="0"/>
              <a:t>– </a:t>
            </a:r>
            <a:r>
              <a:rPr lang="en-US" sz="2400" smtClean="0"/>
              <a:t>only </a:t>
            </a:r>
            <a:r>
              <a:rPr lang="ro-RO" sz="2400" smtClean="0"/>
              <a:t>a third person know about testing drug (with the special code)</a:t>
            </a:r>
            <a:r>
              <a:rPr lang="en-US" sz="2400" smtClean="0"/>
              <a:t>;</a:t>
            </a:r>
            <a:endParaRPr lang="en-US" sz="2400" b="1" smtClean="0">
              <a:solidFill>
                <a:srgbClr val="00B0F0"/>
              </a:solidFill>
            </a:endParaRPr>
          </a:p>
          <a:p>
            <a:pPr eaLnBrk="1" hangingPunct="1"/>
            <a:endParaRPr lang="ro-RO" sz="2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487362"/>
          </a:xfrm>
        </p:spPr>
        <p:txBody>
          <a:bodyPr/>
          <a:lstStyle/>
          <a:p>
            <a:pPr eaLnBrk="1" hangingPunct="1"/>
            <a:endParaRPr lang="en-US" sz="1000" smtClean="0"/>
          </a:p>
        </p:txBody>
      </p:sp>
      <p:sp>
        <p:nvSpPr>
          <p:cNvPr id="19459" name="Content Placeholder 2"/>
          <p:cNvSpPr>
            <a:spLocks noGrp="1"/>
          </p:cNvSpPr>
          <p:nvPr>
            <p:ph idx="1"/>
          </p:nvPr>
        </p:nvSpPr>
        <p:spPr>
          <a:xfrm>
            <a:off x="457200" y="762000"/>
            <a:ext cx="8229600" cy="5440363"/>
          </a:xfrm>
        </p:spPr>
        <p:txBody>
          <a:bodyPr/>
          <a:lstStyle/>
          <a:p>
            <a:pPr algn="just" eaLnBrk="1" hangingPunct="1">
              <a:buFont typeface="Arial" charset="0"/>
              <a:buNone/>
            </a:pPr>
            <a:r>
              <a:rPr lang="en-US" sz="2400" b="1" smtClean="0"/>
              <a:t>Clinical trials. IND &amp; NDA</a:t>
            </a:r>
            <a:endParaRPr lang="ro-RO" sz="2400" b="1" smtClean="0"/>
          </a:p>
          <a:p>
            <a:pPr algn="just" eaLnBrk="1" hangingPunct="1"/>
            <a:r>
              <a:rPr lang="ro-RO" sz="2400" smtClean="0"/>
              <a:t>Once a drug is judget ready to be studied in humans, a Notice of Claimed Investigational Exemption for a New Drug (IND) must be filed with the FDA</a:t>
            </a:r>
            <a:r>
              <a:rPr lang="en-US" sz="2400" smtClean="0"/>
              <a:t>;</a:t>
            </a:r>
            <a:endParaRPr lang="ro-RO" sz="2400" smtClean="0"/>
          </a:p>
          <a:p>
            <a:pPr algn="just" eaLnBrk="1" hangingPunct="1"/>
            <a:r>
              <a:rPr lang="ro-RO" sz="2400" smtClean="0"/>
              <a:t>The IND includes:</a:t>
            </a:r>
          </a:p>
          <a:p>
            <a:pPr algn="just" eaLnBrk="1" hangingPunct="1"/>
            <a:r>
              <a:rPr lang="ro-RO" sz="2400" b="1" smtClean="0">
                <a:solidFill>
                  <a:srgbClr val="FF0000"/>
                </a:solidFill>
              </a:rPr>
              <a:t>1</a:t>
            </a:r>
            <a:r>
              <a:rPr lang="en-US" sz="2400" b="1" smtClean="0">
                <a:solidFill>
                  <a:srgbClr val="FF0000"/>
                </a:solidFill>
              </a:rPr>
              <a:t>)</a:t>
            </a:r>
            <a:r>
              <a:rPr lang="ro-RO" sz="2400" b="1" smtClean="0">
                <a:solidFill>
                  <a:srgbClr val="FF0000"/>
                </a:solidFill>
              </a:rPr>
              <a:t>.Information on the composition and source of the dru</a:t>
            </a:r>
            <a:r>
              <a:rPr lang="en-US" sz="2400" b="1" smtClean="0">
                <a:solidFill>
                  <a:srgbClr val="FF0000"/>
                </a:solidFill>
              </a:rPr>
              <a:t>g;</a:t>
            </a:r>
          </a:p>
          <a:p>
            <a:pPr algn="just" eaLnBrk="1" hangingPunct="1"/>
            <a:r>
              <a:rPr lang="ro-RO" sz="2400" b="1" smtClean="0">
                <a:solidFill>
                  <a:srgbClr val="FF0000"/>
                </a:solidFill>
              </a:rPr>
              <a:t>2</a:t>
            </a:r>
            <a:r>
              <a:rPr lang="en-US" sz="2400" b="1" smtClean="0">
                <a:solidFill>
                  <a:srgbClr val="FF0000"/>
                </a:solidFill>
              </a:rPr>
              <a:t>)</a:t>
            </a:r>
            <a:r>
              <a:rPr lang="ro-RO" sz="2400" b="1" smtClean="0">
                <a:solidFill>
                  <a:srgbClr val="FF0000"/>
                </a:solidFill>
              </a:rPr>
              <a:t>.</a:t>
            </a:r>
            <a:r>
              <a:rPr lang="en-US" sz="2400" b="1" smtClean="0">
                <a:solidFill>
                  <a:srgbClr val="FF0000"/>
                </a:solidFill>
              </a:rPr>
              <a:t> </a:t>
            </a:r>
            <a:r>
              <a:rPr lang="ro-RO" sz="2400" b="1" smtClean="0">
                <a:solidFill>
                  <a:srgbClr val="FF0000"/>
                </a:solidFill>
              </a:rPr>
              <a:t>Manufacturing information;</a:t>
            </a:r>
          </a:p>
          <a:p>
            <a:pPr algn="just" eaLnBrk="1" hangingPunct="1"/>
            <a:r>
              <a:rPr lang="ro-RO" sz="2400" b="1" smtClean="0">
                <a:solidFill>
                  <a:srgbClr val="FF0000"/>
                </a:solidFill>
              </a:rPr>
              <a:t>3</a:t>
            </a:r>
            <a:r>
              <a:rPr lang="en-US" sz="2400" b="1" smtClean="0">
                <a:solidFill>
                  <a:srgbClr val="FF0000"/>
                </a:solidFill>
              </a:rPr>
              <a:t>)</a:t>
            </a:r>
            <a:r>
              <a:rPr lang="ro-RO" sz="2400" b="1" smtClean="0">
                <a:solidFill>
                  <a:srgbClr val="FF0000"/>
                </a:solidFill>
              </a:rPr>
              <a:t>.</a:t>
            </a:r>
            <a:r>
              <a:rPr lang="en-US" sz="2400" b="1" smtClean="0">
                <a:solidFill>
                  <a:srgbClr val="FF0000"/>
                </a:solidFill>
              </a:rPr>
              <a:t> </a:t>
            </a:r>
            <a:r>
              <a:rPr lang="ro-RO" sz="2400" b="1" smtClean="0">
                <a:solidFill>
                  <a:srgbClr val="FF0000"/>
                </a:solidFill>
              </a:rPr>
              <a:t>All data from animal studies;</a:t>
            </a:r>
          </a:p>
          <a:p>
            <a:pPr algn="just" eaLnBrk="1" hangingPunct="1"/>
            <a:r>
              <a:rPr lang="ro-RO" sz="2400" b="1" smtClean="0">
                <a:solidFill>
                  <a:srgbClr val="FF0000"/>
                </a:solidFill>
              </a:rPr>
              <a:t>4</a:t>
            </a:r>
            <a:r>
              <a:rPr lang="en-US" sz="2400" b="1" smtClean="0">
                <a:solidFill>
                  <a:srgbClr val="FF0000"/>
                </a:solidFill>
              </a:rPr>
              <a:t>)</a:t>
            </a:r>
            <a:r>
              <a:rPr lang="ro-RO" sz="2400" b="1" smtClean="0">
                <a:solidFill>
                  <a:srgbClr val="FF0000"/>
                </a:solidFill>
              </a:rPr>
              <a:t>.</a:t>
            </a:r>
            <a:r>
              <a:rPr lang="en-US" sz="2400" b="1" smtClean="0">
                <a:solidFill>
                  <a:srgbClr val="FF0000"/>
                </a:solidFill>
              </a:rPr>
              <a:t> </a:t>
            </a:r>
            <a:r>
              <a:rPr lang="ro-RO" sz="2400" b="1" smtClean="0">
                <a:solidFill>
                  <a:srgbClr val="FF0000"/>
                </a:solidFill>
              </a:rPr>
              <a:t>Clinical plans and protocols;</a:t>
            </a:r>
          </a:p>
          <a:p>
            <a:pPr algn="just" eaLnBrk="1" hangingPunct="1"/>
            <a:r>
              <a:rPr lang="ro-RO" sz="2400" b="1" smtClean="0">
                <a:solidFill>
                  <a:srgbClr val="FF0000"/>
                </a:solidFill>
              </a:rPr>
              <a:t>5</a:t>
            </a:r>
            <a:r>
              <a:rPr lang="en-US" sz="2400" b="1" smtClean="0">
                <a:solidFill>
                  <a:srgbClr val="FF0000"/>
                </a:solidFill>
              </a:rPr>
              <a:t>)</a:t>
            </a:r>
            <a:r>
              <a:rPr lang="ro-RO" sz="2400" b="1" smtClean="0">
                <a:solidFill>
                  <a:srgbClr val="FF0000"/>
                </a:solidFill>
              </a:rPr>
              <a:t>.</a:t>
            </a:r>
            <a:r>
              <a:rPr lang="en-US" sz="2400" b="1" smtClean="0">
                <a:solidFill>
                  <a:srgbClr val="FF0000"/>
                </a:solidFill>
              </a:rPr>
              <a:t> </a:t>
            </a:r>
            <a:r>
              <a:rPr lang="ro-RO" sz="2400" b="1" smtClean="0">
                <a:solidFill>
                  <a:srgbClr val="FF0000"/>
                </a:solidFill>
              </a:rPr>
              <a:t>The names and credentials of physicians who will conduct the clinical trials.</a:t>
            </a:r>
          </a:p>
          <a:p>
            <a:pPr algn="just" eaLnBrk="1" hangingPunct="1"/>
            <a:endParaRPr lang="ro-RO" sz="2400" smtClean="0"/>
          </a:p>
          <a:p>
            <a:pPr eaLnBrk="1" hangingPunct="1"/>
            <a:endParaRPr lang="en-US"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487362"/>
          </a:xfrm>
        </p:spPr>
        <p:txBody>
          <a:bodyPr/>
          <a:lstStyle/>
          <a:p>
            <a:pPr eaLnBrk="1" hangingPunct="1"/>
            <a:endParaRPr lang="en-US" sz="1000" smtClean="0"/>
          </a:p>
        </p:txBody>
      </p:sp>
      <p:pic>
        <p:nvPicPr>
          <p:cNvPr id="20483" name="Picture 5"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8153400" cy="57912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21507" name="Content Placeholder 2"/>
          <p:cNvSpPr>
            <a:spLocks noGrp="1"/>
          </p:cNvSpPr>
          <p:nvPr>
            <p:ph idx="1"/>
          </p:nvPr>
        </p:nvSpPr>
        <p:spPr>
          <a:xfrm>
            <a:off x="457200" y="914400"/>
            <a:ext cx="8229600" cy="5211763"/>
          </a:xfrm>
        </p:spPr>
        <p:txBody>
          <a:bodyPr/>
          <a:lstStyle/>
          <a:p>
            <a:pPr algn="just" eaLnBrk="1" hangingPunct="1"/>
            <a:r>
              <a:rPr lang="ro-RO" sz="2400" smtClean="0"/>
              <a:t>Its often requires 4-6 years of clinical testing</a:t>
            </a:r>
            <a:r>
              <a:rPr lang="en-US" sz="2400" smtClean="0"/>
              <a:t>;</a:t>
            </a:r>
            <a:endParaRPr lang="ro-RO" sz="2400" smtClean="0"/>
          </a:p>
          <a:p>
            <a:pPr algn="just" eaLnBrk="1" hangingPunct="1"/>
            <a:r>
              <a:rPr lang="ro-RO" sz="2400" smtClean="0"/>
              <a:t>The volunteers or patients must be informed</a:t>
            </a:r>
            <a:r>
              <a:rPr lang="en-US" sz="2400" smtClean="0"/>
              <a:t>;</a:t>
            </a:r>
            <a:endParaRPr lang="en-US" sz="2400" b="1" smtClean="0">
              <a:solidFill>
                <a:srgbClr val="00B0F0"/>
              </a:solidFill>
            </a:endParaRPr>
          </a:p>
          <a:p>
            <a:pPr algn="just" eaLnBrk="1" hangingPunct="1"/>
            <a:r>
              <a:rPr lang="ro-RO" sz="2400" b="1" smtClean="0">
                <a:solidFill>
                  <a:srgbClr val="00B0F0"/>
                </a:solidFill>
              </a:rPr>
              <a:t>Phase 1</a:t>
            </a:r>
          </a:p>
          <a:p>
            <a:pPr algn="just" eaLnBrk="1" hangingPunct="1"/>
            <a:r>
              <a:rPr lang="ro-RO" sz="2400" smtClean="0"/>
              <a:t>The drug is studied in 20-80 healthy volunteers</a:t>
            </a:r>
            <a:r>
              <a:rPr lang="en-US" sz="2400" smtClean="0"/>
              <a:t>;</a:t>
            </a:r>
            <a:endParaRPr lang="ro-RO" sz="2400" smtClean="0"/>
          </a:p>
          <a:p>
            <a:pPr algn="just" eaLnBrk="1" hangingPunct="1"/>
            <a:r>
              <a:rPr lang="ro-RO" sz="2400" smtClean="0"/>
              <a:t>In this phase the trial is </a:t>
            </a:r>
            <a:r>
              <a:rPr lang="ro-RO" sz="2400" b="1" smtClean="0">
                <a:solidFill>
                  <a:srgbClr val="FF0000"/>
                </a:solidFill>
              </a:rPr>
              <a:t>open</a:t>
            </a:r>
            <a:r>
              <a:rPr lang="ro-RO" sz="2400" smtClean="0"/>
              <a:t> – investigators and subjects know what is being given</a:t>
            </a:r>
            <a:r>
              <a:rPr lang="en-US" sz="2400" smtClean="0"/>
              <a:t>;</a:t>
            </a:r>
            <a:r>
              <a:rPr lang="ro-RO" sz="2400" smtClean="0"/>
              <a:t> </a:t>
            </a:r>
          </a:p>
          <a:p>
            <a:pPr algn="just" eaLnBrk="1" hangingPunct="1"/>
            <a:r>
              <a:rPr lang="ro-RO" sz="2400" smtClean="0"/>
              <a:t>Its evaluated toxicity, PK profile of the drug</a:t>
            </a:r>
            <a:r>
              <a:rPr lang="en-US" sz="2400" smtClean="0"/>
              <a:t>;</a:t>
            </a:r>
            <a:endParaRPr lang="ro-RO" sz="2400" smtClean="0"/>
          </a:p>
          <a:p>
            <a:pPr algn="just" eaLnBrk="1" hangingPunct="1"/>
            <a:r>
              <a:rPr lang="ro-RO" sz="2400" smtClean="0"/>
              <a:t>Phase 1 studies its performed by the </a:t>
            </a:r>
            <a:r>
              <a:rPr lang="ro-RO" sz="2400" b="1" smtClean="0">
                <a:solidFill>
                  <a:srgbClr val="FF0000"/>
                </a:solidFill>
              </a:rPr>
              <a:t>clinical pharmacologists</a:t>
            </a:r>
            <a:r>
              <a:rPr lang="ro-RO" sz="2400" smtClean="0"/>
              <a:t> – in research centres</a:t>
            </a:r>
            <a:r>
              <a:rPr lang="en-US" sz="2400" smtClean="0"/>
              <a:t>;</a:t>
            </a:r>
            <a:endParaRPr lang="ro-RO" sz="2400" smtClean="0"/>
          </a:p>
          <a:p>
            <a:pPr eaLnBrk="1" hangingPunct="1"/>
            <a:endParaRPr lang="ro-RO" sz="2800" smtClean="0"/>
          </a:p>
          <a:p>
            <a:pPr eaLnBrk="1" hangingPunct="1"/>
            <a:endParaRPr lang="en-US" sz="2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92150" y="1143000"/>
            <a:ext cx="7772400" cy="762000"/>
          </a:xfrm>
        </p:spPr>
        <p:txBody>
          <a:bodyPr/>
          <a:lstStyle/>
          <a:p>
            <a:pPr eaLnBrk="1" hangingPunct="1"/>
            <a:r>
              <a:rPr lang="en-US" sz="2000" b="1" smtClean="0">
                <a:solidFill>
                  <a:srgbClr val="00B0F0"/>
                </a:solidFill>
              </a:rPr>
              <a:t>Clinical Pharmacology &amp; Biopharmaceuticals</a:t>
            </a:r>
          </a:p>
        </p:txBody>
      </p:sp>
      <p:sp>
        <p:nvSpPr>
          <p:cNvPr id="4099" name="Subtitle 2"/>
          <p:cNvSpPr>
            <a:spLocks noGrp="1"/>
          </p:cNvSpPr>
          <p:nvPr>
            <p:ph type="subTitle" idx="1"/>
          </p:nvPr>
        </p:nvSpPr>
        <p:spPr>
          <a:xfrm>
            <a:off x="730250" y="2133600"/>
            <a:ext cx="7696200" cy="4267200"/>
          </a:xfrm>
        </p:spPr>
        <p:txBody>
          <a:bodyPr/>
          <a:lstStyle/>
          <a:p>
            <a:pPr eaLnBrk="1" hangingPunct="1"/>
            <a:r>
              <a:rPr lang="en-US" sz="2800" b="1" smtClean="0">
                <a:solidFill>
                  <a:srgbClr val="00B050"/>
                </a:solidFill>
              </a:rPr>
              <a:t>Introduction to Clinical Pharmacology</a:t>
            </a:r>
          </a:p>
          <a:p>
            <a:pPr algn="l" eaLnBrk="1" hangingPunct="1"/>
            <a:endParaRPr lang="en-US" sz="2800" smtClean="0">
              <a:solidFill>
                <a:schemeClr val="tx1"/>
              </a:solidFill>
            </a:endParaRPr>
          </a:p>
          <a:p>
            <a:pPr eaLnBrk="1" hangingPunct="1"/>
            <a:r>
              <a:rPr lang="en-US" sz="2800" smtClean="0">
                <a:solidFill>
                  <a:schemeClr val="tx1"/>
                </a:solidFill>
              </a:rPr>
              <a:t>Ioan Magyar Ph.D, M.D.</a:t>
            </a:r>
          </a:p>
          <a:p>
            <a:pPr eaLnBrk="1" hangingPunct="1"/>
            <a:r>
              <a:rPr lang="en-US" sz="1800" smtClean="0">
                <a:solidFill>
                  <a:schemeClr val="tx1"/>
                </a:solidFill>
              </a:rPr>
              <a:t>Assoc. Professor of Basic &amp; Clinical Pharmacology</a:t>
            </a:r>
          </a:p>
          <a:p>
            <a:pPr eaLnBrk="1" hangingPunct="1"/>
            <a:r>
              <a:rPr lang="en-US" sz="1800" smtClean="0">
                <a:solidFill>
                  <a:schemeClr val="tx1"/>
                </a:solidFill>
              </a:rPr>
              <a:t>Faculty of Medicine &amp; Pharmacy</a:t>
            </a:r>
          </a:p>
          <a:p>
            <a:pPr eaLnBrk="1" hangingPunct="1"/>
            <a:r>
              <a:rPr lang="en-US" sz="1800" smtClean="0">
                <a:solidFill>
                  <a:schemeClr val="tx1"/>
                </a:solidFill>
              </a:rPr>
              <a:t>University of Oradea</a:t>
            </a:r>
          </a:p>
          <a:p>
            <a:pPr eaLnBrk="1" hangingPunct="1"/>
            <a:r>
              <a:rPr lang="en-US" sz="1800" smtClean="0">
                <a:solidFill>
                  <a:schemeClr val="tx1"/>
                </a:solidFill>
              </a:rPr>
              <a:t>Romania</a:t>
            </a:r>
          </a:p>
          <a:p>
            <a:pPr eaLnBrk="1" hangingPunct="1"/>
            <a:r>
              <a:rPr lang="en-US" sz="1800" smtClean="0">
                <a:solidFill>
                  <a:schemeClr val="tx1"/>
                </a:solidFill>
              </a:rPr>
              <a:t>E-mail: </a:t>
            </a:r>
            <a:r>
              <a:rPr lang="en-US" sz="1800" smtClean="0">
                <a:solidFill>
                  <a:schemeClr val="tx1"/>
                </a:solidFill>
                <a:hlinkClick r:id="rId2"/>
              </a:rPr>
              <a:t>magyar_nelu@yahoo.com</a:t>
            </a:r>
            <a:endParaRPr lang="en-US" sz="1800" smtClean="0">
              <a:solidFill>
                <a:schemeClr val="tx1"/>
              </a:solidFill>
            </a:endParaRPr>
          </a:p>
          <a:p>
            <a:pPr eaLnBrk="1" hangingPunct="1"/>
            <a:r>
              <a:rPr lang="en-US" sz="1800" smtClean="0">
                <a:solidFill>
                  <a:schemeClr val="tx1"/>
                </a:solidFill>
              </a:rPr>
              <a:t>MobilPhone: +40754/049840</a:t>
            </a: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423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639762"/>
          </a:xfrm>
        </p:spPr>
        <p:txBody>
          <a:bodyPr/>
          <a:lstStyle/>
          <a:p>
            <a:pPr eaLnBrk="1" hangingPunct="1"/>
            <a:endParaRPr lang="en-US" sz="1000" smtClean="0"/>
          </a:p>
        </p:txBody>
      </p:sp>
      <p:sp>
        <p:nvSpPr>
          <p:cNvPr id="22531" name="Content Placeholder 2"/>
          <p:cNvSpPr>
            <a:spLocks noGrp="1"/>
          </p:cNvSpPr>
          <p:nvPr>
            <p:ph idx="1"/>
          </p:nvPr>
        </p:nvSpPr>
        <p:spPr>
          <a:xfrm>
            <a:off x="457200" y="990600"/>
            <a:ext cx="8229600" cy="5135563"/>
          </a:xfrm>
        </p:spPr>
        <p:txBody>
          <a:bodyPr/>
          <a:lstStyle/>
          <a:p>
            <a:pPr algn="just" eaLnBrk="1" hangingPunct="1"/>
            <a:r>
              <a:rPr lang="ro-RO" sz="2400" b="1" smtClean="0">
                <a:solidFill>
                  <a:srgbClr val="00B0F0"/>
                </a:solidFill>
              </a:rPr>
              <a:t>Phase 2</a:t>
            </a:r>
          </a:p>
          <a:p>
            <a:pPr algn="just" eaLnBrk="1" hangingPunct="1"/>
            <a:r>
              <a:rPr lang="ro-RO" sz="2400" smtClean="0"/>
              <a:t>In this phase testing drug is evaluated in </a:t>
            </a:r>
            <a:r>
              <a:rPr lang="ro-RO" sz="2400" b="1" smtClean="0">
                <a:solidFill>
                  <a:srgbClr val="FF0000"/>
                </a:solidFill>
              </a:rPr>
              <a:t>patients</a:t>
            </a:r>
            <a:r>
              <a:rPr lang="en-US" sz="2400" b="1" smtClean="0">
                <a:solidFill>
                  <a:srgbClr val="FF0000"/>
                </a:solidFill>
              </a:rPr>
              <a:t>;</a:t>
            </a:r>
            <a:endParaRPr lang="ro-RO" sz="2400" b="1" smtClean="0">
              <a:solidFill>
                <a:srgbClr val="FF0000"/>
              </a:solidFill>
            </a:endParaRPr>
          </a:p>
          <a:p>
            <a:pPr algn="just" eaLnBrk="1" hangingPunct="1"/>
            <a:r>
              <a:rPr lang="ro-RO" sz="2400" b="1" smtClean="0">
                <a:solidFill>
                  <a:srgbClr val="00B050"/>
                </a:solidFill>
              </a:rPr>
              <a:t>The goal </a:t>
            </a:r>
            <a:r>
              <a:rPr lang="ro-RO" sz="2400" smtClean="0"/>
              <a:t>– to determine </a:t>
            </a:r>
            <a:r>
              <a:rPr lang="ro-RO" sz="2400" b="1" smtClean="0">
                <a:solidFill>
                  <a:srgbClr val="FF0000"/>
                </a:solidFill>
              </a:rPr>
              <a:t>efficacy</a:t>
            </a:r>
            <a:r>
              <a:rPr lang="ro-RO" sz="2400" smtClean="0"/>
              <a:t> of the drug</a:t>
            </a:r>
            <a:r>
              <a:rPr lang="en-US" sz="2400" smtClean="0"/>
              <a:t>;</a:t>
            </a:r>
            <a:endParaRPr lang="ro-RO" sz="2400" smtClean="0"/>
          </a:p>
          <a:p>
            <a:pPr algn="just" eaLnBrk="1" hangingPunct="1"/>
            <a:r>
              <a:rPr lang="ro-RO" sz="2400" smtClean="0"/>
              <a:t>A small number (100-200) of patients – is evaluated in great detail</a:t>
            </a:r>
            <a:r>
              <a:rPr lang="en-US" sz="2400" smtClean="0"/>
              <a:t>;</a:t>
            </a:r>
            <a:endParaRPr lang="ro-RO" sz="2400" smtClean="0"/>
          </a:p>
          <a:p>
            <a:pPr eaLnBrk="1" hangingPunct="1"/>
            <a:r>
              <a:rPr lang="ro-RO" sz="2400" smtClean="0"/>
              <a:t>A </a:t>
            </a:r>
            <a:r>
              <a:rPr lang="ro-RO" sz="2400" b="1" smtClean="0">
                <a:solidFill>
                  <a:srgbClr val="FF0000"/>
                </a:solidFill>
              </a:rPr>
              <a:t>single-blind design </a:t>
            </a:r>
            <a:r>
              <a:rPr lang="ro-RO" sz="2400" smtClean="0"/>
              <a:t>is used with </a:t>
            </a:r>
            <a:r>
              <a:rPr lang="ro-RO" sz="2400" b="1" i="1" smtClean="0"/>
              <a:t>placebo</a:t>
            </a:r>
            <a:r>
              <a:rPr lang="ro-RO" sz="2400" smtClean="0"/>
              <a:t> and an </a:t>
            </a:r>
            <a:r>
              <a:rPr lang="ro-RO" sz="2400" b="1" i="1" smtClean="0"/>
              <a:t>older active drug </a:t>
            </a:r>
            <a:r>
              <a:rPr lang="ro-RO" sz="2400" smtClean="0"/>
              <a:t>(to compare)</a:t>
            </a:r>
            <a:r>
              <a:rPr lang="en-US" sz="2400" smtClean="0"/>
              <a:t>;</a:t>
            </a:r>
          </a:p>
          <a:p>
            <a:pPr eaLnBrk="1" hangingPunct="1"/>
            <a:r>
              <a:rPr lang="ro-RO" sz="2400" smtClean="0"/>
              <a:t>The ADRs (</a:t>
            </a:r>
            <a:r>
              <a:rPr lang="ro-RO" sz="2400" b="1" i="1" smtClean="0">
                <a:solidFill>
                  <a:srgbClr val="FF0000"/>
                </a:solidFill>
              </a:rPr>
              <a:t>drug toxicity</a:t>
            </a:r>
            <a:r>
              <a:rPr lang="ro-RO" sz="2400" smtClean="0"/>
              <a:t>) might also detected in this phase</a:t>
            </a:r>
            <a:r>
              <a:rPr lang="en-US" sz="2400" smtClean="0"/>
              <a:t>;</a:t>
            </a:r>
            <a:endParaRPr lang="ro-RO" sz="2400" smtClean="0"/>
          </a:p>
          <a:p>
            <a:pPr eaLnBrk="1" hangingPunct="1"/>
            <a:r>
              <a:rPr lang="ro-RO" sz="2400" smtClean="0"/>
              <a:t>Phase 2 of trials are done in </a:t>
            </a:r>
            <a:r>
              <a:rPr lang="ro-RO" sz="2400" b="1" smtClean="0"/>
              <a:t>clinical centres (university hospitals)</a:t>
            </a:r>
            <a:r>
              <a:rPr lang="en-US" sz="2400" b="1" smtClean="0"/>
              <a:t>;</a:t>
            </a:r>
            <a:endParaRPr lang="ro-RO" sz="2400" b="1" smtClean="0"/>
          </a:p>
          <a:p>
            <a:pPr algn="just" eaLnBrk="1" hangingPunct="1"/>
            <a:endParaRPr lang="ro-RO" sz="2400" smtClean="0"/>
          </a:p>
          <a:p>
            <a:pPr eaLnBrk="1" hangingPunct="1"/>
            <a:endParaRPr lang="en-US" sz="2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411162"/>
          </a:xfrm>
        </p:spPr>
        <p:txBody>
          <a:bodyPr/>
          <a:lstStyle/>
          <a:p>
            <a:pPr eaLnBrk="1" hangingPunct="1"/>
            <a:endParaRPr lang="en-US" sz="1000" smtClean="0"/>
          </a:p>
        </p:txBody>
      </p:sp>
      <p:sp>
        <p:nvSpPr>
          <p:cNvPr id="23555" name="Content Placeholder 2"/>
          <p:cNvSpPr>
            <a:spLocks noGrp="1"/>
          </p:cNvSpPr>
          <p:nvPr>
            <p:ph idx="1"/>
          </p:nvPr>
        </p:nvSpPr>
        <p:spPr>
          <a:xfrm>
            <a:off x="457200" y="838200"/>
            <a:ext cx="8229600" cy="5287963"/>
          </a:xfrm>
        </p:spPr>
        <p:txBody>
          <a:bodyPr/>
          <a:lstStyle/>
          <a:p>
            <a:pPr algn="just" eaLnBrk="1" hangingPunct="1"/>
            <a:r>
              <a:rPr lang="ro-RO" sz="2400" b="1" smtClean="0">
                <a:solidFill>
                  <a:srgbClr val="00B0F0"/>
                </a:solidFill>
              </a:rPr>
              <a:t>Phase 3</a:t>
            </a:r>
          </a:p>
          <a:p>
            <a:pPr algn="just" eaLnBrk="1" hangingPunct="1"/>
            <a:r>
              <a:rPr lang="ro-RO" sz="2400" smtClean="0"/>
              <a:t>The drug is evaluated in much larger numbers of patients (</a:t>
            </a:r>
            <a:r>
              <a:rPr lang="ro-RO" sz="2400" b="1" smtClean="0"/>
              <a:t>thousands</a:t>
            </a:r>
            <a:r>
              <a:rPr lang="ro-RO" sz="2400" smtClean="0"/>
              <a:t>) to further establish </a:t>
            </a:r>
            <a:r>
              <a:rPr lang="ro-RO" sz="2400" b="1" smtClean="0">
                <a:solidFill>
                  <a:srgbClr val="FF0000"/>
                </a:solidFill>
              </a:rPr>
              <a:t>safety </a:t>
            </a:r>
            <a:r>
              <a:rPr lang="ro-RO" sz="2400" smtClean="0"/>
              <a:t>and </a:t>
            </a:r>
            <a:r>
              <a:rPr lang="ro-RO" sz="2400" b="1" smtClean="0">
                <a:solidFill>
                  <a:srgbClr val="FF0000"/>
                </a:solidFill>
              </a:rPr>
              <a:t>efficacy</a:t>
            </a:r>
            <a:r>
              <a:rPr lang="en-US" sz="2400" b="1" smtClean="0">
                <a:solidFill>
                  <a:srgbClr val="FF0000"/>
                </a:solidFill>
              </a:rPr>
              <a:t>;</a:t>
            </a:r>
          </a:p>
          <a:p>
            <a:pPr algn="just" eaLnBrk="1" hangingPunct="1"/>
            <a:r>
              <a:rPr lang="ro-RO" sz="2400" smtClean="0"/>
              <a:t>Using information gathered in phases 1 and 2, phase 3 trials are designed to minimize errors caused by placebo effects, variable course of disease, etc.</a:t>
            </a:r>
            <a:r>
              <a:rPr lang="en-US" sz="2400" smtClean="0"/>
              <a:t>;</a:t>
            </a:r>
            <a:endParaRPr lang="ro-RO" sz="2400" smtClean="0"/>
          </a:p>
          <a:p>
            <a:pPr algn="just" eaLnBrk="1" hangingPunct="1"/>
            <a:r>
              <a:rPr lang="ro-RO" sz="2400" smtClean="0"/>
              <a:t>Therefore, </a:t>
            </a:r>
            <a:r>
              <a:rPr lang="ro-RO" sz="2400" b="1" smtClean="0">
                <a:solidFill>
                  <a:srgbClr val="00B050"/>
                </a:solidFill>
              </a:rPr>
              <a:t>double-blind</a:t>
            </a:r>
            <a:r>
              <a:rPr lang="ro-RO" sz="2400" smtClean="0"/>
              <a:t> and </a:t>
            </a:r>
            <a:r>
              <a:rPr lang="ro-RO" sz="2400" b="1" smtClean="0">
                <a:solidFill>
                  <a:srgbClr val="00B050"/>
                </a:solidFill>
              </a:rPr>
              <a:t>crossover</a:t>
            </a:r>
            <a:r>
              <a:rPr lang="ro-RO" sz="2400" smtClean="0"/>
              <a:t> techniques are frequently used</a:t>
            </a:r>
            <a:r>
              <a:rPr lang="en-US" sz="2400" smtClean="0"/>
              <a:t>;</a:t>
            </a:r>
            <a:endParaRPr lang="ro-RO" sz="2400" smtClean="0">
              <a:latin typeface="Constantia" pitchFamily="18" charset="0"/>
            </a:endParaRPr>
          </a:p>
          <a:p>
            <a:pPr algn="just" eaLnBrk="1" hangingPunct="1"/>
            <a:r>
              <a:rPr lang="ro-RO" sz="2400" smtClean="0"/>
              <a:t>Phase 3 studies can be difficult to design and execute</a:t>
            </a:r>
            <a:r>
              <a:rPr lang="en-US" sz="2400" smtClean="0"/>
              <a:t>;</a:t>
            </a:r>
            <a:r>
              <a:rPr lang="ro-RO" sz="2400" smtClean="0"/>
              <a:t> </a:t>
            </a:r>
          </a:p>
          <a:p>
            <a:pPr eaLnBrk="1" hangingPunct="1">
              <a:buFont typeface="Arial" charset="0"/>
              <a:buNone/>
            </a:pPr>
            <a:endParaRPr lang="ro-RO" sz="2400" smtClean="0"/>
          </a:p>
          <a:p>
            <a:pPr eaLnBrk="1" hangingPunct="1"/>
            <a:endParaRPr 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24579" name="Content Placeholder 2"/>
          <p:cNvSpPr>
            <a:spLocks noGrp="1"/>
          </p:cNvSpPr>
          <p:nvPr>
            <p:ph idx="1"/>
          </p:nvPr>
        </p:nvSpPr>
        <p:spPr>
          <a:xfrm>
            <a:off x="457200" y="914400"/>
            <a:ext cx="8229600" cy="5211763"/>
          </a:xfrm>
        </p:spPr>
        <p:txBody>
          <a:bodyPr/>
          <a:lstStyle/>
          <a:p>
            <a:pPr algn="just" eaLnBrk="1" hangingPunct="1"/>
            <a:r>
              <a:rPr lang="ro-RO" sz="2400" smtClean="0"/>
              <a:t>Are usually </a:t>
            </a:r>
            <a:r>
              <a:rPr lang="ro-RO" sz="2400" b="1" smtClean="0"/>
              <a:t>expensive</a:t>
            </a:r>
            <a:r>
              <a:rPr lang="ro-RO" sz="2400" smtClean="0"/>
              <a:t> because a large numbers of patients involved and the masses of data that must be collected and analyzed</a:t>
            </a:r>
            <a:r>
              <a:rPr lang="en-US" sz="2400" smtClean="0"/>
              <a:t>;</a:t>
            </a:r>
            <a:endParaRPr lang="ro-RO" sz="2400" smtClean="0"/>
          </a:p>
          <a:p>
            <a:pPr algn="just" eaLnBrk="1" hangingPunct="1"/>
            <a:r>
              <a:rPr lang="ro-RO" sz="2400" smtClean="0"/>
              <a:t>The investigators are usually </a:t>
            </a:r>
            <a:r>
              <a:rPr lang="ro-RO" sz="2400" b="1" smtClean="0">
                <a:solidFill>
                  <a:srgbClr val="FF0000"/>
                </a:solidFill>
              </a:rPr>
              <a:t>specialists</a:t>
            </a:r>
            <a:r>
              <a:rPr lang="ro-RO" sz="2400" smtClean="0"/>
              <a:t> </a:t>
            </a:r>
            <a:r>
              <a:rPr lang="ro-RO" sz="2400" b="1" smtClean="0">
                <a:solidFill>
                  <a:srgbClr val="00B0F0"/>
                </a:solidFill>
              </a:rPr>
              <a:t>in the disease</a:t>
            </a:r>
            <a:r>
              <a:rPr lang="ro-RO" sz="2400" smtClean="0"/>
              <a:t> being treated</a:t>
            </a:r>
            <a:r>
              <a:rPr lang="en-US" sz="2400" smtClean="0"/>
              <a:t>;</a:t>
            </a:r>
            <a:endParaRPr lang="ro-RO" sz="2400" smtClean="0"/>
          </a:p>
          <a:p>
            <a:pPr algn="just" eaLnBrk="1" hangingPunct="1"/>
            <a:r>
              <a:rPr lang="ro-RO" sz="2400" smtClean="0"/>
              <a:t>Certain toxic effects (caused by immunologic processes) may be first become apparent in phase 3</a:t>
            </a:r>
            <a:r>
              <a:rPr lang="en-US" sz="2400" smtClean="0"/>
              <a:t>;</a:t>
            </a:r>
          </a:p>
          <a:p>
            <a:pPr algn="just" eaLnBrk="1" hangingPunct="1"/>
            <a:r>
              <a:rPr lang="ro-RO" sz="2400" smtClean="0"/>
              <a:t>If phase 3 results meet expectations, application will be made for permission to market the new agent.</a:t>
            </a:r>
          </a:p>
          <a:p>
            <a:pPr algn="just" eaLnBrk="1" hangingPunct="1"/>
            <a:endParaRPr lang="ro-RO" sz="2400" smtClean="0"/>
          </a:p>
          <a:p>
            <a:pPr algn="just" eaLnBrk="1" hangingPunct="1"/>
            <a:endParaRPr lang="en-U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487362"/>
          </a:xfrm>
        </p:spPr>
        <p:txBody>
          <a:bodyPr/>
          <a:lstStyle/>
          <a:p>
            <a:pPr eaLnBrk="1" hangingPunct="1"/>
            <a:endParaRPr lang="en-US" sz="1000" smtClean="0"/>
          </a:p>
        </p:txBody>
      </p:sp>
      <p:sp>
        <p:nvSpPr>
          <p:cNvPr id="25603" name="Content Placeholder 2"/>
          <p:cNvSpPr>
            <a:spLocks noGrp="1"/>
          </p:cNvSpPr>
          <p:nvPr>
            <p:ph idx="1"/>
          </p:nvPr>
        </p:nvSpPr>
        <p:spPr>
          <a:xfrm>
            <a:off x="457200" y="838200"/>
            <a:ext cx="8229600" cy="5287963"/>
          </a:xfrm>
        </p:spPr>
        <p:txBody>
          <a:bodyPr/>
          <a:lstStyle/>
          <a:p>
            <a:pPr algn="just" eaLnBrk="1" hangingPunct="1"/>
            <a:r>
              <a:rPr lang="ro-RO" sz="2400" smtClean="0"/>
              <a:t>The process of applying for marketing approval requires submission of a New Drug Application (NDA) to the FDA</a:t>
            </a:r>
            <a:r>
              <a:rPr lang="en-US" sz="2400" smtClean="0"/>
              <a:t>;</a:t>
            </a:r>
            <a:endParaRPr lang="ro-RO" sz="2400" smtClean="0"/>
          </a:p>
          <a:p>
            <a:pPr algn="just" eaLnBrk="1" hangingPunct="1"/>
            <a:r>
              <a:rPr lang="ro-RO" sz="2400" smtClean="0"/>
              <a:t>The FDA review this material and a decision on approval may take </a:t>
            </a:r>
            <a:r>
              <a:rPr lang="ro-RO" sz="2400" b="1" smtClean="0"/>
              <a:t>3 years </a:t>
            </a:r>
            <a:r>
              <a:rPr lang="ro-RO" sz="2400" smtClean="0"/>
              <a:t>or </a:t>
            </a:r>
            <a:r>
              <a:rPr lang="ro-RO" sz="2400" b="1" smtClean="0"/>
              <a:t>longer</a:t>
            </a:r>
            <a:r>
              <a:rPr lang="en-US" sz="2400" b="1" smtClean="0"/>
              <a:t>;</a:t>
            </a:r>
            <a:endParaRPr lang="en-US" sz="2400" smtClean="0"/>
          </a:p>
          <a:p>
            <a:pPr algn="just" eaLnBrk="1" hangingPunct="1"/>
            <a:r>
              <a:rPr lang="ro-RO" sz="2400" smtClean="0"/>
              <a:t>In cases where an urgent need is percieved (eg, cancer chemotherapy), the process of preclinical and clinical testing and FDA review may be greatly accelerated</a:t>
            </a:r>
            <a:r>
              <a:rPr lang="en-US" sz="2400" smtClean="0"/>
              <a:t>;</a:t>
            </a:r>
            <a:endParaRPr lang="ro-RO" sz="2400" smtClean="0"/>
          </a:p>
          <a:p>
            <a:pPr algn="just" eaLnBrk="1" hangingPunct="1"/>
            <a:r>
              <a:rPr lang="ro-RO" sz="2400" b="1" smtClean="0">
                <a:solidFill>
                  <a:srgbClr val="FF0000"/>
                </a:solidFill>
              </a:rPr>
              <a:t>For serious diseases</a:t>
            </a:r>
            <a:r>
              <a:rPr lang="ro-RO" sz="2400" smtClean="0"/>
              <a:t>, the FDA may permit extensive but controlled marketing of a new drug before phase 3 studies are completed;</a:t>
            </a:r>
          </a:p>
          <a:p>
            <a:pPr eaLnBrk="1" hangingPunct="1">
              <a:buFont typeface="Arial" charset="0"/>
              <a:buNone/>
            </a:pPr>
            <a:endParaRPr lang="ro-RO" sz="2400" smtClean="0"/>
          </a:p>
          <a:p>
            <a:pPr eaLnBrk="1" hangingPunct="1"/>
            <a:endParaRPr lang="en-US"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487362"/>
          </a:xfrm>
        </p:spPr>
        <p:txBody>
          <a:bodyPr/>
          <a:lstStyle/>
          <a:p>
            <a:pPr eaLnBrk="1" hangingPunct="1"/>
            <a:endParaRPr lang="en-US" sz="1000" smtClean="0"/>
          </a:p>
        </p:txBody>
      </p:sp>
      <p:sp>
        <p:nvSpPr>
          <p:cNvPr id="26627" name="Content Placeholder 2"/>
          <p:cNvSpPr>
            <a:spLocks noGrp="1"/>
          </p:cNvSpPr>
          <p:nvPr>
            <p:ph idx="1"/>
          </p:nvPr>
        </p:nvSpPr>
        <p:spPr>
          <a:xfrm>
            <a:off x="457200" y="838200"/>
            <a:ext cx="8229600" cy="5287963"/>
          </a:xfrm>
        </p:spPr>
        <p:txBody>
          <a:bodyPr/>
          <a:lstStyle/>
          <a:p>
            <a:pPr eaLnBrk="1" hangingPunct="1">
              <a:buFont typeface="Arial" charset="0"/>
              <a:buNone/>
            </a:pPr>
            <a:r>
              <a:rPr lang="en-US" sz="2400" b="1" dirty="0" smtClean="0"/>
              <a:t>Clinical Pharmacology in Romania</a:t>
            </a:r>
          </a:p>
          <a:p>
            <a:pPr eaLnBrk="1" hangingPunct="1"/>
            <a:r>
              <a:rPr lang="en-US" sz="2400" dirty="0" smtClean="0"/>
              <a:t>Clinical Pharmacology is a new discipline in the university curricula in Romania (it was introduced as a distinct branch of pharmacology in 2000 year);</a:t>
            </a:r>
          </a:p>
          <a:p>
            <a:pPr eaLnBrk="1" hangingPunct="1"/>
            <a:r>
              <a:rPr lang="ro-RO" sz="2400" dirty="0" smtClean="0"/>
              <a:t>The NAMMD</a:t>
            </a:r>
            <a:r>
              <a:rPr lang="en-US" sz="2400" dirty="0" smtClean="0"/>
              <a:t> (</a:t>
            </a:r>
            <a:r>
              <a:rPr lang="ro-RO" sz="2400" dirty="0" smtClean="0"/>
              <a:t>National Medicines Agency and Medical Devices</a:t>
            </a:r>
            <a:r>
              <a:rPr lang="en-US" sz="2400" dirty="0" smtClean="0"/>
              <a:t>) </a:t>
            </a:r>
            <a:r>
              <a:rPr lang="ro-RO" sz="2400" dirty="0" smtClean="0"/>
              <a:t>is the Romanian competent authority in the field of medicinal products for human use, as regards marketing authorisation, surveillance of the safety of medicinal products in therapeutic use, </a:t>
            </a:r>
            <a:r>
              <a:rPr lang="ro-RO" sz="2400" b="1" dirty="0" smtClean="0">
                <a:solidFill>
                  <a:srgbClr val="FF0000"/>
                </a:solidFill>
              </a:rPr>
              <a:t>authorisation of clinical trials </a:t>
            </a:r>
            <a:r>
              <a:rPr lang="ro-RO" sz="2400" dirty="0" smtClean="0"/>
              <a:t>and issuance of regulations in the medicinal product field, as approved by the Ministry of Health</a:t>
            </a:r>
            <a:r>
              <a:rPr lang="en-US" sz="2400" dirty="0" smtClean="0"/>
              <a:t>;</a:t>
            </a:r>
            <a:r>
              <a:rPr lang="ro-RO" sz="2400" dirty="0" smtClean="0"/>
              <a:t> </a:t>
            </a:r>
            <a:endParaRPr lang="en-US" sz="2400" dirty="0" smtClean="0"/>
          </a:p>
          <a:p>
            <a:pPr eaLnBrk="1" hangingPunct="1"/>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27651" name="Content Placeholder 2"/>
          <p:cNvSpPr>
            <a:spLocks noGrp="1"/>
          </p:cNvSpPr>
          <p:nvPr>
            <p:ph idx="1"/>
          </p:nvPr>
        </p:nvSpPr>
        <p:spPr>
          <a:xfrm>
            <a:off x="457200" y="914400"/>
            <a:ext cx="8229600" cy="5211763"/>
          </a:xfrm>
        </p:spPr>
        <p:txBody>
          <a:bodyPr/>
          <a:lstStyle/>
          <a:p>
            <a:pPr eaLnBrk="1" hangingPunct="1">
              <a:buFont typeface="Arial" charset="0"/>
              <a:buNone/>
            </a:pPr>
            <a:r>
              <a:rPr lang="en-US" sz="2000" b="1" smtClean="0"/>
              <a:t>References</a:t>
            </a:r>
          </a:p>
          <a:p>
            <a:pPr eaLnBrk="1" hangingPunct="1"/>
            <a:r>
              <a:rPr lang="ro-RO" sz="2000" b="1" smtClean="0"/>
              <a:t>Katzung</a:t>
            </a:r>
            <a:r>
              <a:rPr lang="ro-RO" sz="2000" smtClean="0"/>
              <a:t>, </a:t>
            </a:r>
            <a:r>
              <a:rPr lang="ro-RO" sz="2000" b="1" smtClean="0"/>
              <a:t>Bertram G</a:t>
            </a:r>
            <a:r>
              <a:rPr lang="ro-RO" sz="2000" smtClean="0"/>
              <a:t>.: </a:t>
            </a:r>
            <a:r>
              <a:rPr lang="ro-RO" sz="2000" i="1" smtClean="0"/>
              <a:t>Basic &amp; Clinical Pharmacology</a:t>
            </a:r>
            <a:r>
              <a:rPr lang="ro-RO" sz="2000" smtClean="0"/>
              <a:t>, </a:t>
            </a:r>
            <a:r>
              <a:rPr lang="en-US" sz="2000" smtClean="0"/>
              <a:t>T</a:t>
            </a:r>
            <a:r>
              <a:rPr lang="ro-RO" sz="2000" smtClean="0"/>
              <a:t>enth </a:t>
            </a:r>
            <a:r>
              <a:rPr lang="en-US" sz="2000" smtClean="0"/>
              <a:t>E</a:t>
            </a:r>
            <a:r>
              <a:rPr lang="ro-RO" sz="2000" smtClean="0"/>
              <a:t>dition, Mc Graw Hill, 2007</a:t>
            </a:r>
            <a:r>
              <a:rPr lang="en-US" sz="2000" smtClean="0"/>
              <a:t>.</a:t>
            </a:r>
          </a:p>
          <a:p>
            <a:pPr eaLnBrk="1" hangingPunct="1"/>
            <a:r>
              <a:rPr lang="ro-RO" sz="2000" b="1" smtClean="0"/>
              <a:t>Arthur J. Atkinson, Jr., Darrell R. Abernethy, Charles E. Daniels, Robert L. Dedrick,  Sanford P. Markey</a:t>
            </a:r>
            <a:r>
              <a:rPr lang="ro-RO" sz="2000" smtClean="0"/>
              <a:t>: </a:t>
            </a:r>
            <a:r>
              <a:rPr lang="ro-RO" sz="2000" i="1" smtClean="0"/>
              <a:t>Principles of Clinical Pharmacology</a:t>
            </a:r>
            <a:r>
              <a:rPr lang="ro-RO" sz="2000" smtClean="0"/>
              <a:t>, Second Edition, Elsevier 2007</a:t>
            </a:r>
            <a:r>
              <a:rPr lang="en-US" sz="2000" smtClean="0"/>
              <a:t>.</a:t>
            </a:r>
          </a:p>
          <a:p>
            <a:pPr eaLnBrk="1" hangingPunct="1"/>
            <a:r>
              <a:rPr lang="ro-RO" sz="2000" b="1" smtClean="0"/>
              <a:t>Barton L. Cobert, Perre Biron</a:t>
            </a:r>
            <a:r>
              <a:rPr lang="ro-RO" sz="2000" smtClean="0"/>
              <a:t>: </a:t>
            </a:r>
            <a:r>
              <a:rPr lang="ro-RO" sz="2000" i="1" smtClean="0"/>
              <a:t>Pharmacovigilance form A to Z</a:t>
            </a:r>
            <a:r>
              <a:rPr lang="ro-RO" sz="2000" smtClean="0"/>
              <a:t>, Balckwell Science 2002. </a:t>
            </a:r>
            <a:endParaRPr lang="en-US" sz="2000" smtClean="0"/>
          </a:p>
          <a:p>
            <a:pPr eaLnBrk="1" hangingPunct="1"/>
            <a:r>
              <a:rPr lang="ro-RO" sz="2000" b="1" smtClean="0"/>
              <a:t>Laurence L. Brunton, John S. Lazo, Keith L. Parker</a:t>
            </a:r>
            <a:r>
              <a:rPr lang="ro-RO" sz="2000" smtClean="0"/>
              <a:t>: </a:t>
            </a:r>
            <a:r>
              <a:rPr lang="ro-RO" sz="2000" i="1" smtClean="0"/>
              <a:t>Goodman &amp;</a:t>
            </a:r>
            <a:r>
              <a:rPr lang="ro-RO" sz="2000" b="1" smtClean="0"/>
              <a:t> </a:t>
            </a:r>
            <a:r>
              <a:rPr lang="ro-RO" sz="2000" i="1" smtClean="0"/>
              <a:t>Gilman's</a:t>
            </a:r>
            <a:r>
              <a:rPr lang="ro-RO" sz="2000" smtClean="0"/>
              <a:t>, </a:t>
            </a:r>
            <a:r>
              <a:rPr lang="ro-RO" sz="2000" i="1" smtClean="0"/>
              <a:t>The pharmacological basis of therapeutics</a:t>
            </a:r>
            <a:r>
              <a:rPr lang="ro-RO" sz="2000" smtClean="0"/>
              <a:t>, Eleventh Edition, Mc Graw Hill, 2006</a:t>
            </a:r>
            <a:r>
              <a:rPr lang="en-US" sz="2000" smtClean="0"/>
              <a:t>.</a:t>
            </a:r>
          </a:p>
          <a:p>
            <a:pPr eaLnBrk="1" hangingPunct="1"/>
            <a:r>
              <a:rPr lang="en-US" sz="2000" smtClean="0">
                <a:solidFill>
                  <a:srgbClr val="00B0F0"/>
                </a:solidFill>
              </a:rPr>
              <a:t>http://www.anm.ro/anmdm/</a:t>
            </a:r>
          </a:p>
          <a:p>
            <a:pPr eaLnBrk="1" hangingPunct="1"/>
            <a:endParaRPr lang="en-US" sz="20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sp>
        <p:nvSpPr>
          <p:cNvPr id="28675" name="Content Placeholder 2"/>
          <p:cNvSpPr>
            <a:spLocks noGrp="1"/>
          </p:cNvSpPr>
          <p:nvPr>
            <p:ph idx="1"/>
          </p:nvPr>
        </p:nvSpPr>
        <p:spPr/>
        <p:txBody>
          <a:bodyPr/>
          <a:lstStyle/>
          <a:p>
            <a:endParaRPr lang="en-US"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a:gradFill flip="none" rotWithShape="1">
            <a:gsLst>
              <a:gs pos="0">
                <a:srgbClr val="B8A6A6">
                  <a:tint val="66000"/>
                  <a:satMod val="160000"/>
                </a:srgbClr>
              </a:gs>
              <a:gs pos="50000">
                <a:srgbClr val="B8A6A6">
                  <a:tint val="44500"/>
                  <a:satMod val="160000"/>
                </a:srgbClr>
              </a:gs>
              <a:gs pos="100000">
                <a:srgbClr val="B8A6A6">
                  <a:tint val="23500"/>
                  <a:satMod val="160000"/>
                </a:srgbClr>
              </a:gs>
            </a:gsLst>
            <a:lin ang="16200000" scaled="1"/>
            <a:tileRect/>
          </a:gradFill>
          <a:ln>
            <a:solidFill>
              <a:srgbClr val="B8A6A6"/>
            </a:solidFill>
          </a:ln>
        </p:spPr>
        <p:style>
          <a:lnRef idx="1">
            <a:schemeClr val="accent1"/>
          </a:lnRef>
          <a:fillRef idx="3">
            <a:schemeClr val="accent1"/>
          </a:fillRef>
          <a:effectRef idx="2">
            <a:schemeClr val="accent1"/>
          </a:effectRef>
          <a:fontRef idx="minor">
            <a:schemeClr val="lt1"/>
          </a:fontRef>
        </p:style>
        <p:txBody>
          <a:bodyPr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solidFill>
                  <a:srgbClr val="8C0000"/>
                </a:solidFill>
              </a:rPr>
              <a:t>Clinical Pharmacology &amp; Biopharmaceutics</a:t>
            </a:r>
            <a:br>
              <a:rPr lang="en-US" dirty="0" smtClean="0">
                <a:solidFill>
                  <a:srgbClr val="8C0000"/>
                </a:solidFill>
              </a:rPr>
            </a:br>
            <a:r>
              <a:rPr lang="en-US" dirty="0" smtClean="0">
                <a:solidFill>
                  <a:srgbClr val="8C0000"/>
                </a:solidFill>
              </a:rPr>
              <a:t>Related Journals</a:t>
            </a:r>
            <a:endParaRPr lang="en-US" dirty="0">
              <a:solidFill>
                <a:srgbClr val="8C0000"/>
              </a:solidFill>
            </a:endParaRPr>
          </a:p>
        </p:txBody>
      </p:sp>
      <p:sp>
        <p:nvSpPr>
          <p:cNvPr id="7" name="Vertical Scroll 6"/>
          <p:cNvSpPr/>
          <p:nvPr/>
        </p:nvSpPr>
        <p:spPr>
          <a:xfrm>
            <a:off x="-82550" y="1471613"/>
            <a:ext cx="5864225" cy="5486400"/>
          </a:xfrm>
          <a:prstGeom prst="verticalScroll">
            <a:avLst/>
          </a:prstGeom>
          <a:solidFill>
            <a:srgbClr val="957878"/>
          </a:solidFill>
          <a:ln>
            <a:solidFill>
              <a:srgbClr val="B8A6A6"/>
            </a:solidFill>
          </a:ln>
        </p:spPr>
        <p:style>
          <a:lnRef idx="2">
            <a:schemeClr val="accent3"/>
          </a:lnRef>
          <a:fillRef idx="1">
            <a:schemeClr val="lt1"/>
          </a:fillRef>
          <a:effectRef idx="0">
            <a:schemeClr val="accent3"/>
          </a:effectRef>
          <a:fontRef idx="minor">
            <a:schemeClr val="dk1"/>
          </a:fontRef>
        </p:style>
        <p:txBody>
          <a:bodyPr anchor="ctr"/>
          <a:lstStyle/>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Clinical &amp; Experimental Pharmacology</a:t>
            </a:r>
          </a:p>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Pharmaceutical Care &amp; Health Systems</a:t>
            </a:r>
          </a:p>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Journal of Developing Drugs</a:t>
            </a:r>
          </a:p>
        </p:txBody>
      </p:sp>
      <p:pic>
        <p:nvPicPr>
          <p:cNvPr id="28679"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685800" y="838200"/>
            <a:ext cx="7772400" cy="1470025"/>
          </a:xfrm>
        </p:spPr>
        <p:txBody>
          <a:bodyPr/>
          <a:lstStyle/>
          <a:p>
            <a:r>
              <a:rPr lang="en-US" sz="3200" dirty="0">
                <a:solidFill>
                  <a:srgbClr val="8C0000"/>
                </a:solidFill>
                <a:latin typeface="+mn-lt"/>
              </a:rPr>
              <a:t>For more details on conferences related to Clinical Pharmacology &amp; Biopharmaceutics Journal please visit the link given below</a:t>
            </a:r>
            <a:r>
              <a:rPr lang="en-US" sz="2800" dirty="0">
                <a:solidFill>
                  <a:srgbClr val="8C0000"/>
                </a:solidFill>
              </a:rPr>
              <a:t/>
            </a:r>
            <a:br>
              <a:rPr lang="en-US" sz="2800" dirty="0">
                <a:solidFill>
                  <a:srgbClr val="8C0000"/>
                </a:solidFill>
              </a:rPr>
            </a:br>
            <a:endParaRPr lang="en-US" sz="2800" dirty="0"/>
          </a:p>
        </p:txBody>
      </p:sp>
      <p:sp>
        <p:nvSpPr>
          <p:cNvPr id="8" name="Subtitle 7"/>
          <p:cNvSpPr>
            <a:spLocks noGrp="1"/>
          </p:cNvSpPr>
          <p:nvPr>
            <p:ph type="subTitle" idx="1"/>
          </p:nvPr>
        </p:nvSpPr>
        <p:spPr>
          <a:xfrm>
            <a:off x="76200" y="2362200"/>
            <a:ext cx="8839200" cy="1066800"/>
          </a:xfrm>
        </p:spPr>
        <p:txBody>
          <a:bodyPr/>
          <a:lstStyle/>
          <a:p>
            <a:r>
              <a:rPr lang="en-US" sz="3600" dirty="0">
                <a:solidFill>
                  <a:schemeClr val="bg2">
                    <a:lumMod val="10000"/>
                  </a:schemeClr>
                </a:solidFill>
              </a:rPr>
              <a:t>http://www.pharmaceuticalconferences.com/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endParaRPr lang="en-US" smtClean="0"/>
          </a:p>
        </p:txBody>
      </p:sp>
      <p:pic>
        <p:nvPicPr>
          <p:cNvPr id="3072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a:solidFill>
                  <a:schemeClr val="accent5">
                    <a:lumMod val="10000"/>
                  </a:schemeClr>
                </a:solidFill>
                <a:latin typeface="Andalus" panose="02020603050405020304" pitchFamily="18" charset="-78"/>
                <a:cs typeface="Andalus" panose="02020603050405020304" pitchFamily="18" charset="-78"/>
              </a:rPr>
              <a:t>OMICS </a:t>
            </a:r>
            <a:r>
              <a:rPr lang="en-US" sz="2400" smtClean="0">
                <a:solidFill>
                  <a:schemeClr val="accent5">
                    <a:lumMod val="10000"/>
                  </a:schemeClr>
                </a:solidFill>
                <a:latin typeface="Andalus" panose="02020603050405020304" pitchFamily="18" charset="-78"/>
                <a:cs typeface="Andalus" panose="02020603050405020304" pitchFamily="18" charset="-78"/>
              </a:rPr>
              <a:t>International </a:t>
            </a:r>
            <a:r>
              <a:rPr lang="en-US" sz="2400" b="1" smtClean="0">
                <a:solidFill>
                  <a:schemeClr val="accent5">
                    <a:lumMod val="10000"/>
                  </a:schemeClr>
                </a:solidFill>
                <a:latin typeface="Andalus" panose="02020603050405020304" pitchFamily="18" charset="-78"/>
                <a:cs typeface="Andalus" panose="02020603050405020304" pitchFamily="18" charset="-78"/>
              </a:rPr>
              <a:t>Open </a:t>
            </a:r>
            <a:r>
              <a:rPr lang="en-US" sz="2400" b="1" dirty="0">
                <a:solidFill>
                  <a:schemeClr val="accent5">
                    <a:lumMod val="10000"/>
                  </a:schemeClr>
                </a:solidFill>
                <a:latin typeface="Andalus" panose="02020603050405020304" pitchFamily="18" charset="-78"/>
                <a:cs typeface="Andalus" panose="02020603050405020304" pitchFamily="18" charset="-78"/>
              </a:rPr>
              <a:t>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rgbClr val="957878"/>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smtClean="0">
                <a:latin typeface="Calisto MT" panose="02040603050505030304" pitchFamily="18" charset="0"/>
              </a:rPr>
              <a:t>Open </a:t>
            </a:r>
            <a:r>
              <a:rPr lang="en-US" dirty="0">
                <a:latin typeface="Calisto MT" panose="02040603050505030304" pitchFamily="18" charset="0"/>
              </a:rPr>
              <a:t>Access Membership </a:t>
            </a:r>
            <a:r>
              <a:rPr lang="en-US" dirty="0" smtClean="0">
                <a:latin typeface="Calisto MT" panose="02040603050505030304" pitchFamily="18" charset="0"/>
              </a:rPr>
              <a:t>with OMICS International enables </a:t>
            </a:r>
            <a:r>
              <a:rPr lang="en-US" dirty="0">
                <a:latin typeface="Calisto MT" panose="02040603050505030304" pitchFamily="18" charset="0"/>
              </a:rPr>
              <a:t>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5">
                    <a:lumMod val="75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5123" name="Content Placeholder 2"/>
          <p:cNvSpPr>
            <a:spLocks noGrp="1"/>
          </p:cNvSpPr>
          <p:nvPr>
            <p:ph idx="1"/>
          </p:nvPr>
        </p:nvSpPr>
        <p:spPr>
          <a:xfrm>
            <a:off x="457200" y="914400"/>
            <a:ext cx="8229600" cy="5211763"/>
          </a:xfrm>
        </p:spPr>
        <p:txBody>
          <a:bodyPr/>
          <a:lstStyle/>
          <a:p>
            <a:pPr eaLnBrk="1" hangingPunct="1">
              <a:buFont typeface="Arial" charset="0"/>
              <a:buNone/>
            </a:pPr>
            <a:r>
              <a:rPr lang="en-US" sz="2800" b="1" smtClean="0">
                <a:solidFill>
                  <a:srgbClr val="FF0000"/>
                </a:solidFill>
              </a:rPr>
              <a:t>Summary</a:t>
            </a:r>
          </a:p>
          <a:p>
            <a:pPr eaLnBrk="1" hangingPunct="1"/>
            <a:r>
              <a:rPr lang="en-US" sz="2800" smtClean="0"/>
              <a:t>Definitions</a:t>
            </a:r>
          </a:p>
          <a:p>
            <a:pPr eaLnBrk="1" hangingPunct="1"/>
            <a:r>
              <a:rPr lang="en-US" sz="2800" smtClean="0"/>
              <a:t>The aims and goals of Clinical Pharmacology</a:t>
            </a:r>
          </a:p>
          <a:p>
            <a:pPr eaLnBrk="1" hangingPunct="1"/>
            <a:r>
              <a:rPr lang="en-US" sz="2800" smtClean="0"/>
              <a:t>History of Clinical Pharmacology</a:t>
            </a:r>
          </a:p>
          <a:p>
            <a:pPr eaLnBrk="1" hangingPunct="1"/>
            <a:r>
              <a:rPr lang="en-US" sz="2800" smtClean="0"/>
              <a:t>Clinical trials. IND &amp; NDA</a:t>
            </a:r>
          </a:p>
          <a:p>
            <a:pPr eaLnBrk="1" hangingPunct="1"/>
            <a:r>
              <a:rPr lang="en-US" sz="2800" smtClean="0"/>
              <a:t>Methods of Clinical Pharmacology</a:t>
            </a:r>
          </a:p>
          <a:p>
            <a:pPr eaLnBrk="1" hangingPunct="1"/>
            <a:r>
              <a:rPr lang="en-US" sz="2800" smtClean="0"/>
              <a:t>Clinical Pharmacology in Romania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487362"/>
          </a:xfrm>
        </p:spPr>
        <p:txBody>
          <a:bodyPr/>
          <a:lstStyle/>
          <a:p>
            <a:pPr eaLnBrk="1" hangingPunct="1"/>
            <a:endParaRPr lang="en-US" sz="1000" smtClean="0"/>
          </a:p>
        </p:txBody>
      </p:sp>
      <p:sp>
        <p:nvSpPr>
          <p:cNvPr id="6147" name="Content Placeholder 2"/>
          <p:cNvSpPr>
            <a:spLocks noGrp="1"/>
          </p:cNvSpPr>
          <p:nvPr>
            <p:ph idx="1"/>
          </p:nvPr>
        </p:nvSpPr>
        <p:spPr>
          <a:xfrm>
            <a:off x="457200" y="838200"/>
            <a:ext cx="8229600" cy="5287963"/>
          </a:xfrm>
        </p:spPr>
        <p:txBody>
          <a:bodyPr/>
          <a:lstStyle/>
          <a:p>
            <a:pPr algn="just" eaLnBrk="1" hangingPunct="1">
              <a:buFont typeface="Arial" charset="0"/>
              <a:buNone/>
            </a:pPr>
            <a:r>
              <a:rPr lang="en-US" sz="2400" b="1" smtClean="0"/>
              <a:t>Definitions</a:t>
            </a:r>
          </a:p>
          <a:p>
            <a:pPr algn="just" eaLnBrk="1" hangingPunct="1"/>
            <a:r>
              <a:rPr lang="ro-RO" sz="2400" smtClean="0"/>
              <a:t>Clinical pharmacology can be defined as the </a:t>
            </a:r>
            <a:r>
              <a:rPr lang="ro-RO" sz="2400" b="1" i="1" smtClean="0">
                <a:solidFill>
                  <a:srgbClr val="FF0000"/>
                </a:solidFill>
              </a:rPr>
              <a:t>study of drugs in humans</a:t>
            </a:r>
            <a:r>
              <a:rPr lang="ro-RO" sz="2400" smtClean="0"/>
              <a:t>.</a:t>
            </a:r>
            <a:endParaRPr lang="en-US" sz="2400" smtClean="0"/>
          </a:p>
          <a:p>
            <a:pPr algn="just" eaLnBrk="1" hangingPunct="1"/>
            <a:r>
              <a:rPr lang="ro-RO" sz="2400" smtClean="0"/>
              <a:t>Clinical pharmacology is a relatively </a:t>
            </a:r>
            <a:r>
              <a:rPr lang="ro-RO" sz="2400" b="1" smtClean="0">
                <a:solidFill>
                  <a:srgbClr val="00B050"/>
                </a:solidFill>
              </a:rPr>
              <a:t>new science</a:t>
            </a:r>
            <a:r>
              <a:rPr lang="ro-RO" sz="2400" smtClean="0"/>
              <a:t>.</a:t>
            </a:r>
            <a:endParaRPr lang="en-US" sz="2400" smtClean="0"/>
          </a:p>
          <a:p>
            <a:pPr algn="just" eaLnBrk="1" hangingPunct="1"/>
            <a:r>
              <a:rPr lang="ro-RO" sz="2400" smtClean="0"/>
              <a:t>It is related to </a:t>
            </a:r>
            <a:r>
              <a:rPr lang="ro-RO" sz="2400" b="1" smtClean="0">
                <a:solidFill>
                  <a:srgbClr val="FFC000"/>
                </a:solidFill>
              </a:rPr>
              <a:t>pharmacotherapy</a:t>
            </a:r>
            <a:r>
              <a:rPr lang="ro-RO" sz="2400" smtClean="0"/>
              <a:t> but is not the same science.</a:t>
            </a:r>
            <a:endParaRPr lang="en-US" sz="2400" b="1" i="1" smtClean="0">
              <a:solidFill>
                <a:srgbClr val="C00000"/>
              </a:solidFill>
            </a:endParaRPr>
          </a:p>
          <a:p>
            <a:pPr algn="just" eaLnBrk="1" hangingPunct="1"/>
            <a:r>
              <a:rPr lang="ro-RO" sz="2400" b="1" i="1" smtClean="0">
                <a:solidFill>
                  <a:srgbClr val="C00000"/>
                </a:solidFill>
              </a:rPr>
              <a:t>Clinical pharmacology </a:t>
            </a:r>
            <a:r>
              <a:rPr lang="ro-RO" sz="2400" smtClean="0"/>
              <a:t>has been termed a </a:t>
            </a:r>
            <a:r>
              <a:rPr lang="ro-RO" sz="2400" b="1" i="1" smtClean="0">
                <a:solidFill>
                  <a:srgbClr val="0070C0"/>
                </a:solidFill>
              </a:rPr>
              <a:t>bridging</a:t>
            </a:r>
            <a:r>
              <a:rPr lang="ro-RO" sz="2400" b="1" smtClean="0"/>
              <a:t> </a:t>
            </a:r>
            <a:r>
              <a:rPr lang="ro-RO" sz="2400" b="1" i="1" smtClean="0">
                <a:solidFill>
                  <a:srgbClr val="0070C0"/>
                </a:solidFill>
              </a:rPr>
              <a:t>discipline</a:t>
            </a:r>
            <a:r>
              <a:rPr lang="ro-RO" sz="2400" smtClean="0"/>
              <a:t> because it</a:t>
            </a:r>
            <a:r>
              <a:rPr lang="en-US" sz="2400" smtClean="0"/>
              <a:t> links</a:t>
            </a:r>
            <a:r>
              <a:rPr lang="ro-RO" sz="2400" smtClean="0"/>
              <a:t> </a:t>
            </a:r>
            <a:r>
              <a:rPr lang="ro-RO" sz="2400" b="1" smtClean="0">
                <a:solidFill>
                  <a:srgbClr val="FF0000"/>
                </a:solidFill>
              </a:rPr>
              <a:t>classical pharmacology </a:t>
            </a:r>
            <a:r>
              <a:rPr lang="ro-RO" sz="2400" smtClean="0"/>
              <a:t>with </a:t>
            </a:r>
            <a:r>
              <a:rPr lang="ro-RO" sz="2400" b="1" smtClean="0">
                <a:solidFill>
                  <a:srgbClr val="FF0000"/>
                </a:solidFill>
              </a:rPr>
              <a:t>clinical medicine</a:t>
            </a:r>
            <a:r>
              <a:rPr lang="ro-RO" sz="2400" smtClean="0"/>
              <a:t>.</a:t>
            </a:r>
            <a:endParaRPr lang="en-US" sz="2400" b="1" smtClean="0">
              <a:solidFill>
                <a:srgbClr val="FF0000"/>
              </a:solidFill>
            </a:endParaRPr>
          </a:p>
          <a:p>
            <a:pPr algn="just" eaLnBrk="1" hangingPunct="1"/>
            <a:r>
              <a:rPr lang="ro-RO" sz="2400" b="1" smtClean="0">
                <a:solidFill>
                  <a:srgbClr val="FF0000"/>
                </a:solidFill>
              </a:rPr>
              <a:t>Clinical pharmacology </a:t>
            </a:r>
            <a:r>
              <a:rPr lang="ro-RO" sz="2400" smtClean="0"/>
              <a:t>is a science about </a:t>
            </a:r>
            <a:r>
              <a:rPr lang="ro-RO" sz="2400" b="1" smtClean="0">
                <a:solidFill>
                  <a:srgbClr val="00B0F0"/>
                </a:solidFill>
              </a:rPr>
              <a:t>drugs</a:t>
            </a:r>
            <a:r>
              <a:rPr lang="ro-RO" sz="2400" smtClean="0"/>
              <a:t>. </a:t>
            </a:r>
            <a:endParaRPr lang="en-US" sz="2400" smtClean="0"/>
          </a:p>
          <a:p>
            <a:pPr algn="just" eaLnBrk="1" hangingPunct="1"/>
            <a:r>
              <a:rPr lang="ro-RO" sz="2400" smtClean="0"/>
              <a:t>It is closley linked to </a:t>
            </a:r>
            <a:r>
              <a:rPr lang="ro-RO" sz="2400" b="1" smtClean="0">
                <a:solidFill>
                  <a:srgbClr val="0070C0"/>
                </a:solidFill>
              </a:rPr>
              <a:t>fundamental pharmacology</a:t>
            </a:r>
            <a:r>
              <a:rPr lang="ro-RO" sz="2400" smtClean="0"/>
              <a:t>.</a:t>
            </a:r>
            <a:endParaRPr lang="en-US" sz="2400" smtClean="0"/>
          </a:p>
          <a:p>
            <a:pPr algn="just" eaLnBrk="1" hangingPunct="1"/>
            <a:endParaRPr lang="ro-RO" sz="2800" smtClean="0">
              <a:latin typeface="Constantia" pitchFamily="18" charset="0"/>
            </a:endParaRPr>
          </a:p>
          <a:p>
            <a:pPr eaLnBrk="1" hangingPunct="1"/>
            <a:endParaRPr lang="en-US"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3" name="Content Placeholder 2"/>
          <p:cNvSpPr>
            <a:spLocks noGrp="1"/>
          </p:cNvSpPr>
          <p:nvPr>
            <p:ph idx="1"/>
          </p:nvPr>
        </p:nvSpPr>
        <p:spPr>
          <a:xfrm>
            <a:off x="457200" y="990600"/>
            <a:ext cx="8229600" cy="5135563"/>
          </a:xfrm>
        </p:spPr>
        <p:txBody>
          <a:bodyPr rtlCol="0">
            <a:normAutofit/>
          </a:bodyPr>
          <a:lstStyle/>
          <a:p>
            <a:pPr algn="just" eaLnBrk="1" fontAlgn="auto" hangingPunct="1">
              <a:spcAft>
                <a:spcPts val="0"/>
              </a:spcAft>
              <a:buFont typeface="Arial" pitchFamily="34" charset="0"/>
              <a:buNone/>
              <a:defRPr/>
            </a:pPr>
            <a:r>
              <a:rPr lang="en-US" sz="2400" b="1" dirty="0" smtClean="0"/>
              <a:t>Aims of Pharmacology (Basic &amp; Clinical)</a:t>
            </a:r>
          </a:p>
          <a:p>
            <a:pPr algn="just" eaLnBrk="1" fontAlgn="auto" hangingPunct="1">
              <a:spcAft>
                <a:spcPts val="0"/>
              </a:spcAft>
              <a:buFont typeface="Arial" pitchFamily="34" charset="0"/>
              <a:buNone/>
              <a:defRPr/>
            </a:pPr>
            <a:r>
              <a:rPr lang="ro-RO" sz="2400" dirty="0" smtClean="0"/>
              <a:t>The fundamental problemes with which </a:t>
            </a:r>
            <a:r>
              <a:rPr lang="ro-RO" sz="2400" b="1" dirty="0" smtClean="0">
                <a:solidFill>
                  <a:srgbClr val="C00000"/>
                </a:solidFill>
              </a:rPr>
              <a:t>pharmacology</a:t>
            </a:r>
            <a:r>
              <a:rPr lang="ro-RO" sz="2400" dirty="0" smtClean="0"/>
              <a:t> is concerned are following:</a:t>
            </a:r>
            <a:endParaRPr lang="en-US" sz="2400" dirty="0" smtClean="0"/>
          </a:p>
          <a:p>
            <a:pPr algn="just" eaLnBrk="1" fontAlgn="auto" hangingPunct="1">
              <a:spcAft>
                <a:spcPts val="0"/>
              </a:spcAft>
              <a:buFont typeface="Arial" pitchFamily="34" charset="0"/>
              <a:buChar char="•"/>
              <a:defRPr/>
            </a:pPr>
            <a:r>
              <a:rPr lang="en-US" sz="2400" dirty="0" smtClean="0">
                <a:solidFill>
                  <a:srgbClr val="00B0F0"/>
                </a:solidFill>
              </a:rPr>
              <a:t>1). </a:t>
            </a:r>
            <a:r>
              <a:rPr lang="ro-RO" sz="2400" dirty="0" smtClean="0">
                <a:solidFill>
                  <a:srgbClr val="00B0F0"/>
                </a:solidFill>
              </a:rPr>
              <a:t>The relationship between </a:t>
            </a:r>
            <a:r>
              <a:rPr lang="ro-RO" sz="2400" b="1" dirty="0" smtClean="0">
                <a:solidFill>
                  <a:srgbClr val="FF0000"/>
                </a:solidFill>
              </a:rPr>
              <a:t>dose</a:t>
            </a:r>
            <a:r>
              <a:rPr lang="ro-RO" sz="2400" b="1" dirty="0" smtClean="0">
                <a:solidFill>
                  <a:srgbClr val="00B0F0"/>
                </a:solidFill>
              </a:rPr>
              <a:t> </a:t>
            </a:r>
            <a:r>
              <a:rPr lang="ro-RO" sz="2400" dirty="0" smtClean="0">
                <a:solidFill>
                  <a:srgbClr val="00B0F0"/>
                </a:solidFill>
              </a:rPr>
              <a:t>and </a:t>
            </a:r>
            <a:r>
              <a:rPr lang="ro-RO" sz="2400" b="1" dirty="0" smtClean="0">
                <a:solidFill>
                  <a:srgbClr val="FF0000"/>
                </a:solidFill>
              </a:rPr>
              <a:t>biological effect</a:t>
            </a:r>
            <a:r>
              <a:rPr lang="en-US" sz="2400" b="1" dirty="0" smtClean="0">
                <a:solidFill>
                  <a:srgbClr val="00B0F0"/>
                </a:solidFill>
              </a:rPr>
              <a:t>;</a:t>
            </a:r>
          </a:p>
          <a:p>
            <a:pPr algn="just" eaLnBrk="1" fontAlgn="auto" hangingPunct="1">
              <a:spcAft>
                <a:spcPts val="0"/>
              </a:spcAft>
              <a:buFont typeface="Arial" pitchFamily="34" charset="0"/>
              <a:buChar char="•"/>
              <a:defRPr/>
            </a:pPr>
            <a:r>
              <a:rPr lang="en-US" sz="2400" dirty="0" smtClean="0">
                <a:solidFill>
                  <a:srgbClr val="00B0F0"/>
                </a:solidFill>
              </a:rPr>
              <a:t>2). </a:t>
            </a:r>
            <a:r>
              <a:rPr lang="ro-RO" sz="2400" dirty="0" smtClean="0">
                <a:solidFill>
                  <a:srgbClr val="00B0F0"/>
                </a:solidFill>
              </a:rPr>
              <a:t>The localization of the </a:t>
            </a:r>
            <a:r>
              <a:rPr lang="ro-RO" sz="2400" b="1" dirty="0" smtClean="0">
                <a:solidFill>
                  <a:srgbClr val="FF0000"/>
                </a:solidFill>
              </a:rPr>
              <a:t>site of action </a:t>
            </a:r>
            <a:r>
              <a:rPr lang="ro-RO" sz="2400" dirty="0" smtClean="0">
                <a:solidFill>
                  <a:srgbClr val="00B0F0"/>
                </a:solidFill>
              </a:rPr>
              <a:t>of a drug</a:t>
            </a:r>
            <a:r>
              <a:rPr lang="en-US" sz="2400" dirty="0" smtClean="0">
                <a:solidFill>
                  <a:srgbClr val="00B0F0"/>
                </a:solidFill>
              </a:rPr>
              <a:t>;</a:t>
            </a:r>
          </a:p>
          <a:p>
            <a:pPr algn="just" eaLnBrk="1" fontAlgn="auto" hangingPunct="1">
              <a:spcAft>
                <a:spcPts val="0"/>
              </a:spcAft>
              <a:buFont typeface="Arial" pitchFamily="34" charset="0"/>
              <a:buChar char="•"/>
              <a:defRPr/>
            </a:pPr>
            <a:r>
              <a:rPr lang="en-US" sz="2400" dirty="0" smtClean="0">
                <a:solidFill>
                  <a:srgbClr val="00B0F0"/>
                </a:solidFill>
              </a:rPr>
              <a:t>3). </a:t>
            </a:r>
            <a:r>
              <a:rPr lang="ro-RO" sz="2400" dirty="0" smtClean="0">
                <a:solidFill>
                  <a:srgbClr val="00B0F0"/>
                </a:solidFill>
              </a:rPr>
              <a:t>The </a:t>
            </a:r>
            <a:r>
              <a:rPr lang="ro-RO" sz="2400" b="1" dirty="0" smtClean="0">
                <a:solidFill>
                  <a:srgbClr val="FF0000"/>
                </a:solidFill>
              </a:rPr>
              <a:t>mechanism</a:t>
            </a:r>
            <a:r>
              <a:rPr lang="ro-RO" sz="2400" dirty="0" smtClean="0">
                <a:solidFill>
                  <a:srgbClr val="00B0F0"/>
                </a:solidFill>
              </a:rPr>
              <a:t> (s) of action of drug</a:t>
            </a:r>
            <a:r>
              <a:rPr lang="en-US" sz="2400" dirty="0" smtClean="0">
                <a:solidFill>
                  <a:srgbClr val="00B0F0"/>
                </a:solidFill>
              </a:rPr>
              <a:t>;</a:t>
            </a:r>
          </a:p>
          <a:p>
            <a:pPr algn="just" eaLnBrk="1" fontAlgn="auto" hangingPunct="1">
              <a:spcAft>
                <a:spcPts val="0"/>
              </a:spcAft>
              <a:buFont typeface="Arial" pitchFamily="34" charset="0"/>
              <a:buChar char="•"/>
              <a:defRPr/>
            </a:pPr>
            <a:r>
              <a:rPr lang="en-US" sz="2400" dirty="0" smtClean="0">
                <a:solidFill>
                  <a:srgbClr val="00B0F0"/>
                </a:solidFill>
              </a:rPr>
              <a:t>4). </a:t>
            </a:r>
            <a:r>
              <a:rPr lang="ro-RO" sz="2400" dirty="0" smtClean="0">
                <a:solidFill>
                  <a:srgbClr val="00B0F0"/>
                </a:solidFill>
              </a:rPr>
              <a:t>The absorption, distribution, metabolism,</a:t>
            </a:r>
            <a:r>
              <a:rPr lang="en-US" sz="2400" dirty="0" smtClean="0">
                <a:solidFill>
                  <a:srgbClr val="00B0F0"/>
                </a:solidFill>
              </a:rPr>
              <a:t> </a:t>
            </a:r>
            <a:r>
              <a:rPr lang="ro-RO" sz="2400" dirty="0" smtClean="0">
                <a:solidFill>
                  <a:srgbClr val="00B0F0"/>
                </a:solidFill>
              </a:rPr>
              <a:t>and excretion of a drug (</a:t>
            </a:r>
            <a:r>
              <a:rPr lang="ro-RO" sz="2400" b="1" dirty="0" smtClean="0">
                <a:solidFill>
                  <a:srgbClr val="FF0000"/>
                </a:solidFill>
              </a:rPr>
              <a:t>PK</a:t>
            </a:r>
            <a:r>
              <a:rPr lang="ro-RO" sz="2400" dirty="0" smtClean="0">
                <a:solidFill>
                  <a:srgbClr val="00B0F0"/>
                </a:solidFill>
              </a:rPr>
              <a:t>)</a:t>
            </a:r>
            <a:r>
              <a:rPr lang="en-US" sz="2400" dirty="0" smtClean="0">
                <a:solidFill>
                  <a:srgbClr val="00B0F0"/>
                </a:solidFill>
              </a:rPr>
              <a:t>;</a:t>
            </a:r>
          </a:p>
          <a:p>
            <a:pPr algn="just" eaLnBrk="1" fontAlgn="auto" hangingPunct="1">
              <a:spcAft>
                <a:spcPts val="0"/>
              </a:spcAft>
              <a:buFont typeface="Arial" pitchFamily="34" charset="0"/>
              <a:buChar char="•"/>
              <a:defRPr/>
            </a:pPr>
            <a:r>
              <a:rPr lang="en-US" sz="2400" dirty="0" smtClean="0">
                <a:solidFill>
                  <a:srgbClr val="00B0F0"/>
                </a:solidFill>
              </a:rPr>
              <a:t>5). </a:t>
            </a:r>
            <a:r>
              <a:rPr lang="ro-RO" sz="2400" dirty="0" smtClean="0">
                <a:solidFill>
                  <a:srgbClr val="00B0F0"/>
                </a:solidFill>
              </a:rPr>
              <a:t>The relationship between </a:t>
            </a:r>
            <a:r>
              <a:rPr lang="ro-RO" sz="2400" b="1" dirty="0" smtClean="0">
                <a:solidFill>
                  <a:srgbClr val="FF0000"/>
                </a:solidFill>
              </a:rPr>
              <a:t>chemical structure </a:t>
            </a:r>
            <a:r>
              <a:rPr lang="ro-RO" sz="2400" dirty="0" smtClean="0">
                <a:solidFill>
                  <a:srgbClr val="00B0F0"/>
                </a:solidFill>
              </a:rPr>
              <a:t>and </a:t>
            </a:r>
            <a:r>
              <a:rPr lang="ro-RO" sz="2400" b="1" dirty="0" smtClean="0">
                <a:solidFill>
                  <a:srgbClr val="FF0000"/>
                </a:solidFill>
              </a:rPr>
              <a:t>biological activity</a:t>
            </a:r>
            <a:r>
              <a:rPr lang="en-US" sz="2400" b="1" dirty="0" smtClean="0">
                <a:solidFill>
                  <a:srgbClr val="FF0000"/>
                </a:solidFill>
              </a:rPr>
              <a:t>;</a:t>
            </a:r>
            <a:endParaRPr lang="en-US" sz="2400" b="1" i="1" dirty="0" smtClean="0">
              <a:solidFill>
                <a:srgbClr val="C00000"/>
              </a:solidFill>
            </a:endParaRPr>
          </a:p>
          <a:p>
            <a:pPr marL="514350" indent="-514350" algn="just" eaLnBrk="1" fontAlgn="auto" hangingPunct="1">
              <a:spcAft>
                <a:spcPts val="0"/>
              </a:spcAft>
              <a:buFont typeface="Arial" pitchFamily="34" charset="0"/>
              <a:buChar char="•"/>
              <a:defRPr/>
            </a:pPr>
            <a:endParaRPr lang="en-US" sz="2400" dirty="0"/>
          </a:p>
          <a:p>
            <a:pPr algn="just" eaLnBrk="1" fontAlgn="auto" hangingPunct="1">
              <a:spcAft>
                <a:spcPts val="0"/>
              </a:spcAft>
              <a:buFont typeface="Arial" pitchFamily="34" charset="0"/>
              <a:buChar char="•"/>
              <a:defRPr/>
            </a:pPr>
            <a:endParaRPr lang="en-US" sz="2400" dirty="0" smtClean="0">
              <a:solidFill>
                <a:srgbClr val="00B0F0"/>
              </a:solidFill>
            </a:endParaRPr>
          </a:p>
          <a:p>
            <a:pPr algn="just" eaLnBrk="1" fontAlgn="auto" hangingPunct="1">
              <a:spcAft>
                <a:spcPts val="0"/>
              </a:spcAft>
              <a:buFont typeface="Arial" pitchFamily="34" charset="0"/>
              <a:buChar char="•"/>
              <a:defRPr/>
            </a:pPr>
            <a:endParaRPr lang="ro-RO" sz="2400" dirty="0" smtClean="0"/>
          </a:p>
          <a:p>
            <a:pPr eaLnBrk="1" fontAlgn="auto" hangingPunct="1">
              <a:spcAft>
                <a:spcPts val="0"/>
              </a:spcAft>
              <a:buFont typeface="Arial" pitchFamily="34" charset="0"/>
              <a:buChar char="•"/>
              <a:defRPr/>
            </a:pPr>
            <a:endParaRPr 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8195" name="Content Placeholder 2"/>
          <p:cNvSpPr>
            <a:spLocks noGrp="1"/>
          </p:cNvSpPr>
          <p:nvPr>
            <p:ph idx="1"/>
          </p:nvPr>
        </p:nvSpPr>
        <p:spPr>
          <a:xfrm>
            <a:off x="457200" y="990600"/>
            <a:ext cx="8229600" cy="5135563"/>
          </a:xfrm>
        </p:spPr>
        <p:txBody>
          <a:bodyPr/>
          <a:lstStyle/>
          <a:p>
            <a:pPr algn="just" eaLnBrk="1" hangingPunct="1">
              <a:buFont typeface="Arial" charset="0"/>
              <a:buNone/>
            </a:pPr>
            <a:r>
              <a:rPr lang="en-US" sz="2400" b="1" smtClean="0"/>
              <a:t>The aims and goals of Clinical Pharmacology</a:t>
            </a:r>
          </a:p>
          <a:p>
            <a:pPr algn="just" eaLnBrk="1" hangingPunct="1"/>
            <a:r>
              <a:rPr lang="ro-RO" sz="2400" b="1" smtClean="0">
                <a:solidFill>
                  <a:srgbClr val="00B0F0"/>
                </a:solidFill>
              </a:rPr>
              <a:t>Clinical pharmacologists </a:t>
            </a:r>
            <a:r>
              <a:rPr lang="ro-RO" sz="2400" smtClean="0"/>
              <a:t>are concerned both:</a:t>
            </a:r>
            <a:endParaRPr lang="en-US" sz="2400" smtClean="0"/>
          </a:p>
          <a:p>
            <a:pPr algn="just" eaLnBrk="1" hangingPunct="1"/>
            <a:r>
              <a:rPr lang="en-US" sz="2400" b="1" i="1" smtClean="0">
                <a:solidFill>
                  <a:srgbClr val="00B050"/>
                </a:solidFill>
              </a:rPr>
              <a:t>I. O</a:t>
            </a:r>
            <a:r>
              <a:rPr lang="ro-RO" sz="2400" b="1" i="1" smtClean="0">
                <a:solidFill>
                  <a:srgbClr val="00B050"/>
                </a:solidFill>
              </a:rPr>
              <a:t>ptimal use of existing medications</a:t>
            </a:r>
            <a:r>
              <a:rPr lang="en-US" sz="2400" b="1" i="1" smtClean="0">
                <a:solidFill>
                  <a:srgbClr val="00B050"/>
                </a:solidFill>
              </a:rPr>
              <a:t>;</a:t>
            </a:r>
          </a:p>
          <a:p>
            <a:pPr algn="just" eaLnBrk="1" hangingPunct="1"/>
            <a:r>
              <a:rPr lang="en-US" sz="2400" b="1" i="1" smtClean="0">
                <a:solidFill>
                  <a:srgbClr val="00B050"/>
                </a:solidFill>
              </a:rPr>
              <a:t>II. S</a:t>
            </a:r>
            <a:r>
              <a:rPr lang="ro-RO" sz="2400" b="1" i="1" smtClean="0">
                <a:solidFill>
                  <a:srgbClr val="00B050"/>
                </a:solidFill>
              </a:rPr>
              <a:t>cientific study of drugs in humans</a:t>
            </a:r>
            <a:r>
              <a:rPr lang="en-US" sz="2400" b="1" i="1" smtClean="0">
                <a:solidFill>
                  <a:srgbClr val="00B050"/>
                </a:solidFill>
              </a:rPr>
              <a:t>;</a:t>
            </a:r>
          </a:p>
          <a:p>
            <a:pPr algn="just" eaLnBrk="1" hangingPunct="1"/>
            <a:endParaRPr lang="en-US" sz="2400" smtClean="0"/>
          </a:p>
          <a:p>
            <a:pPr algn="just" eaLnBrk="1" hangingPunct="1"/>
            <a:r>
              <a:rPr lang="ro-RO" sz="2400" smtClean="0"/>
              <a:t>The </a:t>
            </a:r>
            <a:r>
              <a:rPr lang="ro-RO" sz="2400" b="1" i="1" smtClean="0">
                <a:solidFill>
                  <a:srgbClr val="FF0000"/>
                </a:solidFill>
              </a:rPr>
              <a:t>latter area</a:t>
            </a:r>
            <a:r>
              <a:rPr lang="ro-RO" sz="2400" smtClean="0"/>
              <a:t> include </a:t>
            </a:r>
            <a:r>
              <a:rPr lang="ro-RO" sz="2400" b="1" smtClean="0"/>
              <a:t>both</a:t>
            </a:r>
            <a:r>
              <a:rPr lang="ro-RO" sz="2400" smtClean="0"/>
              <a:t> evaluation of: </a:t>
            </a:r>
            <a:endParaRPr lang="en-US" sz="2400" smtClean="0"/>
          </a:p>
          <a:p>
            <a:pPr algn="just" eaLnBrk="1" hangingPunct="1"/>
            <a:r>
              <a:rPr lang="ro-RO" sz="2400" b="1" smtClean="0">
                <a:solidFill>
                  <a:srgbClr val="FF0000"/>
                </a:solidFill>
              </a:rPr>
              <a:t>1).</a:t>
            </a:r>
            <a:r>
              <a:rPr lang="ro-RO" sz="2400" smtClean="0"/>
              <a:t>The </a:t>
            </a:r>
            <a:r>
              <a:rPr lang="ro-RO" sz="2400" b="1" i="1" smtClean="0">
                <a:solidFill>
                  <a:srgbClr val="00B050"/>
                </a:solidFill>
              </a:rPr>
              <a:t>safety</a:t>
            </a:r>
            <a:r>
              <a:rPr lang="ro-RO" sz="2400" smtClean="0"/>
              <a:t> and </a:t>
            </a:r>
            <a:r>
              <a:rPr lang="ro-RO" sz="2400" b="1" i="1" smtClean="0">
                <a:solidFill>
                  <a:srgbClr val="00B050"/>
                </a:solidFill>
              </a:rPr>
              <a:t>efficacy</a:t>
            </a:r>
            <a:r>
              <a:rPr lang="ro-RO" sz="2400" smtClean="0"/>
              <a:t> of currently available drugs;</a:t>
            </a:r>
            <a:endParaRPr lang="en-US" sz="2400" b="1" smtClean="0">
              <a:solidFill>
                <a:srgbClr val="FF0000"/>
              </a:solidFill>
            </a:endParaRPr>
          </a:p>
          <a:p>
            <a:pPr algn="just" eaLnBrk="1" hangingPunct="1"/>
            <a:r>
              <a:rPr lang="ro-RO" sz="2400" b="1" smtClean="0">
                <a:solidFill>
                  <a:srgbClr val="FF0000"/>
                </a:solidFill>
              </a:rPr>
              <a:t>2).</a:t>
            </a:r>
            <a:r>
              <a:rPr lang="ro-RO" sz="2400" smtClean="0"/>
              <a:t> Development of </a:t>
            </a:r>
            <a:r>
              <a:rPr lang="ro-RO" sz="2400" b="1" i="1" smtClean="0">
                <a:solidFill>
                  <a:srgbClr val="FF0000"/>
                </a:solidFill>
              </a:rPr>
              <a:t>new and improved</a:t>
            </a:r>
            <a:r>
              <a:rPr lang="ro-RO" sz="2400" b="1" smtClean="0"/>
              <a:t> </a:t>
            </a:r>
            <a:r>
              <a:rPr lang="ro-RO" sz="2400" b="1" i="1" smtClean="0">
                <a:solidFill>
                  <a:srgbClr val="FF0000"/>
                </a:solidFill>
              </a:rPr>
              <a:t>pharmacotherapy</a:t>
            </a:r>
            <a:r>
              <a:rPr lang="en-US" sz="2400" b="1" i="1" smtClean="0">
                <a:solidFill>
                  <a:srgbClr val="FF0000"/>
                </a:solidFill>
              </a:rPr>
              <a:t> </a:t>
            </a:r>
            <a:r>
              <a:rPr lang="en-US" sz="2400" b="1" i="1" smtClean="0"/>
              <a:t>(this is the main goal of  Clinical Pharmacology);</a:t>
            </a:r>
          </a:p>
          <a:p>
            <a:pPr eaLnBrk="1" hangingPunct="1"/>
            <a:r>
              <a:rPr lang="en-US" sz="2400" smtClean="0"/>
              <a:t>The newly available drugs must be </a:t>
            </a:r>
            <a:r>
              <a:rPr lang="en-US" sz="2400" b="1" smtClean="0"/>
              <a:t>safety </a:t>
            </a:r>
            <a:r>
              <a:rPr lang="en-US" sz="2400" smtClean="0"/>
              <a:t>and </a:t>
            </a:r>
            <a:r>
              <a:rPr lang="en-US" sz="2400" b="1" smtClean="0"/>
              <a:t>efficacy </a:t>
            </a:r>
            <a:r>
              <a:rPr lang="en-US" sz="2400" smtClean="0"/>
              <a:t>too;</a:t>
            </a:r>
          </a:p>
          <a:p>
            <a:pPr algn="just" eaLnBrk="1" hangingPunct="1"/>
            <a:endParaRPr lang="en-US" sz="2800" smtClean="0">
              <a:latin typeface="Constantia" pitchFamily="18" charset="0"/>
            </a:endParaRPr>
          </a:p>
          <a:p>
            <a:pPr eaLnBrk="1" hangingPunct="1"/>
            <a:endParaRPr lang="en-US" sz="2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9219" name="Content Placeholder 2"/>
          <p:cNvSpPr>
            <a:spLocks noGrp="1"/>
          </p:cNvSpPr>
          <p:nvPr>
            <p:ph idx="1"/>
          </p:nvPr>
        </p:nvSpPr>
        <p:spPr>
          <a:xfrm>
            <a:off x="457200" y="914400"/>
            <a:ext cx="8229600" cy="5211763"/>
          </a:xfrm>
        </p:spPr>
        <p:txBody>
          <a:bodyPr/>
          <a:lstStyle/>
          <a:p>
            <a:pPr eaLnBrk="1" hangingPunct="1">
              <a:buFont typeface="Arial" charset="0"/>
              <a:buNone/>
            </a:pPr>
            <a:r>
              <a:rPr lang="en-US" sz="2400" b="1" smtClean="0"/>
              <a:t>History</a:t>
            </a:r>
          </a:p>
          <a:p>
            <a:pPr algn="just" eaLnBrk="1" hangingPunct="1"/>
            <a:r>
              <a:rPr lang="ro-RO" sz="2400" smtClean="0"/>
              <a:t>A few personalities had an significantly influence on clinical pharmacology development:</a:t>
            </a:r>
            <a:endParaRPr lang="en-US" sz="2400" smtClean="0"/>
          </a:p>
          <a:p>
            <a:pPr algn="just" eaLnBrk="1" hangingPunct="1"/>
            <a:r>
              <a:rPr lang="ro-RO" sz="2400" b="1" smtClean="0">
                <a:solidFill>
                  <a:srgbClr val="0070C0"/>
                </a:solidFill>
              </a:rPr>
              <a:t>Rudolph Bucheim </a:t>
            </a:r>
            <a:r>
              <a:rPr lang="ro-RO" sz="2400" smtClean="0"/>
              <a:t>(1820-1879) has been credited with establishing pharmacology as a laboratory-based discipline.</a:t>
            </a:r>
            <a:endParaRPr lang="en-US" sz="2400" smtClean="0"/>
          </a:p>
          <a:p>
            <a:pPr algn="just" eaLnBrk="1" hangingPunct="1"/>
            <a:r>
              <a:rPr lang="ro-RO" sz="2400" smtClean="0"/>
              <a:t>In the United States, </a:t>
            </a:r>
            <a:r>
              <a:rPr lang="ro-RO" sz="2400" b="1" smtClean="0">
                <a:solidFill>
                  <a:srgbClr val="0070C0"/>
                </a:solidFill>
              </a:rPr>
              <a:t>Harry Gold </a:t>
            </a:r>
            <a:r>
              <a:rPr lang="ro-RO" sz="2400" smtClean="0"/>
              <a:t>and </a:t>
            </a:r>
            <a:r>
              <a:rPr lang="ro-RO" sz="2400" b="1" smtClean="0">
                <a:solidFill>
                  <a:srgbClr val="0070C0"/>
                </a:solidFill>
              </a:rPr>
              <a:t>Walter Modell</a:t>
            </a:r>
            <a:r>
              <a:rPr lang="ro-RO" sz="2400" smtClean="0"/>
              <a:t> began in the 1930</a:t>
            </a:r>
            <a:r>
              <a:rPr lang="ro-RO" sz="2400" smtClean="0">
                <a:cs typeface="Times New Roman" pitchFamily="18" charset="0"/>
              </a:rPr>
              <a:t>′</a:t>
            </a:r>
            <a:r>
              <a:rPr lang="ro-RO" sz="2400" smtClean="0"/>
              <a:t>s to provide the foundation for the </a:t>
            </a:r>
            <a:r>
              <a:rPr lang="ro-RO" sz="2400" b="1" i="1" smtClean="0">
                <a:solidFill>
                  <a:srgbClr val="FF0000"/>
                </a:solidFill>
              </a:rPr>
              <a:t>modern discipline </a:t>
            </a:r>
            <a:r>
              <a:rPr lang="ro-RO" sz="2400" smtClean="0"/>
              <a:t>of </a:t>
            </a:r>
            <a:r>
              <a:rPr lang="ro-RO" sz="2400" b="1" i="1" smtClean="0">
                <a:solidFill>
                  <a:srgbClr val="FF0000"/>
                </a:solidFill>
              </a:rPr>
              <a:t>clinical pharmacology</a:t>
            </a:r>
            <a:r>
              <a:rPr lang="ro-RO" sz="2400" b="1" i="1" smtClean="0"/>
              <a:t>.</a:t>
            </a:r>
            <a:endParaRPr lang="en-US" sz="2400" b="1" i="1" smtClean="0"/>
          </a:p>
          <a:p>
            <a:pPr algn="just" eaLnBrk="1" hangingPunct="1"/>
            <a:r>
              <a:rPr lang="ro-RO" sz="2400" smtClean="0"/>
              <a:t>They inovated (invention) of </a:t>
            </a:r>
            <a:r>
              <a:rPr lang="ro-RO" sz="2400" b="1" i="1" smtClean="0">
                <a:solidFill>
                  <a:srgbClr val="0070C0"/>
                </a:solidFill>
              </a:rPr>
              <a:t>the double-blind design </a:t>
            </a:r>
            <a:r>
              <a:rPr lang="ro-RO" sz="2400" smtClean="0"/>
              <a:t>for clinical trials and the use of effect kinetics to measure the absolute bioavailability of </a:t>
            </a:r>
            <a:r>
              <a:rPr lang="ro-RO" sz="2400" b="1" smtClean="0">
                <a:solidFill>
                  <a:srgbClr val="00B0F0"/>
                </a:solidFill>
              </a:rPr>
              <a:t>digoxin</a:t>
            </a:r>
            <a:r>
              <a:rPr lang="ro-RO" sz="2400" smtClean="0"/>
              <a:t>.</a:t>
            </a:r>
            <a:endParaRPr lang="en-US" sz="2400" smtClean="0"/>
          </a:p>
          <a:p>
            <a:pPr algn="just" eaLnBrk="1" hangingPunct="1"/>
            <a:endParaRPr lang="en-US" sz="2400" b="1" i="1" smtClean="0"/>
          </a:p>
          <a:p>
            <a:pPr eaLnBrk="1" hangingPunct="1"/>
            <a:endParaRPr lang="ro-RO" sz="2400" smtClean="0">
              <a:latin typeface="Constantia" pitchFamily="18" charset="0"/>
            </a:endParaRPr>
          </a:p>
          <a:p>
            <a:pPr eaLnBrk="1" hangingPunct="1"/>
            <a:endParaRPr lang="ro-RO" sz="2400" smtClean="0"/>
          </a:p>
          <a:p>
            <a:pPr algn="just" eaLnBrk="1" hangingPunct="1"/>
            <a:endParaRPr lang="ro-RO" sz="2800" smtClean="0">
              <a:latin typeface="Constantia" pitchFamily="18" charset="0"/>
            </a:endParaRPr>
          </a:p>
          <a:p>
            <a:pPr algn="just" eaLnBrk="1" hangingPunct="1"/>
            <a:endParaRPr lang="ro-RO" sz="2800" smtClean="0">
              <a:latin typeface="Constantia" pitchFamily="18" charset="0"/>
            </a:endParaRPr>
          </a:p>
          <a:p>
            <a:pPr eaLnBrk="1" hangingPunct="1"/>
            <a:endParaRPr lang="en-US" sz="2800" smtClean="0"/>
          </a:p>
          <a:p>
            <a:pPr eaLnBrk="1" hangingPunct="1"/>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10243" name="Content Placeholder 2"/>
          <p:cNvSpPr>
            <a:spLocks noGrp="1"/>
          </p:cNvSpPr>
          <p:nvPr>
            <p:ph idx="1"/>
          </p:nvPr>
        </p:nvSpPr>
        <p:spPr>
          <a:xfrm>
            <a:off x="457200" y="914400"/>
            <a:ext cx="8229600" cy="5211763"/>
          </a:xfrm>
        </p:spPr>
        <p:txBody>
          <a:bodyPr/>
          <a:lstStyle/>
          <a:p>
            <a:pPr algn="just" eaLnBrk="1" hangingPunct="1"/>
            <a:r>
              <a:rPr lang="ro-RO" sz="2400" smtClean="0"/>
              <a:t>A great challange for the pharmacologists and physicians was </a:t>
            </a:r>
            <a:r>
              <a:rPr lang="ro-RO" sz="2400" b="1" i="1" smtClean="0">
                <a:solidFill>
                  <a:srgbClr val="FF0000"/>
                </a:solidFill>
              </a:rPr>
              <a:t>adverse drug reaction </a:t>
            </a:r>
            <a:r>
              <a:rPr lang="ro-RO" sz="2400" smtClean="0"/>
              <a:t>(</a:t>
            </a:r>
            <a:r>
              <a:rPr lang="ro-RO" sz="2400" b="1" smtClean="0"/>
              <a:t>ADR</a:t>
            </a:r>
            <a:r>
              <a:rPr lang="ro-RO" sz="2400" smtClean="0"/>
              <a:t>) to </a:t>
            </a:r>
            <a:r>
              <a:rPr lang="ro-RO" sz="2400" b="1" smtClean="0">
                <a:solidFill>
                  <a:srgbClr val="C00000"/>
                </a:solidFill>
              </a:rPr>
              <a:t>thalidomide</a:t>
            </a:r>
            <a:r>
              <a:rPr lang="ro-RO" sz="2400" smtClean="0"/>
              <a:t> – </a:t>
            </a:r>
            <a:r>
              <a:rPr lang="ro-RO" sz="2400" smtClean="0">
                <a:solidFill>
                  <a:srgbClr val="FF0000"/>
                </a:solidFill>
                <a:sym typeface="Symbol" pitchFamily="18" charset="2"/>
              </a:rPr>
              <a:t></a:t>
            </a:r>
            <a:r>
              <a:rPr lang="ro-RO" sz="2400" i="1" smtClean="0">
                <a:solidFill>
                  <a:srgbClr val="FF0000"/>
                </a:solidFill>
              </a:rPr>
              <a:t>an inofensive anxiolytic and antivomiting drug</a:t>
            </a:r>
            <a:r>
              <a:rPr lang="ro-RO" sz="2400" smtClean="0">
                <a:solidFill>
                  <a:srgbClr val="FF0000"/>
                </a:solidFill>
                <a:sym typeface="Symbol" pitchFamily="18" charset="2"/>
              </a:rPr>
              <a:t></a:t>
            </a:r>
            <a:r>
              <a:rPr lang="en-US" sz="2400" smtClean="0">
                <a:solidFill>
                  <a:srgbClr val="FF0000"/>
                </a:solidFill>
                <a:sym typeface="Symbol" pitchFamily="18" charset="2"/>
              </a:rPr>
              <a:t>;</a:t>
            </a:r>
          </a:p>
          <a:p>
            <a:pPr algn="just" eaLnBrk="1" hangingPunct="1"/>
            <a:r>
              <a:rPr lang="ro-RO" sz="2400" smtClean="0">
                <a:sym typeface="Symbol" pitchFamily="18" charset="2"/>
              </a:rPr>
              <a:t>Few drugs have focused as much public attention on problem of</a:t>
            </a:r>
            <a:r>
              <a:rPr lang="en-US" sz="2400" smtClean="0">
                <a:sym typeface="Symbol" pitchFamily="18" charset="2"/>
              </a:rPr>
              <a:t> ADRs</a:t>
            </a:r>
            <a:r>
              <a:rPr lang="ro-RO" sz="2400" smtClean="0">
                <a:sym typeface="Symbol" pitchFamily="18" charset="2"/>
              </a:rPr>
              <a:t> as did </a:t>
            </a:r>
            <a:r>
              <a:rPr lang="ro-RO" sz="2400" b="1" smtClean="0">
                <a:solidFill>
                  <a:srgbClr val="00B0F0"/>
                </a:solidFill>
                <a:sym typeface="Symbol" pitchFamily="18" charset="2"/>
              </a:rPr>
              <a:t>thalidomide</a:t>
            </a:r>
            <a:r>
              <a:rPr lang="ro-RO" sz="2400" smtClean="0">
                <a:sym typeface="Symbol" pitchFamily="18" charset="2"/>
              </a:rPr>
              <a:t>,</a:t>
            </a:r>
            <a:r>
              <a:rPr lang="en-US" sz="2400" smtClean="0">
                <a:sym typeface="Symbol" pitchFamily="18" charset="2"/>
              </a:rPr>
              <a:t> </a:t>
            </a:r>
            <a:r>
              <a:rPr lang="ro-RO" sz="2400" smtClean="0">
                <a:sym typeface="Symbol" pitchFamily="18" charset="2"/>
              </a:rPr>
              <a:t>which was first linked in 1961 to catastrophic outbreaks of </a:t>
            </a:r>
            <a:r>
              <a:rPr lang="ro-RO" sz="2400" b="1" i="1" smtClean="0">
                <a:solidFill>
                  <a:srgbClr val="FF0000"/>
                </a:solidFill>
                <a:sym typeface="Symbol" pitchFamily="18" charset="2"/>
              </a:rPr>
              <a:t>phocomelia </a:t>
            </a:r>
            <a:r>
              <a:rPr lang="ro-RO" sz="2400" smtClean="0">
                <a:sym typeface="Symbol" pitchFamily="18" charset="2"/>
              </a:rPr>
              <a:t>by Lenz in Germany and McBride in Australia.</a:t>
            </a:r>
            <a:endParaRPr lang="en-US" sz="2400" smtClean="0">
              <a:sym typeface="Symbol" pitchFamily="18" charset="2"/>
            </a:endParaRPr>
          </a:p>
          <a:p>
            <a:pPr algn="just" eaLnBrk="1" hangingPunct="1"/>
            <a:endParaRPr lang="en-US" sz="2400" smtClean="0">
              <a:latin typeface="Constantia" pitchFamily="18" charset="0"/>
            </a:endParaRPr>
          </a:p>
          <a:p>
            <a:pPr eaLnBrk="1" hangingPunct="1"/>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563562"/>
          </a:xfrm>
        </p:spPr>
        <p:txBody>
          <a:bodyPr/>
          <a:lstStyle/>
          <a:p>
            <a:pPr eaLnBrk="1" hangingPunct="1"/>
            <a:endParaRPr lang="en-US" sz="1000" smtClean="0"/>
          </a:p>
        </p:txBody>
      </p:sp>
      <p:sp>
        <p:nvSpPr>
          <p:cNvPr id="11267" name="Content Placeholder 2"/>
          <p:cNvSpPr>
            <a:spLocks noGrp="1"/>
          </p:cNvSpPr>
          <p:nvPr>
            <p:ph idx="1"/>
          </p:nvPr>
        </p:nvSpPr>
        <p:spPr>
          <a:xfrm>
            <a:off x="457200" y="990600"/>
            <a:ext cx="8229600" cy="5135563"/>
          </a:xfrm>
        </p:spPr>
        <p:txBody>
          <a:bodyPr/>
          <a:lstStyle/>
          <a:p>
            <a:pPr algn="just" eaLnBrk="1" hangingPunct="1"/>
            <a:r>
              <a:rPr lang="ro-RO" sz="2400" smtClean="0">
                <a:sym typeface="Symbol" pitchFamily="18" charset="2"/>
              </a:rPr>
              <a:t>The </a:t>
            </a:r>
            <a:r>
              <a:rPr lang="ro-RO" sz="2400" b="1" i="1" smtClean="0">
                <a:solidFill>
                  <a:srgbClr val="00B0F0"/>
                </a:solidFill>
                <a:sym typeface="Symbol" pitchFamily="18" charset="2"/>
              </a:rPr>
              <a:t>thalidomide tragedy </a:t>
            </a:r>
            <a:r>
              <a:rPr lang="ro-RO" sz="2400" smtClean="0">
                <a:sym typeface="Symbol" pitchFamily="18" charset="2"/>
              </a:rPr>
              <a:t>provided an major impetus for developing a number of NIH-funded academic centers of excellence of </a:t>
            </a:r>
            <a:r>
              <a:rPr lang="ro-RO" sz="2400" b="1" smtClean="0">
                <a:solidFill>
                  <a:srgbClr val="FF0000"/>
                </a:solidFill>
                <a:sym typeface="Symbol" pitchFamily="18" charset="2"/>
              </a:rPr>
              <a:t>clinical pharmacology</a:t>
            </a:r>
            <a:r>
              <a:rPr lang="ro-RO" sz="2400" smtClean="0">
                <a:sym typeface="Symbol" pitchFamily="18" charset="2"/>
              </a:rPr>
              <a:t>.</a:t>
            </a:r>
            <a:endParaRPr lang="ro-RO" sz="2400" b="1" smtClean="0">
              <a:solidFill>
                <a:srgbClr val="002060"/>
              </a:solidFill>
              <a:sym typeface="Symbol" pitchFamily="18" charset="2"/>
            </a:endParaRPr>
          </a:p>
          <a:p>
            <a:pPr algn="just" eaLnBrk="1" hangingPunct="1"/>
            <a:r>
              <a:rPr lang="ro-RO" sz="2400" b="1" smtClean="0">
                <a:solidFill>
                  <a:srgbClr val="002060"/>
                </a:solidFill>
              </a:rPr>
              <a:t>NIH = National Institutes of Health</a:t>
            </a:r>
          </a:p>
          <a:p>
            <a:pPr algn="just" eaLnBrk="1" hangingPunct="1"/>
            <a:r>
              <a:rPr lang="ro-RO" sz="2400" b="1" smtClean="0">
                <a:solidFill>
                  <a:srgbClr val="002060"/>
                </a:solidFill>
              </a:rPr>
              <a:t>FDA = Food and Drug Administration</a:t>
            </a:r>
            <a:endParaRPr lang="en-US" sz="2400" b="1" smtClean="0">
              <a:solidFill>
                <a:srgbClr val="002060"/>
              </a:solidFill>
            </a:endParaRPr>
          </a:p>
          <a:p>
            <a:pPr algn="just" eaLnBrk="1" hangingPunct="1"/>
            <a:r>
              <a:rPr lang="ro-RO" sz="2400" smtClean="0"/>
              <a:t>In 1932, </a:t>
            </a:r>
            <a:r>
              <a:rPr lang="ro-RO" sz="2400" b="1" smtClean="0">
                <a:solidFill>
                  <a:srgbClr val="00B0F0"/>
                </a:solidFill>
              </a:rPr>
              <a:t>Paul Martini </a:t>
            </a:r>
            <a:r>
              <a:rPr lang="ro-RO" sz="2400" smtClean="0"/>
              <a:t>published a monograph</a:t>
            </a:r>
            <a:r>
              <a:rPr lang="en-US" sz="2400" smtClean="0"/>
              <a:t>: </a:t>
            </a:r>
            <a:r>
              <a:rPr lang="ro-RO" sz="2400" smtClean="0"/>
              <a:t>Methodology of Therapeutic Investigation</a:t>
            </a:r>
            <a:r>
              <a:rPr lang="en-US" sz="2400" smtClean="0"/>
              <a:t>, </a:t>
            </a:r>
            <a:r>
              <a:rPr lang="ro-RO" sz="2400" smtClean="0"/>
              <a:t>that summarized his experience in </a:t>
            </a:r>
            <a:r>
              <a:rPr lang="ro-RO" sz="2400" b="1" smtClean="0">
                <a:solidFill>
                  <a:srgbClr val="FF0000"/>
                </a:solidFill>
              </a:rPr>
              <a:t>drug evaluation </a:t>
            </a:r>
            <a:r>
              <a:rPr lang="ro-RO" sz="2400" smtClean="0"/>
              <a:t>and probably entitles him to be considered the </a:t>
            </a:r>
            <a:r>
              <a:rPr lang="ro-RO" sz="2400" b="1" smtClean="0">
                <a:solidFill>
                  <a:srgbClr val="0070C0"/>
                </a:solidFill>
                <a:sym typeface="Symbol" pitchFamily="18" charset="2"/>
              </a:rPr>
              <a:t>first clinical pharmacologist</a:t>
            </a:r>
            <a:r>
              <a:rPr lang="ro-RO" sz="2400" smtClean="0">
                <a:sym typeface="Symbol" pitchFamily="18" charset="2"/>
              </a:rPr>
              <a:t>.</a:t>
            </a:r>
            <a:endParaRPr lang="en-US" sz="2400" smtClean="0">
              <a:sym typeface="Symbol" pitchFamily="18" charset="2"/>
            </a:endParaRPr>
          </a:p>
          <a:p>
            <a:pPr algn="just" eaLnBrk="1" hangingPunct="1"/>
            <a:endParaRPr lang="en-US" sz="2400" b="1" smtClean="0">
              <a:solidFill>
                <a:srgbClr val="002060"/>
              </a:solidFill>
            </a:endParaRPr>
          </a:p>
          <a:p>
            <a:pPr algn="just" eaLnBrk="1" hangingPunct="1"/>
            <a:endParaRPr lang="ro-RO" sz="2800" smtClean="0">
              <a:latin typeface="Constantia" pitchFamily="18" charset="0"/>
              <a:sym typeface="Symbol" pitchFamily="18" charset="2"/>
            </a:endParaRPr>
          </a:p>
          <a:p>
            <a:pPr eaLnBrk="1" hangingPunct="1"/>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369</TotalTime>
  <Words>1696</Words>
  <Application>Microsoft Office PowerPoint</Application>
  <PresentationFormat>On-screen Show (4:3)</PresentationFormat>
  <Paragraphs>150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Clinical Pharmacology &amp; Biopharmaceuticals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details on conferences related to Clinical Pharmacology &amp; Biopharmaceutics Journal please visit the link given below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Pharmacology &amp; Biopharmaceuticals</dc:title>
  <dc:creator>ConfDrMagyarIoan</dc:creator>
  <cp:lastModifiedBy>Keerti Gujjar</cp:lastModifiedBy>
  <cp:revision>48</cp:revision>
  <dcterms:created xsi:type="dcterms:W3CDTF">2014-07-14T07:47:50Z</dcterms:created>
  <dcterms:modified xsi:type="dcterms:W3CDTF">2015-10-13T14:02:13Z</dcterms:modified>
</cp:coreProperties>
</file>