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45" r:id="rId2"/>
    <p:sldId id="346" r:id="rId3"/>
    <p:sldId id="256" r:id="rId4"/>
    <p:sldId id="257" r:id="rId5"/>
    <p:sldId id="341" r:id="rId6"/>
    <p:sldId id="260" r:id="rId7"/>
    <p:sldId id="333" r:id="rId8"/>
    <p:sldId id="334" r:id="rId9"/>
    <p:sldId id="335" r:id="rId10"/>
    <p:sldId id="342" r:id="rId11"/>
    <p:sldId id="343" r:id="rId12"/>
    <p:sldId id="347" r:id="rId13"/>
    <p:sldId id="348" r:id="rId14"/>
    <p:sldId id="34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5262979"/>
          </a:xfrm>
          <a:prstGeom prst="rect">
            <a:avLst/>
          </a:prstGeom>
        </p:spPr>
        <p:txBody>
          <a:bodyPr wrap="square">
            <a:spAutoFit/>
          </a:bodyPr>
          <a:lstStyle/>
          <a:p>
            <a:r>
              <a:rPr lang="en-IN" sz="2400" b="1" dirty="0"/>
              <a:t>Mechanistic and Kinetic Study on the Reactions of </a:t>
            </a:r>
            <a:r>
              <a:rPr lang="en-IN" sz="2400" b="1" dirty="0" err="1"/>
              <a:t>Coumaric</a:t>
            </a:r>
            <a:r>
              <a:rPr lang="en-IN" sz="2400" b="1" dirty="0"/>
              <a:t> Acids with Reactive Oxygen Species: A DFT </a:t>
            </a:r>
            <a:r>
              <a:rPr lang="en-IN" sz="2400" b="1" dirty="0" smtClean="0"/>
              <a:t>Approach</a:t>
            </a:r>
          </a:p>
          <a:p>
            <a:r>
              <a:rPr lang="en-US" sz="2400" dirty="0"/>
              <a:t>Andres </a:t>
            </a:r>
            <a:r>
              <a:rPr lang="en-US" sz="2400" dirty="0" err="1" smtClean="0"/>
              <a:t>Garzon</a:t>
            </a:r>
            <a:r>
              <a:rPr lang="en-US" sz="2400" dirty="0" smtClean="0"/>
              <a:t>, Ivan Bravo, Antonio </a:t>
            </a:r>
            <a:r>
              <a:rPr lang="en-US" sz="2400" dirty="0"/>
              <a:t>J </a:t>
            </a:r>
            <a:r>
              <a:rPr lang="en-US" sz="2400" dirty="0" err="1" smtClean="0"/>
              <a:t>Barbero</a:t>
            </a:r>
            <a:r>
              <a:rPr lang="en-US" sz="2400" dirty="0" smtClean="0"/>
              <a:t>, Jose </a:t>
            </a:r>
            <a:r>
              <a:rPr lang="en-US" sz="2400" dirty="0" err="1" smtClean="0"/>
              <a:t>Albaladejo</a:t>
            </a:r>
            <a:r>
              <a:rPr lang="en-US" sz="2400" dirty="0" smtClean="0"/>
              <a:t>.</a:t>
            </a:r>
          </a:p>
          <a:p>
            <a:endParaRPr lang="en-US" sz="2400" dirty="0"/>
          </a:p>
          <a:p>
            <a:r>
              <a:rPr lang="en-IN" sz="2400" b="1" dirty="0"/>
              <a:t> Air pollution in the plateau of the Iberian </a:t>
            </a:r>
            <a:r>
              <a:rPr lang="en-IN" sz="2400" b="1" dirty="0" smtClean="0"/>
              <a:t>Peninsula</a:t>
            </a:r>
          </a:p>
          <a:p>
            <a:pPr marL="457200" indent="-457200">
              <a:buAutoNum type="alphaUcPeriod"/>
            </a:pPr>
            <a:r>
              <a:rPr lang="en-US" sz="2400" dirty="0" err="1" smtClean="0"/>
              <a:t>Notario</a:t>
            </a:r>
            <a:r>
              <a:rPr lang="en-US" sz="2400" dirty="0" smtClean="0"/>
              <a:t>, J.A</a:t>
            </a:r>
            <a:r>
              <a:rPr lang="en-US" sz="2400" dirty="0"/>
              <a:t>. </a:t>
            </a:r>
            <a:r>
              <a:rPr lang="en-US" sz="2400" dirty="0" err="1" smtClean="0"/>
              <a:t>Adame</a:t>
            </a:r>
            <a:r>
              <a:rPr lang="en-US" sz="2400" dirty="0" smtClean="0"/>
              <a:t>, I</a:t>
            </a:r>
            <a:r>
              <a:rPr lang="en-US" sz="2400" dirty="0"/>
              <a:t>. </a:t>
            </a:r>
            <a:r>
              <a:rPr lang="en-US" sz="2400" dirty="0" smtClean="0"/>
              <a:t>Bravo, C.A</a:t>
            </a:r>
            <a:r>
              <a:rPr lang="en-US" sz="2400" dirty="0"/>
              <a:t>. </a:t>
            </a:r>
            <a:r>
              <a:rPr lang="en-US" sz="2400" dirty="0" smtClean="0"/>
              <a:t>Cuevas, A</a:t>
            </a:r>
            <a:r>
              <a:rPr lang="en-US" sz="2400" dirty="0"/>
              <a:t>. </a:t>
            </a:r>
            <a:r>
              <a:rPr lang="en-US" sz="2400" dirty="0" err="1" smtClean="0"/>
              <a:t>Aranda</a:t>
            </a:r>
            <a:r>
              <a:rPr lang="en-US" sz="2400" dirty="0" smtClean="0"/>
              <a:t>, Y</a:t>
            </a:r>
            <a:r>
              <a:rPr lang="en-US" sz="2400" dirty="0"/>
              <a:t>. </a:t>
            </a:r>
            <a:r>
              <a:rPr lang="en-US" sz="2400" dirty="0" err="1" smtClean="0"/>
              <a:t>Díaz</a:t>
            </a:r>
            <a:r>
              <a:rPr lang="en-US" sz="2400" dirty="0" smtClean="0"/>
              <a:t>-de-</a:t>
            </a:r>
            <a:r>
              <a:rPr lang="en-US" sz="2400" dirty="0" err="1" smtClean="0"/>
              <a:t>Mera</a:t>
            </a:r>
            <a:r>
              <a:rPr lang="en-US" sz="2400" dirty="0" smtClean="0"/>
              <a:t>, A</a:t>
            </a:r>
            <a:r>
              <a:rPr lang="en-US" sz="2400" dirty="0"/>
              <a:t>. Rodríguez </a:t>
            </a:r>
            <a:r>
              <a:rPr lang="en-US" sz="2400" dirty="0" smtClean="0"/>
              <a:t>·</a:t>
            </a:r>
          </a:p>
          <a:p>
            <a:pPr marL="457200" indent="-457200">
              <a:buAutoNum type="alphaUcPeriod"/>
            </a:pPr>
            <a:endParaRPr lang="en-US" sz="2400" dirty="0"/>
          </a:p>
          <a:p>
            <a:r>
              <a:rPr lang="en-IN" sz="2400" b="1" dirty="0"/>
              <a:t> </a:t>
            </a:r>
            <a:r>
              <a:rPr lang="en-IN" sz="2400" b="1" dirty="0" smtClean="0"/>
              <a:t>Atmospheric </a:t>
            </a:r>
            <a:r>
              <a:rPr lang="en-IN" sz="2400" b="1" dirty="0"/>
              <a:t>Chemistry and Environmental Assessment of Inhalational </a:t>
            </a:r>
            <a:r>
              <a:rPr lang="en-IN" sz="2400" b="1" dirty="0" err="1" smtClean="0"/>
              <a:t>Fluroxene</a:t>
            </a:r>
            <a:endParaRPr lang="en-IN" sz="2400" b="1" dirty="0" smtClean="0"/>
          </a:p>
          <a:p>
            <a:r>
              <a:rPr lang="en-US" sz="2400" dirty="0" err="1"/>
              <a:t>Iván</a:t>
            </a:r>
            <a:r>
              <a:rPr lang="en-US" sz="2400" dirty="0"/>
              <a:t> </a:t>
            </a:r>
            <a:r>
              <a:rPr lang="en-US" sz="2400" dirty="0" smtClean="0"/>
              <a:t>Bravo, Ana Rodríguez, Diana Rodríguez, Yolanda </a:t>
            </a:r>
            <a:r>
              <a:rPr lang="en-US" sz="2400" dirty="0"/>
              <a:t>Diaz-de-</a:t>
            </a:r>
            <a:r>
              <a:rPr lang="en-US" sz="2400" dirty="0" err="1"/>
              <a:t>Mera</a:t>
            </a:r>
            <a:r>
              <a:rPr lang="en-US" sz="2400" dirty="0"/>
              <a:t> </a:t>
            </a:r>
            <a:r>
              <a:rPr lang="en-US" sz="2400" dirty="0" smtClean="0"/>
              <a:t>, Alberto </a:t>
            </a:r>
            <a:r>
              <a:rPr lang="en-US" sz="2400" dirty="0" err="1" smtClean="0"/>
              <a:t>Notario</a:t>
            </a:r>
            <a:r>
              <a:rPr lang="en-US" sz="2400" dirty="0" smtClean="0"/>
              <a:t>, Alfonso </a:t>
            </a:r>
            <a:r>
              <a:rPr lang="en-US" sz="2400" dirty="0" err="1"/>
              <a:t>Aranda</a:t>
            </a:r>
            <a:r>
              <a:rPr lang="en-US" sz="2400" dirty="0"/>
              <a:t> ·</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5262979"/>
          </a:xfrm>
          <a:prstGeom prst="rect">
            <a:avLst/>
          </a:prstGeom>
        </p:spPr>
        <p:txBody>
          <a:bodyPr wrap="square">
            <a:spAutoFit/>
          </a:bodyPr>
          <a:lstStyle/>
          <a:p>
            <a:r>
              <a:rPr lang="en-IN" sz="2400" b="1" dirty="0"/>
              <a:t>Variability of oxidants (OX = O3 + NO2), and preliminary study on ambient levels of ultrafine particles and VOCs, in an important ecological area in Spain</a:t>
            </a:r>
            <a:r>
              <a:rPr lang="en-US" sz="2400" b="1" dirty="0" smtClean="0"/>
              <a:t>.</a:t>
            </a:r>
          </a:p>
          <a:p>
            <a:r>
              <a:rPr lang="en-US" sz="2400" dirty="0"/>
              <a:t>Alberto </a:t>
            </a:r>
            <a:r>
              <a:rPr lang="en-US" sz="2400" dirty="0" err="1" smtClean="0"/>
              <a:t>Notario</a:t>
            </a:r>
            <a:r>
              <a:rPr lang="en-US" sz="2400" dirty="0" smtClean="0"/>
              <a:t>, </a:t>
            </a:r>
            <a:r>
              <a:rPr lang="en-US" sz="2400" dirty="0" err="1" smtClean="0"/>
              <a:t>Iván</a:t>
            </a:r>
            <a:r>
              <a:rPr lang="en-US" sz="2400" dirty="0" smtClean="0"/>
              <a:t> Bravo, José </a:t>
            </a:r>
            <a:r>
              <a:rPr lang="en-US" sz="2400" dirty="0"/>
              <a:t>Antonio </a:t>
            </a:r>
            <a:r>
              <a:rPr lang="en-US" sz="2400" dirty="0" err="1"/>
              <a:t>Adame</a:t>
            </a:r>
            <a:r>
              <a:rPr lang="en-US" sz="2400" dirty="0"/>
              <a:t> </a:t>
            </a:r>
            <a:r>
              <a:rPr lang="en-US" sz="2400" dirty="0" smtClean="0"/>
              <a:t>, Yolanda </a:t>
            </a:r>
            <a:r>
              <a:rPr lang="en-US" sz="2400" dirty="0" err="1" smtClean="0"/>
              <a:t>Díaz</a:t>
            </a:r>
            <a:r>
              <a:rPr lang="en-US" sz="2400" dirty="0" smtClean="0"/>
              <a:t>-de-</a:t>
            </a:r>
            <a:r>
              <a:rPr lang="en-US" sz="2400" dirty="0" err="1" smtClean="0"/>
              <a:t>Mera</a:t>
            </a:r>
            <a:r>
              <a:rPr lang="en-US" sz="2400" dirty="0" smtClean="0"/>
              <a:t>, Alfonso </a:t>
            </a:r>
            <a:r>
              <a:rPr lang="en-US" sz="2400" dirty="0" err="1" smtClean="0"/>
              <a:t>Aranda</a:t>
            </a:r>
            <a:r>
              <a:rPr lang="en-US" sz="2400" dirty="0" smtClean="0"/>
              <a:t>, Ana Rodríguez, Diana Rodríguez·</a:t>
            </a:r>
            <a:endParaRPr lang="en-US" sz="2400" b="1" dirty="0" smtClean="0"/>
          </a:p>
          <a:p>
            <a:endParaRPr lang="en-US" sz="2400" b="1" dirty="0" smtClean="0"/>
          </a:p>
          <a:p>
            <a:r>
              <a:rPr lang="en-IN" sz="2400" b="1" dirty="0"/>
              <a:t>Partitioning, sources and variability of regional and local oxidant (OX = O3 + NO2) in a coastal rural area in the southwest of Iberian </a:t>
            </a:r>
            <a:r>
              <a:rPr lang="en-IN" sz="2400" b="1" dirty="0" smtClean="0"/>
              <a:t>Peninsula</a:t>
            </a:r>
          </a:p>
          <a:p>
            <a:r>
              <a:rPr lang="en-US" sz="2400" dirty="0"/>
              <a:t>Alberto </a:t>
            </a:r>
            <a:r>
              <a:rPr lang="en-US" sz="2400" dirty="0" err="1" smtClean="0"/>
              <a:t>Notario</a:t>
            </a:r>
            <a:r>
              <a:rPr lang="en-US" sz="2400" dirty="0" smtClean="0"/>
              <a:t>, </a:t>
            </a:r>
            <a:r>
              <a:rPr lang="en-US" sz="2400" dirty="0" err="1" smtClean="0"/>
              <a:t>Iván</a:t>
            </a:r>
            <a:r>
              <a:rPr lang="en-US" sz="2400" dirty="0" smtClean="0"/>
              <a:t> Bravo, José </a:t>
            </a:r>
            <a:r>
              <a:rPr lang="en-US" sz="2400" dirty="0"/>
              <a:t>Antonio </a:t>
            </a:r>
            <a:r>
              <a:rPr lang="en-US" sz="2400" dirty="0" err="1" smtClean="0"/>
              <a:t>Adame</a:t>
            </a:r>
            <a:r>
              <a:rPr lang="en-US" sz="2400" dirty="0" smtClean="0"/>
              <a:t>, Yolanda </a:t>
            </a:r>
            <a:r>
              <a:rPr lang="en-US" sz="2400" dirty="0" err="1"/>
              <a:t>Díaz</a:t>
            </a:r>
            <a:r>
              <a:rPr lang="en-US" sz="2400" dirty="0"/>
              <a:t>-de-</a:t>
            </a:r>
            <a:r>
              <a:rPr lang="en-US" sz="2400" dirty="0" err="1"/>
              <a:t>Mera</a:t>
            </a:r>
            <a:r>
              <a:rPr lang="en-US" sz="2400" dirty="0"/>
              <a:t> </a:t>
            </a:r>
            <a:r>
              <a:rPr lang="en-US" sz="2400" dirty="0" smtClean="0"/>
              <a:t>, Alfonso </a:t>
            </a:r>
            <a:r>
              <a:rPr lang="en-US" sz="2400" dirty="0" err="1" smtClean="0"/>
              <a:t>Aranda</a:t>
            </a:r>
            <a:r>
              <a:rPr lang="en-US" sz="2400" dirty="0" smtClean="0"/>
              <a:t>, Ana Rodríguez, Diana Rodríguez·</a:t>
            </a:r>
            <a:endParaRPr lang="en-US" sz="2400" b="1" dirty="0" smtClean="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s</a:t>
            </a: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93436"/>
            <a:ext cx="5210503" cy="4547527"/>
          </a:xfrm>
          <a:prstGeom prst="rect">
            <a:avLst/>
          </a:prstGeom>
        </p:spPr>
        <p:txBody>
          <a:bodyPr wrap="square">
            <a:spAutoFit/>
          </a:bodyPr>
          <a:lstStyle/>
          <a:p>
            <a:pPr>
              <a:lnSpc>
                <a:spcPct val="150000"/>
              </a:lnSpc>
            </a:pPr>
            <a:r>
              <a:rPr lang="en-IN" sz="2800" b="1" dirty="0"/>
              <a:t>Ivan Bravo</a:t>
            </a:r>
          </a:p>
          <a:p>
            <a:pPr>
              <a:lnSpc>
                <a:spcPct val="150000"/>
              </a:lnSpc>
            </a:pPr>
            <a:r>
              <a:rPr lang="en-IN" sz="2800" b="1" dirty="0"/>
              <a:t>Department of Physical Chemistry</a:t>
            </a:r>
          </a:p>
          <a:p>
            <a:pPr>
              <a:lnSpc>
                <a:spcPct val="150000"/>
              </a:lnSpc>
            </a:pPr>
            <a:r>
              <a:rPr lang="en-IN" sz="2800" b="1" dirty="0"/>
              <a:t>University of </a:t>
            </a:r>
            <a:r>
              <a:rPr lang="en-IN" sz="2800" b="1" dirty="0" err="1"/>
              <a:t>Castilla</a:t>
            </a:r>
            <a:r>
              <a:rPr lang="en-IN" sz="2800" b="1" dirty="0"/>
              <a:t> La Mancha </a:t>
            </a:r>
          </a:p>
          <a:p>
            <a:pPr>
              <a:lnSpc>
                <a:spcPct val="150000"/>
              </a:lnSpc>
            </a:pPr>
            <a:r>
              <a:rPr lang="en-IN" sz="2800" b="1" dirty="0"/>
              <a:t>Albacete, Spain</a:t>
            </a:r>
          </a:p>
          <a:p>
            <a:pPr>
              <a:lnSpc>
                <a:spcPct val="150000"/>
              </a:lnSpc>
            </a:pPr>
            <a:r>
              <a:rPr lang="en-IN" sz="2800" b="1" dirty="0"/>
              <a:t>Tel: 34-967-599200 </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215408"/>
            <a:ext cx="8763000" cy="4524315"/>
          </a:xfrm>
          <a:prstGeom prst="rect">
            <a:avLst/>
          </a:prstGeom>
        </p:spPr>
        <p:txBody>
          <a:bodyPr wrap="square">
            <a:spAutoFit/>
          </a:bodyPr>
          <a:lstStyle/>
          <a:p>
            <a:pPr marL="342900" indent="-342900" algn="just">
              <a:buFont typeface="Arial" pitchFamily="34" charset="0"/>
              <a:buChar char="•"/>
            </a:pPr>
            <a:r>
              <a:rPr lang="en-IN" sz="2400" dirty="0"/>
              <a:t>Ivan Bravo</a:t>
            </a:r>
            <a:r>
              <a:rPr lang="en-IN" sz="2400" b="1" dirty="0"/>
              <a:t>, </a:t>
            </a:r>
            <a:r>
              <a:rPr lang="en-IN" sz="2400" dirty="0"/>
              <a:t>Degree in Chemistry. University of </a:t>
            </a:r>
            <a:r>
              <a:rPr lang="en-IN" sz="2400" dirty="0" err="1"/>
              <a:t>Castilla</a:t>
            </a:r>
            <a:r>
              <a:rPr lang="en-IN" sz="2400" dirty="0"/>
              <a:t>-La Mancha (UCLM), Ciudad Real (1999-2004), Spain. Five years degree course. Master degree in Engineering and Environmental Management. University of </a:t>
            </a:r>
            <a:r>
              <a:rPr lang="en-IN" sz="2400" dirty="0" err="1"/>
              <a:t>Castilla</a:t>
            </a:r>
            <a:r>
              <a:rPr lang="en-IN" sz="2400" dirty="0"/>
              <a:t> La Mancha, Puertollano 2006, Spain. Doctorate in Physical Chemistry. Title: “Environmental compatibility of new chemical materials”. University of </a:t>
            </a:r>
            <a:r>
              <a:rPr lang="en-IN" sz="2400" dirty="0" err="1"/>
              <a:t>Castilla</a:t>
            </a:r>
            <a:r>
              <a:rPr lang="en-IN" sz="2400" dirty="0"/>
              <a:t> La Mancha, Ciudad Real 2009, Spain  Advanced Expert in Prevention of Occupational Risks. Ciudad Real 2009, </a:t>
            </a:r>
            <a:r>
              <a:rPr lang="en-IN" sz="2400" dirty="0" err="1"/>
              <a:t>Spain.Best</a:t>
            </a:r>
            <a:r>
              <a:rPr lang="en-IN" sz="2400" dirty="0"/>
              <a:t> student’s record Award of the degree in Chemistry (2004) University of </a:t>
            </a:r>
            <a:r>
              <a:rPr lang="en-IN" sz="2400" dirty="0" err="1"/>
              <a:t>Castilla</a:t>
            </a:r>
            <a:r>
              <a:rPr lang="en-IN" sz="2400" dirty="0"/>
              <a:t>-La Mancha, Spain.  Best academic expedient prize awarded by the </a:t>
            </a:r>
            <a:r>
              <a:rPr lang="en-IN" sz="2400" dirty="0" err="1"/>
              <a:t>Caja</a:t>
            </a:r>
            <a:r>
              <a:rPr lang="en-IN" sz="2400" dirty="0"/>
              <a:t> </a:t>
            </a:r>
            <a:r>
              <a:rPr lang="en-IN" sz="2400" dirty="0" err="1"/>
              <a:t>Castilla</a:t>
            </a:r>
            <a:r>
              <a:rPr lang="en-IN" sz="2400" dirty="0"/>
              <a:t>-La Mancha (CCM) 2004.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677656"/>
          </a:xfrm>
          <a:prstGeom prst="rect">
            <a:avLst/>
          </a:prstGeom>
        </p:spPr>
        <p:txBody>
          <a:bodyPr wrap="square">
            <a:spAutoFit/>
          </a:bodyPr>
          <a:lstStyle/>
          <a:p>
            <a:pPr marL="342900" indent="-342900" algn="just">
              <a:buFont typeface="Arial" pitchFamily="34" charset="0"/>
              <a:buChar char="•"/>
            </a:pPr>
            <a:r>
              <a:rPr lang="en-IN" sz="2400" dirty="0"/>
              <a:t>Best student record Award of the degree in Chemistry (2004) University of </a:t>
            </a:r>
            <a:r>
              <a:rPr lang="en-IN" sz="2400" dirty="0" err="1"/>
              <a:t>Castilla</a:t>
            </a:r>
            <a:r>
              <a:rPr lang="en-IN" sz="2400" dirty="0"/>
              <a:t>-La Mancha, Spain. Best academic expedient prize awarded by the </a:t>
            </a:r>
            <a:r>
              <a:rPr lang="en-IN" sz="2400" dirty="0" err="1"/>
              <a:t>Caja</a:t>
            </a:r>
            <a:r>
              <a:rPr lang="en-IN" sz="2400" dirty="0"/>
              <a:t> </a:t>
            </a:r>
            <a:r>
              <a:rPr lang="en-IN" sz="2400" dirty="0" err="1"/>
              <a:t>Castilla</a:t>
            </a:r>
            <a:r>
              <a:rPr lang="en-IN" sz="2400" dirty="0"/>
              <a:t>-La Mancha (CCM) 2004. Best student’s record Award of the degree in Chemistry (2004) University of </a:t>
            </a:r>
            <a:r>
              <a:rPr lang="en-IN" sz="2400" dirty="0" err="1"/>
              <a:t>Castilla</a:t>
            </a:r>
            <a:r>
              <a:rPr lang="en-IN" sz="2400" dirty="0"/>
              <a:t>-La Mancha, Spain. Best academic expedient prize awarded by the </a:t>
            </a:r>
            <a:r>
              <a:rPr lang="en-IN" sz="2400" dirty="0" err="1"/>
              <a:t>Caja</a:t>
            </a:r>
            <a:r>
              <a:rPr lang="en-IN" sz="2400" dirty="0"/>
              <a:t> </a:t>
            </a:r>
            <a:r>
              <a:rPr lang="en-IN" sz="2400" dirty="0" err="1"/>
              <a:t>Castilla</a:t>
            </a:r>
            <a:r>
              <a:rPr lang="en-IN" sz="2400" dirty="0"/>
              <a:t>-La Mancha (CCM) 2004</a:t>
            </a:r>
            <a:r>
              <a:rPr lang="en-IN"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109952"/>
            <a:ext cx="8534400" cy="830997"/>
          </a:xfrm>
          <a:prstGeom prst="rect">
            <a:avLst/>
          </a:prstGeom>
        </p:spPr>
        <p:txBody>
          <a:bodyPr wrap="square">
            <a:spAutoFit/>
          </a:bodyPr>
          <a:lstStyle/>
          <a:p>
            <a:r>
              <a:rPr lang="en-IN" sz="2400" b="1" dirty="0"/>
              <a:t>Ivan Bravo research interest include Structures in Physical chemistry.</a:t>
            </a:r>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600200"/>
            <a:ext cx="7772400" cy="3785652"/>
          </a:xfrm>
          <a:prstGeom prst="rect">
            <a:avLst/>
          </a:prstGeom>
        </p:spPr>
        <p:txBody>
          <a:bodyPr wrap="square">
            <a:spAutoFit/>
          </a:bodyPr>
          <a:lstStyle/>
          <a:p>
            <a:r>
              <a:rPr lang="en-IN" sz="2400" b="1" cap="all" dirty="0"/>
              <a:t>Spectroscopic study on binding of </a:t>
            </a:r>
            <a:r>
              <a:rPr lang="en-IN" sz="2400" b="1" cap="all" dirty="0" err="1"/>
              <a:t>gentisic</a:t>
            </a:r>
            <a:r>
              <a:rPr lang="en-IN" sz="2400" b="1" cap="all" dirty="0"/>
              <a:t> acid to bovine serum </a:t>
            </a:r>
            <a:r>
              <a:rPr lang="en-IN" sz="2400" b="1" cap="all" dirty="0" smtClean="0"/>
              <a:t>albumin</a:t>
            </a:r>
          </a:p>
          <a:p>
            <a:r>
              <a:rPr lang="es-ES" sz="2400" dirty="0" smtClean="0"/>
              <a:t>Andrés </a:t>
            </a:r>
            <a:r>
              <a:rPr lang="es-ES" sz="2400" dirty="0" smtClean="0"/>
              <a:t>Garzón, Iván Bravo, M Rosario Carrión-Jiménez, Ángela Rubio-Moraga, José </a:t>
            </a:r>
            <a:r>
              <a:rPr lang="es-ES" sz="2400" dirty="0" err="1" smtClean="0"/>
              <a:t>Albaladejo</a:t>
            </a:r>
            <a:endParaRPr lang="en-US" sz="2400" dirty="0" smtClean="0"/>
          </a:p>
          <a:p>
            <a:r>
              <a:rPr lang="en-IN" sz="2400" dirty="0"/>
              <a:t> </a:t>
            </a:r>
            <a:endParaRPr lang="en-IN" sz="2400" dirty="0" smtClean="0"/>
          </a:p>
          <a:p>
            <a:r>
              <a:rPr lang="en-IN" sz="2400" b="1" dirty="0" smtClean="0"/>
              <a:t>Photolysis </a:t>
            </a:r>
            <a:r>
              <a:rPr lang="en-IN" sz="2400" b="1" dirty="0"/>
              <a:t>Study of Fluorinated Ketones Under Natural Sunlight </a:t>
            </a:r>
            <a:r>
              <a:rPr lang="en-IN" sz="2400" b="1" dirty="0" smtClean="0"/>
              <a:t>Conditions</a:t>
            </a:r>
          </a:p>
          <a:p>
            <a:endParaRPr lang="en-US" sz="2400" dirty="0" smtClean="0"/>
          </a:p>
          <a:p>
            <a:r>
              <a:rPr lang="en-US" sz="2400" dirty="0" smtClean="0"/>
              <a:t>Yolanda </a:t>
            </a:r>
            <a:r>
              <a:rPr lang="en-US" sz="2400" dirty="0" err="1"/>
              <a:t>Díaz</a:t>
            </a:r>
            <a:r>
              <a:rPr lang="en-US" sz="2400" dirty="0"/>
              <a:t>-de-</a:t>
            </a:r>
            <a:r>
              <a:rPr lang="en-US" sz="2400" dirty="0" err="1"/>
              <a:t>Mera</a:t>
            </a:r>
            <a:r>
              <a:rPr lang="en-US" sz="2400" dirty="0"/>
              <a:t> </a:t>
            </a:r>
            <a:r>
              <a:rPr lang="en-US" sz="2400" dirty="0" smtClean="0"/>
              <a:t>, Alfonso </a:t>
            </a:r>
            <a:r>
              <a:rPr lang="en-US" sz="2400" dirty="0" err="1"/>
              <a:t>Aranda</a:t>
            </a:r>
            <a:r>
              <a:rPr lang="en-US" sz="2400" dirty="0"/>
              <a:t> </a:t>
            </a:r>
            <a:r>
              <a:rPr lang="en-US" sz="2400" dirty="0" smtClean="0"/>
              <a:t>, Alberto </a:t>
            </a:r>
            <a:r>
              <a:rPr lang="en-US" sz="2400" dirty="0" err="1"/>
              <a:t>Notario</a:t>
            </a:r>
            <a:r>
              <a:rPr lang="en-US" sz="2400" dirty="0"/>
              <a:t> </a:t>
            </a:r>
            <a:r>
              <a:rPr lang="en-US" sz="2400" dirty="0" smtClean="0"/>
              <a:t>,  </a:t>
            </a:r>
            <a:r>
              <a:rPr lang="en-US" sz="2400" dirty="0"/>
              <a:t>Ana </a:t>
            </a:r>
            <a:r>
              <a:rPr lang="en-US" sz="2400" dirty="0" smtClean="0"/>
              <a:t>Rodríguez, Diana Rodríguez, </a:t>
            </a:r>
            <a:r>
              <a:rPr lang="en-US" sz="2400" dirty="0" err="1" smtClean="0"/>
              <a:t>Iván</a:t>
            </a:r>
            <a:r>
              <a:rPr lang="en-US" sz="2400" dirty="0" smtClean="0"/>
              <a:t> </a:t>
            </a:r>
            <a:r>
              <a:rPr lang="en-US" sz="2400" dirty="0"/>
              <a:t>Bravo ·</a:t>
            </a:r>
            <a:endParaRPr lang="en-US" sz="2400" dirty="0"/>
          </a:p>
        </p:txBody>
      </p:sp>
      <p:sp>
        <p:nvSpPr>
          <p:cNvPr id="4" name="Rectangle 3"/>
          <p:cNvSpPr/>
          <p:nvPr/>
        </p:nvSpPr>
        <p:spPr>
          <a:xfrm>
            <a:off x="609600" y="990600"/>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893647"/>
          </a:xfrm>
          <a:prstGeom prst="rect">
            <a:avLst/>
          </a:prstGeom>
          <a:noFill/>
        </p:spPr>
        <p:txBody>
          <a:bodyPr wrap="square" rtlCol="0">
            <a:spAutoFit/>
          </a:bodyPr>
          <a:lstStyle/>
          <a:p>
            <a:r>
              <a:rPr lang="en-IN" sz="2400" b="1" dirty="0"/>
              <a:t> Toward the Prediction of Activity in the Ethylene Polymerisation of </a:t>
            </a:r>
            <a:r>
              <a:rPr lang="en-IN" sz="2400" b="1" dirty="0" err="1"/>
              <a:t>ansa-Bis</a:t>
            </a:r>
            <a:r>
              <a:rPr lang="en-IN" sz="2400" b="1" dirty="0"/>
              <a:t>(</a:t>
            </a:r>
            <a:r>
              <a:rPr lang="en-IN" sz="2400" b="1" dirty="0" err="1"/>
              <a:t>indenyl</a:t>
            </a:r>
            <a:r>
              <a:rPr lang="en-IN" sz="2400" b="1" dirty="0"/>
              <a:t>) </a:t>
            </a:r>
            <a:r>
              <a:rPr lang="en-IN" sz="2400" b="1" dirty="0" err="1"/>
              <a:t>Zirconocenes</a:t>
            </a:r>
            <a:r>
              <a:rPr lang="en-IN" sz="2400" b="1" dirty="0"/>
              <a:t>: Effect of the Stereochemistry and Hydrogenation of the </a:t>
            </a:r>
            <a:r>
              <a:rPr lang="en-IN" sz="2400" b="1" dirty="0" err="1"/>
              <a:t>Indenyl</a:t>
            </a:r>
            <a:r>
              <a:rPr lang="en-IN" sz="2400" b="1" dirty="0"/>
              <a:t> </a:t>
            </a:r>
            <a:r>
              <a:rPr lang="en-IN" sz="2400" b="1" dirty="0" smtClean="0"/>
              <a:t>Moiety</a:t>
            </a:r>
          </a:p>
          <a:p>
            <a:r>
              <a:rPr lang="en-US" sz="2400" dirty="0" err="1"/>
              <a:t>Iván</a:t>
            </a:r>
            <a:r>
              <a:rPr lang="en-US" sz="2400" dirty="0"/>
              <a:t> </a:t>
            </a:r>
            <a:r>
              <a:rPr lang="en-US" sz="2400" dirty="0" smtClean="0"/>
              <a:t>Bravo, Carlos Alonso‐Moreno, Fernando Carrillo‐</a:t>
            </a:r>
            <a:r>
              <a:rPr lang="en-US" sz="2400" dirty="0" err="1" smtClean="0"/>
              <a:t>Hermosilla</a:t>
            </a:r>
            <a:r>
              <a:rPr lang="en-US" sz="2400" dirty="0" smtClean="0"/>
              <a:t>, </a:t>
            </a:r>
            <a:r>
              <a:rPr lang="en-US" sz="2400" dirty="0"/>
              <a:t>Isabel </a:t>
            </a:r>
            <a:r>
              <a:rPr lang="en-US" sz="2400" dirty="0" smtClean="0"/>
              <a:t>López‐</a:t>
            </a:r>
            <a:r>
              <a:rPr lang="en-US" sz="2400" dirty="0" err="1" smtClean="0"/>
              <a:t>Solera</a:t>
            </a:r>
            <a:r>
              <a:rPr lang="en-US" sz="2400" dirty="0" smtClean="0"/>
              <a:t>, Antonio </a:t>
            </a:r>
            <a:r>
              <a:rPr lang="en-US" sz="2400" dirty="0" err="1" smtClean="0"/>
              <a:t>Antiñolo</a:t>
            </a:r>
            <a:r>
              <a:rPr lang="en-US" sz="2400" dirty="0" smtClean="0"/>
              <a:t>, José </a:t>
            </a:r>
            <a:r>
              <a:rPr lang="en-US" sz="2400" dirty="0" err="1" smtClean="0"/>
              <a:t>Albaladejo</a:t>
            </a:r>
            <a:r>
              <a:rPr lang="en-US" sz="2400" dirty="0" smtClean="0"/>
              <a:t>.</a:t>
            </a:r>
            <a:endParaRPr lang="en-US" sz="2400" dirty="0"/>
          </a:p>
          <a:p>
            <a:endParaRPr lang="en-US" sz="2400" dirty="0"/>
          </a:p>
          <a:p>
            <a:r>
              <a:rPr lang="en-IN" sz="2400" b="1" dirty="0"/>
              <a:t>Submicron particle concentration and particle size distribution at urban and rural areas in the surroundings of building materials industries in central </a:t>
            </a:r>
            <a:r>
              <a:rPr lang="en-IN" sz="2400" b="1" dirty="0" smtClean="0"/>
              <a:t>Spain</a:t>
            </a:r>
          </a:p>
          <a:p>
            <a:r>
              <a:rPr lang="en-US" sz="2400" dirty="0"/>
              <a:t>Yolanda </a:t>
            </a:r>
            <a:r>
              <a:rPr lang="en-US" sz="2400" dirty="0" smtClean="0"/>
              <a:t>Diaz-de-</a:t>
            </a:r>
            <a:r>
              <a:rPr lang="en-US" sz="2400" dirty="0" err="1" smtClean="0"/>
              <a:t>Mera</a:t>
            </a:r>
            <a:r>
              <a:rPr lang="en-US" sz="2400" dirty="0" smtClean="0"/>
              <a:t>, Alfonso </a:t>
            </a:r>
            <a:r>
              <a:rPr lang="en-US" sz="2400" dirty="0" err="1"/>
              <a:t>Aranda</a:t>
            </a:r>
            <a:r>
              <a:rPr lang="en-US" sz="2400" dirty="0"/>
              <a:t> </a:t>
            </a:r>
            <a:r>
              <a:rPr lang="en-US" sz="2400" dirty="0" smtClean="0"/>
              <a:t>, Alberto </a:t>
            </a:r>
            <a:r>
              <a:rPr lang="en-US" sz="2400" dirty="0" err="1" smtClean="0"/>
              <a:t>Notario</a:t>
            </a:r>
            <a:r>
              <a:rPr lang="en-US" sz="2400" dirty="0" smtClean="0"/>
              <a:t>, Diana Rodriguez, </a:t>
            </a:r>
            <a:r>
              <a:rPr lang="en-US" sz="2400" dirty="0" err="1" smtClean="0"/>
              <a:t>A.M.Rodríguez</a:t>
            </a:r>
            <a:r>
              <a:rPr lang="en-US" sz="2400" dirty="0" smtClean="0"/>
              <a:t>, Ivan </a:t>
            </a:r>
            <a:r>
              <a:rPr lang="en-US" sz="2400" dirty="0"/>
              <a:t>Bravo </a:t>
            </a:r>
            <a:r>
              <a:rPr lang="en-US" sz="2400" dirty="0" smtClean="0"/>
              <a:t>, J.A</a:t>
            </a:r>
            <a:r>
              <a:rPr lang="en-US" sz="2400" dirty="0"/>
              <a:t>. </a:t>
            </a:r>
            <a:r>
              <a:rPr lang="en-US" sz="2400" dirty="0" err="1"/>
              <a:t>Adame</a:t>
            </a:r>
            <a:r>
              <a:rPr lang="en-US" sz="2400" dirty="0"/>
              <a:t> ·</a:t>
            </a:r>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078313"/>
          </a:xfrm>
          <a:prstGeom prst="rect">
            <a:avLst/>
          </a:prstGeom>
          <a:noFill/>
        </p:spPr>
        <p:txBody>
          <a:bodyPr wrap="square" rtlCol="0">
            <a:spAutoFit/>
          </a:bodyPr>
          <a:lstStyle/>
          <a:p>
            <a:r>
              <a:rPr lang="en-US" sz="2400" b="1" dirty="0" smtClean="0"/>
              <a:t> </a:t>
            </a:r>
            <a:r>
              <a:rPr lang="en-IN" sz="2400" b="1" dirty="0"/>
              <a:t>Kinetic study of the gas-phase reactions of hydroxyl radicals and chlorine atoms with </a:t>
            </a:r>
            <a:r>
              <a:rPr lang="en-IN" sz="2400" b="1" dirty="0" smtClean="0"/>
              <a:t>cis-3-hexenylformate</a:t>
            </a:r>
          </a:p>
          <a:p>
            <a:r>
              <a:rPr lang="es-ES" sz="2400" dirty="0"/>
              <a:t>D. </a:t>
            </a:r>
            <a:r>
              <a:rPr lang="es-ES" sz="2400" dirty="0" smtClean="0"/>
              <a:t>Rodríguez, A</a:t>
            </a:r>
            <a:r>
              <a:rPr lang="es-ES" sz="2400" dirty="0"/>
              <a:t>. </a:t>
            </a:r>
            <a:r>
              <a:rPr lang="es-ES" sz="2400" dirty="0" smtClean="0"/>
              <a:t>Rodríguez, I</a:t>
            </a:r>
            <a:r>
              <a:rPr lang="es-ES" sz="2400" dirty="0"/>
              <a:t>. </a:t>
            </a:r>
            <a:r>
              <a:rPr lang="es-ES" sz="2400" dirty="0" smtClean="0"/>
              <a:t>Bravo, A</a:t>
            </a:r>
            <a:r>
              <a:rPr lang="es-ES" sz="2400" dirty="0"/>
              <a:t>. </a:t>
            </a:r>
            <a:r>
              <a:rPr lang="es-ES" sz="2400" dirty="0" smtClean="0"/>
              <a:t>Garzón, A</a:t>
            </a:r>
            <a:r>
              <a:rPr lang="es-ES" sz="2400" dirty="0"/>
              <a:t>. </a:t>
            </a:r>
            <a:r>
              <a:rPr lang="es-ES" sz="2400" dirty="0" smtClean="0"/>
              <a:t>Aranda, Y</a:t>
            </a:r>
            <a:r>
              <a:rPr lang="es-ES" sz="2400" dirty="0"/>
              <a:t>. </a:t>
            </a:r>
            <a:r>
              <a:rPr lang="es-ES" sz="2400" dirty="0" err="1" smtClean="0"/>
              <a:t>Diaz</a:t>
            </a:r>
            <a:r>
              <a:rPr lang="es-ES" sz="2400" dirty="0" smtClean="0"/>
              <a:t>-de-Mera, A</a:t>
            </a:r>
            <a:r>
              <a:rPr lang="es-ES" sz="2400" dirty="0"/>
              <a:t>. </a:t>
            </a:r>
            <a:r>
              <a:rPr lang="es-ES" sz="2400" dirty="0" smtClean="0"/>
              <a:t>Notario.</a:t>
            </a:r>
            <a:endParaRPr lang="en-US" sz="2400" dirty="0" smtClean="0"/>
          </a:p>
          <a:p>
            <a:endParaRPr lang="en-US" sz="2400" dirty="0"/>
          </a:p>
          <a:p>
            <a:r>
              <a:rPr lang="en-IN" sz="2400" b="1" dirty="0"/>
              <a:t>Atmospheric chemistry of HFE-7300 and HFE-7500: Temperature dependent kinetics, atmospheric lifetimes, infrared spectra and global warming </a:t>
            </a:r>
            <a:r>
              <a:rPr lang="en-IN" sz="2400" b="1" dirty="0" smtClean="0"/>
              <a:t>potentials</a:t>
            </a:r>
          </a:p>
          <a:p>
            <a:r>
              <a:rPr lang="en-US" sz="2400" dirty="0"/>
              <a:t>Ana </a:t>
            </a:r>
            <a:r>
              <a:rPr lang="en-US" sz="2400" dirty="0" smtClean="0"/>
              <a:t>Rodríguez, Diana Rodríguez, </a:t>
            </a:r>
            <a:r>
              <a:rPr lang="en-US" sz="2400" dirty="0" err="1" smtClean="0"/>
              <a:t>Araceli</a:t>
            </a:r>
            <a:r>
              <a:rPr lang="en-US" sz="2400" dirty="0" smtClean="0"/>
              <a:t> </a:t>
            </a:r>
            <a:r>
              <a:rPr lang="en-US" sz="2400" dirty="0" err="1" smtClean="0"/>
              <a:t>Moraleda</a:t>
            </a:r>
            <a:r>
              <a:rPr lang="en-US" sz="2400" dirty="0" smtClean="0"/>
              <a:t>, </a:t>
            </a:r>
            <a:r>
              <a:rPr lang="en-US" sz="2400" dirty="0" err="1" smtClean="0"/>
              <a:t>Iván</a:t>
            </a:r>
            <a:r>
              <a:rPr lang="en-US" sz="2400" dirty="0" smtClean="0"/>
              <a:t> Bravo, Elena Moreno, Alberto </a:t>
            </a:r>
            <a:r>
              <a:rPr lang="en-US" sz="2400" dirty="0" err="1"/>
              <a:t>Notario</a:t>
            </a:r>
            <a:r>
              <a:rPr lang="en-US" sz="2400" dirty="0"/>
              <a:t> ·</a:t>
            </a:r>
            <a:endParaRPr lang="en-US" dirty="0" smtClean="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1042</TotalTime>
  <Words>751</Words>
  <Application>Microsoft Office PowerPoint</Application>
  <PresentationFormat>On-screen Show (4:3)</PresentationFormat>
  <Paragraphs>67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79</cp:revision>
  <dcterms:created xsi:type="dcterms:W3CDTF">2014-10-01T07:08:05Z</dcterms:created>
  <dcterms:modified xsi:type="dcterms:W3CDTF">2015-12-02T05:48:01Z</dcterms:modified>
</cp:coreProperties>
</file>