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Lst>
  <p:notesMasterIdLst>
    <p:notesMasterId r:id="rId53"/>
  </p:notesMasterIdLst>
  <p:sldIdLst>
    <p:sldId id="280" r:id="rId23"/>
    <p:sldId id="281" r:id="rId24"/>
    <p:sldId id="262" r:id="rId25"/>
    <p:sldId id="279" r:id="rId26"/>
    <p:sldId id="278" r:id="rId27"/>
    <p:sldId id="271" r:id="rId28"/>
    <p:sldId id="270" r:id="rId29"/>
    <p:sldId id="269" r:id="rId30"/>
    <p:sldId id="260" r:id="rId31"/>
    <p:sldId id="261" r:id="rId32"/>
    <p:sldId id="265" r:id="rId33"/>
    <p:sldId id="277" r:id="rId34"/>
    <p:sldId id="273" r:id="rId35"/>
    <p:sldId id="264" r:id="rId36"/>
    <p:sldId id="263" r:id="rId37"/>
    <p:sldId id="274" r:id="rId38"/>
    <p:sldId id="275" r:id="rId39"/>
    <p:sldId id="276" r:id="rId40"/>
    <p:sldId id="266" r:id="rId41"/>
    <p:sldId id="267" r:id="rId42"/>
    <p:sldId id="268" r:id="rId43"/>
    <p:sldId id="272" r:id="rId44"/>
    <p:sldId id="257" r:id="rId45"/>
    <p:sldId id="258" r:id="rId46"/>
    <p:sldId id="259" r:id="rId47"/>
    <p:sldId id="282" r:id="rId48"/>
    <p:sldId id="283" r:id="rId49"/>
    <p:sldId id="284" r:id="rId50"/>
    <p:sldId id="285" r:id="rId51"/>
    <p:sldId id="28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498" y="-9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36822-19D7-41B2-9C3C-3B83F08945EC}" type="datetimeFigureOut">
              <a:rPr lang="en-US" smtClean="0"/>
              <a:t>12/22/2014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E5FC7-FE20-497A-B99D-14FACD41685B}" type="slidenum">
              <a:rPr lang="en-US" smtClean="0"/>
              <a:t>‹#›</a:t>
            </a:fld>
            <a:endParaRPr lang="en-US"/>
          </a:p>
        </p:txBody>
      </p:sp>
    </p:spTree>
    <p:extLst>
      <p:ext uri="{BB962C8B-B14F-4D97-AF65-F5344CB8AC3E}">
        <p14:creationId xmlns:p14="http://schemas.microsoft.com/office/powerpoint/2010/main" val="183222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EC9D1-6B77-44F6-BDBB-73DA89650EE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2305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EC9D1-6B77-44F6-BDBB-73DA89650EE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0784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EC9D1-6B77-44F6-BDBB-73DA89650EE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11935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260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25364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90247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6169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00576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36676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77127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81973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76289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09777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80981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386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8743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69066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61740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66873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47324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74117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7451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55792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19406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62972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02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26507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7185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49742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94109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84152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29473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79211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32821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8427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45526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9812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19359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9634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31575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84684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dirty="0">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900569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4307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455791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91763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038239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127819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040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267277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006117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90048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574258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28309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dirty="0">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29260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116385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117501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041704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171567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00832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48460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6475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650503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684933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584432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869755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dirty="0">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3505703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054321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25583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456781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9947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46447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105646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70573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47561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33586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568327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418906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dirty="0">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006560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739906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01992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88771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15688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79275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971622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130651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196699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181049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882895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71436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54273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38971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647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727039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00182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81131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01732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12229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72325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09323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4792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94832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10162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6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35068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40236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77129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05353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5848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312173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15738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27997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92775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17619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467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3562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624466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09567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69612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865762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11727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260819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479567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02651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271006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96298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3733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25626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59599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607628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59599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29383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27808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52819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760287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58930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71348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7060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69603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477733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28634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540556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85979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008631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95139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930407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917997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97072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5277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24470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587393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16786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978158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596562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820059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17068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285566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076942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977633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3322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134859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062392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19190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5002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6632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9476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9800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9525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632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3584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7278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0547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1660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9124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5900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7691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3852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9536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8120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175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9962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1173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370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7392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7752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2892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5753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0226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1597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0237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834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9806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5948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96120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9847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4601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178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06633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0808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3065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92464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093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42927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53693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6053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06633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6630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8692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652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64607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44678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6395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736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0726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9119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0645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6425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7660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63287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99460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4237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85249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9582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07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01612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8940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09391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5081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5859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23983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10346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53063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89757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35415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515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2D37AE2A-CD7B-4531-A219-973459B925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427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36062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2D7E3E7-1F74-4C92-81A3-BC88028EC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33039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D159838-0325-45DC-8D9B-0E1EEF0C96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81876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E91A04D5-3028-481E-80CB-FF355C224C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71202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F7C46D9-D690-4400-802C-60006C396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2606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1D96D41E-E506-41BB-951D-ADA72BE96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27391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FA5C5FF-FC90-4FAB-B3FB-65CF8954B8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39142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81C3395-B401-4249-9619-8EA25E9C8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65006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62248E6-481C-486D-BB30-4E6E1BFEE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29202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40641D2-462E-45E2-B018-E5C920BA2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33825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C810760A-8405-40FB-9490-BABB360D9F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085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8961517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64462355"/>
      </p:ext>
    </p:extLst>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326250449"/>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08642816"/>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dirty="0">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82047627"/>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dirty="0">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19212950"/>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dirty="0">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33548281"/>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dirty="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dirty="0">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49236397"/>
      </p:ext>
    </p:extLst>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10658381"/>
      </p:ext>
    </p:extLst>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005567276"/>
      </p:ext>
    </p:extLst>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18230473"/>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2949267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41784254"/>
      </p:ext>
    </p:extLst>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9567981"/>
      </p:ext>
    </p:extLst>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90179859"/>
      </p:ext>
    </p:extLst>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4271112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9495193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47821208"/>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221236562"/>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73485436"/>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28924238"/>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FFFFFF"/>
                </a:solidFill>
              </a:endParaRPr>
            </a:p>
          </p:txBody>
        </p:sp>
      </p:grpSp>
      <p:sp>
        <p:nvSpPr>
          <p:cNvPr id="4135"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38"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87D090A-6622-4786-A943-2F75F6443C8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39"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06779911"/>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 Id="rId4" Type="http://schemas.openxmlformats.org/officeDocument/2006/relationships/hyperlink" Target="http://omicsonline.org/membership.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1"/>
            <a:ext cx="12183533"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623485" y="285750"/>
            <a:ext cx="8741833"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946401"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 y="849313"/>
            <a:ext cx="26416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8467" y="2849563"/>
            <a:ext cx="12183533"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2073949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Z-scored surface and LORETA 19-electrodes NFB-continuation</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smtClean="0"/>
          </a:p>
          <a:p>
            <a:r>
              <a:rPr lang="en-US" sz="2000" dirty="0">
                <a:solidFill>
                  <a:srgbClr val="92D050"/>
                </a:solidFill>
              </a:rPr>
              <a:t>After initiation of NFB </a:t>
            </a:r>
            <a:r>
              <a:rPr lang="en-US" sz="2000" dirty="0"/>
              <a:t>and completion of </a:t>
            </a:r>
            <a:r>
              <a:rPr lang="en-US" sz="2000" dirty="0">
                <a:solidFill>
                  <a:srgbClr val="92D050"/>
                </a:solidFill>
              </a:rPr>
              <a:t>10</a:t>
            </a:r>
            <a:r>
              <a:rPr lang="en-US" sz="2000" dirty="0"/>
              <a:t> sessions of therapy patient’s HAs practically resolved and were in remission for 2-3 months.</a:t>
            </a:r>
          </a:p>
          <a:p>
            <a:endParaRPr lang="en-US" sz="2000" dirty="0"/>
          </a:p>
          <a:p>
            <a:r>
              <a:rPr lang="en-US" sz="2000" dirty="0"/>
              <a:t>F/U QEEG showed the resolution of frontal and central excess of beta activity (power).</a:t>
            </a:r>
          </a:p>
        </p:txBody>
      </p:sp>
      <p:pic>
        <p:nvPicPr>
          <p:cNvPr id="1026" name="Picture 2" descr="C:\Records\Brogdon, Emmalou\Brainmaps\EC\051612_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5562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645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1417638"/>
          </a:xfrm>
        </p:spPr>
        <p:txBody>
          <a:bodyPr/>
          <a:lstStyle/>
          <a:p>
            <a:pPr algn="l"/>
            <a:r>
              <a:rPr lang="en-US" sz="1600" dirty="0">
                <a:solidFill>
                  <a:srgbClr val="FFFF00"/>
                </a:solidFill>
              </a:rPr>
              <a:t>15 year old female competitive horse rider who was complaining of major anxiety before competitions and poor performance. Brain Mapping (QEEG) was completed before </a:t>
            </a:r>
            <a:r>
              <a:rPr lang="en-US" sz="1600" dirty="0" err="1">
                <a:solidFill>
                  <a:srgbClr val="FFFF00"/>
                </a:solidFill>
              </a:rPr>
              <a:t>Neurofeedback</a:t>
            </a:r>
            <a:r>
              <a:rPr lang="en-US" sz="1600" dirty="0">
                <a:solidFill>
                  <a:srgbClr val="FFFF00"/>
                </a:solidFill>
              </a:rPr>
              <a:t> (NFB) and after 15 sessions of NFB. See major reduction of beta activity (red color indicates increased beta activity-responsible for the anxiety) in after NFB maps. After NFB marked improvement of anxiety and performance during the competitions was noted</a:t>
            </a:r>
            <a:endParaRPr lang="en-US" sz="1600" dirty="0">
              <a:solidFill>
                <a:srgbClr val="FFC000"/>
              </a:solidFill>
            </a:endParaRPr>
          </a:p>
        </p:txBody>
      </p:sp>
      <p:pic>
        <p:nvPicPr>
          <p:cNvPr id="1027" name="Picture 3" descr="D:\Fahey, Katelyn\Brainmaps\EC\101712_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472440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Fahey, Katelyn\Brainmaps\EC\122112_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47800"/>
            <a:ext cx="44196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34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722439"/>
          </a:xfrm>
        </p:spPr>
        <p:txBody>
          <a:bodyPr/>
          <a:lstStyle/>
          <a:p>
            <a:r>
              <a:rPr lang="en-US" sz="3200" dirty="0">
                <a:solidFill>
                  <a:srgbClr val="FFFF00"/>
                </a:solidFill>
              </a:rPr>
              <a:t>15 F with anxiety-LORETA-before and after </a:t>
            </a:r>
            <a:br>
              <a:rPr lang="en-US" sz="3200" dirty="0">
                <a:solidFill>
                  <a:srgbClr val="FFFF00"/>
                </a:solidFill>
              </a:rPr>
            </a:br>
            <a:r>
              <a:rPr lang="en-US" sz="3200" dirty="0">
                <a:solidFill>
                  <a:srgbClr val="FFFF00"/>
                </a:solidFill>
              </a:rPr>
              <a:t>15 NFB sessions: </a:t>
            </a:r>
            <a:r>
              <a:rPr lang="en-US" sz="3200" dirty="0">
                <a:solidFill>
                  <a:srgbClr val="92D050"/>
                </a:solidFill>
              </a:rPr>
              <a:t>BA 25</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7696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AnxietyAfterN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581400"/>
            <a:ext cx="76962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63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92" y="0"/>
            <a:ext cx="12540792"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304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FF00"/>
                </a:solidFill>
              </a:rPr>
              <a:t>Invited publication 2012</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2050" name="Picture 2" descr="C:\Users\Owner\Pictures\2013-03-23 001\IMG_04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0"/>
            <a:ext cx="5638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077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94" y="-339364"/>
            <a:ext cx="12774105"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527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64" y="0"/>
            <a:ext cx="1265077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381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0256" y="-304800"/>
            <a:ext cx="12352256" cy="7924800"/>
          </a:xfrm>
          <a:prstGeom prst="rect">
            <a:avLst/>
          </a:prstGeom>
        </p:spPr>
      </p:pic>
    </p:spTree>
    <p:extLst>
      <p:ext uri="{BB962C8B-B14F-4D97-AF65-F5344CB8AC3E}">
        <p14:creationId xmlns:p14="http://schemas.microsoft.com/office/powerpoint/2010/main" val="1150680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03695"/>
            <a:ext cx="12192000" cy="7249213"/>
          </a:xfrm>
          <a:prstGeom prst="rect">
            <a:avLst/>
          </a:prstGeom>
        </p:spPr>
      </p:pic>
    </p:spTree>
    <p:extLst>
      <p:ext uri="{BB962C8B-B14F-4D97-AF65-F5344CB8AC3E}">
        <p14:creationId xmlns:p14="http://schemas.microsoft.com/office/powerpoint/2010/main" val="3512183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6127"/>
            <a:ext cx="8229600" cy="1017587"/>
          </a:xfrm>
        </p:spPr>
        <p:txBody>
          <a:bodyPr/>
          <a:lstStyle/>
          <a:p>
            <a:pPr fontAlgn="t"/>
            <a:r>
              <a:rPr lang="en-US" sz="3200" dirty="0">
                <a:solidFill>
                  <a:srgbClr val="FFFF00"/>
                </a:solidFill>
              </a:rPr>
              <a:t>16 M after </a:t>
            </a:r>
            <a:r>
              <a:rPr lang="en-US" sz="3200" dirty="0" err="1">
                <a:solidFill>
                  <a:srgbClr val="FFFF00"/>
                </a:solidFill>
              </a:rPr>
              <a:t>mTBI</a:t>
            </a:r>
            <a:r>
              <a:rPr lang="en-US" sz="3200" dirty="0">
                <a:solidFill>
                  <a:srgbClr val="FFFF00"/>
                </a:solidFill>
              </a:rPr>
              <a:t>-Computerized cognitive testing after 10 sessions of NFB </a:t>
            </a:r>
            <a:endParaRPr lang="en-US" sz="3200" dirty="0">
              <a:solidFill>
                <a:srgbClr val="FFFF00"/>
              </a:solidFill>
              <a:effectLst/>
            </a:endParaRPr>
          </a:p>
        </p:txBody>
      </p:sp>
      <p:sp>
        <p:nvSpPr>
          <p:cNvPr id="4" name="Title 1"/>
          <p:cNvSpPr>
            <a:spLocks noGrp="1"/>
          </p:cNvSpPr>
          <p:nvPr>
            <p:ph idx="1"/>
          </p:nvPr>
        </p:nvSpPr>
        <p:spPr>
          <a:xfrm>
            <a:off x="1524000" y="1219200"/>
            <a:ext cx="9144000" cy="5791200"/>
          </a:xfrm>
        </p:spPr>
        <p:txBody>
          <a:bodyPr/>
          <a:lstStyle/>
          <a:p>
            <a:pPr fontAlgn="t"/>
            <a:r>
              <a:rPr lang="en-US" sz="2000" dirty="0">
                <a:effectLst/>
              </a:rPr>
              <a:t>Global CS:			</a:t>
            </a:r>
            <a:r>
              <a:rPr lang="en-US" sz="2000" dirty="0">
                <a:solidFill>
                  <a:srgbClr val="92D050"/>
                </a:solidFill>
                <a:effectLst/>
              </a:rPr>
              <a:t>82.3		110.7</a:t>
            </a:r>
            <a:r>
              <a:rPr lang="en-US" sz="2000" dirty="0">
                <a:effectLst/>
              </a:rPr>
              <a:t>			</a:t>
            </a:r>
          </a:p>
          <a:p>
            <a:pPr fontAlgn="t"/>
            <a:endParaRPr lang="en-US" sz="2000" dirty="0">
              <a:effectLst/>
            </a:endParaRPr>
          </a:p>
          <a:p>
            <a:pPr fontAlgn="t"/>
            <a:r>
              <a:rPr lang="en-US" sz="2000" dirty="0">
                <a:effectLst/>
              </a:rPr>
              <a:t>Memory:			</a:t>
            </a:r>
            <a:r>
              <a:rPr lang="en-US" sz="2000" dirty="0">
                <a:solidFill>
                  <a:srgbClr val="FF0000"/>
                </a:solidFill>
                <a:effectLst/>
              </a:rPr>
              <a:t>85.9</a:t>
            </a:r>
            <a:r>
              <a:rPr lang="en-US" sz="2000" dirty="0">
                <a:effectLst/>
              </a:rPr>
              <a:t>		</a:t>
            </a:r>
            <a:r>
              <a:rPr lang="en-US" sz="2000" dirty="0">
                <a:solidFill>
                  <a:srgbClr val="92D050"/>
                </a:solidFill>
                <a:effectLst/>
              </a:rPr>
              <a:t>105.6</a:t>
            </a:r>
            <a:r>
              <a:rPr lang="en-US" sz="2000" dirty="0">
                <a:effectLst/>
              </a:rPr>
              <a:t>		</a:t>
            </a:r>
            <a:endParaRPr lang="en-US" sz="2000" dirty="0">
              <a:solidFill>
                <a:srgbClr val="92D050"/>
              </a:solidFill>
              <a:effectLst/>
            </a:endParaRPr>
          </a:p>
          <a:p>
            <a:pPr fontAlgn="t"/>
            <a:r>
              <a:rPr lang="en-US" sz="2000" dirty="0">
                <a:effectLst/>
              </a:rPr>
              <a:t/>
            </a:r>
            <a:br>
              <a:rPr lang="en-US" sz="2000" dirty="0">
                <a:effectLst/>
              </a:rPr>
            </a:br>
            <a:r>
              <a:rPr lang="en-US" sz="2000" dirty="0">
                <a:effectLst/>
              </a:rPr>
              <a:t>Executive Function:	65.7		108.4	</a:t>
            </a:r>
          </a:p>
          <a:p>
            <a:pPr fontAlgn="t"/>
            <a:r>
              <a:rPr lang="en-US" sz="2000" dirty="0">
                <a:effectLst/>
              </a:rPr>
              <a:t/>
            </a:r>
            <a:br>
              <a:rPr lang="en-US" sz="2000" dirty="0">
                <a:effectLst/>
              </a:rPr>
            </a:br>
            <a:r>
              <a:rPr lang="en-US" sz="2000" dirty="0">
                <a:effectLst/>
              </a:rPr>
              <a:t>Attention:			</a:t>
            </a:r>
            <a:r>
              <a:rPr lang="en-US" sz="2000" dirty="0">
                <a:solidFill>
                  <a:srgbClr val="FF0000"/>
                </a:solidFill>
                <a:effectLst/>
              </a:rPr>
              <a:t>49.2		</a:t>
            </a:r>
            <a:r>
              <a:rPr lang="en-US" sz="2000" dirty="0">
                <a:solidFill>
                  <a:srgbClr val="92D050"/>
                </a:solidFill>
                <a:effectLst/>
              </a:rPr>
              <a:t>108.1</a:t>
            </a:r>
          </a:p>
          <a:p>
            <a:pPr fontAlgn="t"/>
            <a:endParaRPr lang="en-US" sz="2000" dirty="0">
              <a:solidFill>
                <a:srgbClr val="FF0000"/>
              </a:solidFill>
              <a:effectLst/>
            </a:endParaRPr>
          </a:p>
          <a:p>
            <a:pPr fontAlgn="t"/>
            <a:r>
              <a:rPr lang="en-US" sz="2000" dirty="0">
                <a:effectLst/>
              </a:rPr>
              <a:t>Info Proc. Speed</a:t>
            </a:r>
            <a:r>
              <a:rPr lang="en-US" sz="2000" dirty="0">
                <a:solidFill>
                  <a:srgbClr val="FF0000"/>
                </a:solidFill>
                <a:effectLst/>
              </a:rPr>
              <a:t>		82.7		</a:t>
            </a:r>
            <a:r>
              <a:rPr lang="en-US" sz="2000" dirty="0">
                <a:solidFill>
                  <a:srgbClr val="92D050"/>
                </a:solidFill>
                <a:effectLst/>
              </a:rPr>
              <a:t>113.1</a:t>
            </a:r>
            <a:r>
              <a:rPr lang="en-US" sz="2000" dirty="0">
                <a:solidFill>
                  <a:srgbClr val="FF0000"/>
                </a:solidFill>
                <a:effectLst/>
              </a:rPr>
              <a:t>	</a:t>
            </a:r>
            <a:r>
              <a:rPr lang="en-US" sz="2000" dirty="0">
                <a:effectLst/>
              </a:rPr>
              <a:t>		</a:t>
            </a:r>
          </a:p>
          <a:p>
            <a:pPr fontAlgn="t"/>
            <a:r>
              <a:rPr lang="en-US" sz="2000" dirty="0">
                <a:effectLst/>
              </a:rPr>
              <a:t/>
            </a:r>
            <a:br>
              <a:rPr lang="en-US" sz="2000" dirty="0">
                <a:effectLst/>
              </a:rPr>
            </a:br>
            <a:r>
              <a:rPr lang="en-US" sz="2000" dirty="0">
                <a:effectLst/>
              </a:rPr>
              <a:t>Visual Spatial:		107.3		113.9		</a:t>
            </a:r>
          </a:p>
          <a:p>
            <a:pPr fontAlgn="t"/>
            <a:r>
              <a:rPr lang="en-US" sz="2000" dirty="0">
                <a:effectLst/>
              </a:rPr>
              <a:t/>
            </a:r>
            <a:br>
              <a:rPr lang="en-US" sz="2000" dirty="0">
                <a:effectLst/>
              </a:rPr>
            </a:br>
            <a:r>
              <a:rPr lang="en-US" sz="2000" dirty="0">
                <a:effectLst/>
              </a:rPr>
              <a:t>Verbal Function:		</a:t>
            </a:r>
            <a:r>
              <a:rPr lang="en-US" sz="2000" dirty="0">
                <a:solidFill>
                  <a:srgbClr val="FF0000"/>
                </a:solidFill>
                <a:effectLst/>
              </a:rPr>
              <a:t>85.3		</a:t>
            </a:r>
            <a:r>
              <a:rPr lang="en-US" sz="2000" dirty="0">
                <a:solidFill>
                  <a:srgbClr val="92D050"/>
                </a:solidFill>
                <a:effectLst/>
              </a:rPr>
              <a:t>114.2</a:t>
            </a:r>
            <a:r>
              <a:rPr lang="en-US" sz="2000" dirty="0">
                <a:effectLst/>
              </a:rPr>
              <a:t>		</a:t>
            </a:r>
          </a:p>
          <a:p>
            <a:pPr fontAlgn="t"/>
            <a:r>
              <a:rPr lang="en-US" sz="2000" dirty="0">
                <a:effectLst/>
              </a:rPr>
              <a:t/>
            </a:r>
            <a:br>
              <a:rPr lang="en-US" sz="2000" dirty="0">
                <a:effectLst/>
              </a:rPr>
            </a:br>
            <a:r>
              <a:rPr lang="en-US" sz="2000" dirty="0">
                <a:effectLst/>
              </a:rPr>
              <a:t>Motor Skills:		100.1		111.6		</a:t>
            </a:r>
          </a:p>
        </p:txBody>
      </p:sp>
      <p:pic>
        <p:nvPicPr>
          <p:cNvPr id="3" name="Picture 2"/>
          <p:cNvPicPr>
            <a:picLocks noChangeAspect="1"/>
          </p:cNvPicPr>
          <p:nvPr/>
        </p:nvPicPr>
        <p:blipFill>
          <a:blip r:embed="rId2"/>
          <a:stretch>
            <a:fillRect/>
          </a:stretch>
        </p:blipFill>
        <p:spPr>
          <a:xfrm>
            <a:off x="7924801" y="1227910"/>
            <a:ext cx="2619375" cy="771525"/>
          </a:xfrm>
          <a:prstGeom prst="rect">
            <a:avLst/>
          </a:prstGeom>
        </p:spPr>
      </p:pic>
    </p:spTree>
    <p:extLst>
      <p:ext uri="{BB962C8B-B14F-4D97-AF65-F5344CB8AC3E}">
        <p14:creationId xmlns:p14="http://schemas.microsoft.com/office/powerpoint/2010/main" val="2975382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12192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9051" y="831850"/>
            <a:ext cx="12172949"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425451" y="5910262"/>
            <a:ext cx="93472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425451" y="41275"/>
            <a:ext cx="113792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96792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1017587"/>
          </a:xfrm>
        </p:spPr>
        <p:txBody>
          <a:bodyPr/>
          <a:lstStyle/>
          <a:p>
            <a:pPr fontAlgn="t"/>
            <a:r>
              <a:rPr lang="en-US" sz="3200" dirty="0">
                <a:solidFill>
                  <a:srgbClr val="FFFF00"/>
                </a:solidFill>
              </a:rPr>
              <a:t>32 M-with </a:t>
            </a:r>
            <a:r>
              <a:rPr lang="en-US" sz="3200" dirty="0" err="1">
                <a:solidFill>
                  <a:srgbClr val="FFFF00"/>
                </a:solidFill>
              </a:rPr>
              <a:t>mTBI</a:t>
            </a:r>
            <a:r>
              <a:rPr lang="en-US" sz="3200" dirty="0">
                <a:solidFill>
                  <a:srgbClr val="FFFF00"/>
                </a:solidFill>
              </a:rPr>
              <a:t>-after he was assaulted in psychiatric hospital-computerized cognitive testing before and after NFB </a:t>
            </a:r>
            <a:endParaRPr lang="en-US" sz="3200" dirty="0">
              <a:solidFill>
                <a:srgbClr val="FFFF00"/>
              </a:solidFill>
              <a:effectLst/>
            </a:endParaRPr>
          </a:p>
        </p:txBody>
      </p:sp>
      <p:sp>
        <p:nvSpPr>
          <p:cNvPr id="4" name="Title 1"/>
          <p:cNvSpPr>
            <a:spLocks noGrp="1"/>
          </p:cNvSpPr>
          <p:nvPr>
            <p:ph idx="1"/>
          </p:nvPr>
        </p:nvSpPr>
        <p:spPr>
          <a:xfrm>
            <a:off x="1524000" y="2514600"/>
            <a:ext cx="9144000" cy="4343400"/>
          </a:xfrm>
        </p:spPr>
        <p:txBody>
          <a:bodyPr/>
          <a:lstStyle/>
          <a:p>
            <a:pPr fontAlgn="t"/>
            <a:r>
              <a:rPr lang="en-US" sz="2000" dirty="0">
                <a:effectLst/>
              </a:rPr>
              <a:t>Global CS:			</a:t>
            </a:r>
            <a:r>
              <a:rPr lang="en-US" sz="2000" dirty="0">
                <a:solidFill>
                  <a:srgbClr val="FF0000"/>
                </a:solidFill>
                <a:effectLst/>
              </a:rPr>
              <a:t>91.5</a:t>
            </a:r>
            <a:r>
              <a:rPr lang="en-US" sz="2000" dirty="0">
                <a:solidFill>
                  <a:srgbClr val="FFFF00"/>
                </a:solidFill>
                <a:effectLst/>
              </a:rPr>
              <a:t>	</a:t>
            </a:r>
            <a:r>
              <a:rPr lang="en-US" sz="2000" dirty="0">
                <a:effectLst/>
              </a:rPr>
              <a:t>95.6	101	</a:t>
            </a:r>
            <a:r>
              <a:rPr lang="en-US" sz="2000" dirty="0">
                <a:solidFill>
                  <a:srgbClr val="92D050"/>
                </a:solidFill>
                <a:effectLst/>
              </a:rPr>
              <a:t>104</a:t>
            </a:r>
            <a:r>
              <a:rPr lang="en-US" sz="2000" dirty="0">
                <a:effectLst/>
              </a:rPr>
              <a:t>			</a:t>
            </a:r>
          </a:p>
          <a:p>
            <a:pPr fontAlgn="t"/>
            <a:endParaRPr lang="en-US" sz="2000" dirty="0">
              <a:effectLst/>
            </a:endParaRPr>
          </a:p>
          <a:p>
            <a:pPr fontAlgn="t"/>
            <a:r>
              <a:rPr lang="en-US" sz="2000" dirty="0">
                <a:effectLst/>
              </a:rPr>
              <a:t>Memory			</a:t>
            </a:r>
            <a:r>
              <a:rPr lang="en-US" sz="2000" dirty="0">
                <a:solidFill>
                  <a:srgbClr val="FF0000"/>
                </a:solidFill>
                <a:effectLst/>
              </a:rPr>
              <a:t>90.5</a:t>
            </a:r>
            <a:r>
              <a:rPr lang="en-US" sz="2000" dirty="0">
                <a:effectLst/>
              </a:rPr>
              <a:t>	99.6	101.3	</a:t>
            </a:r>
            <a:r>
              <a:rPr lang="en-US" sz="2000" dirty="0">
                <a:solidFill>
                  <a:srgbClr val="92D050"/>
                </a:solidFill>
                <a:effectLst/>
              </a:rPr>
              <a:t>107.8</a:t>
            </a:r>
            <a:r>
              <a:rPr lang="en-US" sz="2000" dirty="0">
                <a:effectLst/>
              </a:rPr>
              <a:t>	</a:t>
            </a:r>
            <a:endParaRPr lang="en-US" sz="2000" dirty="0">
              <a:solidFill>
                <a:srgbClr val="92D050"/>
              </a:solidFill>
              <a:effectLst/>
            </a:endParaRPr>
          </a:p>
          <a:p>
            <a:pPr fontAlgn="t"/>
            <a:r>
              <a:rPr lang="en-US" sz="2000" dirty="0">
                <a:effectLst/>
              </a:rPr>
              <a:t/>
            </a:r>
            <a:br>
              <a:rPr lang="en-US" sz="2000" dirty="0">
                <a:effectLst/>
              </a:rPr>
            </a:br>
            <a:r>
              <a:rPr lang="en-US" sz="2000" dirty="0">
                <a:solidFill>
                  <a:srgbClr val="FF0000"/>
                </a:solidFill>
                <a:effectLst/>
              </a:rPr>
              <a:t>	</a:t>
            </a:r>
          </a:p>
          <a:p>
            <a:pPr fontAlgn="t"/>
            <a:r>
              <a:rPr lang="en-US" sz="2000" dirty="0">
                <a:solidFill>
                  <a:srgbClr val="FF0000"/>
                </a:solidFill>
                <a:effectLst/>
              </a:rPr>
              <a:t/>
            </a:r>
            <a:br>
              <a:rPr lang="en-US" sz="2000" dirty="0">
                <a:solidFill>
                  <a:srgbClr val="FF0000"/>
                </a:solidFill>
                <a:effectLst/>
              </a:rPr>
            </a:br>
            <a:r>
              <a:rPr lang="en-US" sz="2000" dirty="0">
                <a:effectLst/>
              </a:rPr>
              <a:t>Info Processing Speed:	</a:t>
            </a:r>
            <a:r>
              <a:rPr lang="en-US" sz="2000" dirty="0">
                <a:solidFill>
                  <a:srgbClr val="FF0000"/>
                </a:solidFill>
                <a:effectLst/>
              </a:rPr>
              <a:t>64.2</a:t>
            </a:r>
            <a:r>
              <a:rPr lang="en-US" sz="2000" dirty="0">
                <a:solidFill>
                  <a:srgbClr val="92D050"/>
                </a:solidFill>
                <a:effectLst/>
              </a:rPr>
              <a:t>	</a:t>
            </a:r>
            <a:r>
              <a:rPr lang="en-US" sz="2000" dirty="0">
                <a:effectLst/>
              </a:rPr>
              <a:t>74	89.9</a:t>
            </a:r>
            <a:r>
              <a:rPr lang="en-US" sz="2000" dirty="0">
                <a:solidFill>
                  <a:srgbClr val="92D050"/>
                </a:solidFill>
                <a:effectLst/>
              </a:rPr>
              <a:t>	90.3</a:t>
            </a:r>
            <a:r>
              <a:rPr lang="en-US" sz="2000" dirty="0">
                <a:effectLst/>
              </a:rPr>
              <a:t>		</a:t>
            </a:r>
          </a:p>
          <a:p>
            <a:pPr fontAlgn="t"/>
            <a:r>
              <a:rPr lang="en-US" sz="2000" dirty="0">
                <a:effectLst/>
              </a:rPr>
              <a:t/>
            </a:r>
            <a:br>
              <a:rPr lang="en-US" sz="2000" dirty="0">
                <a:effectLst/>
              </a:rPr>
            </a:br>
            <a:r>
              <a:rPr lang="en-US" sz="2000" dirty="0">
                <a:effectLst/>
              </a:rPr>
              <a:t>	</a:t>
            </a:r>
          </a:p>
        </p:txBody>
      </p:sp>
    </p:spTree>
    <p:extLst>
      <p:ext uri="{BB962C8B-B14F-4D97-AF65-F5344CB8AC3E}">
        <p14:creationId xmlns:p14="http://schemas.microsoft.com/office/powerpoint/2010/main" val="1222154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1017587"/>
          </a:xfrm>
        </p:spPr>
        <p:txBody>
          <a:bodyPr/>
          <a:lstStyle/>
          <a:p>
            <a:pPr fontAlgn="t"/>
            <a:r>
              <a:rPr lang="en-US" sz="3200" dirty="0">
                <a:solidFill>
                  <a:srgbClr val="FFFF00"/>
                </a:solidFill>
              </a:rPr>
              <a:t>32 M-with </a:t>
            </a:r>
            <a:r>
              <a:rPr lang="en-US" sz="3200" dirty="0" err="1">
                <a:solidFill>
                  <a:srgbClr val="FFFF00"/>
                </a:solidFill>
              </a:rPr>
              <a:t>mTBI</a:t>
            </a:r>
            <a:r>
              <a:rPr lang="en-US" sz="3200" dirty="0">
                <a:solidFill>
                  <a:srgbClr val="FFFF00"/>
                </a:solidFill>
              </a:rPr>
              <a:t>-after he was assaulted in psychiatric hospital-computerized cognitive testing before and after NFB </a:t>
            </a:r>
            <a:endParaRPr lang="en-US" sz="3200" dirty="0">
              <a:solidFill>
                <a:srgbClr val="FFFF00"/>
              </a:solidFill>
              <a:effectLst/>
            </a:endParaRPr>
          </a:p>
        </p:txBody>
      </p:sp>
      <p:sp>
        <p:nvSpPr>
          <p:cNvPr id="4" name="Title 1"/>
          <p:cNvSpPr>
            <a:spLocks noGrp="1"/>
          </p:cNvSpPr>
          <p:nvPr>
            <p:ph idx="1"/>
          </p:nvPr>
        </p:nvSpPr>
        <p:spPr>
          <a:xfrm>
            <a:off x="1524000" y="2514600"/>
            <a:ext cx="9144000" cy="4343400"/>
          </a:xfrm>
        </p:spPr>
        <p:txBody>
          <a:bodyPr/>
          <a:lstStyle/>
          <a:p>
            <a:pPr fontAlgn="t"/>
            <a:r>
              <a:rPr lang="en-US" sz="2000" dirty="0">
                <a:effectLst/>
              </a:rPr>
              <a:t>Global CS:			</a:t>
            </a:r>
            <a:r>
              <a:rPr lang="en-US" sz="2000" dirty="0">
                <a:solidFill>
                  <a:srgbClr val="FF0000"/>
                </a:solidFill>
                <a:effectLst/>
              </a:rPr>
              <a:t>91.5</a:t>
            </a:r>
            <a:r>
              <a:rPr lang="en-US" sz="2000" dirty="0">
                <a:solidFill>
                  <a:srgbClr val="FFFF00"/>
                </a:solidFill>
                <a:effectLst/>
              </a:rPr>
              <a:t>	</a:t>
            </a:r>
            <a:r>
              <a:rPr lang="en-US" sz="2000" dirty="0">
                <a:effectLst/>
              </a:rPr>
              <a:t>95.6	101	</a:t>
            </a:r>
            <a:r>
              <a:rPr lang="en-US" sz="2000" dirty="0">
                <a:solidFill>
                  <a:srgbClr val="92D050"/>
                </a:solidFill>
                <a:effectLst/>
              </a:rPr>
              <a:t>104</a:t>
            </a:r>
            <a:r>
              <a:rPr lang="en-US" sz="2000" dirty="0">
                <a:effectLst/>
              </a:rPr>
              <a:t>			</a:t>
            </a:r>
          </a:p>
          <a:p>
            <a:pPr fontAlgn="t"/>
            <a:endParaRPr lang="en-US" sz="2000" dirty="0">
              <a:effectLst/>
            </a:endParaRPr>
          </a:p>
          <a:p>
            <a:pPr fontAlgn="t"/>
            <a:r>
              <a:rPr lang="en-US" sz="2000" dirty="0">
                <a:effectLst/>
              </a:rPr>
              <a:t>Memory			</a:t>
            </a:r>
            <a:r>
              <a:rPr lang="en-US" sz="2000" dirty="0">
                <a:solidFill>
                  <a:srgbClr val="FF0000"/>
                </a:solidFill>
                <a:effectLst/>
              </a:rPr>
              <a:t>90.5</a:t>
            </a:r>
            <a:r>
              <a:rPr lang="en-US" sz="2000" dirty="0">
                <a:effectLst/>
              </a:rPr>
              <a:t>	99.6	101.3	</a:t>
            </a:r>
            <a:r>
              <a:rPr lang="en-US" sz="2000" dirty="0">
                <a:solidFill>
                  <a:srgbClr val="92D050"/>
                </a:solidFill>
                <a:effectLst/>
              </a:rPr>
              <a:t>107.8</a:t>
            </a:r>
            <a:r>
              <a:rPr lang="en-US" sz="2000" dirty="0">
                <a:effectLst/>
              </a:rPr>
              <a:t>	</a:t>
            </a:r>
            <a:endParaRPr lang="en-US" sz="2000" dirty="0">
              <a:solidFill>
                <a:srgbClr val="92D050"/>
              </a:solidFill>
              <a:effectLst/>
            </a:endParaRPr>
          </a:p>
          <a:p>
            <a:pPr fontAlgn="t"/>
            <a:r>
              <a:rPr lang="en-US" sz="2000" dirty="0">
                <a:effectLst/>
              </a:rPr>
              <a:t/>
            </a:r>
            <a:br>
              <a:rPr lang="en-US" sz="2000" dirty="0">
                <a:effectLst/>
              </a:rPr>
            </a:br>
            <a:r>
              <a:rPr lang="en-US" sz="2000" dirty="0">
                <a:solidFill>
                  <a:srgbClr val="FF0000"/>
                </a:solidFill>
                <a:effectLst/>
              </a:rPr>
              <a:t>	</a:t>
            </a:r>
          </a:p>
          <a:p>
            <a:pPr fontAlgn="t"/>
            <a:r>
              <a:rPr lang="en-US" sz="2000" dirty="0">
                <a:solidFill>
                  <a:srgbClr val="FF0000"/>
                </a:solidFill>
                <a:effectLst/>
              </a:rPr>
              <a:t/>
            </a:r>
            <a:br>
              <a:rPr lang="en-US" sz="2000" dirty="0">
                <a:solidFill>
                  <a:srgbClr val="FF0000"/>
                </a:solidFill>
                <a:effectLst/>
              </a:rPr>
            </a:br>
            <a:r>
              <a:rPr lang="en-US" sz="2000" dirty="0">
                <a:effectLst/>
              </a:rPr>
              <a:t>Info Processing Speed:	</a:t>
            </a:r>
            <a:r>
              <a:rPr lang="en-US" sz="2000" dirty="0">
                <a:solidFill>
                  <a:srgbClr val="FF0000"/>
                </a:solidFill>
                <a:effectLst/>
              </a:rPr>
              <a:t>64.2</a:t>
            </a:r>
            <a:r>
              <a:rPr lang="en-US" sz="2000" dirty="0">
                <a:solidFill>
                  <a:srgbClr val="92D050"/>
                </a:solidFill>
                <a:effectLst/>
              </a:rPr>
              <a:t>	</a:t>
            </a:r>
            <a:r>
              <a:rPr lang="en-US" sz="2000" dirty="0">
                <a:effectLst/>
              </a:rPr>
              <a:t>74	89.9</a:t>
            </a:r>
            <a:r>
              <a:rPr lang="en-US" sz="2000" dirty="0">
                <a:solidFill>
                  <a:srgbClr val="92D050"/>
                </a:solidFill>
                <a:effectLst/>
              </a:rPr>
              <a:t>	90.3</a:t>
            </a:r>
            <a:r>
              <a:rPr lang="en-US" sz="2000" dirty="0">
                <a:effectLst/>
              </a:rPr>
              <a:t>		</a:t>
            </a:r>
          </a:p>
          <a:p>
            <a:pPr fontAlgn="t"/>
            <a:r>
              <a:rPr lang="en-US" sz="2000" dirty="0">
                <a:effectLst/>
              </a:rPr>
              <a:t/>
            </a:r>
            <a:br>
              <a:rPr lang="en-US" sz="2000" dirty="0">
                <a:effectLst/>
              </a:rPr>
            </a:br>
            <a:r>
              <a:rPr lang="en-US" sz="2000" dirty="0">
                <a:effectLst/>
              </a:rPr>
              <a:t>	</a:t>
            </a:r>
          </a:p>
        </p:txBody>
      </p:sp>
    </p:spTree>
    <p:extLst>
      <p:ext uri="{BB962C8B-B14F-4D97-AF65-F5344CB8AC3E}">
        <p14:creationId xmlns:p14="http://schemas.microsoft.com/office/powerpoint/2010/main" val="2976373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524000" y="0"/>
            <a:ext cx="9144000" cy="838200"/>
          </a:xfrm>
        </p:spPr>
        <p:txBody>
          <a:bodyPr/>
          <a:lstStyle/>
          <a:p>
            <a:r>
              <a:rPr lang="en-US" sz="1800" dirty="0"/>
              <a:t>68 </a:t>
            </a:r>
            <a:r>
              <a:rPr lang="en-US" sz="1800" dirty="0" err="1"/>
              <a:t>y.o</a:t>
            </a:r>
            <a:r>
              <a:rPr lang="en-US" sz="1800" dirty="0"/>
              <a:t>. female with 1-2 years of progressive forgetfulness due to mild AD (second opinion after visit with another neurologist/neuropsychologist-recommended Aricept)</a:t>
            </a:r>
          </a:p>
        </p:txBody>
      </p:sp>
      <p:pic>
        <p:nvPicPr>
          <p:cNvPr id="5122" name="Picture 2" descr="C:\Records\Sehrt, Veronica\Brainmaps\EC\050212_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4572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Records\Sehrt, Veronica\Brainmaps\EC\050212_1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62000"/>
            <a:ext cx="457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829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5791200" cy="6838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981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0"/>
            <a:ext cx="6172200" cy="6858000"/>
          </a:xfrm>
        </p:spPr>
      </p:pic>
    </p:spTree>
    <p:extLst>
      <p:ext uri="{BB962C8B-B14F-4D97-AF65-F5344CB8AC3E}">
        <p14:creationId xmlns:p14="http://schemas.microsoft.com/office/powerpoint/2010/main" val="2857903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2099590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713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1"/>
            <a:ext cx="12183533"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623485" y="285750"/>
            <a:ext cx="8741833"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946401"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 y="849313"/>
            <a:ext cx="26416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8467" y="2849563"/>
            <a:ext cx="12183533"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3527955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12192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9051" y="831850"/>
            <a:ext cx="12172949"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425451" y="5910262"/>
            <a:ext cx="93472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425451" y="41275"/>
            <a:ext cx="113792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360898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481329"/>
            <a:ext cx="10972800" cy="4525963"/>
          </a:xfrm>
          <a:prstGeom prst="rect">
            <a:avLst/>
          </a:prstGeom>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0"/>
            <a:ext cx="122555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31851" y="225425"/>
            <a:ext cx="109728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b="1" dirty="0"/>
              <a:t>Emergency Mental Health</a:t>
            </a:r>
            <a:r>
              <a:rPr lang="en-US" dirty="0"/>
              <a:t/>
            </a:r>
            <a:br>
              <a:rPr lang="en-US" dirty="0"/>
            </a:br>
            <a:r>
              <a:rPr lang="en-US" dirty="0"/>
              <a:t>Related </a:t>
            </a:r>
            <a:r>
              <a:rPr lang="en-US" dirty="0" smtClean="0"/>
              <a:t>Journals</a:t>
            </a:r>
            <a:endParaRPr lang="en-US" dirty="0"/>
          </a:p>
        </p:txBody>
      </p:sp>
      <p:sp>
        <p:nvSpPr>
          <p:cNvPr id="7" name="Vertical Scroll 6"/>
          <p:cNvSpPr/>
          <p:nvPr/>
        </p:nvSpPr>
        <p:spPr>
          <a:xfrm>
            <a:off x="-63500" y="1471613"/>
            <a:ext cx="9254509" cy="5486400"/>
          </a:xfrm>
          <a:prstGeom prst="verticalScroll">
            <a:avLst/>
          </a:prstGeom>
        </p:spPr>
        <p:style>
          <a:lnRef idx="2">
            <a:schemeClr val="accent2"/>
          </a:lnRef>
          <a:fillRef idx="1">
            <a:schemeClr val="lt1"/>
          </a:fillRef>
          <a:effectRef idx="0">
            <a:schemeClr val="accent2"/>
          </a:effectRef>
          <a:fontRef idx="minor">
            <a:schemeClr val="dk1"/>
          </a:fontRef>
        </p:style>
        <p:txBody>
          <a:bodyPr anchor="ctr"/>
          <a:lstStyle/>
          <a:p>
            <a:pPr marL="342900" indent="-342900">
              <a:lnSpc>
                <a:spcPct val="200000"/>
              </a:lnSpc>
              <a:buBlip>
                <a:blip r:embed="rId3"/>
              </a:buBlip>
              <a:defRPr/>
            </a:pPr>
            <a:r>
              <a:rPr lang="en-US" sz="2000" dirty="0">
                <a:solidFill>
                  <a:srgbClr val="00B0F0"/>
                </a:solidFill>
              </a:rPr>
              <a:t>International Journal of School and Cognitive Psychology</a:t>
            </a:r>
            <a:r>
              <a:rPr lang="en-US" sz="2000" i="1" dirty="0">
                <a:solidFill>
                  <a:srgbClr val="00B0F0"/>
                </a:solidFill>
              </a:rPr>
              <a:t> </a:t>
            </a:r>
            <a:endParaRPr lang="en-US" sz="2000" i="1" dirty="0" smtClean="0">
              <a:solidFill>
                <a:srgbClr val="00B0F0"/>
              </a:solidFill>
            </a:endParaRPr>
          </a:p>
          <a:p>
            <a:pPr marL="342900" indent="-342900">
              <a:lnSpc>
                <a:spcPct val="200000"/>
              </a:lnSpc>
              <a:buBlip>
                <a:blip r:embed="rId3"/>
              </a:buBlip>
              <a:defRPr/>
            </a:pPr>
            <a:r>
              <a:rPr lang="en-US" sz="2000" dirty="0">
                <a:solidFill>
                  <a:srgbClr val="00B0F0"/>
                </a:solidFill>
              </a:rPr>
              <a:t>Psychology &amp; Psychotherapy </a:t>
            </a:r>
            <a:endParaRPr lang="en-US" sz="2000" dirty="0" smtClean="0">
              <a:solidFill>
                <a:srgbClr val="00B0F0"/>
              </a:solidFill>
            </a:endParaRPr>
          </a:p>
          <a:p>
            <a:pPr marL="342900" indent="-342900">
              <a:lnSpc>
                <a:spcPct val="200000"/>
              </a:lnSpc>
              <a:buBlip>
                <a:blip r:embed="rId3"/>
              </a:buBlip>
              <a:defRPr/>
            </a:pPr>
            <a:r>
              <a:rPr lang="en-US" sz="2000" dirty="0">
                <a:solidFill>
                  <a:srgbClr val="00B0F0"/>
                </a:solidFill>
              </a:rPr>
              <a:t>Psychiatry: Open </a:t>
            </a:r>
            <a:r>
              <a:rPr lang="en-US" sz="2000" dirty="0" smtClean="0">
                <a:solidFill>
                  <a:srgbClr val="00B0F0"/>
                </a:solidFill>
              </a:rPr>
              <a:t>Access</a:t>
            </a:r>
          </a:p>
          <a:p>
            <a:pPr marL="342900" indent="-342900">
              <a:lnSpc>
                <a:spcPct val="200000"/>
              </a:lnSpc>
              <a:buBlip>
                <a:blip r:embed="rId3"/>
              </a:buBlip>
              <a:defRPr/>
            </a:pPr>
            <a:r>
              <a:rPr lang="en-US" sz="2000" dirty="0">
                <a:solidFill>
                  <a:srgbClr val="00B0F0"/>
                </a:solidFill>
              </a:rPr>
              <a:t>Psychological Abnormalities in Children</a:t>
            </a:r>
            <a:endParaRPr lang="en-US" sz="2000" dirty="0">
              <a:solidFill>
                <a:srgbClr val="00B0F0"/>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697593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1219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461433" y="1125940"/>
            <a:ext cx="109728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a:lnSpc>
                <a:spcPct val="200000"/>
              </a:lnSpc>
            </a:pPr>
            <a:r>
              <a:rPr lang="en-IN" sz="2000" b="1" dirty="0">
                <a:solidFill>
                  <a:srgbClr val="7030A0"/>
                </a:solidFill>
              </a:rPr>
              <a:t>Annual Conference on</a:t>
            </a:r>
            <a:r>
              <a:rPr lang="en-IN" sz="2000" dirty="0">
                <a:solidFill>
                  <a:srgbClr val="7030A0"/>
                </a:solidFill>
              </a:rPr>
              <a:t> Fostering Human </a:t>
            </a:r>
            <a:r>
              <a:rPr lang="en-IN" sz="2000" dirty="0" smtClean="0">
                <a:solidFill>
                  <a:srgbClr val="7030A0"/>
                </a:solidFill>
              </a:rPr>
              <a:t>Resilience</a:t>
            </a:r>
            <a:endParaRPr lang="en-US" sz="2000" dirty="0" smtClean="0">
              <a:solidFill>
                <a:srgbClr val="7030A0"/>
              </a:solidFill>
            </a:endParaRPr>
          </a:p>
          <a:p>
            <a:pPr>
              <a:lnSpc>
                <a:spcPct val="200000"/>
              </a:lnSpc>
              <a:defRPr/>
            </a:pPr>
            <a:r>
              <a:rPr lang="en-IN" sz="2000" b="1" dirty="0" smtClean="0">
                <a:solidFill>
                  <a:srgbClr val="7030A0"/>
                </a:solidFill>
              </a:rPr>
              <a:t>Annual Summit on </a:t>
            </a:r>
            <a:r>
              <a:rPr lang="en-IN" sz="2000" dirty="0" smtClean="0">
                <a:solidFill>
                  <a:srgbClr val="7030A0"/>
                </a:solidFill>
              </a:rPr>
              <a:t>Sleep Disorders and Medicine</a:t>
            </a:r>
          </a:p>
          <a:p>
            <a:pPr>
              <a:lnSpc>
                <a:spcPct val="200000"/>
              </a:lnSpc>
              <a:defRPr/>
            </a:pPr>
            <a:r>
              <a:rPr lang="en-IN" sz="2000" b="1" dirty="0" smtClean="0">
                <a:solidFill>
                  <a:srgbClr val="7030A0"/>
                </a:solidFill>
              </a:rPr>
              <a:t>Euro </a:t>
            </a:r>
            <a:r>
              <a:rPr lang="en-IN" sz="2000" b="1" dirty="0">
                <a:solidFill>
                  <a:srgbClr val="7030A0"/>
                </a:solidFill>
              </a:rPr>
              <a:t>Global Summit and Medicare Expo on</a:t>
            </a:r>
            <a:r>
              <a:rPr lang="en-IN" sz="2000" dirty="0">
                <a:solidFill>
                  <a:srgbClr val="7030A0"/>
                </a:solidFill>
              </a:rPr>
              <a:t> Psychiatry</a:t>
            </a:r>
            <a:endParaRPr lang="en-US" sz="2000" dirty="0">
              <a:solidFill>
                <a:srgbClr val="7030A0"/>
              </a:solidFill>
            </a:endParaRPr>
          </a:p>
        </p:txBody>
      </p:sp>
      <p:sp>
        <p:nvSpPr>
          <p:cNvPr id="7" name="Double Wave 6"/>
          <p:cNvSpPr/>
          <p:nvPr/>
        </p:nvSpPr>
        <p:spPr>
          <a:xfrm>
            <a:off x="249767" y="0"/>
            <a:ext cx="11703051"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smtClean="0"/>
              <a:t>Emergency Mental Health</a:t>
            </a:r>
            <a:r>
              <a:rPr lang="en-US" sz="3600" dirty="0"/>
              <a:t/>
            </a:r>
            <a:br>
              <a:rPr lang="en-US" sz="3600" dirty="0"/>
            </a:br>
            <a:r>
              <a:rPr lang="en-US" sz="3600" dirty="0"/>
              <a:t>Related Conferences</a:t>
            </a:r>
          </a:p>
        </p:txBody>
      </p:sp>
    </p:spTree>
    <p:extLst>
      <p:ext uri="{BB962C8B-B14F-4D97-AF65-F5344CB8AC3E}">
        <p14:creationId xmlns:p14="http://schemas.microsoft.com/office/powerpoint/2010/main" val="1679373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209800" y="3657600"/>
            <a:ext cx="8153400" cy="838200"/>
          </a:xfrm>
        </p:spPr>
        <p:txBody>
          <a:bodyPr/>
          <a:lstStyle/>
          <a:p>
            <a:r>
              <a:rPr lang="en-US" sz="4800" dirty="0">
                <a:solidFill>
                  <a:srgbClr val="FF0000"/>
                </a:solidFill>
              </a:rPr>
              <a:t/>
            </a:r>
            <a:br>
              <a:rPr lang="en-US" sz="4800" dirty="0">
                <a:solidFill>
                  <a:srgbClr val="FF0000"/>
                </a:solidFill>
              </a:rPr>
            </a:br>
            <a:r>
              <a:rPr lang="en-US" sz="4800" dirty="0">
                <a:solidFill>
                  <a:srgbClr val="FF0000"/>
                </a:solidFill>
              </a:rPr>
              <a:t/>
            </a:r>
            <a:br>
              <a:rPr lang="en-US" sz="4800" dirty="0">
                <a:solidFill>
                  <a:srgbClr val="FF0000"/>
                </a:solidFill>
              </a:rPr>
            </a:br>
            <a:r>
              <a:rPr lang="en-US" sz="4800" dirty="0">
                <a:solidFill>
                  <a:srgbClr val="FF0000"/>
                </a:solidFill>
              </a:rPr>
              <a:t/>
            </a:r>
            <a:br>
              <a:rPr lang="en-US" sz="4800" dirty="0">
                <a:solidFill>
                  <a:srgbClr val="FF0000"/>
                </a:solidFill>
              </a:rPr>
            </a:br>
            <a:r>
              <a:rPr lang="en-US" sz="4800" dirty="0">
                <a:solidFill>
                  <a:srgbClr val="FF0000"/>
                </a:solidFill>
              </a:rPr>
              <a:t/>
            </a:r>
            <a:br>
              <a:rPr lang="en-US" sz="4800" dirty="0">
                <a:solidFill>
                  <a:srgbClr val="FF0000"/>
                </a:solidFill>
              </a:rPr>
            </a:br>
            <a:r>
              <a:rPr lang="en-US" sz="4800" dirty="0">
                <a:solidFill>
                  <a:srgbClr val="FF0000"/>
                </a:solidFill>
              </a:rPr>
              <a:t/>
            </a:r>
            <a:br>
              <a:rPr lang="en-US" sz="4800" dirty="0">
                <a:solidFill>
                  <a:srgbClr val="FF0000"/>
                </a:solidFill>
              </a:rPr>
            </a:br>
            <a:r>
              <a:rPr lang="en-US" sz="4800" dirty="0">
                <a:solidFill>
                  <a:srgbClr val="FF0000"/>
                </a:solidFill>
              </a:rPr>
              <a:t/>
            </a:r>
            <a:br>
              <a:rPr lang="en-US" sz="4800" dirty="0">
                <a:solidFill>
                  <a:srgbClr val="FF0000"/>
                </a:solidFill>
              </a:rPr>
            </a:br>
            <a:r>
              <a:rPr lang="en-US" sz="4800" dirty="0">
                <a:solidFill>
                  <a:srgbClr val="FF0000"/>
                </a:solidFill>
              </a:rPr>
              <a:t/>
            </a:r>
            <a:br>
              <a:rPr lang="en-US" sz="4800" dirty="0">
                <a:solidFill>
                  <a:srgbClr val="FF0000"/>
                </a:solidFill>
              </a:rPr>
            </a:br>
            <a:r>
              <a:rPr lang="en-US" sz="4800" dirty="0">
                <a:solidFill>
                  <a:srgbClr val="FF0000"/>
                </a:solidFill>
              </a:rPr>
              <a:t/>
            </a:r>
            <a:br>
              <a:rPr lang="en-US" sz="4800" dirty="0">
                <a:solidFill>
                  <a:srgbClr val="FF0000"/>
                </a:solidFill>
              </a:rPr>
            </a:br>
            <a:r>
              <a:rPr lang="en-US" sz="4800" dirty="0">
                <a:solidFill>
                  <a:srgbClr val="FF0000"/>
                </a:solidFill>
              </a:rPr>
              <a:t/>
            </a:r>
            <a:br>
              <a:rPr lang="en-US" sz="4800" dirty="0">
                <a:solidFill>
                  <a:srgbClr val="FF0000"/>
                </a:solidFill>
              </a:rPr>
            </a:br>
            <a:r>
              <a:rPr lang="en-US" sz="4800" dirty="0">
                <a:solidFill>
                  <a:srgbClr val="FF0000"/>
                </a:solidFill>
              </a:rPr>
              <a:t/>
            </a:r>
            <a:br>
              <a:rPr lang="en-US" sz="4800" dirty="0">
                <a:solidFill>
                  <a:srgbClr val="FF0000"/>
                </a:solidFill>
              </a:rPr>
            </a:br>
            <a:r>
              <a:rPr lang="en-US" sz="3600" dirty="0">
                <a:solidFill>
                  <a:srgbClr val="FF0000"/>
                </a:solidFill>
              </a:rPr>
              <a:t>Electrical Brain Imaging-Brain Mapping </a:t>
            </a:r>
            <a:r>
              <a:rPr lang="en-US" sz="3600" dirty="0">
                <a:solidFill>
                  <a:srgbClr val="92D050"/>
                </a:solidFill>
              </a:rPr>
              <a:t>(QEEG)</a:t>
            </a:r>
            <a:r>
              <a:rPr lang="en-US" sz="3600" b="1" i="1" dirty="0">
                <a:solidFill>
                  <a:srgbClr val="92D050"/>
                </a:solidFill>
                <a:latin typeface="Arial Narrow,BoldItalic"/>
              </a:rPr>
              <a:t>-LORETA </a:t>
            </a:r>
            <a:r>
              <a:rPr lang="en-US" sz="4000" b="1" i="1" dirty="0">
                <a:solidFill>
                  <a:srgbClr val="92D050"/>
                </a:solidFill>
                <a:latin typeface="Arial Narrow,BoldItalic"/>
              </a:rPr>
              <a:t/>
            </a:r>
            <a:br>
              <a:rPr lang="en-US" sz="4000" b="1" i="1" dirty="0">
                <a:solidFill>
                  <a:srgbClr val="92D050"/>
                </a:solidFill>
                <a:latin typeface="Arial Narrow,BoldItalic"/>
              </a:rPr>
            </a:br>
            <a:r>
              <a:rPr lang="en-US" sz="4000" b="1" i="1" dirty="0">
                <a:solidFill>
                  <a:srgbClr val="92D050"/>
                </a:solidFill>
                <a:latin typeface="Arial Narrow,BoldItalic"/>
              </a:rPr>
              <a:t>Z-score </a:t>
            </a:r>
            <a:r>
              <a:rPr lang="en-US" sz="4000" b="1" i="1" dirty="0" err="1" smtClean="0">
                <a:solidFill>
                  <a:srgbClr val="92D050"/>
                </a:solidFill>
                <a:latin typeface="Arial Narrow,BoldItalic"/>
              </a:rPr>
              <a:t>Neurofeedback</a:t>
            </a:r>
            <a:r>
              <a:rPr lang="en-US" sz="4000" b="1" i="1" dirty="0" smtClean="0">
                <a:solidFill>
                  <a:srgbClr val="92D050"/>
                </a:solidFill>
                <a:latin typeface="Arial Narrow,BoldItalic"/>
              </a:rPr>
              <a:t> in Neuropsychiatric Practice</a:t>
            </a:r>
            <a:r>
              <a:rPr lang="en-US" sz="2400" dirty="0">
                <a:solidFill>
                  <a:srgbClr val="92D050"/>
                </a:solidFill>
                <a:effectLst/>
              </a:rPr>
              <a:t/>
            </a:r>
            <a:br>
              <a:rPr lang="en-US" sz="2400" dirty="0">
                <a:solidFill>
                  <a:srgbClr val="92D050"/>
                </a:solidFill>
                <a:effectLst/>
              </a:rPr>
            </a:br>
            <a:r>
              <a:rPr lang="en-US" sz="2400" b="1" dirty="0">
                <a:effectLst/>
              </a:rPr>
              <a:t> </a:t>
            </a:r>
            <a:r>
              <a:rPr lang="en-US" sz="2400" dirty="0">
                <a:effectLst/>
              </a:rPr>
              <a:t/>
            </a:r>
            <a:br>
              <a:rPr lang="en-US" sz="2400" dirty="0">
                <a:effectLst/>
              </a:rPr>
            </a:br>
            <a:r>
              <a:rPr lang="en-US" sz="1200" dirty="0">
                <a:effectLst/>
              </a:rPr>
              <a:t/>
            </a:r>
            <a:br>
              <a:rPr lang="en-US" sz="1200" dirty="0">
                <a:effectLst/>
              </a:rPr>
            </a:br>
            <a:r>
              <a:rPr lang="en-US" sz="4800" dirty="0">
                <a:solidFill>
                  <a:srgbClr val="00B050"/>
                </a:solidFill>
              </a:rPr>
              <a:t/>
            </a:r>
            <a:br>
              <a:rPr lang="en-US" sz="4800" dirty="0">
                <a:solidFill>
                  <a:srgbClr val="00B050"/>
                </a:solidFill>
              </a:rPr>
            </a:br>
            <a:r>
              <a:rPr lang="en-US" sz="2400" dirty="0">
                <a:solidFill>
                  <a:srgbClr val="FFFF00"/>
                </a:solidFill>
                <a:effectLst/>
              </a:rPr>
              <a:t>J. Lucas Koberda, MD, PhD, </a:t>
            </a:r>
            <a:br>
              <a:rPr lang="en-US" sz="2400" dirty="0">
                <a:solidFill>
                  <a:srgbClr val="FFFF00"/>
                </a:solidFill>
                <a:effectLst/>
              </a:rPr>
            </a:br>
            <a:r>
              <a:rPr lang="en-US" sz="2400" dirty="0">
                <a:solidFill>
                  <a:srgbClr val="FFFF00"/>
                </a:solidFill>
                <a:effectLst/>
              </a:rPr>
              <a:t>Professor of Neurology</a:t>
            </a:r>
            <a:endParaRPr lang="en-US" sz="2400" dirty="0">
              <a:solidFill>
                <a:srgbClr val="FFFF00"/>
              </a:solidFill>
            </a:endParaRPr>
          </a:p>
        </p:txBody>
      </p:sp>
      <p:sp>
        <p:nvSpPr>
          <p:cNvPr id="3" name="Subtitle 2"/>
          <p:cNvSpPr>
            <a:spLocks noGrp="1"/>
          </p:cNvSpPr>
          <p:nvPr>
            <p:ph type="subTitle" sz="quarter" idx="1"/>
          </p:nvPr>
        </p:nvSpPr>
        <p:spPr>
          <a:xfrm>
            <a:off x="2895600" y="4343400"/>
            <a:ext cx="6400800" cy="457200"/>
          </a:xfrm>
        </p:spPr>
        <p:txBody>
          <a:bodyPr/>
          <a:lstStyle/>
          <a:p>
            <a:r>
              <a:rPr lang="en-US" sz="2400" dirty="0">
                <a:solidFill>
                  <a:srgbClr val="00B050"/>
                </a:solidFill>
              </a:rPr>
              <a:t>Tallahassee NeuroBalance Center,</a:t>
            </a:r>
          </a:p>
          <a:p>
            <a:r>
              <a:rPr lang="en-US" sz="2400" dirty="0">
                <a:solidFill>
                  <a:srgbClr val="00B050"/>
                </a:solidFill>
              </a:rPr>
              <a:t>4838 Kerry Forest Parkway, Tallahassee, FL</a:t>
            </a:r>
          </a:p>
          <a:p>
            <a:endParaRPr lang="en-US" sz="2400" dirty="0">
              <a:solidFill>
                <a:srgbClr val="FFC000"/>
              </a:solidFill>
            </a:endParaRPr>
          </a:p>
        </p:txBody>
      </p:sp>
      <p:pic>
        <p:nvPicPr>
          <p:cNvPr id="4" name="Picture 1" descr="G:\Girisha\PPT task\IJEMH\IJEMH_PPTS_OMIC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8100"/>
            <a:ext cx="3479800" cy="427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87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481329"/>
            <a:ext cx="10972800" cy="4525963"/>
          </a:xfrm>
          <a:prstGeom prst="rect">
            <a:avLst/>
          </a:prstGeom>
        </p:spPr>
        <p:txBody>
          <a:bodyPr/>
          <a:lstStyle/>
          <a:p>
            <a:pPr>
              <a:defRPr/>
            </a:pPr>
            <a:endParaRPr lang="en-US" dirty="0"/>
          </a:p>
        </p:txBody>
      </p:sp>
      <p:sp>
        <p:nvSpPr>
          <p:cNvPr id="2" name="Title 1"/>
          <p:cNvSpPr>
            <a:spLocks noGrp="1"/>
          </p:cNvSpPr>
          <p:nvPr>
            <p:ph type="title"/>
          </p:nvPr>
        </p:nvSpPr>
        <p:spPr/>
        <p:txBody>
          <a:bodyPr/>
          <a:lstStyle/>
          <a:p>
            <a:pPr>
              <a:defRPr/>
            </a:pPr>
            <a:endParaRPr lang="en-US"/>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1219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59200" y="30163"/>
            <a:ext cx="94488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727200" y="630238"/>
            <a:ext cx="102616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144287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73050"/>
            <a:ext cx="3465513" cy="1162050"/>
          </a:xfrm>
        </p:spPr>
        <p:txBody>
          <a:bodyPr/>
          <a:lstStyle/>
          <a:p>
            <a:r>
              <a:rPr lang="en-US" sz="2400" dirty="0" err="1">
                <a:solidFill>
                  <a:srgbClr val="FF0000"/>
                </a:solidFill>
              </a:rPr>
              <a:t>Brodmann</a:t>
            </a:r>
            <a:r>
              <a:rPr lang="en-US" sz="2400" dirty="0">
                <a:solidFill>
                  <a:srgbClr val="FF0000"/>
                </a:solidFill>
              </a:rPr>
              <a:t> cortical areas 1909</a:t>
            </a:r>
          </a:p>
        </p:txBody>
      </p:sp>
      <p:sp>
        <p:nvSpPr>
          <p:cNvPr id="3" name="Text Placeholder 2"/>
          <p:cNvSpPr>
            <a:spLocks noGrp="1"/>
          </p:cNvSpPr>
          <p:nvPr>
            <p:ph type="body" idx="2"/>
          </p:nvPr>
        </p:nvSpPr>
        <p:spPr>
          <a:xfrm>
            <a:off x="1600201" y="1447801"/>
            <a:ext cx="3008313" cy="4691063"/>
          </a:xfrm>
        </p:spPr>
        <p:txBody>
          <a:bodyPr/>
          <a:lstStyle/>
          <a:p>
            <a:r>
              <a:rPr lang="en-US" sz="2400" dirty="0"/>
              <a:t>Described by Dr. </a:t>
            </a:r>
            <a:r>
              <a:rPr lang="en-US" sz="2400" dirty="0" err="1"/>
              <a:t>Brodmann</a:t>
            </a:r>
            <a:r>
              <a:rPr lang="en-US" sz="2400" dirty="0"/>
              <a:t> approximately 100 years ago but still widely used in research and clinical practice which links specific cortical brain areas to particular functions</a:t>
            </a:r>
          </a:p>
        </p:txBody>
      </p:sp>
      <p:sp>
        <p:nvSpPr>
          <p:cNvPr id="4" name="Content Placeholder 3"/>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586740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180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Electrical imaging</a:t>
            </a:r>
            <a:endParaRPr lang="en-US" dirty="0">
              <a:solidFill>
                <a:srgbClr val="FF0000"/>
              </a:solidFill>
            </a:endParaRPr>
          </a:p>
        </p:txBody>
      </p:sp>
      <p:sp>
        <p:nvSpPr>
          <p:cNvPr id="3" name="Content Placeholder 2"/>
          <p:cNvSpPr>
            <a:spLocks noGrp="1"/>
          </p:cNvSpPr>
          <p:nvPr>
            <p:ph idx="1"/>
          </p:nvPr>
        </p:nvSpPr>
        <p:spPr>
          <a:xfrm>
            <a:off x="1981200" y="1143001"/>
            <a:ext cx="8229600" cy="4987925"/>
          </a:xfrm>
        </p:spPr>
        <p:txBody>
          <a:bodyPr/>
          <a:lstStyle/>
          <a:p>
            <a:r>
              <a:rPr lang="en-US" dirty="0" smtClean="0"/>
              <a:t>Blood electrolytes abnormalities –imbalance-hypo- or hyper-(Na, K, </a:t>
            </a:r>
            <a:r>
              <a:rPr lang="en-US" dirty="0" err="1" smtClean="0"/>
              <a:t>Ca</a:t>
            </a:r>
            <a:r>
              <a:rPr lang="en-US" dirty="0" smtClean="0"/>
              <a:t>) gives well known clinical </a:t>
            </a:r>
            <a:r>
              <a:rPr lang="en-US" i="1" dirty="0" smtClean="0"/>
              <a:t>symptoms-Electrolyte abnormalities are detected based on previously determined normative values</a:t>
            </a:r>
            <a:r>
              <a:rPr lang="en-US" dirty="0" smtClean="0"/>
              <a:t>.</a:t>
            </a:r>
          </a:p>
          <a:p>
            <a:endParaRPr lang="en-US" dirty="0"/>
          </a:p>
          <a:p>
            <a:r>
              <a:rPr lang="en-US" dirty="0" smtClean="0">
                <a:solidFill>
                  <a:srgbClr val="92D050"/>
                </a:solidFill>
              </a:rPr>
              <a:t>Brain electrical imbalance (normative database) gives symptoms based on cortical localization-</a:t>
            </a:r>
            <a:r>
              <a:rPr lang="en-US" dirty="0" smtClean="0">
                <a:solidFill>
                  <a:srgbClr val="FFFF00"/>
                </a:solidFill>
              </a:rPr>
              <a:t>see </a:t>
            </a:r>
            <a:r>
              <a:rPr lang="en-US" dirty="0" err="1" smtClean="0">
                <a:solidFill>
                  <a:srgbClr val="FFFF00"/>
                </a:solidFill>
              </a:rPr>
              <a:t>Brodmann’s</a:t>
            </a:r>
            <a:r>
              <a:rPr lang="en-US" dirty="0" smtClean="0">
                <a:solidFill>
                  <a:srgbClr val="FFFF00"/>
                </a:solidFill>
              </a:rPr>
              <a:t> Areas</a:t>
            </a:r>
            <a:endParaRPr lang="en-US" dirty="0">
              <a:solidFill>
                <a:srgbClr val="FFFF00"/>
              </a:solidFill>
            </a:endParaRPr>
          </a:p>
        </p:txBody>
      </p:sp>
    </p:spTree>
    <p:extLst>
      <p:ext uri="{BB962C8B-B14F-4D97-AF65-F5344CB8AC3E}">
        <p14:creationId xmlns:p14="http://schemas.microsoft.com/office/powerpoint/2010/main" val="3580188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Neuropsychiatric work up</a:t>
            </a:r>
            <a:endParaRPr lang="en-US" dirty="0">
              <a:solidFill>
                <a:srgbClr val="FFFF00"/>
              </a:solidFill>
            </a:endParaRPr>
          </a:p>
        </p:txBody>
      </p:sp>
      <p:sp>
        <p:nvSpPr>
          <p:cNvPr id="3" name="Content Placeholder 2"/>
          <p:cNvSpPr>
            <a:spLocks noGrp="1"/>
          </p:cNvSpPr>
          <p:nvPr>
            <p:ph idx="1"/>
          </p:nvPr>
        </p:nvSpPr>
        <p:spPr>
          <a:xfrm>
            <a:off x="1981200" y="1717676"/>
            <a:ext cx="8229600" cy="4530725"/>
          </a:xfrm>
        </p:spPr>
        <p:txBody>
          <a:bodyPr/>
          <a:lstStyle/>
          <a:p>
            <a:r>
              <a:rPr lang="en-US" sz="3600" dirty="0"/>
              <a:t>Detailed history (symptoms and complains)</a:t>
            </a:r>
          </a:p>
          <a:p>
            <a:r>
              <a:rPr lang="en-US" sz="3600" dirty="0"/>
              <a:t>Neurobehavioral questionnaire</a:t>
            </a:r>
          </a:p>
          <a:p>
            <a:r>
              <a:rPr lang="en-US" sz="3600" dirty="0"/>
              <a:t>Cognitive computerized testing</a:t>
            </a:r>
          </a:p>
          <a:p>
            <a:r>
              <a:rPr lang="en-US" sz="3600" dirty="0"/>
              <a:t>Brain MRI, LAB’s (B12 deficiency)</a:t>
            </a:r>
          </a:p>
          <a:p>
            <a:r>
              <a:rPr lang="en-US" sz="3600" dirty="0">
                <a:solidFill>
                  <a:srgbClr val="92D050"/>
                </a:solidFill>
              </a:rPr>
              <a:t>QEEG/LORETA</a:t>
            </a:r>
          </a:p>
          <a:p>
            <a:endParaRPr lang="en-US" dirty="0"/>
          </a:p>
        </p:txBody>
      </p:sp>
    </p:spTree>
    <p:extLst>
      <p:ext uri="{BB962C8B-B14F-4D97-AF65-F5344CB8AC3E}">
        <p14:creationId xmlns:p14="http://schemas.microsoft.com/office/powerpoint/2010/main" val="4099597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7039"/>
            <a:ext cx="8229600" cy="1874839"/>
          </a:xfrm>
        </p:spPr>
        <p:txBody>
          <a:bodyPr/>
          <a:lstStyle/>
          <a:p>
            <a:r>
              <a:rPr lang="en-US" dirty="0" smtClean="0">
                <a:solidFill>
                  <a:srgbClr val="FFFF00"/>
                </a:solidFill>
              </a:rPr>
              <a:t>Materials and Methods</a:t>
            </a:r>
            <a:endParaRPr lang="en-US" dirty="0">
              <a:solidFill>
                <a:srgbClr val="FFFF00"/>
              </a:solidFill>
            </a:endParaRPr>
          </a:p>
        </p:txBody>
      </p:sp>
      <p:sp>
        <p:nvSpPr>
          <p:cNvPr id="3" name="Content Placeholder 2"/>
          <p:cNvSpPr>
            <a:spLocks noGrp="1"/>
          </p:cNvSpPr>
          <p:nvPr>
            <p:ph idx="1"/>
          </p:nvPr>
        </p:nvSpPr>
        <p:spPr>
          <a:xfrm>
            <a:off x="1981200" y="762000"/>
            <a:ext cx="8229600" cy="5029201"/>
          </a:xfrm>
        </p:spPr>
        <p:txBody>
          <a:bodyPr/>
          <a:lstStyle/>
          <a:p>
            <a:pPr marL="0" indent="0">
              <a:buNone/>
            </a:pPr>
            <a:r>
              <a:rPr lang="en-US" sz="2400" dirty="0">
                <a:solidFill>
                  <a:srgbClr val="FFC000"/>
                </a:solidFill>
              </a:rPr>
              <a:t>LORETA</a:t>
            </a:r>
            <a:r>
              <a:rPr lang="en-US" sz="2400" dirty="0"/>
              <a:t>-is a 3D mathematical transformation of QEEG data enabling relatively precise 7-10 mm localization of cortical dysfunction</a:t>
            </a:r>
          </a:p>
          <a:p>
            <a:pPr marL="0" indent="0">
              <a:buNone/>
            </a:pPr>
            <a:r>
              <a:rPr lang="en-US" sz="2400" dirty="0">
                <a:solidFill>
                  <a:srgbClr val="92D050"/>
                </a:solidFill>
                <a:effectLst/>
              </a:rPr>
              <a:t> </a:t>
            </a:r>
            <a:r>
              <a:rPr lang="en-US" sz="2400" dirty="0" err="1">
                <a:solidFill>
                  <a:srgbClr val="92D050"/>
                </a:solidFill>
                <a:effectLst/>
              </a:rPr>
              <a:t>Neurotrax</a:t>
            </a:r>
            <a:r>
              <a:rPr lang="en-US" sz="2400" dirty="0">
                <a:solidFill>
                  <a:srgbClr val="92D050"/>
                </a:solidFill>
                <a:effectLst/>
              </a:rPr>
              <a:t> Corp</a:t>
            </a:r>
            <a:r>
              <a:rPr lang="en-US" sz="2400" dirty="0">
                <a:effectLst/>
              </a:rPr>
              <a:t>. is a computerized cognitive testing where </a:t>
            </a:r>
            <a:r>
              <a:rPr lang="en-US" sz="2400" dirty="0">
                <a:solidFill>
                  <a:srgbClr val="FFC000"/>
                </a:solidFill>
                <a:effectLst/>
              </a:rPr>
              <a:t>patient is compared to aged and education matched healthy controls </a:t>
            </a:r>
            <a:r>
              <a:rPr lang="en-US" sz="2400" dirty="0">
                <a:effectLst/>
              </a:rPr>
              <a:t>where mean=100 with 1 standard deviation=15. </a:t>
            </a:r>
          </a:p>
          <a:p>
            <a:pPr marL="0" indent="0">
              <a:buNone/>
            </a:pPr>
            <a:r>
              <a:rPr lang="en-US" sz="2400" dirty="0"/>
              <a:t>This testing has been previously </a:t>
            </a:r>
            <a:r>
              <a:rPr lang="en-US" sz="2400" dirty="0">
                <a:solidFill>
                  <a:srgbClr val="92D050"/>
                </a:solidFill>
              </a:rPr>
              <a:t>extensively tested for reliability</a:t>
            </a:r>
            <a:r>
              <a:rPr lang="en-US" sz="2400" dirty="0"/>
              <a:t>. To minimize learning across sessions, </a:t>
            </a:r>
            <a:r>
              <a:rPr lang="en-US" sz="2400" dirty="0">
                <a:solidFill>
                  <a:srgbClr val="FFFF00"/>
                </a:solidFill>
              </a:rPr>
              <a:t>3 alternate forms of cognitive tests were developed</a:t>
            </a:r>
            <a:r>
              <a:rPr lang="en-US" sz="2400" dirty="0"/>
              <a:t> with identical psychometric properties but different items.  Equivalence for all three alternate forms was demonstrated to have an </a:t>
            </a:r>
            <a:r>
              <a:rPr lang="en-US" sz="2400" dirty="0">
                <a:solidFill>
                  <a:srgbClr val="FFFF00"/>
                </a:solidFill>
              </a:rPr>
              <a:t>acceptable test-retest reliability</a:t>
            </a:r>
          </a:p>
        </p:txBody>
      </p:sp>
    </p:spTree>
    <p:extLst>
      <p:ext uri="{BB962C8B-B14F-4D97-AF65-F5344CB8AC3E}">
        <p14:creationId xmlns:p14="http://schemas.microsoft.com/office/powerpoint/2010/main" val="2000897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0000"/>
                </a:solidFill>
              </a:rPr>
              <a:t>Z score NFB</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76800" y="-76200"/>
            <a:ext cx="5867400" cy="693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1524000" y="1371600"/>
            <a:ext cx="3352800" cy="5486400"/>
          </a:xfrm>
        </p:spPr>
        <p:txBody>
          <a:bodyPr>
            <a:normAutofit fontScale="62500" lnSpcReduction="20000"/>
          </a:bodyPr>
          <a:lstStyle/>
          <a:p>
            <a:r>
              <a:rPr lang="en-US" sz="2500" dirty="0"/>
              <a:t>The clinical use of NFB in neuropsychiatry involves </a:t>
            </a:r>
            <a:r>
              <a:rPr lang="en-US" sz="2500" dirty="0">
                <a:solidFill>
                  <a:srgbClr val="FFC000"/>
                </a:solidFill>
              </a:rPr>
              <a:t>3 steps: </a:t>
            </a:r>
          </a:p>
          <a:p>
            <a:pPr marL="342900" indent="-342900">
              <a:buAutoNum type="arabicPeriod"/>
            </a:pPr>
            <a:r>
              <a:rPr lang="en-US" sz="2500" dirty="0"/>
              <a:t>1. Evaluation of patients symptoms and complaints</a:t>
            </a:r>
          </a:p>
          <a:p>
            <a:pPr marL="342900" indent="-342900">
              <a:buAutoNum type="arabicPeriod"/>
            </a:pPr>
            <a:r>
              <a:rPr lang="en-US" sz="2500" dirty="0"/>
              <a:t>2. Linking the patient’s symptoms to functional specialization in the brain </a:t>
            </a:r>
          </a:p>
          <a:p>
            <a:pPr marL="342900" indent="-342900">
              <a:buAutoNum type="arabicPeriod"/>
            </a:pPr>
            <a:r>
              <a:rPr lang="en-US" sz="2500" dirty="0"/>
              <a:t>3. Real-time Z score neurofeedback of deviant or deregulated brain regions associated with the patient’s symptoms.</a:t>
            </a:r>
          </a:p>
          <a:p>
            <a:r>
              <a:rPr lang="en-US" sz="2900" dirty="0"/>
              <a:t>Use of real time to an age matched normative database with Z scores or standard deviations to train patients toward </a:t>
            </a:r>
            <a:r>
              <a:rPr lang="en-US" sz="2900" dirty="0">
                <a:solidFill>
                  <a:srgbClr val="FF0000"/>
                </a:solidFill>
              </a:rPr>
              <a:t>Z=O</a:t>
            </a:r>
            <a:r>
              <a:rPr lang="en-US" sz="2900" dirty="0"/>
              <a:t> in brain regions associated with particular disorders.</a:t>
            </a:r>
          </a:p>
        </p:txBody>
      </p:sp>
    </p:spTree>
    <p:extLst>
      <p:ext uri="{BB962C8B-B14F-4D97-AF65-F5344CB8AC3E}">
        <p14:creationId xmlns:p14="http://schemas.microsoft.com/office/powerpoint/2010/main" val="379685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Z-score surface/LORETA 19 electrodes NFB</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r>
              <a:rPr lang="en-US" sz="2000" dirty="0"/>
              <a:t>58 year old female with long history of chronic migraine and daily HA.</a:t>
            </a:r>
          </a:p>
          <a:p>
            <a:endParaRPr lang="en-US" sz="2000" dirty="0"/>
          </a:p>
          <a:p>
            <a:r>
              <a:rPr lang="en-US" sz="2000" dirty="0">
                <a:solidFill>
                  <a:srgbClr val="92D050"/>
                </a:solidFill>
              </a:rPr>
              <a:t>Pre-NFB QEEG </a:t>
            </a:r>
            <a:r>
              <a:rPr lang="en-US" sz="2000" dirty="0"/>
              <a:t>(brain maps) showed marked increase in frontal and central beta power as well as increased delta and theta powers.</a:t>
            </a:r>
          </a:p>
        </p:txBody>
      </p:sp>
      <p:pic>
        <p:nvPicPr>
          <p:cNvPr id="2050" name="Picture 2" descr="C:\Records\Brogdon, Emmalou\Brainmaps\EC\011812_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0"/>
            <a:ext cx="5410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10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9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1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Current options in the treatment of epilepsy">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TotalTime>
  <Words>1118</Words>
  <Application>Microsoft Office PowerPoint</Application>
  <PresentationFormat>Custom</PresentationFormat>
  <Paragraphs>97</Paragraphs>
  <Slides>30</Slides>
  <Notes>3</Notes>
  <HiddenSlides>0</HiddenSlides>
  <MMClips>0</MMClips>
  <ScaleCrop>false</ScaleCrop>
  <HeadingPairs>
    <vt:vector size="4" baseType="variant">
      <vt:variant>
        <vt:lpstr>Theme</vt:lpstr>
      </vt:variant>
      <vt:variant>
        <vt:i4>22</vt:i4>
      </vt:variant>
      <vt:variant>
        <vt:lpstr>Slide Titles</vt:lpstr>
      </vt:variant>
      <vt:variant>
        <vt:i4>30</vt:i4>
      </vt:variant>
    </vt:vector>
  </HeadingPairs>
  <TitlesOfParts>
    <vt:vector size="52" baseType="lpstr">
      <vt:lpstr>2_Current options in the treatment of epilepsy</vt:lpstr>
      <vt:lpstr>3_Current options in the treatment of epilepsy</vt:lpstr>
      <vt:lpstr>4_Current options in the treatment of epilepsy</vt:lpstr>
      <vt:lpstr>5_Current options in the treatment of epilepsy</vt:lpstr>
      <vt:lpstr>6_Current options in the treatment of epilepsy</vt:lpstr>
      <vt:lpstr>7_Current options in the treatment of epilepsy</vt:lpstr>
      <vt:lpstr>8_Current options in the treatment of epilepsy</vt:lpstr>
      <vt:lpstr>9_Current options in the treatment of epilepsy</vt:lpstr>
      <vt:lpstr>10_Current options in the treatment of epilepsy</vt:lpstr>
      <vt:lpstr>11_Current options in the treatment of epilepsy</vt:lpstr>
      <vt:lpstr>12_Current options in the treatment of epilepsy</vt:lpstr>
      <vt:lpstr>13_Current options in the treatment of epilepsy</vt:lpstr>
      <vt:lpstr>19_Current options in the treatment of epilepsy</vt:lpstr>
      <vt:lpstr>20_Current options in the treatment of epilepsy</vt:lpstr>
      <vt:lpstr>21_Current options in the treatment of epilepsy</vt:lpstr>
      <vt:lpstr>Current options in the treatment of epilepsy</vt:lpstr>
      <vt:lpstr>14_Current options in the treatment of epilepsy</vt:lpstr>
      <vt:lpstr>15_Current options in the treatment of epilepsy</vt:lpstr>
      <vt:lpstr>16_Current options in the treatment of epilepsy</vt:lpstr>
      <vt:lpstr>17_Current options in the treatment of epilepsy</vt:lpstr>
      <vt:lpstr>18_Current options in the treatment of epilepsy</vt:lpstr>
      <vt:lpstr>22_Current options in the treatment of epilepsy</vt:lpstr>
      <vt:lpstr>PowerPoint Presentation</vt:lpstr>
      <vt:lpstr>PowerPoint Presentation</vt:lpstr>
      <vt:lpstr>          Electrical Brain Imaging-Brain Mapping (QEEG)-LORETA  Z-score Neurofeedback in Neuropsychiatric Practice     J. Lucas Koberda, MD, PhD,  Professor of Neurology</vt:lpstr>
      <vt:lpstr>Brodmann cortical areas 1909</vt:lpstr>
      <vt:lpstr>Electrical imaging</vt:lpstr>
      <vt:lpstr>Neuropsychiatric work up</vt:lpstr>
      <vt:lpstr>Materials and Methods</vt:lpstr>
      <vt:lpstr>Z score NFB</vt:lpstr>
      <vt:lpstr>Z-score surface/LORETA 19 electrodes NFB</vt:lpstr>
      <vt:lpstr>Z-scored surface and LORETA 19-electrodes NFB-continuation</vt:lpstr>
      <vt:lpstr>15 year old female competitive horse rider who was complaining of major anxiety before competitions and poor performance. Brain Mapping (QEEG) was completed before Neurofeedback (NFB) and after 15 sessions of NFB. See major reduction of beta activity (red color indicates increased beta activity-responsible for the anxiety) in after NFB maps. After NFB marked improvement of anxiety and performance during the competitions was noted</vt:lpstr>
      <vt:lpstr>15 F with anxiety-LORETA-before and after  15 NFB sessions: BA 25</vt:lpstr>
      <vt:lpstr>PowerPoint Presentation</vt:lpstr>
      <vt:lpstr>Invited publication 2012</vt:lpstr>
      <vt:lpstr>PowerPoint Presentation</vt:lpstr>
      <vt:lpstr>PowerPoint Presentation</vt:lpstr>
      <vt:lpstr>PowerPoint Presentation</vt:lpstr>
      <vt:lpstr>PowerPoint Presentation</vt:lpstr>
      <vt:lpstr>16 M after mTBI-Computerized cognitive testing after 10 sessions of NFB </vt:lpstr>
      <vt:lpstr>32 M-with mTBI-after he was assaulted in psychiatric hospital-computerized cognitive testing before and after NFB </vt:lpstr>
      <vt:lpstr>32 M-with mTBI-after he was assaulted in psychiatric hospital-computerized cognitive testing before and after NFB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Brain Imaging-Brain Mapping (QEEG)-LORETA  Z-score Neurofeedback in Neuropsychiatric Practice     J. Lucas Koberda, MD, PhD,  Professor of Neurology</dc:title>
  <dc:creator>J Lucas Koberda</dc:creator>
  <cp:lastModifiedBy>vamsi8</cp:lastModifiedBy>
  <cp:revision>7</cp:revision>
  <dcterms:created xsi:type="dcterms:W3CDTF">2014-12-15T01:44:24Z</dcterms:created>
  <dcterms:modified xsi:type="dcterms:W3CDTF">2014-12-22T06:52:26Z</dcterms:modified>
</cp:coreProperties>
</file>