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sldIdLst>
    <p:sldId id="345" r:id="rId2"/>
    <p:sldId id="346" r:id="rId3"/>
    <p:sldId id="256" r:id="rId4"/>
    <p:sldId id="257" r:id="rId5"/>
    <p:sldId id="341" r:id="rId6"/>
    <p:sldId id="260" r:id="rId7"/>
    <p:sldId id="333" r:id="rId8"/>
    <p:sldId id="334" r:id="rId9"/>
    <p:sldId id="335" r:id="rId10"/>
    <p:sldId id="343" r:id="rId11"/>
    <p:sldId id="347" r:id="rId12"/>
    <p:sldId id="348" r:id="rId13"/>
    <p:sldId id="34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56" y="-2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A46A11-D320-4319-BB19-6AF34A8AC94B}" type="datetimeFigureOut">
              <a:rPr lang="en-US" smtClean="0"/>
              <a:t>12/2/2015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E54FC7-E7F6-46BE-91CA-F07215B68C83}" type="slidenum">
              <a:rPr lang="en-US" smtClean="0"/>
              <a:t>‹#›</a:t>
            </a:fld>
            <a:endParaRPr lang="en-US"/>
          </a:p>
        </p:txBody>
      </p:sp>
    </p:spTree>
    <p:extLst>
      <p:ext uri="{BB962C8B-B14F-4D97-AF65-F5344CB8AC3E}">
        <p14:creationId xmlns:p14="http://schemas.microsoft.com/office/powerpoint/2010/main" val="2421474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E54FC7-E7F6-46BE-91CA-F07215B68C83}" type="slidenum">
              <a:rPr lang="en-US" smtClean="0"/>
              <a:t>3</a:t>
            </a:fld>
            <a:endParaRPr lang="en-US"/>
          </a:p>
        </p:txBody>
      </p:sp>
    </p:spTree>
    <p:extLst>
      <p:ext uri="{BB962C8B-B14F-4D97-AF65-F5344CB8AC3E}">
        <p14:creationId xmlns:p14="http://schemas.microsoft.com/office/powerpoint/2010/main" val="933886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897EF42-4468-45B4-839B-0223E8CED2DD}" type="datetimeFigureOut">
              <a:rPr lang="en-US" smtClean="0"/>
              <a:t>12/2/2015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F925245-6EC2-4710-A17C-F03DBAEE8A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897EF42-4468-45B4-839B-0223E8CED2DD}" type="datetimeFigureOut">
              <a:rPr lang="en-US" smtClean="0"/>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7EF42-4468-45B4-839B-0223E8CED2DD}" type="datetimeFigureOut">
              <a:rPr lang="en-US" smtClean="0"/>
              <a:t>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897EF42-4468-45B4-839B-0223E8CED2DD}" type="datetimeFigureOut">
              <a:rPr lang="en-US" smtClean="0"/>
              <a:t>12/2/2015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897EF42-4468-45B4-839B-0223E8CED2DD}" type="datetimeFigureOut">
              <a:rPr lang="en-US" smtClean="0"/>
              <a:t>12/2/2015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97EF42-4468-45B4-839B-0223E8CED2DD}" type="datetimeFigureOut">
              <a:rPr lang="en-US" smtClean="0"/>
              <a:t>12/2/2015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7EF42-4468-45B4-839B-0223E8CED2DD}" type="datetimeFigureOut">
              <a:rPr lang="en-US" smtClean="0"/>
              <a:t>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897EF42-4468-45B4-839B-0223E8CED2DD}" type="datetimeFigureOut">
              <a:rPr lang="en-US" smtClean="0"/>
              <a:t>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F925245-6EC2-4710-A17C-F03DBAEE8AC6}"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897EF42-4468-45B4-839B-0223E8CED2DD}" type="datetimeFigureOut">
              <a:rPr lang="en-US" smtClean="0"/>
              <a:t>12/2/2015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F925245-6EC2-4710-A17C-F03DBAEE8AC6}"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hyperlink" Target="http://omicsonline.org/membership.php"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omicsonline.org/Submitmanuscript.php"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rakesh-s\Desktop\spring-ppt-template-green-blue-nature-plants-backgrounds-wallpapers-960x3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37650" cy="284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ubtitle 2"/>
          <p:cNvSpPr txBox="1">
            <a:spLocks/>
          </p:cNvSpPr>
          <p:nvPr/>
        </p:nvSpPr>
        <p:spPr>
          <a:xfrm>
            <a:off x="2133600" y="819563"/>
            <a:ext cx="6556375" cy="758347"/>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defRPr/>
            </a:pPr>
            <a:r>
              <a:rPr lang="en-US" sz="5400" smtClean="0">
                <a:solidFill>
                  <a:schemeClr val="accent6"/>
                </a:solidFill>
                <a:latin typeface="Stencil" panose="040409050D0802020404" pitchFamily="82" charset="0"/>
              </a:rPr>
              <a:t>OMICS international</a:t>
            </a:r>
            <a:endParaRPr lang="en-US" sz="5400" dirty="0">
              <a:solidFill>
                <a:schemeClr val="accent6"/>
              </a:solidFill>
              <a:latin typeface="Stencil" panose="040409050D0802020404" pitchFamily="82" charset="0"/>
            </a:endParaRPr>
          </a:p>
        </p:txBody>
      </p:sp>
      <p:sp>
        <p:nvSpPr>
          <p:cNvPr id="3076" name="Rectangle 8"/>
          <p:cNvSpPr>
            <a:spLocks noChangeArrowheads="1"/>
          </p:cNvSpPr>
          <p:nvPr/>
        </p:nvSpPr>
        <p:spPr bwMode="auto">
          <a:xfrm>
            <a:off x="2209800" y="6372225"/>
            <a:ext cx="5019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000">
                <a:solidFill>
                  <a:srgbClr val="7030A0"/>
                </a:solidFill>
                <a:cs typeface="Arial" pitchFamily="34" charset="0"/>
              </a:rPr>
              <a:t>Contact us at: contact.omics@omicsonline.org</a:t>
            </a:r>
          </a:p>
        </p:txBody>
      </p:sp>
      <p:sp>
        <p:nvSpPr>
          <p:cNvPr id="2" name="Folded Corner 1"/>
          <p:cNvSpPr/>
          <p:nvPr/>
        </p:nvSpPr>
        <p:spPr>
          <a:xfrm>
            <a:off x="6350" y="2849563"/>
            <a:ext cx="9137650" cy="3922712"/>
          </a:xfrm>
          <a:prstGeom prst="foldedCorner">
            <a:avLst/>
          </a:prstGeom>
        </p:spPr>
        <p:style>
          <a:lnRef idx="1">
            <a:schemeClr val="accent5"/>
          </a:lnRef>
          <a:fillRef idx="2">
            <a:schemeClr val="accent5"/>
          </a:fillRef>
          <a:effectRef idx="1">
            <a:schemeClr val="accent5"/>
          </a:effectRef>
          <a:fontRef idx="minor">
            <a:schemeClr val="dk1"/>
          </a:fontRef>
        </p:style>
        <p:txBody>
          <a:bodyPr anchor="ctr"/>
          <a:lstStyle/>
          <a:p>
            <a:pPr>
              <a:defRPr/>
            </a:pPr>
            <a:r>
              <a:rPr lang="en-US" sz="2200" dirty="0">
                <a:solidFill>
                  <a:srgbClr val="0070C0"/>
                </a:solidFill>
                <a:latin typeface="Nyala" panose="02000504070300020003" pitchFamily="2" charset="0"/>
              </a:rPr>
              <a:t>OMICS </a:t>
            </a:r>
            <a:r>
              <a:rPr lang="en-US" sz="2200" dirty="0" smtClean="0">
                <a:solidFill>
                  <a:srgbClr val="0070C0"/>
                </a:solidFill>
                <a:latin typeface="Nyala" panose="02000504070300020003" pitchFamily="2" charset="0"/>
              </a:rPr>
              <a:t>International </a:t>
            </a:r>
            <a:r>
              <a:rPr lang="en-US" sz="2200" dirty="0">
                <a:solidFill>
                  <a:srgbClr val="0070C0"/>
                </a:solidFill>
                <a:latin typeface="Nyala" panose="02000504070300020003" pitchFamily="2" charset="0"/>
              </a:rPr>
              <a:t>through its Open Access Initiative is committed to make genuine and reliable contributions to the scientific community. OMICS International hosts over </a:t>
            </a:r>
            <a:r>
              <a:rPr lang="en-US" sz="2200" b="1" dirty="0" smtClean="0">
                <a:solidFill>
                  <a:srgbClr val="0070C0"/>
                </a:solidFill>
                <a:latin typeface="Nyala" panose="02000504070300020003" pitchFamily="2" charset="0"/>
              </a:rPr>
              <a:t>700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leading-edge peer reviewed Open Access Journals and organizes over </a:t>
            </a:r>
            <a:r>
              <a:rPr lang="en-US" sz="2200" b="1" dirty="0" smtClean="0">
                <a:solidFill>
                  <a:srgbClr val="0070C0"/>
                </a:solidFill>
                <a:latin typeface="Nyala" panose="02000504070300020003" pitchFamily="2" charset="0"/>
              </a:rPr>
              <a:t>1000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International Conferences annually all over the world. OMICS International journals have over </a:t>
            </a:r>
            <a:r>
              <a:rPr lang="en-US" sz="2200" b="1" dirty="0" smtClean="0">
                <a:solidFill>
                  <a:srgbClr val="0070C0"/>
                </a:solidFill>
                <a:latin typeface="Nyala" panose="02000504070300020003" pitchFamily="2" charset="0"/>
              </a:rPr>
              <a:t>10 </a:t>
            </a:r>
            <a:r>
              <a:rPr lang="en-US" sz="2200" b="1" dirty="0">
                <a:solidFill>
                  <a:srgbClr val="0070C0"/>
                </a:solidFill>
                <a:latin typeface="Nyala" panose="02000504070300020003" pitchFamily="2" charset="0"/>
              </a:rPr>
              <a:t>million</a:t>
            </a:r>
            <a:r>
              <a:rPr lang="en-US" sz="2200" dirty="0">
                <a:solidFill>
                  <a:srgbClr val="0070C0"/>
                </a:solidFill>
                <a:latin typeface="Nyala" panose="02000504070300020003" pitchFamily="2" charset="0"/>
              </a:rPr>
              <a:t> readers and the fame and success of the same can be attributed to the strong editorial board which contains over </a:t>
            </a:r>
            <a:r>
              <a:rPr lang="en-US" sz="2200" b="1" dirty="0" smtClean="0">
                <a:solidFill>
                  <a:srgbClr val="0070C0"/>
                </a:solidFill>
                <a:latin typeface="Nyala" panose="02000504070300020003" pitchFamily="2" charset="0"/>
              </a:rPr>
              <a:t>50000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eminent personalities that ensure a rapid, quality and quick review process. OMICS International signed an agreement with more than </a:t>
            </a:r>
            <a:r>
              <a:rPr lang="en-US" sz="2200" b="1" dirty="0">
                <a:solidFill>
                  <a:srgbClr val="0070C0"/>
                </a:solidFill>
                <a:latin typeface="Nyala" panose="02000504070300020003" pitchFamily="2" charset="0"/>
              </a:rPr>
              <a:t>1000</a:t>
            </a:r>
            <a:r>
              <a:rPr lang="en-US" sz="2200" dirty="0">
                <a:solidFill>
                  <a:srgbClr val="0070C0"/>
                </a:solidFill>
                <a:latin typeface="Nyala" panose="02000504070300020003" pitchFamily="2" charset="0"/>
              </a:rPr>
              <a:t> International Societies to make healthcare information Open Access.</a:t>
            </a:r>
          </a:p>
        </p:txBody>
      </p:sp>
      <p:pic>
        <p:nvPicPr>
          <p:cNvPr id="7" name="Picture 2" descr="C:\Users\pramoda-e\Desktop\OMICS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914400"/>
            <a:ext cx="2133600" cy="1935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5797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600200"/>
            <a:ext cx="8382000" cy="5262979"/>
          </a:xfrm>
          <a:prstGeom prst="rect">
            <a:avLst/>
          </a:prstGeom>
        </p:spPr>
        <p:txBody>
          <a:bodyPr wrap="square">
            <a:spAutoFit/>
          </a:bodyPr>
          <a:lstStyle/>
          <a:p>
            <a:r>
              <a:rPr lang="en-US" sz="2400" b="1" dirty="0" smtClean="0"/>
              <a:t>Elevated </a:t>
            </a:r>
            <a:r>
              <a:rPr lang="en-US" sz="2400" b="1" dirty="0"/>
              <a:t>high-sensitivity C-reactive protein in preterm infants with pulmonary colonization with </a:t>
            </a:r>
            <a:r>
              <a:rPr lang="en-US" sz="2400" b="1" dirty="0" err="1"/>
              <a:t>Ureaplasma</a:t>
            </a:r>
            <a:r>
              <a:rPr lang="en-US" sz="2400" b="1" dirty="0"/>
              <a:t>.</a:t>
            </a:r>
          </a:p>
          <a:p>
            <a:r>
              <a:rPr lang="en-US" sz="2400" dirty="0"/>
              <a:t>John T Meadows, Benjamin T Kopp, Lori A Shook, Hubert O Ballard, Don </a:t>
            </a:r>
            <a:r>
              <a:rPr lang="en-US" sz="2400" dirty="0" smtClean="0"/>
              <a:t>Hayes</a:t>
            </a:r>
          </a:p>
          <a:p>
            <a:endParaRPr lang="en-US" sz="2400" b="1" dirty="0" smtClean="0"/>
          </a:p>
          <a:p>
            <a:r>
              <a:rPr lang="en-US" sz="2400" b="1" dirty="0" smtClean="0"/>
              <a:t>Light </a:t>
            </a:r>
            <a:r>
              <a:rPr lang="en-US" sz="2400" b="1" dirty="0"/>
              <a:t>exposure and depression in hospitalized adult patients with cystic fibrosis.</a:t>
            </a:r>
          </a:p>
          <a:p>
            <a:r>
              <a:rPr lang="en-US" sz="2400" dirty="0"/>
              <a:t>Benjamin T Kopp, Don Hayes, Mia </a:t>
            </a:r>
            <a:r>
              <a:rPr lang="en-US" sz="2400" dirty="0" err="1"/>
              <a:t>Ratkiewicz</a:t>
            </a:r>
            <a:r>
              <a:rPr lang="en-US" sz="2400" dirty="0"/>
              <a:t>, Nancy </a:t>
            </a:r>
            <a:r>
              <a:rPr lang="en-US" sz="2400" dirty="0" err="1"/>
              <a:t>Baron,Mark</a:t>
            </a:r>
            <a:r>
              <a:rPr lang="en-US" sz="2400" dirty="0"/>
              <a:t> </a:t>
            </a:r>
            <a:r>
              <a:rPr lang="en-US" sz="2400" dirty="0" err="1" smtClean="0"/>
              <a:t>Splaingard</a:t>
            </a:r>
            <a:endParaRPr lang="en-US" sz="2400" dirty="0"/>
          </a:p>
          <a:p>
            <a:endParaRPr lang="en-US" sz="2400" b="1" dirty="0"/>
          </a:p>
          <a:p>
            <a:r>
              <a:rPr lang="en-US" sz="2400" b="1" dirty="0" smtClean="0"/>
              <a:t>Diabetic </a:t>
            </a:r>
            <a:r>
              <a:rPr lang="en-US" sz="2400" b="1" dirty="0" err="1"/>
              <a:t>myonecrosis</a:t>
            </a:r>
            <a:r>
              <a:rPr lang="en-US" sz="2400" b="1" dirty="0"/>
              <a:t> in a cystic fibrosis patient.</a:t>
            </a:r>
          </a:p>
          <a:p>
            <a:r>
              <a:rPr lang="en-US" sz="2400" dirty="0"/>
              <a:t>Benjamin T Kopp, Stephen </a:t>
            </a:r>
            <a:r>
              <a:rPr lang="en-US" sz="2400" dirty="0" err="1"/>
              <a:t>Kirkby</a:t>
            </a:r>
            <a:r>
              <a:rPr lang="en-US" sz="2400" dirty="0"/>
              <a:t>, Don Hayes, Kevin M </a:t>
            </a:r>
            <a:r>
              <a:rPr lang="en-US" sz="2400" dirty="0" err="1"/>
              <a:t>Flanigan</a:t>
            </a:r>
            <a:endParaRPr lang="en-US" sz="2400" dirty="0"/>
          </a:p>
          <a:p>
            <a:endParaRPr lang="en-US" sz="2400" dirty="0"/>
          </a:p>
        </p:txBody>
      </p:sp>
      <p:pic>
        <p:nvPicPr>
          <p:cNvPr id="3"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7574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a:p>
        </p:txBody>
      </p:sp>
      <p:pic>
        <p:nvPicPr>
          <p:cNvPr id="1536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 y="0"/>
            <a:ext cx="9191625" cy="695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23887" y="225425"/>
            <a:ext cx="8229600" cy="1143000"/>
          </a:xfrm>
          <a:prstGeom prst="rect">
            <a:avLst/>
          </a:prstGeom>
        </p:spPr>
        <p:style>
          <a:lnRef idx="1">
            <a:schemeClr val="accent3"/>
          </a:lnRef>
          <a:fillRef idx="2">
            <a:schemeClr val="accent3"/>
          </a:fillRef>
          <a:effectRef idx="1">
            <a:schemeClr val="accent3"/>
          </a:effectRef>
          <a:fontRef idx="minor">
            <a:schemeClr val="dk1"/>
          </a:fontRef>
        </p:style>
        <p:txBody>
          <a:bodyPr anchor="ctr">
            <a:normAutofit fontScale="82500" lnSpcReduction="10000"/>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defRPr/>
            </a:pPr>
            <a:r>
              <a:rPr lang="en-US" dirty="0" smtClean="0"/>
              <a:t>Journal of Air &amp; Water Borne Diseases</a:t>
            </a:r>
          </a:p>
          <a:p>
            <a:pPr>
              <a:defRPr/>
            </a:pPr>
            <a:r>
              <a:rPr lang="en-US" dirty="0" smtClean="0"/>
              <a:t>Related Journals</a:t>
            </a:r>
            <a:endParaRPr lang="en-US" dirty="0"/>
          </a:p>
        </p:txBody>
      </p:sp>
      <p:sp>
        <p:nvSpPr>
          <p:cNvPr id="7" name="Vertical Scroll 6"/>
          <p:cNvSpPr/>
          <p:nvPr/>
        </p:nvSpPr>
        <p:spPr>
          <a:xfrm>
            <a:off x="-108826" y="1627188"/>
            <a:ext cx="5864225" cy="5486400"/>
          </a:xfrm>
          <a:prstGeom prst="verticalScroll">
            <a:avLst/>
          </a:prstGeom>
        </p:spPr>
        <p:style>
          <a:lnRef idx="1">
            <a:schemeClr val="accent3"/>
          </a:lnRef>
          <a:fillRef idx="3">
            <a:schemeClr val="accent3"/>
          </a:fillRef>
          <a:effectRef idx="2">
            <a:schemeClr val="accent3"/>
          </a:effectRef>
          <a:fontRef idx="minor">
            <a:schemeClr val="lt1"/>
          </a:fontRef>
        </p:style>
        <p:txBody>
          <a:bodyPr anchor="ctr"/>
          <a:lstStyle/>
          <a:p>
            <a:pPr marL="342900" indent="-342900">
              <a:buFont typeface="Wingdings" panose="05000000000000000000" pitchFamily="2" charset="2"/>
              <a:buChar char="Ø"/>
              <a:defRPr/>
            </a:pPr>
            <a:r>
              <a:rPr lang="en-US" sz="2800" dirty="0">
                <a:solidFill>
                  <a:schemeClr val="bg1"/>
                </a:solidFill>
                <a:latin typeface="Estrangelo Edessa" panose="03080600000000000000" pitchFamily="66" charset="0"/>
                <a:cs typeface="Estrangelo Edessa" panose="03080600000000000000" pitchFamily="66" charset="0"/>
              </a:rPr>
              <a:t>Journal of Bacteriology &amp; </a:t>
            </a:r>
            <a:r>
              <a:rPr lang="en-US" sz="2800" dirty="0" smtClean="0">
                <a:solidFill>
                  <a:schemeClr val="bg1"/>
                </a:solidFill>
                <a:latin typeface="Estrangelo Edessa" panose="03080600000000000000" pitchFamily="66" charset="0"/>
                <a:cs typeface="Estrangelo Edessa" panose="03080600000000000000" pitchFamily="66" charset="0"/>
              </a:rPr>
              <a:t>Parasitology</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Medical Microbiology &amp; </a:t>
            </a:r>
            <a:r>
              <a:rPr lang="en-IN" sz="2800" dirty="0" smtClean="0">
                <a:solidFill>
                  <a:schemeClr val="bg1"/>
                </a:solidFill>
                <a:latin typeface="Estrangelo Edessa" panose="03080600000000000000" pitchFamily="66" charset="0"/>
                <a:cs typeface="Estrangelo Edessa" panose="03080600000000000000" pitchFamily="66" charset="0"/>
              </a:rPr>
              <a:t>Diagnosis</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Microbial &amp; Biochemical </a:t>
            </a:r>
            <a:r>
              <a:rPr lang="en-IN" sz="2800" dirty="0" smtClean="0">
                <a:solidFill>
                  <a:schemeClr val="bg1"/>
                </a:solidFill>
                <a:latin typeface="Estrangelo Edessa" panose="03080600000000000000" pitchFamily="66" charset="0"/>
                <a:cs typeface="Estrangelo Edessa" panose="03080600000000000000" pitchFamily="66" charset="0"/>
              </a:rPr>
              <a:t>Technology</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Plant Pathology &amp; </a:t>
            </a:r>
            <a:r>
              <a:rPr lang="en-IN" sz="2800" dirty="0" smtClean="0">
                <a:solidFill>
                  <a:schemeClr val="bg1"/>
                </a:solidFill>
                <a:latin typeface="Estrangelo Edessa" panose="03080600000000000000" pitchFamily="66" charset="0"/>
                <a:cs typeface="Estrangelo Edessa" panose="03080600000000000000" pitchFamily="66" charset="0"/>
              </a:rPr>
              <a:t>Microbiology</a:t>
            </a:r>
          </a:p>
          <a:p>
            <a:pPr marL="342900" indent="-342900">
              <a:buFont typeface="Wingdings" panose="05000000000000000000" pitchFamily="2" charset="2"/>
              <a:buChar char="Ø"/>
              <a:defRPr/>
            </a:pPr>
            <a:r>
              <a:rPr lang="en-US" sz="2800" dirty="0">
                <a:solidFill>
                  <a:schemeClr val="bg1"/>
                </a:solidFill>
                <a:latin typeface="Estrangelo Edessa" panose="03080600000000000000" pitchFamily="66" charset="0"/>
                <a:cs typeface="Estrangelo Edessa" panose="03080600000000000000" pitchFamily="66" charset="0"/>
              </a:rPr>
              <a:t>Journal of Vaccines &amp; Vaccination</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3861048"/>
            <a:ext cx="3561407" cy="29969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67915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descr="C:\Users\rakesh-s\Desktop\speak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62400"/>
            <a:ext cx="9144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Horizontal Scroll 5"/>
          <p:cNvSpPr/>
          <p:nvPr/>
        </p:nvSpPr>
        <p:spPr>
          <a:xfrm>
            <a:off x="346075" y="914400"/>
            <a:ext cx="8229600" cy="3429000"/>
          </a:xfrm>
          <a:prstGeom prst="horizontalScroll">
            <a:avLst/>
          </a:prstGeom>
        </p:spPr>
        <p:style>
          <a:lnRef idx="3">
            <a:schemeClr val="lt1"/>
          </a:lnRef>
          <a:fillRef idx="1">
            <a:schemeClr val="accent2"/>
          </a:fillRef>
          <a:effectRef idx="1">
            <a:schemeClr val="accent2"/>
          </a:effectRef>
          <a:fontRef idx="minor">
            <a:schemeClr val="lt1"/>
          </a:fontRef>
        </p:style>
        <p:txBody>
          <a:bodyPr anchor="ctr"/>
          <a:lstStyle/>
          <a:p>
            <a:pPr marL="285750" indent="-285750">
              <a:buFont typeface="Wingdings" panose="05000000000000000000" pitchFamily="2" charset="2"/>
              <a:buChar char="Ø"/>
              <a:defRPr/>
            </a:pPr>
            <a:r>
              <a:rPr lang="en-IN" dirty="0"/>
              <a:t>Allergy Conference </a:t>
            </a:r>
            <a:endParaRPr lang="en-IN" dirty="0" smtClean="0"/>
          </a:p>
          <a:p>
            <a:pPr marL="285750" indent="-285750">
              <a:buFont typeface="Wingdings" panose="05000000000000000000" pitchFamily="2" charset="2"/>
              <a:buChar char="Ø"/>
              <a:defRPr/>
            </a:pPr>
            <a:r>
              <a:rPr lang="en-IN" dirty="0"/>
              <a:t>4th Bacteriology and Infectious Diseases </a:t>
            </a:r>
            <a:r>
              <a:rPr lang="en-IN" dirty="0" smtClean="0"/>
              <a:t>Conference</a:t>
            </a:r>
          </a:p>
          <a:p>
            <a:pPr marL="285750" indent="-285750">
              <a:buFont typeface="Wingdings" panose="05000000000000000000" pitchFamily="2" charset="2"/>
              <a:buChar char="Ø"/>
              <a:defRPr/>
            </a:pPr>
            <a:r>
              <a:rPr lang="en-IN" dirty="0"/>
              <a:t>2nd Infectious Diseases Congress</a:t>
            </a:r>
            <a:endParaRPr lang="en-US" dirty="0" smtClean="0"/>
          </a:p>
        </p:txBody>
      </p:sp>
      <p:sp>
        <p:nvSpPr>
          <p:cNvPr id="7" name="Double Wave 6"/>
          <p:cNvSpPr/>
          <p:nvPr/>
        </p:nvSpPr>
        <p:spPr>
          <a:xfrm>
            <a:off x="160585" y="-14436"/>
            <a:ext cx="8777288" cy="1435100"/>
          </a:xfrm>
          <a:prstGeom prst="doubleWave">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dirty="0" smtClean="0"/>
              <a:t>Journal of </a:t>
            </a:r>
            <a:r>
              <a:rPr lang="en-US" sz="3600" dirty="0"/>
              <a:t>Air &amp; Water Borne Diseases</a:t>
            </a:r>
            <a:r>
              <a:rPr lang="en-US" sz="3600" dirty="0" smtClean="0"/>
              <a:t/>
            </a:r>
            <a:br>
              <a:rPr lang="en-US" sz="3600" dirty="0" smtClean="0"/>
            </a:br>
            <a:r>
              <a:rPr lang="en-US" sz="3600" dirty="0" smtClean="0"/>
              <a:t>Related Conferences</a:t>
            </a:r>
            <a:endParaRPr lang="en-US" sz="3600" dirty="0"/>
          </a:p>
        </p:txBody>
      </p:sp>
    </p:spTree>
    <p:extLst>
      <p:ext uri="{BB962C8B-B14F-4D97-AF65-F5344CB8AC3E}">
        <p14:creationId xmlns:p14="http://schemas.microsoft.com/office/powerpoint/2010/main" val="3439387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dirty="0"/>
          </a:p>
        </p:txBody>
      </p:sp>
      <p:pic>
        <p:nvPicPr>
          <p:cNvPr id="17412" name="Picture 2" descr="C:\Users\rakesh-s\Desktop\2-2nd-de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34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3" descr="C:\Users\rakesh-s\Desktop\member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1000"/>
            <a:ext cx="914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1600200" y="0"/>
            <a:ext cx="7086600" cy="830262"/>
          </a:xfrm>
          <a:prstGeom prst="rect">
            <a:avLst/>
          </a:prstGeom>
        </p:spPr>
        <p:txBody>
          <a:bodyPr>
            <a:spAutoFit/>
          </a:bodyPr>
          <a:lstStyle/>
          <a:p>
            <a:pPr>
              <a:defRPr/>
            </a:pPr>
            <a:r>
              <a:rPr lang="en-US" sz="2400" b="1" dirty="0">
                <a:solidFill>
                  <a:schemeClr val="accent5">
                    <a:lumMod val="10000"/>
                  </a:schemeClr>
                </a:solidFill>
                <a:latin typeface="Andalus" panose="02020603050405020304" pitchFamily="18" charset="-78"/>
                <a:cs typeface="Andalus" panose="02020603050405020304" pitchFamily="18" charset="-78"/>
              </a:rPr>
              <a:t>OMICS International </a:t>
            </a:r>
            <a:r>
              <a:rPr lang="en-US" sz="2400" b="1" dirty="0" smtClean="0">
                <a:solidFill>
                  <a:schemeClr val="accent5">
                    <a:lumMod val="10000"/>
                  </a:schemeClr>
                </a:solidFill>
                <a:latin typeface="Andalus" panose="02020603050405020304" pitchFamily="18" charset="-78"/>
                <a:cs typeface="Andalus" panose="02020603050405020304" pitchFamily="18" charset="-78"/>
              </a:rPr>
              <a:t>Open </a:t>
            </a:r>
            <a:r>
              <a:rPr lang="en-US" sz="2400" b="1" dirty="0">
                <a:solidFill>
                  <a:schemeClr val="accent5">
                    <a:lumMod val="10000"/>
                  </a:schemeClr>
                </a:solidFill>
                <a:latin typeface="Andalus" panose="02020603050405020304" pitchFamily="18" charset="-78"/>
                <a:cs typeface="Andalus" panose="02020603050405020304" pitchFamily="18" charset="-78"/>
              </a:rPr>
              <a:t>Access Membership</a:t>
            </a:r>
            <a:br>
              <a:rPr lang="en-US" sz="2400" b="1" dirty="0">
                <a:solidFill>
                  <a:schemeClr val="accent5">
                    <a:lumMod val="10000"/>
                  </a:schemeClr>
                </a:solidFill>
                <a:latin typeface="Andalus" panose="02020603050405020304" pitchFamily="18" charset="-78"/>
                <a:cs typeface="Andalus" panose="02020603050405020304" pitchFamily="18" charset="-78"/>
              </a:rPr>
            </a:br>
            <a:endParaRPr lang="en-US" sz="2400" dirty="0">
              <a:solidFill>
                <a:schemeClr val="accent5">
                  <a:lumMod val="10000"/>
                </a:schemeClr>
              </a:solidFill>
              <a:latin typeface="Andalus" panose="02020603050405020304" pitchFamily="18" charset="-78"/>
              <a:cs typeface="Andalus" panose="02020603050405020304" pitchFamily="18" charset="-78"/>
            </a:endParaRPr>
          </a:p>
        </p:txBody>
      </p:sp>
      <p:sp>
        <p:nvSpPr>
          <p:cNvPr id="7" name="Teardrop 6"/>
          <p:cNvSpPr/>
          <p:nvPr/>
        </p:nvSpPr>
        <p:spPr>
          <a:xfrm>
            <a:off x="1295400" y="630238"/>
            <a:ext cx="7696200" cy="3560762"/>
          </a:xfrm>
          <a:prstGeom prst="teardrop">
            <a:avLst/>
          </a:prstGeom>
          <a:solidFill>
            <a:schemeClr val="accent3">
              <a:lumMod val="75000"/>
            </a:schemeClr>
          </a:solidFill>
        </p:spPr>
        <p:style>
          <a:lnRef idx="1">
            <a:schemeClr val="accent5"/>
          </a:lnRef>
          <a:fillRef idx="2">
            <a:schemeClr val="accent5"/>
          </a:fillRef>
          <a:effectRef idx="1">
            <a:schemeClr val="accent5"/>
          </a:effectRef>
          <a:fontRef idx="minor">
            <a:schemeClr val="dk1"/>
          </a:fontRef>
        </p:style>
        <p:txBody>
          <a:bodyPr anchor="ctr"/>
          <a:lstStyle/>
          <a:p>
            <a:pPr>
              <a:defRPr/>
            </a:pPr>
            <a:r>
              <a:rPr lang="en-US" sz="1800" dirty="0">
                <a:latin typeface="Calisto MT" panose="02040603050505030304" pitchFamily="18" charset="0"/>
              </a:rPr>
              <a:t>OMICS </a:t>
            </a:r>
            <a:r>
              <a:rPr lang="en-US" sz="1800" dirty="0" smtClean="0">
                <a:latin typeface="Calisto MT" panose="02040603050505030304" pitchFamily="18" charset="0"/>
              </a:rPr>
              <a:t>International </a:t>
            </a:r>
            <a:r>
              <a:rPr lang="en-US" sz="1800" dirty="0">
                <a:latin typeface="Calisto MT" panose="02040603050505030304" pitchFamily="18" charset="0"/>
              </a:rPr>
              <a:t>Open Access Membership enables academic and research institutions, funders and corporations to actively encourage open access in scholarly communication and the dissemination of research published by their authors.</a:t>
            </a:r>
          </a:p>
          <a:p>
            <a:pPr>
              <a:defRPr/>
            </a:pPr>
            <a:r>
              <a:rPr lang="en-US" sz="1800" dirty="0">
                <a:latin typeface="Calisto MT" panose="02040603050505030304" pitchFamily="18" charset="0"/>
              </a:rPr>
              <a:t>For more details and benefits, click on the link below:</a:t>
            </a:r>
          </a:p>
          <a:p>
            <a:pPr>
              <a:defRPr/>
            </a:pPr>
            <a:r>
              <a:rPr lang="en-US" sz="1800" dirty="0">
                <a:solidFill>
                  <a:schemeClr val="accent4">
                    <a:lumMod val="10000"/>
                  </a:schemeClr>
                </a:solidFill>
                <a:latin typeface="Calisto MT" panose="02040603050505030304" pitchFamily="18" charset="0"/>
                <a:hlinkClick r:id="rId4"/>
              </a:rPr>
              <a:t>http://omicsonline.org/membership.php</a:t>
            </a:r>
            <a:r>
              <a:rPr lang="en-US" sz="1800" dirty="0">
                <a:solidFill>
                  <a:schemeClr val="accent4">
                    <a:lumMod val="10000"/>
                  </a:schemeClr>
                </a:solidFill>
                <a:latin typeface="Calisto MT" panose="02040603050505030304" pitchFamily="18" charset="0"/>
              </a:rPr>
              <a:t> </a:t>
            </a:r>
          </a:p>
        </p:txBody>
      </p:sp>
    </p:spTree>
    <p:extLst>
      <p:ext uri="{BB962C8B-B14F-4D97-AF65-F5344CB8AC3E}">
        <p14:creationId xmlns:p14="http://schemas.microsoft.com/office/powerpoint/2010/main" val="2930249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rakesh-s\Desktop\blue_light_background_04_vector_18188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663"/>
            <a:ext cx="9144000" cy="692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owchart: Display 4"/>
          <p:cNvSpPr/>
          <p:nvPr/>
        </p:nvSpPr>
        <p:spPr>
          <a:xfrm>
            <a:off x="14288" y="381000"/>
            <a:ext cx="9129712" cy="5410200"/>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International </a:t>
            </a:r>
            <a:r>
              <a:rPr lang="en-IN" sz="2000" dirty="0" smtClean="0">
                <a:solidFill>
                  <a:schemeClr val="bg2">
                    <a:lumMod val="10000"/>
                  </a:schemeClr>
                </a:solidFill>
                <a:latin typeface="Centaur" panose="02030504050205020304" pitchFamily="18" charset="0"/>
              </a:rPr>
              <a:t>welcomes </a:t>
            </a:r>
            <a:r>
              <a:rPr lang="en-IN" sz="2000" dirty="0">
                <a:solidFill>
                  <a:schemeClr val="bg2">
                    <a:lumMod val="10000"/>
                  </a:schemeClr>
                </a:solidFill>
                <a:latin typeface="Centaur" panose="02030504050205020304" pitchFamily="18" charset="0"/>
              </a:rPr>
              <a:t>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International follows 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6" name="Rectangle 5"/>
          <p:cNvSpPr/>
          <p:nvPr/>
        </p:nvSpPr>
        <p:spPr>
          <a:xfrm>
            <a:off x="319088" y="5910263"/>
            <a:ext cx="7010400" cy="92233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US" b="1" dirty="0">
                <a:solidFill>
                  <a:srgbClr val="0070C0"/>
                </a:solidFill>
                <a:latin typeface="Microsoft YaHei" panose="020B0503020204020204" pitchFamily="34" charset="-122"/>
                <a:ea typeface="Microsoft YaHei" panose="020B0503020204020204" pitchFamily="34" charset="-122"/>
              </a:rPr>
              <a:t>For more details please visit our website: </a:t>
            </a:r>
            <a:r>
              <a:rPr lang="en-US" b="1" dirty="0">
                <a:solidFill>
                  <a:schemeClr val="accent5">
                    <a:lumMod val="10000"/>
                  </a:schemeClr>
                </a:solidFill>
                <a:latin typeface="Microsoft YaHei" panose="020B0503020204020204" pitchFamily="34" charset="-122"/>
                <a:ea typeface="Microsoft YaHei" panose="020B0503020204020204" pitchFamily="34" charset="-122"/>
                <a:hlinkClick r:id="rId3"/>
              </a:rPr>
              <a:t>http://omicsonline.org/Submitmanuscript.php</a:t>
            </a:r>
            <a:r>
              <a:rPr lang="en-US" b="1" dirty="0">
                <a:solidFill>
                  <a:schemeClr val="accent5">
                    <a:lumMod val="10000"/>
                  </a:schemeClr>
                </a:solidFill>
                <a:latin typeface="Microsoft YaHei" panose="020B0503020204020204" pitchFamily="34" charset="-122"/>
                <a:ea typeface="Microsoft YaHei" panose="020B0503020204020204" pitchFamily="34" charset="-122"/>
              </a:rPr>
              <a:t> </a:t>
            </a:r>
          </a:p>
          <a:p>
            <a:pPr>
              <a:defRPr/>
            </a:pPr>
            <a:endParaRPr lang="en-US" dirty="0">
              <a:solidFill>
                <a:srgbClr val="0070C0"/>
              </a:solidFill>
              <a:latin typeface="Microsoft YaHei" panose="020B0503020204020204" pitchFamily="34" charset="-122"/>
              <a:ea typeface="Microsoft YaHei" panose="020B0503020204020204" pitchFamily="34" charset="-122"/>
            </a:endParaRPr>
          </a:p>
        </p:txBody>
      </p:sp>
      <p:sp>
        <p:nvSpPr>
          <p:cNvPr id="7" name="Title 1"/>
          <p:cNvSpPr txBox="1">
            <a:spLocks/>
          </p:cNvSpPr>
          <p:nvPr/>
        </p:nvSpPr>
        <p:spPr>
          <a:xfrm>
            <a:off x="319088" y="41275"/>
            <a:ext cx="8534400" cy="831850"/>
          </a:xfrm>
          <a:prstGeom prst="rect">
            <a:avLst/>
          </a:prstGeom>
        </p:spPr>
        <p:txBody>
          <a:bodyPr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smtClean="0">
                <a:solidFill>
                  <a:schemeClr val="accent4">
                    <a:lumMod val="10000"/>
                  </a:schemeClr>
                </a:solidFill>
                <a:latin typeface="Baskerville Old Face" panose="02020602080505020303" pitchFamily="18" charset="0"/>
              </a:rPr>
              <a:t>OMICS Journals are welcoming Submissions</a:t>
            </a:r>
            <a:r>
              <a:rPr lang="en-US" sz="3200" b="1" dirty="0" smtClean="0">
                <a:solidFill>
                  <a:schemeClr val="accent4">
                    <a:lumMod val="10000"/>
                  </a:schemeClr>
                </a:solidFill>
              </a:rPr>
              <a:t/>
            </a:r>
            <a:br>
              <a:rPr lang="en-US" sz="3200" b="1" dirty="0" smtClean="0">
                <a:solidFill>
                  <a:schemeClr val="accent4">
                    <a:lumMod val="10000"/>
                  </a:schemeClr>
                </a:solidFill>
              </a:rPr>
            </a:br>
            <a:endParaRPr lang="en-US" sz="3200" dirty="0">
              <a:solidFill>
                <a:schemeClr val="accent4">
                  <a:lumMod val="10000"/>
                </a:schemeClr>
              </a:solidFill>
            </a:endParaRPr>
          </a:p>
        </p:txBody>
      </p:sp>
    </p:spTree>
    <p:extLst>
      <p:ext uri="{BB962C8B-B14F-4D97-AF65-F5344CB8AC3E}">
        <p14:creationId xmlns:p14="http://schemas.microsoft.com/office/powerpoint/2010/main" val="1515215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396847"/>
            <a:ext cx="5210503" cy="3901196"/>
          </a:xfrm>
          <a:prstGeom prst="rect">
            <a:avLst/>
          </a:prstGeom>
        </p:spPr>
        <p:txBody>
          <a:bodyPr wrap="square">
            <a:spAutoFit/>
          </a:bodyPr>
          <a:lstStyle/>
          <a:p>
            <a:pPr>
              <a:lnSpc>
                <a:spcPct val="150000"/>
              </a:lnSpc>
            </a:pPr>
            <a:r>
              <a:rPr lang="en-IN" sz="2800" b="1" dirty="0"/>
              <a:t>James L </a:t>
            </a:r>
            <a:r>
              <a:rPr lang="en-IN" sz="2800" b="1" dirty="0" err="1"/>
              <a:t>Sublett</a:t>
            </a:r>
            <a:endParaRPr lang="en-IN" sz="2800" b="1" dirty="0"/>
          </a:p>
          <a:p>
            <a:pPr>
              <a:lnSpc>
                <a:spcPct val="150000"/>
              </a:lnSpc>
            </a:pPr>
            <a:r>
              <a:rPr lang="en-IN" sz="2800" b="1" dirty="0"/>
              <a:t>Professor</a:t>
            </a:r>
          </a:p>
          <a:p>
            <a:pPr>
              <a:lnSpc>
                <a:spcPct val="150000"/>
              </a:lnSpc>
            </a:pPr>
            <a:r>
              <a:rPr lang="en-IN" sz="2800" b="1" dirty="0"/>
              <a:t>Department of </a:t>
            </a:r>
            <a:r>
              <a:rPr lang="en-IN" sz="2800" b="1" dirty="0" err="1"/>
              <a:t>Pediatrics</a:t>
            </a:r>
            <a:endParaRPr lang="en-IN" sz="2800" b="1" dirty="0"/>
          </a:p>
          <a:p>
            <a:pPr>
              <a:lnSpc>
                <a:spcPct val="150000"/>
              </a:lnSpc>
            </a:pPr>
            <a:r>
              <a:rPr lang="en-IN" sz="2800" b="1" dirty="0"/>
              <a:t>University of Louisville</a:t>
            </a:r>
          </a:p>
          <a:p>
            <a:pPr>
              <a:lnSpc>
                <a:spcPct val="150000"/>
              </a:lnSpc>
            </a:pPr>
            <a:r>
              <a:rPr lang="en-IN" sz="2800" b="1" dirty="0"/>
              <a:t>USA </a:t>
            </a:r>
          </a:p>
          <a:p>
            <a:pPr>
              <a:lnSpc>
                <a:spcPct val="150000"/>
              </a:lnSpc>
            </a:pPr>
            <a:r>
              <a:rPr lang="en-IN" sz="2800" b="1" dirty="0"/>
              <a:t>Tel: 502-429-8585</a:t>
            </a:r>
            <a:endParaRPr lang="en-US" sz="2400" dirty="0">
              <a:latin typeface="Times New Roman" pitchFamily="18" charset="0"/>
              <a:cs typeface="Times New Roman" pitchFamily="18" charset="0"/>
            </a:endParaRPr>
          </a:p>
        </p:txBody>
      </p:sp>
      <p:sp>
        <p:nvSpPr>
          <p:cNvPr id="5" name="Rectangle 4"/>
          <p:cNvSpPr/>
          <p:nvPr/>
        </p:nvSpPr>
        <p:spPr>
          <a:xfrm>
            <a:off x="2343807" y="1383200"/>
            <a:ext cx="3886200" cy="523220"/>
          </a:xfrm>
          <a:prstGeom prst="rect">
            <a:avLst/>
          </a:prstGeom>
        </p:spPr>
        <p:txBody>
          <a:bodyPr wrap="square">
            <a:spAutoFit/>
          </a:bodyPr>
          <a:lstStyle/>
          <a:p>
            <a:pPr algn="ctr"/>
            <a:r>
              <a:rPr lang="en-US" sz="2800" b="1" dirty="0" smtClean="0">
                <a:latin typeface="Times New Roman" pitchFamily="18" charset="0"/>
                <a:cs typeface="Times New Roman" pitchFamily="18" charset="0"/>
              </a:rPr>
              <a:t>Editorial Board</a:t>
            </a:r>
          </a:p>
        </p:txBody>
      </p:sp>
      <p:sp>
        <p:nvSpPr>
          <p:cNvPr id="7" name="TextBox 6"/>
          <p:cNvSpPr txBox="1"/>
          <p:nvPr/>
        </p:nvSpPr>
        <p:spPr>
          <a:xfrm>
            <a:off x="6248400" y="4267200"/>
            <a:ext cx="2209800" cy="369332"/>
          </a:xfrm>
          <a:prstGeom prst="rect">
            <a:avLst/>
          </a:prstGeom>
          <a:noFill/>
        </p:spPr>
        <p:txBody>
          <a:bodyPr wrap="square" rtlCol="0">
            <a:spAutoFit/>
          </a:bodyPr>
          <a:lstStyle/>
          <a:p>
            <a:endParaRPr lang="en-US" dirty="0"/>
          </a:p>
        </p:txBody>
      </p:sp>
      <p:pic>
        <p:nvPicPr>
          <p:cNvPr id="1026" name="Picture 2" descr="C:\Users\manjula-p\Desktop\AWBD head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595"/>
            <a:ext cx="9144000" cy="120960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7945" y="2461379"/>
            <a:ext cx="2315681" cy="32419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48736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8393" y="2398216"/>
            <a:ext cx="8763000" cy="4154984"/>
          </a:xfrm>
          <a:prstGeom prst="rect">
            <a:avLst/>
          </a:prstGeom>
        </p:spPr>
        <p:txBody>
          <a:bodyPr wrap="square">
            <a:spAutoFit/>
          </a:bodyPr>
          <a:lstStyle/>
          <a:p>
            <a:pPr marL="342900" indent="-342900" algn="just">
              <a:buFont typeface="Arial" pitchFamily="34" charset="0"/>
              <a:buChar char="•"/>
            </a:pPr>
            <a:r>
              <a:rPr lang="en-IN" sz="2400" dirty="0"/>
              <a:t>James L. </a:t>
            </a:r>
            <a:r>
              <a:rPr lang="en-IN" sz="2400" dirty="0" err="1"/>
              <a:t>Sublett</a:t>
            </a:r>
            <a:r>
              <a:rPr lang="en-IN" sz="2400" dirty="0"/>
              <a:t>, MD, is a Clinical Professor and the Section Chief of </a:t>
            </a:r>
            <a:r>
              <a:rPr lang="en-IN" sz="2400" dirty="0" err="1"/>
              <a:t>Pediatric</a:t>
            </a:r>
            <a:r>
              <a:rPr lang="en-IN" sz="2400" dirty="0"/>
              <a:t> Allergy at the University of Louisville School of Medicine and is the current President of the Joint Council of Allergy, Asthma, &amp; immunology. He is the co-Founder and Managing Partner of Family Allergy &amp; Asthma, based in Louisville, </a:t>
            </a:r>
            <a:r>
              <a:rPr lang="en-IN" sz="2400" dirty="0" err="1"/>
              <a:t>Ky</a:t>
            </a:r>
            <a:r>
              <a:rPr lang="en-IN" sz="2400" dirty="0"/>
              <a:t> with 19 offices throughout Louisville Metro, Kentucky and Southern Indiana. He has served on the Executive Committee of the Board of Regents for the American College of Allergy, Asthma, &amp; Immunology (ACAAI) and is the Chair of the Indoor Environment and the Public Relations Committees for the College. </a:t>
            </a:r>
            <a:endParaRPr lang="en-US" sz="2200" dirty="0">
              <a:latin typeface="Times New Roman" pitchFamily="18" charset="0"/>
              <a:cs typeface="Times New Roman" pitchFamily="18" charset="0"/>
            </a:endParaRPr>
          </a:p>
        </p:txBody>
      </p:sp>
      <p:sp>
        <p:nvSpPr>
          <p:cNvPr id="6" name="Rectangle 5"/>
          <p:cNvSpPr/>
          <p:nvPr/>
        </p:nvSpPr>
        <p:spPr>
          <a:xfrm>
            <a:off x="297717" y="1705718"/>
            <a:ext cx="1569661" cy="461665"/>
          </a:xfrm>
          <a:prstGeom prst="rect">
            <a:avLst/>
          </a:prstGeom>
          <a:noFill/>
        </p:spPr>
        <p:txBody>
          <a:bodyPr vert="horz" lIns="91440" tIns="45720" rIns="91440" bIns="45720" rtlCol="0" anchor="ctr">
            <a:normAutofit/>
          </a:bodyPr>
          <a:lstStyle/>
          <a:p>
            <a:pPr algn="ctr">
              <a:spcBef>
                <a:spcPct val="0"/>
              </a:spcBef>
            </a:pPr>
            <a:r>
              <a:rPr lang="en-US" sz="2400" b="1" dirty="0">
                <a:solidFill>
                  <a:srgbClr val="FF0000"/>
                </a:solidFill>
                <a:latin typeface="Times New Roman" pitchFamily="18" charset="0"/>
                <a:ea typeface="+mj-ea"/>
                <a:cs typeface="Times New Roman" pitchFamily="18" charset="0"/>
              </a:rPr>
              <a:t>Biography</a:t>
            </a:r>
          </a:p>
        </p:txBody>
      </p:sp>
      <p:sp>
        <p:nvSpPr>
          <p:cNvPr id="8" name="Rectangle 7"/>
          <p:cNvSpPr/>
          <p:nvPr/>
        </p:nvSpPr>
        <p:spPr>
          <a:xfrm>
            <a:off x="8001000" y="6368534"/>
            <a:ext cx="838200" cy="369332"/>
          </a:xfrm>
          <a:prstGeom prst="rect">
            <a:avLst/>
          </a:prstGeom>
        </p:spPr>
        <p:txBody>
          <a:bodyPr wrap="square">
            <a:spAutoFit/>
          </a:bodyPr>
          <a:lstStyle/>
          <a:p>
            <a:r>
              <a:rPr lang="en-US" b="1" dirty="0" smtClean="0"/>
              <a:t>&gt; &gt; &gt;</a:t>
            </a:r>
            <a:endParaRPr lang="en-US" b="1" dirty="0"/>
          </a:p>
        </p:txBody>
      </p:sp>
      <p:pic>
        <p:nvPicPr>
          <p:cNvPr id="9"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857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610787"/>
            <a:ext cx="8001000" cy="5262979"/>
          </a:xfrm>
          <a:prstGeom prst="rect">
            <a:avLst/>
          </a:prstGeom>
        </p:spPr>
        <p:txBody>
          <a:bodyPr wrap="square">
            <a:spAutoFit/>
          </a:bodyPr>
          <a:lstStyle/>
          <a:p>
            <a:pPr marL="342900" indent="-342900" algn="just">
              <a:buFont typeface="Arial" pitchFamily="34" charset="0"/>
              <a:buChar char="•"/>
            </a:pPr>
            <a:r>
              <a:rPr lang="en-IN" sz="2400" dirty="0" err="1"/>
              <a:t>Dr.</a:t>
            </a:r>
            <a:r>
              <a:rPr lang="en-IN" sz="2400" dirty="0"/>
              <a:t> </a:t>
            </a:r>
            <a:r>
              <a:rPr lang="en-IN" sz="2400" dirty="0" err="1"/>
              <a:t>Sublett</a:t>
            </a:r>
            <a:r>
              <a:rPr lang="en-IN" sz="2400" dirty="0"/>
              <a:t> is the Founder and Chairman of </a:t>
            </a:r>
            <a:r>
              <a:rPr lang="en-IN" sz="2400" dirty="0" err="1"/>
              <a:t>AllergyZone</a:t>
            </a:r>
            <a:r>
              <a:rPr lang="en-IN" sz="2400" dirty="0"/>
              <a:t> LLC, a company dedicated to developing products for the relief of allergy and asthma. He is an expert on the effects of air pollution on human health, especially related to indoor air pollution resulting from both outdoor and indoor sources, including diesel particulates, PM2.5 and biological sources for allergens such as cockroach and mouse. He also has an interest in the inter-relationship of building science and indoor </a:t>
            </a:r>
            <a:r>
              <a:rPr lang="en-IN" sz="2400" dirty="0" err="1"/>
              <a:t>airpollution</a:t>
            </a:r>
            <a:r>
              <a:rPr lang="en-IN" sz="2400" dirty="0"/>
              <a:t>. He is a frequent invited lecturer on medical socio-economics, allergy, asthma and indoor environmental issues and has a special research interest on the effectiveness of air filtration. He is married and has four grown children and lives in Anchorage, KY.</a:t>
            </a:r>
            <a:endParaRPr lang="en-US" sz="2200" dirty="0">
              <a:latin typeface="Times New Roman" pitchFamily="18" charset="0"/>
              <a:cs typeface="Times New Roman" pitchFamily="18" charset="0"/>
            </a:endParaRPr>
          </a:p>
        </p:txBody>
      </p:sp>
      <p:pic>
        <p:nvPicPr>
          <p:cNvPr id="4"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2175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5310" y="1595735"/>
            <a:ext cx="1808508" cy="461665"/>
          </a:xfrm>
          <a:prstGeom prst="rect">
            <a:avLst/>
          </a:prstGeom>
          <a:noFill/>
        </p:spPr>
        <p:txBody>
          <a:bodyPr vert="horz" lIns="91440" tIns="45720" rIns="91440" bIns="45720" rtlCol="0" anchor="ctr">
            <a:normAutofit/>
          </a:bodyPr>
          <a:lstStyle/>
          <a:p>
            <a:pPr algn="ctr">
              <a:spcBef>
                <a:spcPct val="0"/>
              </a:spcBef>
            </a:pPr>
            <a:endParaRPr lang="en-US" sz="2400" b="1" dirty="0">
              <a:solidFill>
                <a:srgbClr val="FF0000"/>
              </a:solidFill>
              <a:latin typeface="Times New Roman" pitchFamily="18" charset="0"/>
              <a:ea typeface="+mj-ea"/>
              <a:cs typeface="Times New Roman" pitchFamily="18" charset="0"/>
            </a:endParaRPr>
          </a:p>
        </p:txBody>
      </p:sp>
      <p:sp>
        <p:nvSpPr>
          <p:cNvPr id="3" name="Rectangle 2"/>
          <p:cNvSpPr/>
          <p:nvPr/>
        </p:nvSpPr>
        <p:spPr>
          <a:xfrm>
            <a:off x="34159" y="2109952"/>
            <a:ext cx="8534400" cy="2646878"/>
          </a:xfrm>
          <a:prstGeom prst="rect">
            <a:avLst/>
          </a:prstGeom>
        </p:spPr>
        <p:txBody>
          <a:bodyPr wrap="square">
            <a:spAutoFit/>
          </a:bodyPr>
          <a:lstStyle/>
          <a:p>
            <a:r>
              <a:rPr lang="en-IN" sz="2400" dirty="0"/>
              <a:t>James L. </a:t>
            </a:r>
            <a:r>
              <a:rPr lang="en-IN" sz="2400" dirty="0" err="1"/>
              <a:t>Sublett</a:t>
            </a:r>
            <a:r>
              <a:rPr lang="en-IN" sz="2400" dirty="0"/>
              <a:t>  research interest include air pollution on human health, especially related to indoor air pollution resulting from both outdoor and indoor sources, including diesel particulates, PM2.5, and biological sources for allergens such as cockroach and mouse. He also has an interest in the inter-relationship of building science and indoor air pollution.</a:t>
            </a:r>
            <a:endParaRPr lang="en-US" sz="2200" dirty="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p:txBody>
      </p:sp>
      <p:pic>
        <p:nvPicPr>
          <p:cNvPr id="5"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5651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447800"/>
            <a:ext cx="7772400" cy="4154984"/>
          </a:xfrm>
          <a:prstGeom prst="rect">
            <a:avLst/>
          </a:prstGeom>
        </p:spPr>
        <p:txBody>
          <a:bodyPr wrap="square">
            <a:spAutoFit/>
          </a:bodyPr>
          <a:lstStyle/>
          <a:p>
            <a:r>
              <a:rPr lang="en-IN" sz="2400" b="1" dirty="0"/>
              <a:t>Cockroach allergy in Kentucky: a comparison of inner city, suburban, and rural small town populations</a:t>
            </a:r>
            <a:r>
              <a:rPr lang="en-IN" sz="2400" b="1" dirty="0" smtClean="0"/>
              <a:t>.</a:t>
            </a:r>
          </a:p>
          <a:p>
            <a:r>
              <a:rPr lang="en-US" sz="2400" dirty="0"/>
              <a:t>Garcia DP, Corbett ML, </a:t>
            </a:r>
            <a:r>
              <a:rPr lang="en-US" sz="2400" dirty="0" err="1"/>
              <a:t>Sublett</a:t>
            </a:r>
            <a:r>
              <a:rPr lang="en-US" sz="2400" dirty="0"/>
              <a:t> JL, Pollard SJ, </a:t>
            </a:r>
            <a:r>
              <a:rPr lang="en-US" sz="2400" dirty="0" err="1"/>
              <a:t>Meiners</a:t>
            </a:r>
            <a:r>
              <a:rPr lang="en-US" sz="2400" dirty="0"/>
              <a:t> JF, </a:t>
            </a:r>
            <a:r>
              <a:rPr lang="en-US" sz="2400" dirty="0" err="1"/>
              <a:t>Karibo</a:t>
            </a:r>
            <a:r>
              <a:rPr lang="en-US" sz="2400" dirty="0"/>
              <a:t> JM, Pence HL, </a:t>
            </a:r>
            <a:r>
              <a:rPr lang="en-US" sz="2400" dirty="0" err="1"/>
              <a:t>Petrosko</a:t>
            </a:r>
            <a:r>
              <a:rPr lang="en-US" sz="2400" dirty="0"/>
              <a:t> JM</a:t>
            </a:r>
          </a:p>
          <a:p>
            <a:endParaRPr lang="en-US" sz="2400" dirty="0"/>
          </a:p>
          <a:p>
            <a:r>
              <a:rPr lang="en-IN" sz="2400" b="1" dirty="0"/>
              <a:t>Air filters and air cleaners: Rostrum by the American Academy of Allergy, Asthma &amp; Immunology Indoor Allergen </a:t>
            </a:r>
            <a:r>
              <a:rPr lang="en-IN" sz="2400" b="1" dirty="0" smtClean="0"/>
              <a:t>Committee</a:t>
            </a:r>
          </a:p>
          <a:p>
            <a:r>
              <a:rPr lang="en-US" sz="2400" dirty="0"/>
              <a:t>James L. </a:t>
            </a:r>
            <a:r>
              <a:rPr lang="en-US" sz="2400" dirty="0" err="1" smtClean="0"/>
              <a:t>Sublett</a:t>
            </a:r>
            <a:r>
              <a:rPr lang="en-US" sz="2400" dirty="0" smtClean="0"/>
              <a:t>, James Seltzer, Robert </a:t>
            </a:r>
            <a:r>
              <a:rPr lang="en-US" sz="2400" dirty="0" err="1" smtClean="0"/>
              <a:t>Burkhead</a:t>
            </a:r>
            <a:r>
              <a:rPr lang="en-US" sz="2400" dirty="0" smtClean="0"/>
              <a:t>, P</a:t>
            </a:r>
            <a:r>
              <a:rPr lang="en-US" sz="2400" dirty="0"/>
              <a:t>. Brock </a:t>
            </a:r>
            <a:r>
              <a:rPr lang="en-US" sz="2400" dirty="0" smtClean="0"/>
              <a:t>Williams, H</a:t>
            </a:r>
            <a:r>
              <a:rPr lang="en-US" sz="2400" dirty="0"/>
              <a:t>. James </a:t>
            </a:r>
            <a:r>
              <a:rPr lang="en-US" sz="2400" dirty="0" err="1" smtClean="0"/>
              <a:t>Wedner</a:t>
            </a:r>
            <a:r>
              <a:rPr lang="en-US" sz="2400" dirty="0" smtClean="0"/>
              <a:t>, Wanda </a:t>
            </a:r>
            <a:r>
              <a:rPr lang="en-US" sz="2400" dirty="0" err="1" smtClean="0"/>
              <a:t>Phipatanakul</a:t>
            </a:r>
            <a:r>
              <a:rPr lang="en-US" sz="2400" dirty="0"/>
              <a:t>.</a:t>
            </a:r>
            <a:endParaRPr lang="en-US" sz="2400" dirty="0"/>
          </a:p>
        </p:txBody>
      </p:sp>
      <p:sp>
        <p:nvSpPr>
          <p:cNvPr id="3" name="Rectangle 2"/>
          <p:cNvSpPr/>
          <p:nvPr/>
        </p:nvSpPr>
        <p:spPr>
          <a:xfrm>
            <a:off x="685800" y="990600"/>
            <a:ext cx="1402948" cy="369332"/>
          </a:xfrm>
          <a:prstGeom prst="rect">
            <a:avLst/>
          </a:prstGeom>
        </p:spPr>
        <p:txBody>
          <a:bodyPr wrap="none">
            <a:spAutoFit/>
          </a:bodyPr>
          <a:lstStyle/>
          <a:p>
            <a:pPr algn="ctr">
              <a:spcBef>
                <a:spcPct val="0"/>
              </a:spcBef>
            </a:pPr>
            <a:r>
              <a:rPr lang="en-US" b="1" dirty="0">
                <a:solidFill>
                  <a:srgbClr val="FF0000"/>
                </a:solidFill>
                <a:latin typeface="Times New Roman" pitchFamily="18" charset="0"/>
                <a:cs typeface="Times New Roman" pitchFamily="18" charset="0"/>
              </a:rPr>
              <a:t>Publications</a:t>
            </a:r>
          </a:p>
        </p:txBody>
      </p:sp>
    </p:spTree>
    <p:extLst>
      <p:ext uri="{BB962C8B-B14F-4D97-AF65-F5344CB8AC3E}">
        <p14:creationId xmlns:p14="http://schemas.microsoft.com/office/powerpoint/2010/main" val="3589317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7221" y="1686910"/>
            <a:ext cx="8875986" cy="4893647"/>
          </a:xfrm>
          <a:prstGeom prst="rect">
            <a:avLst/>
          </a:prstGeom>
          <a:noFill/>
        </p:spPr>
        <p:txBody>
          <a:bodyPr wrap="square" rtlCol="0">
            <a:spAutoFit/>
          </a:bodyPr>
          <a:lstStyle/>
          <a:p>
            <a:r>
              <a:rPr lang="en-IN" sz="2400" b="1" dirty="0"/>
              <a:t>Ipratropium bromide nasal spray 0.03% and </a:t>
            </a:r>
            <a:r>
              <a:rPr lang="en-IN" sz="2400" b="1" dirty="0" err="1"/>
              <a:t>beclomethasone</a:t>
            </a:r>
            <a:r>
              <a:rPr lang="en-IN" sz="2400" b="1" dirty="0"/>
              <a:t> nasal spray alone and in combination for the treatment of </a:t>
            </a:r>
            <a:r>
              <a:rPr lang="en-IN" sz="2400" b="1" dirty="0" err="1"/>
              <a:t>rhinorrhea</a:t>
            </a:r>
            <a:r>
              <a:rPr lang="en-IN" sz="2400" b="1" dirty="0"/>
              <a:t> in perennial rhinitis</a:t>
            </a:r>
            <a:r>
              <a:rPr lang="en-US" sz="2400" b="1" dirty="0" smtClean="0"/>
              <a:t>.</a:t>
            </a:r>
          </a:p>
          <a:p>
            <a:r>
              <a:rPr lang="en-US" sz="2400" dirty="0"/>
              <a:t>Robert </a:t>
            </a:r>
            <a:r>
              <a:rPr lang="en-US" sz="2400" dirty="0" err="1" smtClean="0"/>
              <a:t>Dockhorn</a:t>
            </a:r>
            <a:r>
              <a:rPr lang="en-US" sz="2400" dirty="0" smtClean="0"/>
              <a:t>, Donald Aaronson, Edwin </a:t>
            </a:r>
            <a:r>
              <a:rPr lang="en-US" sz="2400" dirty="0" err="1"/>
              <a:t>Bronsky</a:t>
            </a:r>
            <a:r>
              <a:rPr lang="en-US" sz="2400" dirty="0"/>
              <a:t>, </a:t>
            </a:r>
            <a:r>
              <a:rPr lang="en-US" sz="2400" dirty="0" smtClean="0"/>
              <a:t>Paul </a:t>
            </a:r>
            <a:r>
              <a:rPr lang="en-US" sz="2400" dirty="0" err="1" smtClean="0"/>
              <a:t>Chervinsky</a:t>
            </a:r>
            <a:r>
              <a:rPr lang="en-US" sz="2400" dirty="0" smtClean="0"/>
              <a:t>, Robert Cohen, Reza </a:t>
            </a:r>
            <a:r>
              <a:rPr lang="en-US" sz="2400" dirty="0" err="1" smtClean="0"/>
              <a:t>Ehtessabian</a:t>
            </a:r>
            <a:r>
              <a:rPr lang="en-US" sz="2400" dirty="0" smtClean="0"/>
              <a:t>, Albert Finn, Jay Grossman, William Howland, Harold Kaiser, David Pearlman, James </a:t>
            </a:r>
            <a:r>
              <a:rPr lang="en-US" sz="2400" dirty="0" err="1" smtClean="0"/>
              <a:t>Sublett</a:t>
            </a:r>
            <a:r>
              <a:rPr lang="en-US" sz="2400" dirty="0" smtClean="0"/>
              <a:t>, Paul Ratner, Guy </a:t>
            </a:r>
            <a:r>
              <a:rPr lang="en-US" sz="2400" dirty="0" err="1" smtClean="0"/>
              <a:t>Settipane</a:t>
            </a:r>
            <a:r>
              <a:rPr lang="en-US" sz="2400" dirty="0" smtClean="0"/>
              <a:t>, Tommy </a:t>
            </a:r>
            <a:r>
              <a:rPr lang="en-US" sz="2400" dirty="0" err="1" smtClean="0"/>
              <a:t>Sim</a:t>
            </a:r>
            <a:r>
              <a:rPr lang="en-US" sz="2400" dirty="0" smtClean="0"/>
              <a:t>, William Storms, Robert Webb, Kristin </a:t>
            </a:r>
            <a:r>
              <a:rPr lang="en-US" sz="2400" dirty="0" err="1" smtClean="0"/>
              <a:t>Drda</a:t>
            </a:r>
            <a:r>
              <a:rPr lang="en-US" sz="2400" dirty="0" smtClean="0"/>
              <a:t>, Chester Wood</a:t>
            </a:r>
            <a:r>
              <a:rPr lang="en-US" sz="2400" dirty="0"/>
              <a:t>.</a:t>
            </a:r>
            <a:endParaRPr lang="en-US" sz="2400" dirty="0" smtClean="0"/>
          </a:p>
          <a:p>
            <a:endParaRPr lang="en-US" sz="2400" dirty="0"/>
          </a:p>
          <a:p>
            <a:r>
              <a:rPr lang="en-IN" sz="2400" b="1" u="sng" dirty="0" smtClean="0"/>
              <a:t>Treating </a:t>
            </a:r>
            <a:r>
              <a:rPr lang="en-IN" sz="2400" b="1" u="sng" dirty="0"/>
              <a:t>Depression in the Prison Nursing Home: Demonstrating Research-to-Practice </a:t>
            </a:r>
            <a:r>
              <a:rPr lang="en-IN" sz="2400" b="1" u="sng" dirty="0" smtClean="0"/>
              <a:t>Translation</a:t>
            </a:r>
          </a:p>
          <a:p>
            <a:r>
              <a:rPr lang="en-US" sz="2400" dirty="0"/>
              <a:t>Suzanne </a:t>
            </a:r>
            <a:r>
              <a:rPr lang="en-US" sz="2400" dirty="0" smtClean="0"/>
              <a:t>Meeks, Robin </a:t>
            </a:r>
            <a:r>
              <a:rPr lang="en-US" sz="2400" dirty="0" err="1" smtClean="0"/>
              <a:t>Sublett</a:t>
            </a:r>
            <a:r>
              <a:rPr lang="en-US" sz="2400" dirty="0" smtClean="0"/>
              <a:t>, Irene </a:t>
            </a:r>
            <a:r>
              <a:rPr lang="en-US" sz="2400" dirty="0" err="1"/>
              <a:t>Kostiwa</a:t>
            </a:r>
            <a:r>
              <a:rPr lang="en-US" sz="2400" dirty="0"/>
              <a:t> </a:t>
            </a:r>
            <a:r>
              <a:rPr lang="en-US" sz="2400" dirty="0" smtClean="0"/>
              <a:t>, James </a:t>
            </a:r>
            <a:r>
              <a:rPr lang="en-US" sz="2400" dirty="0"/>
              <a:t>R. Rodgers </a:t>
            </a:r>
            <a:r>
              <a:rPr lang="en-US" sz="2400" dirty="0" smtClean="0"/>
              <a:t>Donna </a:t>
            </a:r>
            <a:r>
              <a:rPr lang="en-US" sz="2400" dirty="0" err="1" smtClean="0"/>
              <a:t>Haddix</a:t>
            </a:r>
            <a:r>
              <a:rPr lang="en-US" sz="2400" dirty="0" smtClean="0"/>
              <a:t>.</a:t>
            </a:r>
            <a:endParaRPr lang="en-US" sz="2400" dirty="0"/>
          </a:p>
        </p:txBody>
      </p:sp>
      <p:sp>
        <p:nvSpPr>
          <p:cNvPr id="7" name="TextBox 6"/>
          <p:cNvSpPr txBox="1"/>
          <p:nvPr/>
        </p:nvSpPr>
        <p:spPr>
          <a:xfrm>
            <a:off x="5486400" y="4557770"/>
            <a:ext cx="2514600" cy="369332"/>
          </a:xfrm>
          <a:prstGeom prst="rect">
            <a:avLst/>
          </a:prstGeom>
          <a:noFill/>
        </p:spPr>
        <p:txBody>
          <a:bodyPr wrap="square" rtlCol="0">
            <a:spAutoFit/>
          </a:bodyPr>
          <a:lstStyle/>
          <a:p>
            <a:endParaRPr lang="en-US" dirty="0"/>
          </a:p>
        </p:txBody>
      </p:sp>
      <p:pic>
        <p:nvPicPr>
          <p:cNvPr id="4"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0279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533400"/>
            <a:ext cx="7239000" cy="5078313"/>
          </a:xfrm>
          <a:prstGeom prst="rect">
            <a:avLst/>
          </a:prstGeom>
          <a:noFill/>
        </p:spPr>
        <p:txBody>
          <a:bodyPr wrap="square" rtlCol="0">
            <a:spAutoFit/>
          </a:bodyPr>
          <a:lstStyle/>
          <a:p>
            <a:r>
              <a:rPr lang="en-US" sz="2400" b="1" dirty="0"/>
              <a:t> </a:t>
            </a:r>
            <a:endParaRPr lang="en-IN" sz="2400" b="1" dirty="0"/>
          </a:p>
          <a:p>
            <a:r>
              <a:rPr lang="en-IN" sz="2400" b="1" dirty="0"/>
              <a:t>Plastic Materials for Simplified Tent and Funnel </a:t>
            </a:r>
            <a:r>
              <a:rPr lang="en-IN" sz="2400" b="1" dirty="0" smtClean="0"/>
              <a:t>Traps</a:t>
            </a:r>
          </a:p>
          <a:p>
            <a:endParaRPr lang="en-IN" sz="2400" dirty="0" smtClean="0"/>
          </a:p>
          <a:p>
            <a:r>
              <a:rPr lang="en-IN" sz="2400" dirty="0" smtClean="0"/>
              <a:t>James </a:t>
            </a:r>
            <a:r>
              <a:rPr lang="en-IN" sz="2400" dirty="0"/>
              <a:t>E. Sublette and J. S. </a:t>
            </a:r>
            <a:r>
              <a:rPr lang="en-IN" sz="2400" dirty="0" err="1"/>
              <a:t>Dendy</a:t>
            </a:r>
            <a:endParaRPr lang="en-US" sz="2400" dirty="0" smtClean="0"/>
          </a:p>
          <a:p>
            <a:endParaRPr lang="en-US" sz="2400" dirty="0"/>
          </a:p>
          <a:p>
            <a:r>
              <a:rPr lang="en-IN" sz="2400" b="1" dirty="0"/>
              <a:t>Mouse allergen skin sensitization in asthmatic children of suburban, rural, and inner-city </a:t>
            </a:r>
            <a:r>
              <a:rPr lang="en-IN" sz="2400" b="1" dirty="0" smtClean="0"/>
              <a:t>populations</a:t>
            </a:r>
          </a:p>
          <a:p>
            <a:endParaRPr lang="en-US" sz="2400" dirty="0" smtClean="0"/>
          </a:p>
          <a:p>
            <a:r>
              <a:rPr lang="en-US" sz="2400" dirty="0" err="1" smtClean="0"/>
              <a:t>Kailasnath</a:t>
            </a:r>
            <a:r>
              <a:rPr lang="en-US" sz="2400" dirty="0"/>
              <a:t>, </a:t>
            </a:r>
            <a:r>
              <a:rPr lang="en-US" sz="2400" dirty="0" err="1"/>
              <a:t>Vasundhara</a:t>
            </a:r>
            <a:r>
              <a:rPr lang="en-US" sz="2400" dirty="0"/>
              <a:t> </a:t>
            </a:r>
            <a:r>
              <a:rPr lang="en-US" sz="2400" dirty="0" smtClean="0"/>
              <a:t>P. Raj</a:t>
            </a:r>
            <a:r>
              <a:rPr lang="en-US" sz="2400" dirty="0"/>
              <a:t>, </a:t>
            </a:r>
            <a:r>
              <a:rPr lang="en-US" sz="2400" dirty="0" err="1"/>
              <a:t>Shashi</a:t>
            </a:r>
            <a:r>
              <a:rPr lang="en-US" sz="2400" dirty="0"/>
              <a:t>; </a:t>
            </a:r>
            <a:r>
              <a:rPr lang="en-US" sz="2400" dirty="0" err="1"/>
              <a:t>Sublett</a:t>
            </a:r>
            <a:r>
              <a:rPr lang="en-US" sz="2400" dirty="0"/>
              <a:t>, James L.</a:t>
            </a:r>
            <a:endParaRPr lang="en-US" dirty="0" smtClean="0"/>
          </a:p>
          <a:p>
            <a:endParaRPr lang="en-US" dirty="0"/>
          </a:p>
          <a:p>
            <a:endParaRPr lang="en-US" dirty="0"/>
          </a:p>
        </p:txBody>
      </p:sp>
    </p:spTree>
    <p:extLst>
      <p:ext uri="{BB962C8B-B14F-4D97-AF65-F5344CB8AC3E}">
        <p14:creationId xmlns:p14="http://schemas.microsoft.com/office/powerpoint/2010/main" val="12329333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936</TotalTime>
  <Words>821</Words>
  <Application>Microsoft Office PowerPoint</Application>
  <PresentationFormat>On-screen Show (4:3)</PresentationFormat>
  <Paragraphs>64</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Vinay Chandra Vipperla</dc:creator>
  <cp:lastModifiedBy>Manjula Podila</cp:lastModifiedBy>
  <cp:revision>78</cp:revision>
  <dcterms:created xsi:type="dcterms:W3CDTF">2014-10-01T07:08:05Z</dcterms:created>
  <dcterms:modified xsi:type="dcterms:W3CDTF">2015-12-02T06:18:07Z</dcterms:modified>
</cp:coreProperties>
</file>