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30" r:id="rId2"/>
    <p:sldId id="331" r:id="rId3"/>
    <p:sldId id="264" r:id="rId4"/>
    <p:sldId id="258" r:id="rId5"/>
    <p:sldId id="326" r:id="rId6"/>
    <p:sldId id="335" r:id="rId7"/>
    <p:sldId id="336" r:id="rId8"/>
    <p:sldId id="333" r:id="rId9"/>
    <p:sldId id="33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1935668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2264622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925610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96977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47EC17-62CB-413B-9BA3-AB7EE584A314}" type="datetimeFigureOut">
              <a:rPr lang="en-US" smtClean="0"/>
              <a:t>10/29/2015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554304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47EC17-62CB-413B-9BA3-AB7EE584A314}"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3627572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47EC17-62CB-413B-9BA3-AB7EE584A314}" type="datetimeFigureOut">
              <a:rPr lang="en-US" smtClean="0"/>
              <a:t>10/29/2015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31660237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47EC17-62CB-413B-9BA3-AB7EE584A314}" type="datetimeFigureOut">
              <a:rPr lang="en-US" smtClean="0"/>
              <a:t>10/29/2015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4243538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7EC17-62CB-413B-9BA3-AB7EE584A314}" type="datetimeFigureOut">
              <a:rPr lang="en-US" smtClean="0"/>
              <a:t>10/29/2015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21287954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7EC17-62CB-413B-9BA3-AB7EE584A314}"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2573429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7EC17-62CB-413B-9BA3-AB7EE584A314}" type="datetimeFigureOut">
              <a:rPr lang="en-US" smtClean="0"/>
              <a:t>10/29/2015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ABEAC9-7C09-4AFD-8E07-945639C5BD61}" type="slidenum">
              <a:rPr lang="en-US" smtClean="0"/>
              <a:t>‹#›</a:t>
            </a:fld>
            <a:endParaRPr lang="en-US"/>
          </a:p>
        </p:txBody>
      </p:sp>
    </p:spTree>
    <p:extLst>
      <p:ext uri="{BB962C8B-B14F-4D97-AF65-F5344CB8AC3E}">
        <p14:creationId xmlns:p14="http://schemas.microsoft.com/office/powerpoint/2010/main" val="5736714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7EC17-62CB-413B-9BA3-AB7EE584A314}" type="datetimeFigureOut">
              <a:rPr lang="en-US" smtClean="0"/>
              <a:t>10/29/2015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BEAC9-7C09-4AFD-8E07-945639C5BD61}" type="slidenum">
              <a:rPr lang="en-US" smtClean="0"/>
              <a:t>‹#›</a:t>
            </a:fld>
            <a:endParaRPr lang="en-US"/>
          </a:p>
        </p:txBody>
      </p:sp>
    </p:spTree>
    <p:extLst>
      <p:ext uri="{BB962C8B-B14F-4D97-AF65-F5344CB8AC3E}">
        <p14:creationId xmlns:p14="http://schemas.microsoft.com/office/powerpoint/2010/main" val="41183767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omicsonline.org/Submitmanuscript.php"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hyperlink" Target="http://omicsonline.org/membership.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rakesh-s\Desktop\spring-ppt-template-green-blue-nature-plants-backgrounds-wallpapers-960x3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50" y="0"/>
            <a:ext cx="9137650" cy="284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Subtitle 2"/>
          <p:cNvSpPr txBox="1">
            <a:spLocks/>
          </p:cNvSpPr>
          <p:nvPr/>
        </p:nvSpPr>
        <p:spPr>
          <a:xfrm>
            <a:off x="2133600" y="819563"/>
            <a:ext cx="6556375" cy="758347"/>
          </a:xfrm>
          <a:prstGeom prst="rect">
            <a:avLst/>
          </a:prstGeom>
        </p:spPr>
        <p:txBody>
          <a:bodyPr>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defRPr/>
            </a:pPr>
            <a:r>
              <a:rPr lang="en-US" sz="5400" smtClean="0">
                <a:solidFill>
                  <a:schemeClr val="accent6"/>
                </a:solidFill>
                <a:latin typeface="Stencil" panose="040409050D0802020404" pitchFamily="82" charset="0"/>
              </a:rPr>
              <a:t>OMICS international</a:t>
            </a:r>
            <a:endParaRPr lang="en-US" sz="5400" dirty="0">
              <a:solidFill>
                <a:schemeClr val="accent6"/>
              </a:solidFill>
              <a:latin typeface="Stencil" panose="040409050D0802020404" pitchFamily="82" charset="0"/>
            </a:endParaRPr>
          </a:p>
        </p:txBody>
      </p:sp>
      <p:sp>
        <p:nvSpPr>
          <p:cNvPr id="3076" name="Rectangle 8"/>
          <p:cNvSpPr>
            <a:spLocks noChangeArrowheads="1"/>
          </p:cNvSpPr>
          <p:nvPr/>
        </p:nvSpPr>
        <p:spPr bwMode="auto">
          <a:xfrm>
            <a:off x="2209800" y="6372225"/>
            <a:ext cx="50196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2000">
                <a:solidFill>
                  <a:srgbClr val="7030A0"/>
                </a:solidFill>
                <a:cs typeface="Arial" pitchFamily="34" charset="0"/>
              </a:rPr>
              <a:t>Contact us at: contact.omics@omicsonline.org</a:t>
            </a:r>
          </a:p>
        </p:txBody>
      </p:sp>
      <p:sp>
        <p:nvSpPr>
          <p:cNvPr id="2" name="Folded Corner 1"/>
          <p:cNvSpPr/>
          <p:nvPr/>
        </p:nvSpPr>
        <p:spPr>
          <a:xfrm>
            <a:off x="6350" y="2849563"/>
            <a:ext cx="9137650" cy="3922712"/>
          </a:xfrm>
          <a:prstGeom prst="foldedCorner">
            <a:avLst/>
          </a:prstGeom>
        </p:spPr>
        <p:style>
          <a:lnRef idx="1">
            <a:schemeClr val="accent5"/>
          </a:lnRef>
          <a:fillRef idx="2">
            <a:schemeClr val="accent5"/>
          </a:fillRef>
          <a:effectRef idx="1">
            <a:schemeClr val="accent5"/>
          </a:effectRef>
          <a:fontRef idx="minor">
            <a:schemeClr val="dk1"/>
          </a:fontRef>
        </p:style>
        <p:txBody>
          <a:bodyPr anchor="ctr"/>
          <a:lstStyle/>
          <a:p>
            <a:pPr>
              <a:defRPr/>
            </a:pPr>
            <a:r>
              <a:rPr lang="en-US" sz="2200" dirty="0">
                <a:solidFill>
                  <a:srgbClr val="0070C0"/>
                </a:solidFill>
                <a:latin typeface="Nyala" panose="02000504070300020003" pitchFamily="2" charset="0"/>
              </a:rPr>
              <a:t>OMICS </a:t>
            </a:r>
            <a:r>
              <a:rPr lang="en-US" sz="2200" dirty="0" smtClean="0">
                <a:solidFill>
                  <a:srgbClr val="0070C0"/>
                </a:solidFill>
                <a:latin typeface="Nyala" panose="02000504070300020003" pitchFamily="2" charset="0"/>
              </a:rPr>
              <a:t>International </a:t>
            </a:r>
            <a:r>
              <a:rPr lang="en-US" sz="2200" dirty="0">
                <a:solidFill>
                  <a:srgbClr val="0070C0"/>
                </a:solidFill>
                <a:latin typeface="Nyala" panose="02000504070300020003" pitchFamily="2" charset="0"/>
              </a:rPr>
              <a:t>through its Open Access Initiative is committed to make genuine and reliable contributions to the scientific community. OMICS International hosts over </a:t>
            </a:r>
            <a:r>
              <a:rPr lang="en-US" sz="2200" b="1" dirty="0" smtClean="0">
                <a:solidFill>
                  <a:srgbClr val="0070C0"/>
                </a:solidFill>
                <a:latin typeface="Nyala" panose="02000504070300020003" pitchFamily="2" charset="0"/>
              </a:rPr>
              <a:t>700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leading-edge peer reviewed Open Access Journals and organizes over </a:t>
            </a:r>
            <a:r>
              <a:rPr lang="en-US" sz="2200" b="1" dirty="0" smtClean="0">
                <a:solidFill>
                  <a:srgbClr val="0070C0"/>
                </a:solidFill>
                <a:latin typeface="Nyala" panose="02000504070300020003" pitchFamily="2" charset="0"/>
              </a:rPr>
              <a:t>1000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International Conferences annually all over the world. OMICS International journals have over </a:t>
            </a:r>
            <a:r>
              <a:rPr lang="en-US" sz="2200" b="1" dirty="0" smtClean="0">
                <a:solidFill>
                  <a:srgbClr val="0070C0"/>
                </a:solidFill>
                <a:latin typeface="Nyala" panose="02000504070300020003" pitchFamily="2" charset="0"/>
              </a:rPr>
              <a:t>10 </a:t>
            </a:r>
            <a:r>
              <a:rPr lang="en-US" sz="2200" b="1" dirty="0">
                <a:solidFill>
                  <a:srgbClr val="0070C0"/>
                </a:solidFill>
                <a:latin typeface="Nyala" panose="02000504070300020003" pitchFamily="2" charset="0"/>
              </a:rPr>
              <a:t>million</a:t>
            </a:r>
            <a:r>
              <a:rPr lang="en-US" sz="2200" dirty="0">
                <a:solidFill>
                  <a:srgbClr val="0070C0"/>
                </a:solidFill>
                <a:latin typeface="Nyala" panose="02000504070300020003" pitchFamily="2" charset="0"/>
              </a:rPr>
              <a:t> readers and the fame and success of the same can be attributed to the strong editorial board which contains over </a:t>
            </a:r>
            <a:r>
              <a:rPr lang="en-US" sz="2200" b="1" dirty="0" smtClean="0">
                <a:solidFill>
                  <a:srgbClr val="0070C0"/>
                </a:solidFill>
                <a:latin typeface="Nyala" panose="02000504070300020003" pitchFamily="2" charset="0"/>
              </a:rPr>
              <a:t>50000</a:t>
            </a:r>
            <a:r>
              <a:rPr lang="en-US" sz="2200" dirty="0" smtClean="0">
                <a:solidFill>
                  <a:srgbClr val="0070C0"/>
                </a:solidFill>
                <a:latin typeface="Nyala" panose="02000504070300020003" pitchFamily="2" charset="0"/>
              </a:rPr>
              <a:t> </a:t>
            </a:r>
            <a:r>
              <a:rPr lang="en-US" sz="2200" dirty="0">
                <a:solidFill>
                  <a:srgbClr val="0070C0"/>
                </a:solidFill>
                <a:latin typeface="Nyala" panose="02000504070300020003" pitchFamily="2" charset="0"/>
              </a:rPr>
              <a:t>eminent personalities that ensure a rapid, quality and quick review process. OMICS International signed an agreement with more than </a:t>
            </a:r>
            <a:r>
              <a:rPr lang="en-US" sz="2200" b="1" dirty="0">
                <a:solidFill>
                  <a:srgbClr val="0070C0"/>
                </a:solidFill>
                <a:latin typeface="Nyala" panose="02000504070300020003" pitchFamily="2" charset="0"/>
              </a:rPr>
              <a:t>1000</a:t>
            </a:r>
            <a:r>
              <a:rPr lang="en-US" sz="2200" dirty="0">
                <a:solidFill>
                  <a:srgbClr val="0070C0"/>
                </a:solidFill>
                <a:latin typeface="Nyala" panose="02000504070300020003" pitchFamily="2" charset="0"/>
              </a:rPr>
              <a:t> International Societies to make healthcare information Open Access.</a:t>
            </a:r>
          </a:p>
        </p:txBody>
      </p:sp>
      <p:pic>
        <p:nvPicPr>
          <p:cNvPr id="7" name="Picture 2" descr="C:\Users\pramoda-e\Desktop\OMICS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914400"/>
            <a:ext cx="2133600" cy="193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555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rakesh-s\Desktop\blue_light_background_04_vector_18188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3663"/>
            <a:ext cx="9144000" cy="6926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lowchart: Display 4"/>
          <p:cNvSpPr/>
          <p:nvPr/>
        </p:nvSpPr>
        <p:spPr>
          <a:xfrm>
            <a:off x="14288" y="381000"/>
            <a:ext cx="9129712" cy="5410200"/>
          </a:xfrm>
          <a:prstGeom prst="flowChartDisplay">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en-IN" sz="2000" dirty="0">
                <a:solidFill>
                  <a:schemeClr val="bg2">
                    <a:lumMod val="10000"/>
                  </a:schemeClr>
                </a:solidFill>
                <a:latin typeface="Centaur" panose="02030504050205020304" pitchFamily="18" charset="0"/>
              </a:rPr>
              <a:t>OMICS International </a:t>
            </a:r>
            <a:r>
              <a:rPr lang="en-IN" sz="2000" dirty="0" smtClean="0">
                <a:solidFill>
                  <a:schemeClr val="bg2">
                    <a:lumMod val="10000"/>
                  </a:schemeClr>
                </a:solidFill>
                <a:latin typeface="Centaur" panose="02030504050205020304" pitchFamily="18" charset="0"/>
              </a:rPr>
              <a:t>welcomes </a:t>
            </a:r>
            <a:r>
              <a:rPr lang="en-IN" sz="2000" dirty="0">
                <a:solidFill>
                  <a:schemeClr val="bg2">
                    <a:lumMod val="10000"/>
                  </a:schemeClr>
                </a:solidFill>
                <a:latin typeface="Centaur" panose="02030504050205020304" pitchFamily="18" charset="0"/>
              </a:rPr>
              <a:t>submissions that are original and technically so as to serve both the developing world and developed countries in the best possible way.</a:t>
            </a:r>
          </a:p>
          <a:p>
            <a:pPr algn="ctr">
              <a:defRPr/>
            </a:pPr>
            <a:r>
              <a:rPr lang="en-US" sz="2000" dirty="0">
                <a:solidFill>
                  <a:schemeClr val="bg2">
                    <a:lumMod val="10000"/>
                  </a:schemeClr>
                </a:solidFill>
                <a:latin typeface="Centaur" panose="02030504050205020304" pitchFamily="18" charset="0"/>
              </a:rPr>
              <a:t>OMICS Journals  are poised in excellence by publishing high quality research. </a:t>
            </a:r>
            <a:r>
              <a:rPr lang="en-IN" sz="2000" dirty="0">
                <a:solidFill>
                  <a:schemeClr val="bg2">
                    <a:lumMod val="10000"/>
                  </a:schemeClr>
                </a:solidFill>
                <a:latin typeface="Centaur" panose="02030504050205020304" pitchFamily="18" charset="0"/>
              </a:rPr>
              <a:t>OMICS International follows an Editorial Manager® System peer review process and boasts of a strong and active editorial board.</a:t>
            </a:r>
            <a:endParaRPr lang="en-US" sz="2000" dirty="0">
              <a:solidFill>
                <a:schemeClr val="bg2">
                  <a:lumMod val="10000"/>
                </a:schemeClr>
              </a:solidFill>
              <a:latin typeface="Centaur" panose="02030504050205020304" pitchFamily="18" charset="0"/>
            </a:endParaRPr>
          </a:p>
          <a:p>
            <a:pPr algn="ctr">
              <a:defRPr/>
            </a:pPr>
            <a:r>
              <a:rPr lang="en-US" sz="2000" dirty="0">
                <a:solidFill>
                  <a:schemeClr val="bg2">
                    <a:lumMod val="10000"/>
                  </a:schemeClr>
                </a:solidFill>
                <a:latin typeface="Centaur" panose="02030504050205020304" pitchFamily="18" charset="0"/>
              </a:rPr>
              <a:t>Editors and reviewers are experts in their field and provide anonymous, unbiased and detailed reviews of all submissions.</a:t>
            </a:r>
          </a:p>
          <a:p>
            <a:pPr algn="ctr">
              <a:defRPr/>
            </a:pPr>
            <a:r>
              <a:rPr lang="en-IN" sz="2000" dirty="0">
                <a:solidFill>
                  <a:schemeClr val="bg2">
                    <a:lumMod val="10000"/>
                  </a:schemeClr>
                </a:solidFill>
                <a:latin typeface="Centaur" panose="02030504050205020304" pitchFamily="18" charset="0"/>
              </a:rPr>
              <a:t>The journal gives the options of multiple language translations for all the articles and all archived articles are available in HTML, XML, PDF and audio formats. Also, all the published articles are archived in repositories and indexing services like DOAJ, CAS, Google Scholar, Scientific Commons, Index Copernicus, EBSCO, HINARI and GALE.</a:t>
            </a:r>
            <a:endParaRPr lang="en-US" sz="2000" dirty="0">
              <a:solidFill>
                <a:schemeClr val="bg2">
                  <a:lumMod val="10000"/>
                </a:schemeClr>
              </a:solidFill>
              <a:latin typeface="Centaur" panose="02030504050205020304" pitchFamily="18" charset="0"/>
            </a:endParaRPr>
          </a:p>
          <a:p>
            <a:pPr>
              <a:defRPr/>
            </a:pPr>
            <a:endParaRPr lang="en-US" sz="2000" dirty="0"/>
          </a:p>
        </p:txBody>
      </p:sp>
      <p:sp>
        <p:nvSpPr>
          <p:cNvPr id="6" name="Rectangle 5"/>
          <p:cNvSpPr/>
          <p:nvPr/>
        </p:nvSpPr>
        <p:spPr>
          <a:xfrm>
            <a:off x="319088" y="5910263"/>
            <a:ext cx="7010400" cy="9223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en-US" b="1" dirty="0">
                <a:solidFill>
                  <a:srgbClr val="0070C0"/>
                </a:solidFill>
                <a:latin typeface="Microsoft YaHei" panose="020B0503020204020204" pitchFamily="34" charset="-122"/>
                <a:ea typeface="Microsoft YaHei" panose="020B0503020204020204" pitchFamily="34" charset="-122"/>
              </a:rPr>
              <a:t>For more details please visit our website: </a:t>
            </a:r>
            <a:r>
              <a:rPr lang="en-US" b="1" dirty="0">
                <a:solidFill>
                  <a:schemeClr val="accent5">
                    <a:lumMod val="10000"/>
                  </a:schemeClr>
                </a:solidFill>
                <a:latin typeface="Microsoft YaHei" panose="020B0503020204020204" pitchFamily="34" charset="-122"/>
                <a:ea typeface="Microsoft YaHei" panose="020B0503020204020204" pitchFamily="34" charset="-122"/>
                <a:hlinkClick r:id="rId3"/>
              </a:rPr>
              <a:t>http://omicsonline.org/Submitmanuscript.php</a:t>
            </a:r>
            <a:r>
              <a:rPr lang="en-US" b="1" dirty="0">
                <a:solidFill>
                  <a:schemeClr val="accent5">
                    <a:lumMod val="10000"/>
                  </a:schemeClr>
                </a:solidFill>
                <a:latin typeface="Microsoft YaHei" panose="020B0503020204020204" pitchFamily="34" charset="-122"/>
                <a:ea typeface="Microsoft YaHei" panose="020B0503020204020204" pitchFamily="34" charset="-122"/>
              </a:rPr>
              <a:t> </a:t>
            </a:r>
          </a:p>
          <a:p>
            <a:pPr>
              <a:defRPr/>
            </a:pPr>
            <a:endParaRPr lang="en-US" dirty="0">
              <a:solidFill>
                <a:srgbClr val="0070C0"/>
              </a:solidFill>
              <a:latin typeface="Microsoft YaHei" panose="020B0503020204020204" pitchFamily="34" charset="-122"/>
              <a:ea typeface="Microsoft YaHei" panose="020B0503020204020204" pitchFamily="34" charset="-122"/>
            </a:endParaRPr>
          </a:p>
        </p:txBody>
      </p:sp>
      <p:sp>
        <p:nvSpPr>
          <p:cNvPr id="7" name="Title 1"/>
          <p:cNvSpPr txBox="1">
            <a:spLocks/>
          </p:cNvSpPr>
          <p:nvPr/>
        </p:nvSpPr>
        <p:spPr>
          <a:xfrm>
            <a:off x="319088" y="41275"/>
            <a:ext cx="8534400" cy="831850"/>
          </a:xfrm>
          <a:prstGeom prst="rect">
            <a:avLst/>
          </a:prstGeom>
        </p:spPr>
        <p:txBody>
          <a:bodyPr anchor="ctr">
            <a:normAutofit fontScale="9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defRPr/>
            </a:pPr>
            <a:r>
              <a:rPr lang="en-US" sz="3200" b="1" dirty="0" smtClean="0">
                <a:solidFill>
                  <a:schemeClr val="accent4">
                    <a:lumMod val="10000"/>
                  </a:schemeClr>
                </a:solidFill>
                <a:latin typeface="Baskerville Old Face" panose="02020602080505020303" pitchFamily="18" charset="0"/>
              </a:rPr>
              <a:t>OMICS Journals are welcoming Submissions</a:t>
            </a:r>
            <a:r>
              <a:rPr lang="en-US" sz="3200" b="1" dirty="0" smtClean="0">
                <a:solidFill>
                  <a:schemeClr val="accent4">
                    <a:lumMod val="10000"/>
                  </a:schemeClr>
                </a:solidFill>
              </a:rPr>
              <a:t/>
            </a:r>
            <a:br>
              <a:rPr lang="en-US" sz="3200" b="1" dirty="0" smtClean="0">
                <a:solidFill>
                  <a:schemeClr val="accent4">
                    <a:lumMod val="10000"/>
                  </a:schemeClr>
                </a:solidFill>
              </a:rPr>
            </a:br>
            <a:endParaRPr lang="en-US" sz="3200" dirty="0">
              <a:solidFill>
                <a:schemeClr val="accent4">
                  <a:lumMod val="10000"/>
                </a:schemeClr>
              </a:solidFill>
            </a:endParaRPr>
          </a:p>
        </p:txBody>
      </p:sp>
    </p:spTree>
    <p:extLst>
      <p:ext uri="{BB962C8B-B14F-4D97-AF65-F5344CB8AC3E}">
        <p14:creationId xmlns:p14="http://schemas.microsoft.com/office/powerpoint/2010/main" val="988951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4419600"/>
            <a:ext cx="7635299" cy="1477328"/>
          </a:xfrm>
          <a:prstGeom prst="rect">
            <a:avLst/>
          </a:prstGeom>
        </p:spPr>
        <p:txBody>
          <a:bodyPr wrap="square">
            <a:spAutoFit/>
          </a:bodyPr>
          <a:lstStyle/>
          <a:p>
            <a:r>
              <a:rPr lang="en-IN" b="1" dirty="0">
                <a:latin typeface="Times New Roman" pitchFamily="18" charset="0"/>
                <a:cs typeface="Times New Roman" pitchFamily="18" charset="0"/>
              </a:rPr>
              <a:t>Davidson O </a:t>
            </a:r>
            <a:r>
              <a:rPr lang="en-IN" b="1" dirty="0" err="1">
                <a:latin typeface="Times New Roman" pitchFamily="18" charset="0"/>
                <a:cs typeface="Times New Roman" pitchFamily="18" charset="0"/>
              </a:rPr>
              <a:t>Lawoyin</a:t>
            </a:r>
            <a:r>
              <a:rPr lang="en-IN" b="1" dirty="0">
                <a:latin typeface="Times New Roman" pitchFamily="18" charset="0"/>
                <a:cs typeface="Times New Roman" pitchFamily="18" charset="0"/>
              </a:rPr>
              <a:t> </a:t>
            </a:r>
          </a:p>
          <a:p>
            <a:r>
              <a:rPr lang="en-IN" dirty="0">
                <a:latin typeface="Times New Roman" pitchFamily="18" charset="0"/>
                <a:cs typeface="Times New Roman" pitchFamily="18" charset="0"/>
              </a:rPr>
              <a:t>Associate Professor</a:t>
            </a:r>
          </a:p>
          <a:p>
            <a:r>
              <a:rPr lang="en-IN" dirty="0">
                <a:latin typeface="Times New Roman" pitchFamily="18" charset="0"/>
                <a:cs typeface="Times New Roman" pitchFamily="18" charset="0"/>
              </a:rPr>
              <a:t>Department of Oral &amp; Maxillofacial Surgery</a:t>
            </a:r>
          </a:p>
          <a:p>
            <a:r>
              <a:rPr lang="en-IN" dirty="0">
                <a:latin typeface="Times New Roman" pitchFamily="18" charset="0"/>
                <a:cs typeface="Times New Roman" pitchFamily="18" charset="0"/>
              </a:rPr>
              <a:t>Howard University College of Dentistry </a:t>
            </a:r>
          </a:p>
          <a:p>
            <a:r>
              <a:rPr lang="en-IN" dirty="0">
                <a:latin typeface="Times New Roman" pitchFamily="18" charset="0"/>
                <a:cs typeface="Times New Roman" pitchFamily="18" charset="0"/>
              </a:rPr>
              <a:t>USA</a:t>
            </a:r>
            <a:endParaRPr lang="en-US" dirty="0">
              <a:latin typeface="Times New Roman" pitchFamily="18" charset="0"/>
              <a:cs typeface="Times New Roman" pitchFamily="18" charset="0"/>
            </a:endParaRPr>
          </a:p>
        </p:txBody>
      </p:sp>
      <p:sp>
        <p:nvSpPr>
          <p:cNvPr id="4" name="Rectangle 3"/>
          <p:cNvSpPr/>
          <p:nvPr/>
        </p:nvSpPr>
        <p:spPr>
          <a:xfrm>
            <a:off x="533400" y="1905000"/>
            <a:ext cx="8305077" cy="1754326"/>
          </a:xfrm>
          <a:prstGeom prst="rect">
            <a:avLst/>
          </a:prstGeom>
        </p:spPr>
        <p:txBody>
          <a:bodyPr wrap="square">
            <a:spAutoFit/>
          </a:bodyPr>
          <a:lstStyle/>
          <a:p>
            <a:r>
              <a:rPr lang="en-US" sz="3600" b="1" i="1" dirty="0" smtClean="0">
                <a:latin typeface="Times New Roman" pitchFamily="18" charset="0"/>
                <a:cs typeface="Times New Roman" pitchFamily="18" charset="0"/>
              </a:rPr>
              <a:t>Editor</a:t>
            </a:r>
          </a:p>
          <a:p>
            <a:r>
              <a:rPr lang="en-IN" sz="3600" b="1" i="1" dirty="0" smtClean="0">
                <a:solidFill>
                  <a:srgbClr val="7030A0"/>
                </a:solidFill>
                <a:latin typeface="Times New Roman" pitchFamily="18" charset="0"/>
                <a:cs typeface="Times New Roman" pitchFamily="18" charset="0"/>
              </a:rPr>
              <a:t>JBR </a:t>
            </a:r>
            <a:r>
              <a:rPr lang="en-IN" sz="3600" b="1" i="1" dirty="0">
                <a:solidFill>
                  <a:srgbClr val="7030A0"/>
                </a:solidFill>
                <a:latin typeface="Times New Roman" pitchFamily="18" charset="0"/>
                <a:cs typeface="Times New Roman" pitchFamily="18" charset="0"/>
              </a:rPr>
              <a:t>Journal of Interdisciplinary Medicine and Dental Science</a:t>
            </a:r>
            <a:endParaRPr lang="en-US" sz="3600" i="1" dirty="0">
              <a:solidFill>
                <a:srgbClr val="7030A0"/>
              </a:solidFill>
              <a:latin typeface="Times New Roman" pitchFamily="18" charset="0"/>
              <a:cs typeface="Times New Roman" pitchFamily="18" charset="0"/>
            </a:endParaRPr>
          </a:p>
        </p:txBody>
      </p:sp>
      <p:pic>
        <p:nvPicPr>
          <p:cNvPr id="1026"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oward Universit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4737100"/>
            <a:ext cx="2372259" cy="838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7331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 y="1447800"/>
            <a:ext cx="8763000" cy="4708981"/>
          </a:xfrm>
          <a:prstGeom prst="rect">
            <a:avLst/>
          </a:prstGeom>
        </p:spPr>
        <p:txBody>
          <a:bodyPr wrap="square">
            <a:spAutoFit/>
          </a:bodyPr>
          <a:lstStyle/>
          <a:p>
            <a:r>
              <a:rPr lang="en-US" sz="3600" b="1" i="1" dirty="0" smtClean="0">
                <a:solidFill>
                  <a:srgbClr val="7030A0"/>
                </a:solidFill>
                <a:latin typeface="Times New Roman" pitchFamily="18" charset="0"/>
                <a:cs typeface="Times New Roman" pitchFamily="18" charset="0"/>
              </a:rPr>
              <a:t>Biography:</a:t>
            </a:r>
          </a:p>
          <a:p>
            <a:endParaRPr lang="en-US" sz="1200" b="1" i="1" dirty="0" smtClean="0">
              <a:solidFill>
                <a:srgbClr val="7030A0"/>
              </a:solidFill>
              <a:latin typeface="Times New Roman" pitchFamily="18" charset="0"/>
              <a:cs typeface="Times New Roman" pitchFamily="18" charset="0"/>
            </a:endParaRPr>
          </a:p>
          <a:p>
            <a:r>
              <a:rPr lang="en-IN" sz="2800" dirty="0">
                <a:latin typeface="Times New Roman" pitchFamily="18" charset="0"/>
                <a:cs typeface="Times New Roman" pitchFamily="18" charset="0"/>
              </a:rPr>
              <a:t>Professor </a:t>
            </a:r>
            <a:r>
              <a:rPr lang="en-IN" sz="2800" dirty="0" err="1">
                <a:latin typeface="Times New Roman" pitchFamily="18" charset="0"/>
                <a:cs typeface="Times New Roman" pitchFamily="18" charset="0"/>
              </a:rPr>
              <a:t>Lawoyin</a:t>
            </a:r>
            <a:r>
              <a:rPr lang="en-IN" sz="2800" dirty="0">
                <a:latin typeface="Times New Roman" pitchFamily="18" charset="0"/>
                <a:cs typeface="Times New Roman" pitchFamily="18" charset="0"/>
              </a:rPr>
              <a:t> got his college degree in Dallas Texas and proceeded to Howard University where he obtained his DDS and later did his residency in Oral and Maxillofacial surgery. Professor </a:t>
            </a:r>
            <a:r>
              <a:rPr lang="en-IN" sz="2800" dirty="0" err="1">
                <a:latin typeface="Times New Roman" pitchFamily="18" charset="0"/>
                <a:cs typeface="Times New Roman" pitchFamily="18" charset="0"/>
              </a:rPr>
              <a:t>Lawoyin</a:t>
            </a:r>
            <a:r>
              <a:rPr lang="en-IN" sz="2800" dirty="0">
                <a:latin typeface="Times New Roman" pitchFamily="18" charset="0"/>
                <a:cs typeface="Times New Roman" pitchFamily="18" charset="0"/>
              </a:rPr>
              <a:t> have taught at </a:t>
            </a:r>
            <a:r>
              <a:rPr lang="en-IN" sz="2800">
                <a:latin typeface="Times New Roman" pitchFamily="18" charset="0"/>
                <a:cs typeface="Times New Roman" pitchFamily="18" charset="0"/>
              </a:rPr>
              <a:t>the </a:t>
            </a:r>
            <a:r>
              <a:rPr lang="en-IN" sz="2800" smtClean="0">
                <a:latin typeface="Times New Roman" pitchFamily="18" charset="0"/>
                <a:cs typeface="Times New Roman" pitchFamily="18" charset="0"/>
              </a:rPr>
              <a:t>prestigious </a:t>
            </a:r>
            <a:r>
              <a:rPr lang="en-IN" sz="2800" dirty="0">
                <a:latin typeface="Times New Roman" pitchFamily="18" charset="0"/>
                <a:cs typeface="Times New Roman" pitchFamily="18" charset="0"/>
              </a:rPr>
              <a:t>College of Medicine, University College Ibadan Nigeria for many years. He is currently an attending/faculty member at the College of Dentistry, Howard University. He is well published and has a bias for maxillofacial trauma and </a:t>
            </a:r>
            <a:r>
              <a:rPr lang="en-IN" sz="2800" dirty="0" smtClean="0">
                <a:latin typeface="Times New Roman" pitchFamily="18" charset="0"/>
                <a:cs typeface="Times New Roman" pitchFamily="18" charset="0"/>
              </a:rPr>
              <a:t>pathology.</a:t>
            </a:r>
            <a:endParaRPr lang="en-US" sz="2800" dirty="0" smtClean="0">
              <a:latin typeface="Times New Roman" pitchFamily="18" charset="0"/>
              <a:cs typeface="Times New Roman" pitchFamily="18" charset="0"/>
            </a:endParaRPr>
          </a:p>
        </p:txBody>
      </p:sp>
      <p:pic>
        <p:nvPicPr>
          <p:cNvPr id="4"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92122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2338864"/>
            <a:ext cx="8229600" cy="2031325"/>
          </a:xfrm>
          <a:prstGeom prst="rect">
            <a:avLst/>
          </a:prstGeom>
        </p:spPr>
        <p:txBody>
          <a:bodyPr wrap="square">
            <a:spAutoFit/>
          </a:bodyPr>
          <a:lstStyle/>
          <a:p>
            <a:r>
              <a:rPr lang="en-US" sz="5400" b="1" i="1" dirty="0" smtClean="0">
                <a:solidFill>
                  <a:srgbClr val="7030A0"/>
                </a:solidFill>
                <a:latin typeface="Times New Roman" pitchFamily="18" charset="0"/>
                <a:cs typeface="Times New Roman" pitchFamily="18" charset="0"/>
              </a:rPr>
              <a:t>Research </a:t>
            </a:r>
            <a:r>
              <a:rPr lang="en-US" sz="5400" b="1" i="1" dirty="0">
                <a:solidFill>
                  <a:srgbClr val="7030A0"/>
                </a:solidFill>
                <a:latin typeface="Times New Roman" pitchFamily="18" charset="0"/>
                <a:cs typeface="Times New Roman" pitchFamily="18" charset="0"/>
              </a:rPr>
              <a:t>Interest</a:t>
            </a:r>
            <a:r>
              <a:rPr lang="en-US" sz="5400" b="1" i="1" dirty="0" smtClean="0">
                <a:solidFill>
                  <a:srgbClr val="7030A0"/>
                </a:solidFill>
                <a:latin typeface="Times New Roman" pitchFamily="18" charset="0"/>
                <a:cs typeface="Times New Roman" pitchFamily="18" charset="0"/>
              </a:rPr>
              <a:t>:</a:t>
            </a:r>
          </a:p>
          <a:p>
            <a:pPr marL="571500" indent="-571500">
              <a:buFont typeface="Arial" pitchFamily="34" charset="0"/>
              <a:buChar char="•"/>
            </a:pPr>
            <a:r>
              <a:rPr lang="en-IN" sz="3600" dirty="0">
                <a:latin typeface="Times New Roman" pitchFamily="18" charset="0"/>
                <a:cs typeface="Times New Roman" pitchFamily="18" charset="0"/>
              </a:rPr>
              <a:t>Oral and Maxillofacial Surgery</a:t>
            </a:r>
          </a:p>
          <a:p>
            <a:pPr marL="571500" indent="-571500">
              <a:buFont typeface="Arial" pitchFamily="34" charset="0"/>
              <a:buChar char="•"/>
            </a:pPr>
            <a:r>
              <a:rPr lang="en-IN" sz="3600" dirty="0">
                <a:latin typeface="Times New Roman" pitchFamily="18" charset="0"/>
                <a:cs typeface="Times New Roman" pitchFamily="18" charset="0"/>
              </a:rPr>
              <a:t>Maxillofacial trauma and Pathology</a:t>
            </a:r>
            <a:endParaRPr lang="en-US" sz="3600" dirty="0" smtClean="0">
              <a:latin typeface="Times New Roman" pitchFamily="18" charset="0"/>
              <a:cs typeface="Times New Roman" pitchFamily="18" charset="0"/>
            </a:endParaRPr>
          </a:p>
        </p:txBody>
      </p:sp>
      <p:pic>
        <p:nvPicPr>
          <p:cNvPr id="4"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4385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1828800"/>
            <a:ext cx="8305800" cy="4678204"/>
          </a:xfrm>
          <a:prstGeom prst="rect">
            <a:avLst/>
          </a:prstGeom>
        </p:spPr>
        <p:txBody>
          <a:bodyPr wrap="square">
            <a:spAutoFit/>
          </a:bodyPr>
          <a:lstStyle/>
          <a:p>
            <a:r>
              <a:rPr lang="en-US" sz="5400" b="1" i="1" dirty="0" smtClean="0">
                <a:solidFill>
                  <a:srgbClr val="7030A0"/>
                </a:solidFill>
                <a:latin typeface="Times New Roman" pitchFamily="18" charset="0"/>
                <a:cs typeface="Times New Roman" pitchFamily="18" charset="0"/>
              </a:rPr>
              <a:t>Publications:</a:t>
            </a:r>
          </a:p>
          <a:p>
            <a:endParaRPr lang="en-US" sz="2800" b="1" i="1" dirty="0" smtClean="0">
              <a:solidFill>
                <a:srgbClr val="7030A0"/>
              </a:solidFill>
              <a:latin typeface="Times New Roman" pitchFamily="18" charset="0"/>
              <a:cs typeface="Times New Roman" pitchFamily="18" charset="0"/>
            </a:endParaRPr>
          </a:p>
          <a:p>
            <a:pPr marL="514350" indent="-514350">
              <a:buFont typeface="+mj-lt"/>
              <a:buAutoNum type="arabicPeriod"/>
            </a:pPr>
            <a:r>
              <a:rPr lang="en-IN" sz="3600" dirty="0" err="1">
                <a:latin typeface="Times New Roman" pitchFamily="18" charset="0"/>
                <a:cs typeface="Times New Roman" pitchFamily="18" charset="0"/>
              </a:rPr>
              <a:t>Rai</a:t>
            </a:r>
            <a:r>
              <a:rPr lang="en-IN" sz="3600" dirty="0">
                <a:latin typeface="Times New Roman" pitchFamily="18" charset="0"/>
                <a:cs typeface="Times New Roman" pitchFamily="18" charset="0"/>
              </a:rPr>
              <a:t> B, </a:t>
            </a:r>
            <a:r>
              <a:rPr lang="en-IN" sz="3600" dirty="0" err="1">
                <a:latin typeface="Times New Roman" pitchFamily="18" charset="0"/>
                <a:cs typeface="Times New Roman" pitchFamily="18" charset="0"/>
              </a:rPr>
              <a:t>Kaur</a:t>
            </a:r>
            <a:r>
              <a:rPr lang="en-IN" sz="3600" dirty="0">
                <a:latin typeface="Times New Roman" pitchFamily="18" charset="0"/>
                <a:cs typeface="Times New Roman" pitchFamily="18" charset="0"/>
              </a:rPr>
              <a:t> J (2013) Salivary Stress Markers, Depression, Mood State and Back Pain in Healthy Men in Two Bed Rest Conditions: Validation of Two Models for Human Space Flight. J Aeronaut Aerospace </a:t>
            </a:r>
            <a:r>
              <a:rPr lang="en-IN" sz="3600" dirty="0" err="1">
                <a:latin typeface="Times New Roman" pitchFamily="18" charset="0"/>
                <a:cs typeface="Times New Roman" pitchFamily="18" charset="0"/>
              </a:rPr>
              <a:t>Eng</a:t>
            </a:r>
            <a:r>
              <a:rPr lang="en-IN" sz="3600" dirty="0">
                <a:latin typeface="Times New Roman" pitchFamily="18" charset="0"/>
                <a:cs typeface="Times New Roman" pitchFamily="18" charset="0"/>
              </a:rPr>
              <a:t> 2</a:t>
            </a:r>
            <a:r>
              <a:rPr lang="en-IN" sz="3600" dirty="0" smtClean="0">
                <a:latin typeface="Times New Roman" pitchFamily="18" charset="0"/>
                <a:cs typeface="Times New Roman" pitchFamily="18" charset="0"/>
              </a:rPr>
              <a:t>: 105</a:t>
            </a:r>
            <a:r>
              <a:rPr lang="en-IN" sz="3600" dirty="0">
                <a:latin typeface="Times New Roman" pitchFamily="18" charset="0"/>
                <a:cs typeface="Times New Roman" pitchFamily="18" charset="0"/>
              </a:rPr>
              <a:t>.</a:t>
            </a:r>
            <a:endParaRPr lang="en-US" sz="3600" dirty="0" smtClean="0">
              <a:latin typeface="Times New Roman" pitchFamily="18" charset="0"/>
              <a:cs typeface="Times New Roman" pitchFamily="18" charset="0"/>
            </a:endParaRPr>
          </a:p>
        </p:txBody>
      </p:sp>
      <p:pic>
        <p:nvPicPr>
          <p:cNvPr id="4" name="Picture 2" descr="C:\Users\pramoda-e\Desktop\JIMDS_head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20782"/>
            <a:ext cx="8763000" cy="14728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1042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a:p>
        </p:txBody>
      </p:sp>
      <p:pic>
        <p:nvPicPr>
          <p:cNvPr id="1536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 y="0"/>
            <a:ext cx="9191625" cy="695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
          <p:cNvSpPr txBox="1">
            <a:spLocks/>
          </p:cNvSpPr>
          <p:nvPr/>
        </p:nvSpPr>
        <p:spPr>
          <a:xfrm>
            <a:off x="623888" y="225425"/>
            <a:ext cx="8229600" cy="1143000"/>
          </a:xfrm>
          <a:prstGeom prst="rect">
            <a:avLst/>
          </a:prstGeom>
        </p:spPr>
        <p:style>
          <a:lnRef idx="1">
            <a:schemeClr val="accent3"/>
          </a:lnRef>
          <a:fillRef idx="2">
            <a:schemeClr val="accent3"/>
          </a:fillRef>
          <a:effectRef idx="1">
            <a:schemeClr val="accent3"/>
          </a:effectRef>
          <a:fontRef idx="minor">
            <a:schemeClr val="dk1"/>
          </a:fontRef>
        </p:style>
        <p:txBody>
          <a:bodyPr anchor="ctr">
            <a:normAutofit fontScale="60000" lnSpcReduction="20000"/>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defRPr/>
            </a:pPr>
            <a:r>
              <a:rPr lang="en-IN" dirty="0"/>
              <a:t>JBR Journal of Interdisciplinary Medicine and Dental </a:t>
            </a:r>
            <a:r>
              <a:rPr lang="en-IN" dirty="0" smtClean="0"/>
              <a:t>Science</a:t>
            </a:r>
          </a:p>
          <a:p>
            <a:pPr>
              <a:defRPr/>
            </a:pPr>
            <a:r>
              <a:rPr lang="en-US" dirty="0" smtClean="0"/>
              <a:t>Related Journals</a:t>
            </a:r>
            <a:endParaRPr lang="en-US" dirty="0"/>
          </a:p>
        </p:txBody>
      </p:sp>
      <p:sp>
        <p:nvSpPr>
          <p:cNvPr id="7" name="Vertical Scroll 6"/>
          <p:cNvSpPr/>
          <p:nvPr/>
        </p:nvSpPr>
        <p:spPr>
          <a:xfrm>
            <a:off x="-82550" y="1471613"/>
            <a:ext cx="5864225" cy="5486400"/>
          </a:xfrm>
          <a:prstGeom prst="verticalScroll">
            <a:avLst/>
          </a:prstGeom>
        </p:spPr>
        <p:style>
          <a:lnRef idx="1">
            <a:schemeClr val="accent3"/>
          </a:lnRef>
          <a:fillRef idx="3">
            <a:schemeClr val="accent3"/>
          </a:fillRef>
          <a:effectRef idx="2">
            <a:schemeClr val="accent3"/>
          </a:effectRef>
          <a:fontRef idx="minor">
            <a:schemeClr val="lt1"/>
          </a:fontRef>
        </p:style>
        <p:txBody>
          <a:bodyPr anchor="ctr"/>
          <a:lstStyle/>
          <a:p>
            <a:pPr marL="342900" indent="-342900">
              <a:buFont typeface="Wingdings" panose="05000000000000000000" pitchFamily="2" charset="2"/>
              <a:buChar char="Ø"/>
              <a:defRPr/>
            </a:pPr>
            <a:r>
              <a:rPr lang="en-US" sz="2000" dirty="0">
                <a:solidFill>
                  <a:schemeClr val="bg1"/>
                </a:solidFill>
              </a:rPr>
              <a:t>Journal of Orthodontics &amp; </a:t>
            </a:r>
            <a:r>
              <a:rPr lang="en-US" sz="2000" dirty="0" smtClean="0">
                <a:solidFill>
                  <a:schemeClr val="bg1"/>
                </a:solidFill>
              </a:rPr>
              <a:t>Endodontics</a:t>
            </a:r>
          </a:p>
          <a:p>
            <a:pPr marL="342900" indent="-342900">
              <a:buFont typeface="Wingdings" panose="05000000000000000000" pitchFamily="2" charset="2"/>
              <a:buChar char="Ø"/>
              <a:defRPr/>
            </a:pPr>
            <a:r>
              <a:rPr lang="en-US" sz="2000" dirty="0" smtClean="0">
                <a:solidFill>
                  <a:schemeClr val="bg1"/>
                </a:solidFill>
                <a:latin typeface="Estrangelo Edessa" panose="03080600000000000000" pitchFamily="66" charset="0"/>
                <a:cs typeface="Estrangelo Edessa" panose="03080600000000000000" pitchFamily="66" charset="0"/>
              </a:rPr>
              <a:t>Dentistry</a:t>
            </a:r>
          </a:p>
          <a:p>
            <a:pPr marL="342900" indent="-342900">
              <a:buFont typeface="Wingdings" panose="05000000000000000000" pitchFamily="2" charset="2"/>
              <a:buChar char="Ø"/>
              <a:defRPr/>
            </a:pPr>
            <a:r>
              <a:rPr lang="en-US" sz="2000" dirty="0" smtClean="0">
                <a:solidFill>
                  <a:schemeClr val="bg1"/>
                </a:solidFill>
                <a:latin typeface="Estrangelo Edessa" panose="03080600000000000000" pitchFamily="66" charset="0"/>
                <a:cs typeface="Estrangelo Edessa" panose="03080600000000000000" pitchFamily="66" charset="0"/>
              </a:rPr>
              <a:t>Journal of Dental Sciences</a:t>
            </a:r>
          </a:p>
          <a:p>
            <a:pPr marL="342900" indent="-342900">
              <a:buFont typeface="Wingdings" panose="05000000000000000000" pitchFamily="2" charset="2"/>
              <a:buChar char="Ø"/>
              <a:defRPr/>
            </a:pPr>
            <a:r>
              <a:rPr lang="en-US" sz="2000" dirty="0">
                <a:solidFill>
                  <a:schemeClr val="bg1"/>
                </a:solidFill>
                <a:latin typeface="Estrangelo Edessa" panose="03080600000000000000" pitchFamily="66" charset="0"/>
                <a:cs typeface="Estrangelo Edessa" panose="03080600000000000000" pitchFamily="66" charset="0"/>
              </a:rPr>
              <a:t>Dental Health: Current </a:t>
            </a:r>
            <a:r>
              <a:rPr lang="en-US" sz="2000" dirty="0" smtClean="0">
                <a:solidFill>
                  <a:schemeClr val="bg1"/>
                </a:solidFill>
                <a:latin typeface="Estrangelo Edessa" panose="03080600000000000000" pitchFamily="66" charset="0"/>
                <a:cs typeface="Estrangelo Edessa" panose="03080600000000000000" pitchFamily="66" charset="0"/>
              </a:rPr>
              <a:t>Research</a:t>
            </a:r>
          </a:p>
          <a:p>
            <a:pPr marL="342900" indent="-342900">
              <a:buFont typeface="Wingdings" panose="05000000000000000000" pitchFamily="2" charset="2"/>
              <a:buChar char="Ø"/>
              <a:defRPr/>
            </a:pPr>
            <a:r>
              <a:rPr lang="en-US" sz="2000" dirty="0">
                <a:solidFill>
                  <a:schemeClr val="bg1"/>
                </a:solidFill>
                <a:latin typeface="Estrangelo Edessa" panose="03080600000000000000" pitchFamily="66" charset="0"/>
                <a:cs typeface="Estrangelo Edessa" panose="03080600000000000000" pitchFamily="66" charset="0"/>
              </a:rPr>
              <a:t>Oral Health Case </a:t>
            </a:r>
            <a:r>
              <a:rPr lang="en-US" sz="2000" dirty="0" smtClean="0">
                <a:solidFill>
                  <a:schemeClr val="bg1"/>
                </a:solidFill>
                <a:latin typeface="Estrangelo Edessa" panose="03080600000000000000" pitchFamily="66" charset="0"/>
                <a:cs typeface="Estrangelo Edessa" panose="03080600000000000000" pitchFamily="66" charset="0"/>
              </a:rPr>
              <a:t>Reports</a:t>
            </a:r>
          </a:p>
          <a:p>
            <a:pPr marL="342900" indent="-342900">
              <a:buFont typeface="Wingdings" panose="05000000000000000000" pitchFamily="2" charset="2"/>
              <a:buChar char="Ø"/>
              <a:defRPr/>
            </a:pPr>
            <a:r>
              <a:rPr lang="en-IN" sz="2000" dirty="0">
                <a:solidFill>
                  <a:schemeClr val="bg1"/>
                </a:solidFill>
                <a:latin typeface="Estrangelo Edessa" panose="03080600000000000000" pitchFamily="66" charset="0"/>
                <a:cs typeface="Estrangelo Edessa" panose="03080600000000000000" pitchFamily="66" charset="0"/>
              </a:rPr>
              <a:t>Journal of Oral Hygiene &amp; </a:t>
            </a:r>
            <a:r>
              <a:rPr lang="en-IN" sz="2000" dirty="0" smtClean="0">
                <a:solidFill>
                  <a:schemeClr val="bg1"/>
                </a:solidFill>
                <a:latin typeface="Estrangelo Edessa" panose="03080600000000000000" pitchFamily="66" charset="0"/>
                <a:cs typeface="Estrangelo Edessa" panose="03080600000000000000" pitchFamily="66" charset="0"/>
              </a:rPr>
              <a:t>Health</a:t>
            </a:r>
          </a:p>
          <a:p>
            <a:pPr marL="342900" indent="-342900">
              <a:buFont typeface="Wingdings" panose="05000000000000000000" pitchFamily="2" charset="2"/>
              <a:buChar char="Ø"/>
              <a:defRPr/>
            </a:pPr>
            <a:r>
              <a:rPr lang="en-IN" sz="2000" dirty="0">
                <a:solidFill>
                  <a:schemeClr val="bg1"/>
                </a:solidFill>
                <a:latin typeface="Estrangelo Edessa" panose="03080600000000000000" pitchFamily="66" charset="0"/>
                <a:cs typeface="Estrangelo Edessa" panose="03080600000000000000" pitchFamily="66" charset="0"/>
              </a:rPr>
              <a:t>Oral Health and Dental </a:t>
            </a:r>
            <a:r>
              <a:rPr lang="en-IN" sz="2000" dirty="0" smtClean="0">
                <a:solidFill>
                  <a:schemeClr val="bg1"/>
                </a:solidFill>
                <a:latin typeface="Estrangelo Edessa" panose="03080600000000000000" pitchFamily="66" charset="0"/>
                <a:cs typeface="Estrangelo Edessa" panose="03080600000000000000" pitchFamily="66" charset="0"/>
              </a:rPr>
              <a:t>Management</a:t>
            </a:r>
          </a:p>
          <a:p>
            <a:pPr marL="342900" indent="-342900">
              <a:buFont typeface="Wingdings" panose="05000000000000000000" pitchFamily="2" charset="2"/>
              <a:buChar char="Ø"/>
              <a:defRPr/>
            </a:pPr>
            <a:r>
              <a:rPr lang="en-IN" sz="2000" dirty="0">
                <a:solidFill>
                  <a:schemeClr val="bg1"/>
                </a:solidFill>
                <a:latin typeface="Estrangelo Edessa" panose="03080600000000000000" pitchFamily="66" charset="0"/>
                <a:cs typeface="Estrangelo Edessa" panose="03080600000000000000" pitchFamily="66" charset="0"/>
              </a:rPr>
              <a:t>Dental Implants and Dentures: Open Access</a:t>
            </a:r>
            <a:endParaRPr lang="en-US" sz="2000" dirty="0">
              <a:solidFill>
                <a:schemeClr val="bg1"/>
              </a:solidFill>
              <a:latin typeface="Estrangelo Edessa" panose="03080600000000000000" pitchFamily="66" charset="0"/>
              <a:cs typeface="Estrangelo Edessa" panose="03080600000000000000" pitchFamily="66" charset="0"/>
            </a:endParaRPr>
          </a:p>
        </p:txBody>
      </p:sp>
      <p:pic>
        <p:nvPicPr>
          <p:cNvPr id="8" name="Picture 7" descr="http://midgleydental.com/cosmetic/files/BIG4.-cosmetic-dentistry.jpg.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91545" y="3881457"/>
            <a:ext cx="4052455" cy="30765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79646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1" descr="C:\Users\rakesh-s\Desktop\speak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962400"/>
            <a:ext cx="9144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Horizontal Scroll 5"/>
          <p:cNvSpPr/>
          <p:nvPr/>
        </p:nvSpPr>
        <p:spPr>
          <a:xfrm>
            <a:off x="346075" y="914400"/>
            <a:ext cx="8229600" cy="3429000"/>
          </a:xfrm>
          <a:prstGeom prst="horizontalScroll">
            <a:avLst/>
          </a:prstGeom>
        </p:spPr>
        <p:style>
          <a:lnRef idx="3">
            <a:schemeClr val="lt1"/>
          </a:lnRef>
          <a:fillRef idx="1">
            <a:schemeClr val="accent2"/>
          </a:fillRef>
          <a:effectRef idx="1">
            <a:schemeClr val="accent2"/>
          </a:effectRef>
          <a:fontRef idx="minor">
            <a:schemeClr val="lt1"/>
          </a:fontRef>
        </p:style>
        <p:txBody>
          <a:bodyPr anchor="ctr"/>
          <a:lstStyle/>
          <a:p>
            <a:pPr marL="285750" indent="-285750">
              <a:buFont typeface="Wingdings" panose="05000000000000000000" pitchFamily="2" charset="2"/>
              <a:buChar char="Ø"/>
              <a:defRPr/>
            </a:pPr>
            <a:r>
              <a:rPr lang="en-IN" dirty="0"/>
              <a:t>7</a:t>
            </a:r>
            <a:r>
              <a:rPr lang="en-IN" baseline="30000" dirty="0"/>
              <a:t>th </a:t>
            </a:r>
            <a:r>
              <a:rPr lang="en-IN" dirty="0"/>
              <a:t>International Conference and Exhibition </a:t>
            </a:r>
            <a:r>
              <a:rPr lang="en-IN" dirty="0" smtClean="0"/>
              <a:t>on Dentistry </a:t>
            </a:r>
            <a:r>
              <a:rPr lang="en-IN" dirty="0"/>
              <a:t>&amp; Oral </a:t>
            </a:r>
            <a:r>
              <a:rPr lang="en-IN" dirty="0" smtClean="0"/>
              <a:t>Care</a:t>
            </a:r>
          </a:p>
          <a:p>
            <a:pPr marL="285750" indent="-285750">
              <a:buFont typeface="Wingdings" panose="05000000000000000000" pitchFamily="2" charset="2"/>
              <a:buChar char="Ø"/>
              <a:defRPr/>
            </a:pPr>
            <a:r>
              <a:rPr lang="en-IN" dirty="0"/>
              <a:t>International Conference </a:t>
            </a:r>
            <a:r>
              <a:rPr lang="en-IN" dirty="0" smtClean="0"/>
              <a:t>on Orthodontics </a:t>
            </a:r>
            <a:r>
              <a:rPr lang="en-IN" dirty="0"/>
              <a:t>and Dental </a:t>
            </a:r>
            <a:r>
              <a:rPr lang="en-IN" dirty="0" smtClean="0"/>
              <a:t>Implants</a:t>
            </a:r>
          </a:p>
          <a:p>
            <a:pPr marL="285750" indent="-285750">
              <a:buFont typeface="Wingdings" panose="05000000000000000000" pitchFamily="2" charset="2"/>
              <a:buChar char="Ø"/>
              <a:defRPr/>
            </a:pPr>
            <a:r>
              <a:rPr lang="en-US" dirty="0"/>
              <a:t>9</a:t>
            </a:r>
            <a:r>
              <a:rPr lang="en-US" baseline="30000" dirty="0"/>
              <a:t>th </a:t>
            </a:r>
            <a:r>
              <a:rPr lang="en-US" dirty="0"/>
              <a:t>World Dental </a:t>
            </a:r>
            <a:r>
              <a:rPr lang="en-US" dirty="0" smtClean="0"/>
              <a:t>Congress</a:t>
            </a:r>
          </a:p>
          <a:p>
            <a:pPr marL="285750" indent="-285750">
              <a:buFont typeface="Wingdings" panose="05000000000000000000" pitchFamily="2" charset="2"/>
              <a:buChar char="Ø"/>
              <a:defRPr/>
            </a:pPr>
            <a:r>
              <a:rPr lang="en-IN" dirty="0"/>
              <a:t>International Conference </a:t>
            </a:r>
            <a:r>
              <a:rPr lang="en-IN" dirty="0" smtClean="0"/>
              <a:t>on Periodontics </a:t>
            </a:r>
            <a:r>
              <a:rPr lang="en-IN" dirty="0"/>
              <a:t>and </a:t>
            </a:r>
            <a:r>
              <a:rPr lang="en-IN" dirty="0" smtClean="0"/>
              <a:t>Prosthodontics</a:t>
            </a:r>
          </a:p>
          <a:p>
            <a:pPr marL="285750" indent="-285750">
              <a:buFont typeface="Wingdings" panose="05000000000000000000" pitchFamily="2" charset="2"/>
              <a:buChar char="Ø"/>
              <a:defRPr/>
            </a:pPr>
            <a:r>
              <a:rPr lang="en-IN" dirty="0"/>
              <a:t>10</a:t>
            </a:r>
            <a:r>
              <a:rPr lang="en-IN" baseline="30000" dirty="0"/>
              <a:t>th </a:t>
            </a:r>
            <a:r>
              <a:rPr lang="en-IN" dirty="0"/>
              <a:t>World Dental Convention and </a:t>
            </a:r>
            <a:r>
              <a:rPr lang="en-IN" dirty="0" smtClean="0"/>
              <a:t>Expo</a:t>
            </a:r>
          </a:p>
          <a:p>
            <a:pPr marL="285750" indent="-285750">
              <a:buFont typeface="Wingdings" panose="05000000000000000000" pitchFamily="2" charset="2"/>
              <a:buChar char="Ø"/>
              <a:defRPr/>
            </a:pPr>
            <a:r>
              <a:rPr lang="en-IN" dirty="0"/>
              <a:t>11</a:t>
            </a:r>
            <a:r>
              <a:rPr lang="en-IN" baseline="30000" dirty="0"/>
              <a:t>th</a:t>
            </a:r>
            <a:r>
              <a:rPr lang="en-IN" dirty="0"/>
              <a:t> Asia Pacific Congress &amp; Expo </a:t>
            </a:r>
            <a:r>
              <a:rPr lang="en-IN" dirty="0" smtClean="0"/>
              <a:t>on Dental </a:t>
            </a:r>
            <a:r>
              <a:rPr lang="en-IN" dirty="0"/>
              <a:t>and Oral </a:t>
            </a:r>
            <a:r>
              <a:rPr lang="en-IN" dirty="0" smtClean="0"/>
              <a:t>Health</a:t>
            </a:r>
          </a:p>
          <a:p>
            <a:pPr marL="285750" indent="-285750">
              <a:buFont typeface="Wingdings" panose="05000000000000000000" pitchFamily="2" charset="2"/>
              <a:buChar char="Ø"/>
              <a:defRPr/>
            </a:pPr>
            <a:r>
              <a:rPr lang="en-IN" dirty="0"/>
              <a:t>12</a:t>
            </a:r>
            <a:r>
              <a:rPr lang="en-IN" baseline="30000" dirty="0"/>
              <a:t>th </a:t>
            </a:r>
            <a:r>
              <a:rPr lang="en-IN" dirty="0"/>
              <a:t>International Conference </a:t>
            </a:r>
            <a:r>
              <a:rPr lang="en-IN" dirty="0" smtClean="0"/>
              <a:t>on Dental </a:t>
            </a:r>
            <a:r>
              <a:rPr lang="en-IN" dirty="0"/>
              <a:t>Medicine</a:t>
            </a:r>
            <a:endParaRPr lang="en-US" dirty="0" smtClean="0"/>
          </a:p>
          <a:p>
            <a:pPr marL="285750" indent="-285750">
              <a:buFont typeface="Wingdings" panose="05000000000000000000" pitchFamily="2" charset="2"/>
              <a:buChar char="Ø"/>
              <a:defRPr/>
            </a:pPr>
            <a:r>
              <a:rPr lang="en-IN" dirty="0"/>
              <a:t>16</a:t>
            </a:r>
            <a:r>
              <a:rPr lang="en-IN" baseline="30000" dirty="0"/>
              <a:t>th</a:t>
            </a:r>
            <a:r>
              <a:rPr lang="en-IN" dirty="0"/>
              <a:t> Euro Congress </a:t>
            </a:r>
            <a:r>
              <a:rPr lang="en-IN" dirty="0" err="1"/>
              <a:t>onDental</a:t>
            </a:r>
            <a:r>
              <a:rPr lang="en-IN" dirty="0"/>
              <a:t> &amp; Oral </a:t>
            </a:r>
            <a:r>
              <a:rPr lang="en-IN" dirty="0" smtClean="0"/>
              <a:t>Health</a:t>
            </a:r>
            <a:endParaRPr lang="en-IN" dirty="0"/>
          </a:p>
        </p:txBody>
      </p:sp>
      <p:sp>
        <p:nvSpPr>
          <p:cNvPr id="7" name="Double Wave 6"/>
          <p:cNvSpPr/>
          <p:nvPr/>
        </p:nvSpPr>
        <p:spPr>
          <a:xfrm>
            <a:off x="187325" y="0"/>
            <a:ext cx="8777288" cy="1435100"/>
          </a:xfrm>
          <a:prstGeom prst="doubleWave">
            <a:avLst/>
          </a:prstGeom>
        </p:spPr>
        <p:style>
          <a:lnRef idx="1">
            <a:schemeClr val="accent5"/>
          </a:lnRef>
          <a:fillRef idx="2">
            <a:schemeClr val="accent5"/>
          </a:fillRef>
          <a:effectRef idx="1">
            <a:schemeClr val="accent5"/>
          </a:effectRef>
          <a:fontRef idx="minor">
            <a:schemeClr val="dk1"/>
          </a:fontRef>
        </p:style>
        <p:txBody>
          <a:bodyPr anchor="ctr"/>
          <a:lstStyle/>
          <a:p>
            <a:pPr algn="ctr">
              <a:defRPr/>
            </a:pPr>
            <a:r>
              <a:rPr lang="en-IN" sz="2400" b="1" dirty="0"/>
              <a:t>JBR Journal of Interdisciplinary Medicine and Dental </a:t>
            </a:r>
            <a:r>
              <a:rPr lang="en-IN" sz="2400" b="1" dirty="0" smtClean="0"/>
              <a:t>Science</a:t>
            </a:r>
            <a:r>
              <a:rPr lang="en-US" sz="3600" dirty="0" smtClean="0"/>
              <a:t/>
            </a:r>
            <a:br>
              <a:rPr lang="en-US" sz="3600" dirty="0" smtClean="0"/>
            </a:br>
            <a:r>
              <a:rPr lang="en-US" sz="2400" dirty="0" smtClean="0"/>
              <a:t>Related Conferences</a:t>
            </a:r>
            <a:endParaRPr lang="en-US" sz="2400" dirty="0"/>
          </a:p>
        </p:txBody>
      </p:sp>
    </p:spTree>
    <p:extLst>
      <p:ext uri="{BB962C8B-B14F-4D97-AF65-F5344CB8AC3E}">
        <p14:creationId xmlns:p14="http://schemas.microsoft.com/office/powerpoint/2010/main" val="41475768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 name="Content Placeholder 2"/>
          <p:cNvSpPr>
            <a:spLocks noGrp="1"/>
          </p:cNvSpPr>
          <p:nvPr>
            <p:ph idx="1"/>
          </p:nvPr>
        </p:nvSpPr>
        <p:spPr/>
        <p:txBody>
          <a:bodyPr/>
          <a:lstStyle/>
          <a:p>
            <a:pPr>
              <a:defRPr/>
            </a:pPr>
            <a:endParaRPr lang="en-US" dirty="0"/>
          </a:p>
        </p:txBody>
      </p:sp>
      <p:pic>
        <p:nvPicPr>
          <p:cNvPr id="17412" name="Picture 2" descr="C:\Users\rakesh-s\Desktop\2-2nd-de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348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3" descr="C:\Users\rakesh-s\Desktop\memb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4191000"/>
            <a:ext cx="914400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600200" y="0"/>
            <a:ext cx="7086600" cy="830262"/>
          </a:xfrm>
          <a:prstGeom prst="rect">
            <a:avLst/>
          </a:prstGeom>
        </p:spPr>
        <p:txBody>
          <a:bodyPr>
            <a:spAutoFit/>
          </a:bodyPr>
          <a:lstStyle/>
          <a:p>
            <a:pPr>
              <a:defRPr/>
            </a:pPr>
            <a:r>
              <a:rPr lang="en-US" sz="2400" b="1" dirty="0">
                <a:solidFill>
                  <a:schemeClr val="accent5">
                    <a:lumMod val="10000"/>
                  </a:schemeClr>
                </a:solidFill>
                <a:latin typeface="Andalus" panose="02020603050405020304" pitchFamily="18" charset="-78"/>
                <a:cs typeface="Andalus" panose="02020603050405020304" pitchFamily="18" charset="-78"/>
              </a:rPr>
              <a:t>OMICS International </a:t>
            </a:r>
            <a:r>
              <a:rPr lang="en-US" sz="2400" b="1" dirty="0" smtClean="0">
                <a:solidFill>
                  <a:schemeClr val="accent5">
                    <a:lumMod val="10000"/>
                  </a:schemeClr>
                </a:solidFill>
                <a:latin typeface="Andalus" panose="02020603050405020304" pitchFamily="18" charset="-78"/>
                <a:cs typeface="Andalus" panose="02020603050405020304" pitchFamily="18" charset="-78"/>
              </a:rPr>
              <a:t>Open </a:t>
            </a:r>
            <a:r>
              <a:rPr lang="en-US" sz="2400" b="1" dirty="0">
                <a:solidFill>
                  <a:schemeClr val="accent5">
                    <a:lumMod val="10000"/>
                  </a:schemeClr>
                </a:solidFill>
                <a:latin typeface="Andalus" panose="02020603050405020304" pitchFamily="18" charset="-78"/>
                <a:cs typeface="Andalus" panose="02020603050405020304" pitchFamily="18" charset="-78"/>
              </a:rPr>
              <a:t>Access Membership</a:t>
            </a:r>
            <a:br>
              <a:rPr lang="en-US" sz="2400" b="1" dirty="0">
                <a:solidFill>
                  <a:schemeClr val="accent5">
                    <a:lumMod val="10000"/>
                  </a:schemeClr>
                </a:solidFill>
                <a:latin typeface="Andalus" panose="02020603050405020304" pitchFamily="18" charset="-78"/>
                <a:cs typeface="Andalus" panose="02020603050405020304" pitchFamily="18" charset="-78"/>
              </a:rPr>
            </a:br>
            <a:endParaRPr lang="en-US" sz="2400" dirty="0">
              <a:solidFill>
                <a:schemeClr val="accent5">
                  <a:lumMod val="10000"/>
                </a:schemeClr>
              </a:solidFill>
              <a:latin typeface="Andalus" panose="02020603050405020304" pitchFamily="18" charset="-78"/>
              <a:cs typeface="Andalus" panose="02020603050405020304" pitchFamily="18" charset="-78"/>
            </a:endParaRPr>
          </a:p>
        </p:txBody>
      </p:sp>
      <p:sp>
        <p:nvSpPr>
          <p:cNvPr id="7" name="Teardrop 6"/>
          <p:cNvSpPr/>
          <p:nvPr/>
        </p:nvSpPr>
        <p:spPr>
          <a:xfrm>
            <a:off x="1295400" y="630238"/>
            <a:ext cx="7696200" cy="3560762"/>
          </a:xfrm>
          <a:prstGeom prst="teardrop">
            <a:avLst/>
          </a:prstGeom>
          <a:solidFill>
            <a:schemeClr val="accent3">
              <a:lumMod val="75000"/>
            </a:schemeClr>
          </a:solidFill>
        </p:spPr>
        <p:style>
          <a:lnRef idx="1">
            <a:schemeClr val="accent5"/>
          </a:lnRef>
          <a:fillRef idx="2">
            <a:schemeClr val="accent5"/>
          </a:fillRef>
          <a:effectRef idx="1">
            <a:schemeClr val="accent5"/>
          </a:effectRef>
          <a:fontRef idx="minor">
            <a:schemeClr val="dk1"/>
          </a:fontRef>
        </p:style>
        <p:txBody>
          <a:bodyPr anchor="ctr"/>
          <a:lstStyle/>
          <a:p>
            <a:pPr>
              <a:defRPr/>
            </a:pPr>
            <a:r>
              <a:rPr lang="en-US" dirty="0">
                <a:latin typeface="Calisto MT" panose="02040603050505030304" pitchFamily="18" charset="0"/>
              </a:rPr>
              <a:t>OMICS </a:t>
            </a:r>
            <a:r>
              <a:rPr lang="en-US" dirty="0" smtClean="0">
                <a:latin typeface="Calisto MT" panose="02040603050505030304" pitchFamily="18" charset="0"/>
              </a:rPr>
              <a:t>International </a:t>
            </a:r>
            <a:r>
              <a:rPr lang="en-US" dirty="0">
                <a:latin typeface="Calisto MT" panose="02040603050505030304" pitchFamily="18" charset="0"/>
              </a:rPr>
              <a:t>Open Access Membership enables academic and research institutions, funders and corporations to actively encourage open access in scholarly communication and the dissemination of research published by their authors.</a:t>
            </a:r>
          </a:p>
          <a:p>
            <a:pPr>
              <a:defRPr/>
            </a:pPr>
            <a:r>
              <a:rPr lang="en-US" dirty="0">
                <a:latin typeface="Calisto MT" panose="02040603050505030304" pitchFamily="18" charset="0"/>
              </a:rPr>
              <a:t>For more details and benefits, click on the link below:</a:t>
            </a:r>
          </a:p>
          <a:p>
            <a:pPr>
              <a:defRPr/>
            </a:pPr>
            <a:r>
              <a:rPr lang="en-US" dirty="0">
                <a:solidFill>
                  <a:schemeClr val="accent4">
                    <a:lumMod val="10000"/>
                  </a:schemeClr>
                </a:solidFill>
                <a:latin typeface="Calisto MT" panose="02040603050505030304" pitchFamily="18" charset="0"/>
                <a:hlinkClick r:id="rId4"/>
              </a:rPr>
              <a:t>http://omicsonline.org/membership.php</a:t>
            </a:r>
            <a:r>
              <a:rPr lang="en-US" dirty="0">
                <a:solidFill>
                  <a:schemeClr val="accent4">
                    <a:lumMod val="10000"/>
                  </a:schemeClr>
                </a:solidFill>
                <a:latin typeface="Calisto MT" panose="02040603050505030304" pitchFamily="18" charset="0"/>
              </a:rPr>
              <a:t> </a:t>
            </a:r>
          </a:p>
        </p:txBody>
      </p:sp>
    </p:spTree>
    <p:extLst>
      <p:ext uri="{BB962C8B-B14F-4D97-AF65-F5344CB8AC3E}">
        <p14:creationId xmlns:p14="http://schemas.microsoft.com/office/powerpoint/2010/main" val="9507335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1937</TotalTime>
  <Words>549</Words>
  <Application>Microsoft Office PowerPoint</Application>
  <PresentationFormat>On-screen Show (4:3)</PresentationFormat>
  <Paragraphs>48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Pramoda Earla</dc:creator>
  <cp:lastModifiedBy>Pramoda</cp:lastModifiedBy>
  <cp:revision>258</cp:revision>
  <dcterms:created xsi:type="dcterms:W3CDTF">2014-10-14T11:42:21Z</dcterms:created>
  <dcterms:modified xsi:type="dcterms:W3CDTF">2015-10-29T13:21:20Z</dcterms:modified>
</cp:coreProperties>
</file>