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5" r:id="rId2"/>
    <p:sldId id="277" r:id="rId3"/>
    <p:sldId id="280" r:id="rId4"/>
    <p:sldId id="272" r:id="rId5"/>
    <p:sldId id="257" r:id="rId6"/>
    <p:sldId id="269"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8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95" autoAdjust="0"/>
  </p:normalViewPr>
  <p:slideViewPr>
    <p:cSldViewPr>
      <p:cViewPr varScale="1">
        <p:scale>
          <a:sx n="69" d="100"/>
          <a:sy n="69" d="100"/>
        </p:scale>
        <p:origin x="-13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8F4BE-D6A1-4DA2-8D19-A1FD9AB0840F}"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45C4D9-475D-4285-8155-05D4FD4A61A1}" type="slidenum">
              <a:rPr lang="en-US" smtClean="0"/>
              <a:t>‹#›</a:t>
            </a:fld>
            <a:endParaRPr lang="en-US"/>
          </a:p>
        </p:txBody>
      </p:sp>
    </p:spTree>
    <p:extLst>
      <p:ext uri="{BB962C8B-B14F-4D97-AF65-F5344CB8AC3E}">
        <p14:creationId xmlns:p14="http://schemas.microsoft.com/office/powerpoint/2010/main" val="135928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4E862-B4B1-44BB-8440-288DA77EFAF8}" type="slidenum">
              <a:rPr lang="en-US" smtClean="0"/>
              <a:t>1</a:t>
            </a:fld>
            <a:endParaRPr lang="en-US"/>
          </a:p>
        </p:txBody>
      </p:sp>
    </p:spTree>
    <p:extLst>
      <p:ext uri="{BB962C8B-B14F-4D97-AF65-F5344CB8AC3E}">
        <p14:creationId xmlns:p14="http://schemas.microsoft.com/office/powerpoint/2010/main" val="87433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171CD-BF36-4809-8553-7AB8B4862C25}" type="slidenum">
              <a:rPr lang="en-US" smtClean="0"/>
              <a:t>2</a:t>
            </a:fld>
            <a:endParaRPr lang="en-US"/>
          </a:p>
        </p:txBody>
      </p:sp>
    </p:spTree>
    <p:extLst>
      <p:ext uri="{BB962C8B-B14F-4D97-AF65-F5344CB8AC3E}">
        <p14:creationId xmlns:p14="http://schemas.microsoft.com/office/powerpoint/2010/main" val="182486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5C4D9-475D-4285-8155-05D4FD4A61A1}" type="slidenum">
              <a:rPr lang="en-US" smtClean="0"/>
              <a:t>7</a:t>
            </a:fld>
            <a:endParaRPr lang="en-US"/>
          </a:p>
        </p:txBody>
      </p:sp>
    </p:spTree>
    <p:extLst>
      <p:ext uri="{BB962C8B-B14F-4D97-AF65-F5344CB8AC3E}">
        <p14:creationId xmlns:p14="http://schemas.microsoft.com/office/powerpoint/2010/main" val="402425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5C4D9-475D-4285-8155-05D4FD4A61A1}" type="slidenum">
              <a:rPr lang="en-US" smtClean="0"/>
              <a:t>10</a:t>
            </a:fld>
            <a:endParaRPr lang="en-US"/>
          </a:p>
        </p:txBody>
      </p:sp>
    </p:spTree>
    <p:extLst>
      <p:ext uri="{BB962C8B-B14F-4D97-AF65-F5344CB8AC3E}">
        <p14:creationId xmlns:p14="http://schemas.microsoft.com/office/powerpoint/2010/main" val="320076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445C4D9-475D-4285-8155-05D4FD4A61A1}" type="slidenum">
              <a:rPr lang="en-US" smtClean="0"/>
              <a:t>11</a:t>
            </a:fld>
            <a:endParaRPr lang="en-US"/>
          </a:p>
        </p:txBody>
      </p:sp>
    </p:spTree>
    <p:extLst>
      <p:ext uri="{BB962C8B-B14F-4D97-AF65-F5344CB8AC3E}">
        <p14:creationId xmlns:p14="http://schemas.microsoft.com/office/powerpoint/2010/main" val="49718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5C4D9-475D-4285-8155-05D4FD4A61A1}" type="slidenum">
              <a:rPr lang="en-US" smtClean="0"/>
              <a:t>20</a:t>
            </a:fld>
            <a:endParaRPr lang="en-US"/>
          </a:p>
        </p:txBody>
      </p:sp>
    </p:spTree>
    <p:extLst>
      <p:ext uri="{BB962C8B-B14F-4D97-AF65-F5344CB8AC3E}">
        <p14:creationId xmlns:p14="http://schemas.microsoft.com/office/powerpoint/2010/main" val="31898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8F90C59D-49A8-4D8A-A9CB-C3DBFB59B070}" type="datetimeFigureOut">
              <a:rPr lang="en-US" smtClean="0"/>
              <a:t>10/19/2015</a:t>
            </a:fld>
            <a:endParaRPr lang="en-US"/>
          </a:p>
        </p:txBody>
      </p:sp>
      <p:sp>
        <p:nvSpPr>
          <p:cNvPr id="17" name="Slide Number Placeholder 16"/>
          <p:cNvSpPr>
            <a:spLocks noGrp="1"/>
          </p:cNvSpPr>
          <p:nvPr>
            <p:ph type="sldNum" sz="quarter" idx="11"/>
          </p:nvPr>
        </p:nvSpPr>
        <p:spPr/>
        <p:txBody>
          <a:bodyPr/>
          <a:lstStyle/>
          <a:p>
            <a:fld id="{F780AEBD-E1AC-4488-A2B6-39ADBEB18041}"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0C59D-49A8-4D8A-A9CB-C3DBFB59B070}"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0AEBD-E1AC-4488-A2B6-39ADBEB180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0C59D-49A8-4D8A-A9CB-C3DBFB59B070}"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0AEBD-E1AC-4488-A2B6-39ADBEB18041}"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8F90C59D-49A8-4D8A-A9CB-C3DBFB59B070}" type="datetimeFigureOut">
              <a:rPr lang="en-US" smtClean="0"/>
              <a:t>10/19/2015</a:t>
            </a:fld>
            <a:endParaRPr lang="en-US"/>
          </a:p>
        </p:txBody>
      </p:sp>
      <p:sp>
        <p:nvSpPr>
          <p:cNvPr id="12" name="Slide Number Placeholder 11"/>
          <p:cNvSpPr>
            <a:spLocks noGrp="1"/>
          </p:cNvSpPr>
          <p:nvPr>
            <p:ph type="sldNum" sz="quarter" idx="15"/>
          </p:nvPr>
        </p:nvSpPr>
        <p:spPr/>
        <p:txBody>
          <a:bodyPr/>
          <a:lstStyle/>
          <a:p>
            <a:fld id="{F780AEBD-E1AC-4488-A2B6-39ADBEB18041}"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8F90C59D-49A8-4D8A-A9CB-C3DBFB59B070}" type="datetimeFigureOut">
              <a:rPr lang="en-US" smtClean="0"/>
              <a:t>10/19/2015</a:t>
            </a:fld>
            <a:endParaRPr lang="en-US"/>
          </a:p>
        </p:txBody>
      </p:sp>
      <p:sp>
        <p:nvSpPr>
          <p:cNvPr id="14" name="Slide Number Placeholder 13"/>
          <p:cNvSpPr>
            <a:spLocks noGrp="1"/>
          </p:cNvSpPr>
          <p:nvPr>
            <p:ph type="sldNum" sz="quarter" idx="11"/>
          </p:nvPr>
        </p:nvSpPr>
        <p:spPr/>
        <p:txBody>
          <a:bodyPr/>
          <a:lstStyle/>
          <a:p>
            <a:fld id="{F780AEBD-E1AC-4488-A2B6-39ADBEB1804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8F90C59D-49A8-4D8A-A9CB-C3DBFB59B070}" type="datetimeFigureOut">
              <a:rPr lang="en-US" smtClean="0"/>
              <a:t>10/19/2015</a:t>
            </a:fld>
            <a:endParaRPr lang="en-US"/>
          </a:p>
        </p:txBody>
      </p:sp>
      <p:sp>
        <p:nvSpPr>
          <p:cNvPr id="12" name="Slide Number Placeholder 11"/>
          <p:cNvSpPr>
            <a:spLocks noGrp="1"/>
          </p:cNvSpPr>
          <p:nvPr>
            <p:ph type="sldNum" sz="quarter" idx="16"/>
          </p:nvPr>
        </p:nvSpPr>
        <p:spPr/>
        <p:txBody>
          <a:bodyPr/>
          <a:lstStyle/>
          <a:p>
            <a:fld id="{F780AEBD-E1AC-4488-A2B6-39ADBEB18041}"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8F90C59D-49A8-4D8A-A9CB-C3DBFB59B070}" type="datetimeFigureOut">
              <a:rPr lang="en-US" smtClean="0"/>
              <a:t>10/19/2015</a:t>
            </a:fld>
            <a:endParaRPr lang="en-US"/>
          </a:p>
        </p:txBody>
      </p:sp>
      <p:sp>
        <p:nvSpPr>
          <p:cNvPr id="12" name="Slide Number Placeholder 11"/>
          <p:cNvSpPr>
            <a:spLocks noGrp="1"/>
          </p:cNvSpPr>
          <p:nvPr>
            <p:ph type="sldNum" sz="quarter" idx="17"/>
          </p:nvPr>
        </p:nvSpPr>
        <p:spPr/>
        <p:txBody>
          <a:bodyPr/>
          <a:lstStyle/>
          <a:p>
            <a:fld id="{F780AEBD-E1AC-4488-A2B6-39ADBEB18041}"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8F90C59D-49A8-4D8A-A9CB-C3DBFB59B070}" type="datetimeFigureOut">
              <a:rPr lang="en-US" smtClean="0"/>
              <a:t>10/19/2015</a:t>
            </a:fld>
            <a:endParaRPr lang="en-US"/>
          </a:p>
        </p:txBody>
      </p:sp>
      <p:sp>
        <p:nvSpPr>
          <p:cNvPr id="16" name="Slide Number Placeholder 15"/>
          <p:cNvSpPr>
            <a:spLocks noGrp="1"/>
          </p:cNvSpPr>
          <p:nvPr>
            <p:ph type="sldNum" sz="quarter" idx="11"/>
          </p:nvPr>
        </p:nvSpPr>
        <p:spPr/>
        <p:txBody>
          <a:bodyPr/>
          <a:lstStyle/>
          <a:p>
            <a:fld id="{F780AEBD-E1AC-4488-A2B6-39ADBEB1804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F90C59D-49A8-4D8A-A9CB-C3DBFB59B070}" type="datetimeFigureOut">
              <a:rPr lang="en-US" smtClean="0"/>
              <a:t>10/19/2015</a:t>
            </a:fld>
            <a:endParaRPr lang="en-US"/>
          </a:p>
        </p:txBody>
      </p:sp>
      <p:sp>
        <p:nvSpPr>
          <p:cNvPr id="8" name="Slide Number Placeholder 7"/>
          <p:cNvSpPr>
            <a:spLocks noGrp="1"/>
          </p:cNvSpPr>
          <p:nvPr>
            <p:ph type="sldNum" sz="quarter" idx="11"/>
          </p:nvPr>
        </p:nvSpPr>
        <p:spPr/>
        <p:txBody>
          <a:bodyPr/>
          <a:lstStyle/>
          <a:p>
            <a:fld id="{F780AEBD-E1AC-4488-A2B6-39ADBEB1804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8F90C59D-49A8-4D8A-A9CB-C3DBFB59B070}" type="datetimeFigureOut">
              <a:rPr lang="en-US" smtClean="0"/>
              <a:t>10/19/2015</a:t>
            </a:fld>
            <a:endParaRPr lang="en-US"/>
          </a:p>
        </p:txBody>
      </p:sp>
      <p:sp>
        <p:nvSpPr>
          <p:cNvPr id="19" name="Slide Number Placeholder 18"/>
          <p:cNvSpPr>
            <a:spLocks noGrp="1"/>
          </p:cNvSpPr>
          <p:nvPr>
            <p:ph type="sldNum" sz="quarter" idx="16"/>
          </p:nvPr>
        </p:nvSpPr>
        <p:spPr/>
        <p:txBody>
          <a:bodyPr/>
          <a:lstStyle/>
          <a:p>
            <a:fld id="{F780AEBD-E1AC-4488-A2B6-39ADBEB18041}"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8F90C59D-49A8-4D8A-A9CB-C3DBFB59B070}" type="datetimeFigureOut">
              <a:rPr lang="en-US" smtClean="0"/>
              <a:t>10/19/2015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F780AEBD-E1AC-4488-A2B6-39ADBEB18041}"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F90C59D-49A8-4D8A-A9CB-C3DBFB59B070}" type="datetimeFigureOut">
              <a:rPr lang="en-US" smtClean="0"/>
              <a:t>10/19/2015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780AEBD-E1AC-4488-A2B6-39ADBEB18041}"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gif"/><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2564" y="3173086"/>
            <a:ext cx="3925436" cy="830997"/>
          </a:xfrm>
          <a:prstGeom prst="rect">
            <a:avLst/>
          </a:prstGeom>
        </p:spPr>
        <p:txBody>
          <a:bodyPr wrap="square">
            <a:spAutoFit/>
          </a:bodyPr>
          <a:lstStyle/>
          <a:p>
            <a:pPr algn="ctr"/>
            <a:r>
              <a:rPr lang="en-US" sz="2400" b="1" u="sng" dirty="0" smtClean="0">
                <a:solidFill>
                  <a:srgbClr val="00B0F0"/>
                </a:solidFill>
              </a:rPr>
              <a:t>Editorial </a:t>
            </a:r>
            <a:r>
              <a:rPr lang="en-US" sz="2400" b="1" u="sng" dirty="0">
                <a:solidFill>
                  <a:srgbClr val="00B0F0"/>
                </a:solidFill>
              </a:rPr>
              <a:t>Board </a:t>
            </a:r>
            <a:r>
              <a:rPr lang="en-US" sz="2400" b="1" u="sng" dirty="0" smtClean="0">
                <a:solidFill>
                  <a:srgbClr val="00B0F0"/>
                </a:solidFill>
              </a:rPr>
              <a:t>member</a:t>
            </a:r>
          </a:p>
          <a:p>
            <a:r>
              <a:rPr lang="en-US" sz="2400" b="1" dirty="0" smtClean="0">
                <a:solidFill>
                  <a:srgbClr val="00B0F0"/>
                </a:solidFill>
              </a:rPr>
              <a:t> </a:t>
            </a:r>
            <a:endParaRPr lang="en-US" sz="2400" b="1" dirty="0">
              <a:solidFill>
                <a:srgbClr val="00B0F0"/>
              </a:solidFill>
            </a:endParaRPr>
          </a:p>
        </p:txBody>
      </p:sp>
      <p:sp>
        <p:nvSpPr>
          <p:cNvPr id="2" name="Rectangle 1"/>
          <p:cNvSpPr/>
          <p:nvPr/>
        </p:nvSpPr>
        <p:spPr>
          <a:xfrm>
            <a:off x="2743200" y="2596589"/>
            <a:ext cx="4572855" cy="523220"/>
          </a:xfrm>
          <a:prstGeom prst="rect">
            <a:avLst/>
          </a:prstGeom>
        </p:spPr>
        <p:txBody>
          <a:bodyPr wrap="none">
            <a:spAutoFit/>
          </a:bodyPr>
          <a:lstStyle/>
          <a:p>
            <a:r>
              <a:rPr lang="en-US" sz="2800" b="1" dirty="0">
                <a:solidFill>
                  <a:srgbClr val="00B0F0"/>
                </a:solidFill>
              </a:rPr>
              <a:t>Dr. Jean </a:t>
            </a:r>
            <a:r>
              <a:rPr lang="en-US" sz="2800" b="1" dirty="0" err="1">
                <a:solidFill>
                  <a:srgbClr val="00B0F0"/>
                </a:solidFill>
              </a:rPr>
              <a:t>Micheal</a:t>
            </a:r>
            <a:r>
              <a:rPr lang="en-US" sz="2800" b="1" dirty="0">
                <a:solidFill>
                  <a:srgbClr val="00B0F0"/>
                </a:solidFill>
              </a:rPr>
              <a:t> </a:t>
            </a:r>
            <a:r>
              <a:rPr lang="en-US" sz="2800" b="1" dirty="0" err="1">
                <a:solidFill>
                  <a:srgbClr val="00B0F0"/>
                </a:solidFill>
              </a:rPr>
              <a:t>Kornprobst</a:t>
            </a:r>
            <a:endParaRPr lang="en-US" sz="2800" b="1" dirty="0">
              <a:solidFill>
                <a:srgbClr val="00B0F0"/>
              </a:solidFill>
            </a:endParaRPr>
          </a:p>
        </p:txBody>
      </p:sp>
      <p:sp>
        <p:nvSpPr>
          <p:cNvPr id="11" name="Rectangle 10"/>
          <p:cNvSpPr/>
          <p:nvPr/>
        </p:nvSpPr>
        <p:spPr>
          <a:xfrm>
            <a:off x="417964" y="4114800"/>
            <a:ext cx="4572000" cy="1477328"/>
          </a:xfrm>
          <a:prstGeom prst="rect">
            <a:avLst/>
          </a:prstGeom>
        </p:spPr>
        <p:txBody>
          <a:bodyPr>
            <a:spAutoFit/>
          </a:bodyPr>
          <a:lstStyle/>
          <a:p>
            <a:r>
              <a:rPr lang="en-US" b="1" dirty="0"/>
              <a:t>Professor</a:t>
            </a:r>
          </a:p>
          <a:p>
            <a:r>
              <a:rPr lang="en-US" b="1" dirty="0"/>
              <a:t>Institute for Substances and Organisms from the Sea </a:t>
            </a:r>
          </a:p>
          <a:p>
            <a:r>
              <a:rPr lang="en-US" b="1" dirty="0"/>
              <a:t>University of Nantes</a:t>
            </a:r>
          </a:p>
          <a:p>
            <a:r>
              <a:rPr lang="en-US" b="1" dirty="0"/>
              <a:t>France</a:t>
            </a:r>
            <a:endParaRPr lang="en-US" dirty="0"/>
          </a:p>
        </p:txBody>
      </p:sp>
      <p:pic>
        <p:nvPicPr>
          <p:cNvPr id="12" name="Picture 4" descr="Jean-Michel Kornprob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91" y="1981200"/>
            <a:ext cx="1794886" cy="200104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494133" y="228600"/>
            <a:ext cx="4613764"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3200" b="1" dirty="0"/>
              <a:t>Journal of Oceanography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305" y="5571346"/>
            <a:ext cx="2857500" cy="952500"/>
          </a:xfrm>
          <a:prstGeom prst="rect">
            <a:avLst/>
          </a:prstGeom>
        </p:spPr>
      </p:pic>
    </p:spTree>
    <p:extLst>
      <p:ext uri="{BB962C8B-B14F-4D97-AF65-F5344CB8AC3E}">
        <p14:creationId xmlns:p14="http://schemas.microsoft.com/office/powerpoint/2010/main" val="3624834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2590800" y="208002"/>
            <a:ext cx="4426083"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000" dirty="0"/>
              <a:t>Innovators and Innovations</a:t>
            </a:r>
          </a:p>
        </p:txBody>
      </p:sp>
      <p:sp>
        <p:nvSpPr>
          <p:cNvPr id="3" name="Rectangle 2"/>
          <p:cNvSpPr/>
          <p:nvPr/>
        </p:nvSpPr>
        <p:spPr>
          <a:xfrm>
            <a:off x="381000" y="914400"/>
            <a:ext cx="8534400" cy="646331"/>
          </a:xfrm>
          <a:prstGeom prst="rect">
            <a:avLst/>
          </a:prstGeom>
        </p:spPr>
        <p:txBody>
          <a:bodyPr wrap="square">
            <a:spAutoFit/>
          </a:bodyPr>
          <a:lstStyle/>
          <a:p>
            <a:r>
              <a:rPr lang="en-US" dirty="0"/>
              <a:t>Products and Services Relating to Industry and Agriculture available through the use of Marine Biotechnology</a:t>
            </a:r>
          </a:p>
        </p:txBody>
      </p:sp>
      <p:graphicFrame>
        <p:nvGraphicFramePr>
          <p:cNvPr id="4" name="Table 3"/>
          <p:cNvGraphicFramePr>
            <a:graphicFrameLocks noGrp="1"/>
          </p:cNvGraphicFramePr>
          <p:nvPr>
            <p:extLst>
              <p:ext uri="{D42A27DB-BD31-4B8C-83A1-F6EECF244321}">
                <p14:modId xmlns:p14="http://schemas.microsoft.com/office/powerpoint/2010/main" val="3058689042"/>
              </p:ext>
            </p:extLst>
          </p:nvPr>
        </p:nvGraphicFramePr>
        <p:xfrm>
          <a:off x="457200" y="2362200"/>
          <a:ext cx="8229600" cy="2815461"/>
        </p:xfrm>
        <a:graphic>
          <a:graphicData uri="http://schemas.openxmlformats.org/drawingml/2006/table">
            <a:tbl>
              <a:tblPr/>
              <a:tblGrid>
                <a:gridCol w="2384344"/>
                <a:gridCol w="5845256"/>
              </a:tblGrid>
              <a:tr h="2815461">
                <a:tc>
                  <a:txBody>
                    <a:bodyPr/>
                    <a:lstStyle/>
                    <a:p>
                      <a:pPr fontAlgn="t"/>
                      <a:endParaRPr lang="en-US" sz="1400" dirty="0">
                        <a:effectLst/>
                      </a:endParaRPr>
                    </a:p>
                  </a:txBody>
                  <a:tcPr marL="68640" marR="35750" marT="34320" marB="34320">
                    <a:lnL>
                      <a:noFill/>
                    </a:lnL>
                    <a:lnR>
                      <a:noFill/>
                    </a:lnR>
                    <a:lnT>
                      <a:noFill/>
                    </a:lnT>
                    <a:lnB>
                      <a:noFill/>
                    </a:lnB>
                  </a:tcPr>
                </a:tc>
                <a:tc>
                  <a:txBody>
                    <a:bodyPr/>
                    <a:lstStyle/>
                    <a:p>
                      <a:pPr fontAlgn="t"/>
                      <a:endParaRPr lang="en-US" sz="1400" dirty="0">
                        <a:effectLst/>
                      </a:endParaRPr>
                    </a:p>
                  </a:txBody>
                  <a:tcPr marL="35750" marR="68640" marT="34320" marB="34320">
                    <a:lnL>
                      <a:noFill/>
                    </a:lnL>
                    <a:lnR>
                      <a:noFill/>
                    </a:lnR>
                    <a:lnT>
                      <a:noFill/>
                    </a:lnT>
                    <a:lnB>
                      <a:noFill/>
                    </a:lnB>
                  </a:tcPr>
                </a:tc>
              </a:tr>
            </a:tbl>
          </a:graphicData>
        </a:graphic>
      </p:graphicFrame>
      <p:sp>
        <p:nvSpPr>
          <p:cNvPr id="5" name="Rectangle 2"/>
          <p:cNvSpPr>
            <a:spLocks noChangeArrowheads="1"/>
          </p:cNvSpPr>
          <p:nvPr/>
        </p:nvSpPr>
        <p:spPr bwMode="auto">
          <a:xfrm>
            <a:off x="458372" y="2744450"/>
            <a:ext cx="365164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800" b="0" i="0" u="none" strike="noStrike" cap="none" normalizeH="0" baseline="0" dirty="0" smtClean="0">
                <a:ln>
                  <a:noFill/>
                </a:ln>
                <a:solidFill>
                  <a:srgbClr val="FFFFFF"/>
                </a:solidFill>
                <a:effectLst/>
                <a:latin typeface="Arial" pitchFamily="34" charset="0"/>
                <a:cs typeface="Arial" pitchFamily="34" charset="0"/>
              </a:rPr>
              <a:t> </a:t>
            </a:r>
            <a:r>
              <a:rPr kumimoji="0" lang="en-US" sz="900" b="0" i="0" u="none" strike="noStrike" cap="none" normalizeH="0" baseline="0" dirty="0" smtClean="0">
                <a:ln>
                  <a:noFill/>
                </a:ln>
                <a:solidFill>
                  <a:srgbClr val="FFFFFF"/>
                </a:solidFill>
                <a:effectLst/>
                <a:latin typeface="Arial" pitchFamily="34" charset="0"/>
                <a:cs typeface="Arial" pitchFamily="34" charset="0"/>
              </a:rPr>
              <a:t>                                                                                             </a:t>
            </a:r>
          </a:p>
        </p:txBody>
      </p:sp>
      <p:sp>
        <p:nvSpPr>
          <p:cNvPr id="6" name="Rectangle 5"/>
          <p:cNvSpPr/>
          <p:nvPr/>
        </p:nvSpPr>
        <p:spPr>
          <a:xfrm>
            <a:off x="381000" y="1905000"/>
            <a:ext cx="8305800" cy="4401205"/>
          </a:xfrm>
          <a:prstGeom prst="rect">
            <a:avLst/>
          </a:prstGeom>
        </p:spPr>
        <p:txBody>
          <a:bodyPr wrap="square">
            <a:spAutoFit/>
          </a:bodyPr>
          <a:lstStyle/>
          <a:p>
            <a:pPr marL="342900" indent="-342900" fontAlgn="t">
              <a:buBlip>
                <a:blip r:embed="rId3"/>
              </a:buBlip>
            </a:pPr>
            <a:r>
              <a:rPr lang="en-US" sz="2000" dirty="0" smtClean="0">
                <a:solidFill>
                  <a:schemeClr val="bg1"/>
                </a:solidFill>
                <a:effectLst/>
              </a:rPr>
              <a:t>Aquaculture is the branch of marine biotechnology most closely related to agriculture. Marine Biotechnology has dramatically improved aquaculture to engineer sea species to yield higher nutrition, and more off spring to help the growing demand for seafood.  </a:t>
            </a:r>
          </a:p>
          <a:p>
            <a:pPr marL="342900" indent="-342900" fontAlgn="t">
              <a:buBlip>
                <a:blip r:embed="rId3"/>
              </a:buBlip>
            </a:pPr>
            <a:r>
              <a:rPr lang="en-US" sz="2000" dirty="0" smtClean="0">
                <a:solidFill>
                  <a:schemeClr val="bg1"/>
                </a:solidFill>
                <a:effectLst/>
              </a:rPr>
              <a:t>Species include shellfish, striped bass and salmon, and abalone and blue mussels. Research is still being done to improve nutritional values and offspring in various species . </a:t>
            </a:r>
          </a:p>
          <a:p>
            <a:pPr marL="342900" indent="-342900" fontAlgn="t">
              <a:buBlip>
                <a:blip r:embed="rId3"/>
              </a:buBlip>
            </a:pPr>
            <a:r>
              <a:rPr lang="en-US" sz="2000" dirty="0" smtClean="0">
                <a:solidFill>
                  <a:schemeClr val="bg1"/>
                </a:solidFill>
                <a:effectLst/>
              </a:rPr>
              <a:t>The National Science Foundation (NSF) and other federal government agencies support research on this "marine agriculture."  </a:t>
            </a:r>
          </a:p>
          <a:p>
            <a:pPr marL="342900" indent="-342900" fontAlgn="t">
              <a:buBlip>
                <a:blip r:embed="rId3"/>
              </a:buBlip>
            </a:pPr>
            <a:r>
              <a:rPr lang="en-US" sz="2000" dirty="0" smtClean="0">
                <a:solidFill>
                  <a:schemeClr val="bg1"/>
                </a:solidFill>
                <a:effectLst/>
              </a:rPr>
              <a:t>Hopefully, this research should be able to meet the huge demand for seafood expected in the coming years.</a:t>
            </a:r>
          </a:p>
          <a:p>
            <a:pPr marL="342900" indent="-342900" fontAlgn="t">
              <a:buBlip>
                <a:blip r:embed="rId3"/>
              </a:buBlip>
            </a:pPr>
            <a:r>
              <a:rPr lang="en-US" sz="2000" dirty="0" smtClean="0">
                <a:solidFill>
                  <a:schemeClr val="bg1"/>
                </a:solidFill>
                <a:effectLst/>
              </a:rPr>
              <a:t>The National Oceanic and Atmospheric Administration (NOAA) is leading the initiative to help the United States become more self-sufficient in the production of seafood.</a:t>
            </a:r>
            <a:endParaRPr lang="en-US" sz="2000" dirty="0">
              <a:solidFill>
                <a:schemeClr val="bg1"/>
              </a:solidFill>
              <a:effectLst/>
            </a:endParaRPr>
          </a:p>
        </p:txBody>
      </p:sp>
      <p:sp>
        <p:nvSpPr>
          <p:cNvPr id="8" name="Rectangle 7"/>
          <p:cNvSpPr/>
          <p:nvPr/>
        </p:nvSpPr>
        <p:spPr>
          <a:xfrm>
            <a:off x="92631" y="1131277"/>
            <a:ext cx="4017382"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defRPr/>
            </a:pPr>
            <a:r>
              <a:rPr lang="en-US" sz="2400" dirty="0">
                <a:solidFill>
                  <a:schemeClr val="accent4">
                    <a:lumMod val="50000"/>
                  </a:schemeClr>
                </a:solidFill>
                <a:latin typeface="Arial Black" pitchFamily="34" charset="0"/>
                <a:cs typeface="Arial" pitchFamily="34" charset="0"/>
              </a:rPr>
              <a:t>Agricultural Technique</a:t>
            </a:r>
            <a:endParaRPr lang="en-US" sz="2400" dirty="0">
              <a:solidFill>
                <a:schemeClr val="accent4">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62670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6858000"/>
            <a:ext cx="6362319"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500" b="0" i="0" u="none" strike="noStrike" cap="none" normalizeH="0" baseline="0" dirty="0" smtClean="0">
                <a:ln>
                  <a:noFill/>
                </a:ln>
                <a:solidFill>
                  <a:srgbClr val="00FF00"/>
                </a:solidFill>
                <a:effectLst/>
                <a:latin typeface="Arial" pitchFamily="34" charset="0"/>
                <a:cs typeface="Arial" pitchFamily="34" charset="0"/>
              </a:rPr>
              <a:t> </a:t>
            </a:r>
            <a:r>
              <a:rPr kumimoji="0" lang="en-US" sz="900" b="0" i="0" u="none" strike="noStrike" cap="none" normalizeH="0" baseline="0" dirty="0" smtClean="0">
                <a:ln>
                  <a:noFill/>
                </a:ln>
                <a:solidFill>
                  <a:srgbClr val="00FF00"/>
                </a:solidFill>
                <a:effectLst/>
                <a:latin typeface="Arial" pitchFamily="34" charset="0"/>
                <a:cs typeface="Arial" pitchFamily="34" charset="0"/>
              </a:rPr>
              <a:t>                                                                                            </a:t>
            </a:r>
            <a:r>
              <a:rPr kumimoji="0" lang="en-US" sz="10200" b="0" i="0" u="none" strike="noStrike" cap="none" normalizeH="0" baseline="0" dirty="0" smtClean="0">
                <a:ln>
                  <a:noFill/>
                </a:ln>
                <a:solidFill>
                  <a:srgbClr val="00FF00"/>
                </a:solidFill>
                <a:effectLst/>
                <a:latin typeface="Arial" pitchFamily="34" charset="0"/>
                <a:cs typeface="Arial" pitchFamily="34" charset="0"/>
              </a:rPr>
              <a:t> </a:t>
            </a:r>
            <a:r>
              <a:rPr kumimoji="0" lang="en-US" sz="900" b="0" i="0" u="none" strike="noStrike" cap="none" normalizeH="0" baseline="0" dirty="0" smtClean="0">
                <a:ln>
                  <a:noFill/>
                </a:ln>
                <a:solidFill>
                  <a:srgbClr val="00FF00"/>
                </a:solidFill>
                <a:effectLst/>
                <a:latin typeface="Arial" pitchFamily="34" charset="0"/>
                <a:cs typeface="Arial" pitchFamily="34" charset="0"/>
              </a:rPr>
              <a:t>                                                                               </a:t>
            </a:r>
          </a:p>
        </p:txBody>
      </p:sp>
      <p:pic>
        <p:nvPicPr>
          <p:cNvPr id="2051" name="Picture 3" descr="http://www.freewebs.com/marinebiotechbhs/pshycroph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95750"/>
            <a:ext cx="29337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reewebs.com/marinebiotechbhs/mb2%20yellowst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568" y="3977521"/>
            <a:ext cx="2838831" cy="23661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838200"/>
            <a:ext cx="8839200" cy="3139321"/>
          </a:xfrm>
          <a:prstGeom prst="rect">
            <a:avLst/>
          </a:prstGeom>
        </p:spPr>
        <p:txBody>
          <a:bodyPr wrap="square">
            <a:spAutoFit/>
          </a:bodyPr>
          <a:lstStyle/>
          <a:p>
            <a:pPr marL="285750" indent="-285750" fontAlgn="t">
              <a:buBlip>
                <a:blip r:embed="rId5"/>
              </a:buBlip>
            </a:pPr>
            <a:r>
              <a:rPr lang="en-US" dirty="0" smtClean="0">
                <a:solidFill>
                  <a:srgbClr val="7030A0"/>
                </a:solidFill>
                <a:effectLst/>
              </a:rPr>
              <a:t>One of the latest amazing aquatic discoveries is directly related to marine biotechnology-that of thermophiles and </a:t>
            </a:r>
            <a:r>
              <a:rPr lang="en-US" dirty="0" err="1" smtClean="0">
                <a:solidFill>
                  <a:srgbClr val="7030A0"/>
                </a:solidFill>
                <a:effectLst/>
              </a:rPr>
              <a:t>psychrophiles</a:t>
            </a:r>
            <a:r>
              <a:rPr lang="en-US" dirty="0" smtClean="0">
                <a:solidFill>
                  <a:srgbClr val="7030A0"/>
                </a:solidFill>
                <a:effectLst/>
              </a:rPr>
              <a:t>.  These are organisms that are capable of living in extreme environments.</a:t>
            </a:r>
          </a:p>
          <a:p>
            <a:pPr marL="285750" indent="-285750" fontAlgn="t">
              <a:buBlip>
                <a:blip r:embed="rId5"/>
              </a:buBlip>
            </a:pPr>
            <a:r>
              <a:rPr lang="en-US" dirty="0" smtClean="0">
                <a:solidFill>
                  <a:srgbClr val="7030A0"/>
                </a:solidFill>
                <a:effectLst/>
              </a:rPr>
              <a:t>Thermophiles flourish in extremely hot places like Yellowstone National Park's  thermal pools; while </a:t>
            </a:r>
            <a:r>
              <a:rPr lang="en-US" dirty="0" err="1" smtClean="0">
                <a:solidFill>
                  <a:srgbClr val="7030A0"/>
                </a:solidFill>
                <a:effectLst/>
              </a:rPr>
              <a:t>psychrophiles</a:t>
            </a:r>
            <a:r>
              <a:rPr lang="en-US" dirty="0" smtClean="0">
                <a:solidFill>
                  <a:srgbClr val="7030A0"/>
                </a:solidFill>
                <a:effectLst/>
              </a:rPr>
              <a:t> are the opposite, preferring freezing cold areas to live, like the waters in and beneath the polar regions.  Thermophiles were discovered in 1966 by Thomas Brock.</a:t>
            </a:r>
          </a:p>
          <a:p>
            <a:pPr marL="285750" indent="-285750" fontAlgn="t">
              <a:buBlip>
                <a:blip r:embed="rId5"/>
              </a:buBlip>
            </a:pPr>
            <a:r>
              <a:rPr lang="en-US" dirty="0" smtClean="0">
                <a:solidFill>
                  <a:srgbClr val="7030A0"/>
                </a:solidFill>
                <a:effectLst/>
              </a:rPr>
              <a:t>Enzymes produced by thermophiles have great importance in the industry of biotechnology. Those enzymes are the basis of the process known as  polymerase chain reaction, or PCR. PCR is widely used with the development in the field of biotechnology, including DNA fingerprinting.</a:t>
            </a:r>
          </a:p>
        </p:txBody>
      </p:sp>
      <p:sp>
        <p:nvSpPr>
          <p:cNvPr id="5" name="Rectangle 4"/>
          <p:cNvSpPr/>
          <p:nvPr/>
        </p:nvSpPr>
        <p:spPr>
          <a:xfrm>
            <a:off x="1371600" y="6418219"/>
            <a:ext cx="1422184" cy="369332"/>
          </a:xfrm>
          <a:prstGeom prst="rect">
            <a:avLst/>
          </a:prstGeom>
        </p:spPr>
        <p:txBody>
          <a:bodyPr wrap="none">
            <a:spAutoFit/>
          </a:bodyPr>
          <a:lstStyle/>
          <a:p>
            <a:r>
              <a:rPr lang="en-US" dirty="0" err="1" smtClean="0">
                <a:effectLst/>
              </a:rPr>
              <a:t>Psychrophile</a:t>
            </a:r>
            <a:r>
              <a:rPr lang="en-US" dirty="0" smtClean="0">
                <a:effectLst/>
              </a:rPr>
              <a:t> </a:t>
            </a:r>
            <a:endParaRPr lang="en-US" dirty="0"/>
          </a:p>
        </p:txBody>
      </p:sp>
      <p:sp>
        <p:nvSpPr>
          <p:cNvPr id="7" name="Rectangle 6"/>
          <p:cNvSpPr/>
          <p:nvPr/>
        </p:nvSpPr>
        <p:spPr>
          <a:xfrm>
            <a:off x="406551" y="284202"/>
            <a:ext cx="3402022"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lvl="0">
              <a:defRPr/>
            </a:pPr>
            <a:r>
              <a:rPr lang="en-US" sz="2400" dirty="0">
                <a:solidFill>
                  <a:srgbClr val="00B050"/>
                </a:solidFill>
                <a:latin typeface="Arial Black" pitchFamily="34" charset="0"/>
                <a:cs typeface="Arial" pitchFamily="34" charset="0"/>
              </a:rPr>
              <a:t>Industrial Products</a:t>
            </a:r>
            <a:endParaRPr lang="en-US" sz="2400" dirty="0">
              <a:solidFill>
                <a:srgbClr val="00B050"/>
              </a:solidFill>
            </a:endParaRPr>
          </a:p>
        </p:txBody>
      </p:sp>
      <p:sp>
        <p:nvSpPr>
          <p:cNvPr id="8" name="Rectangle 7"/>
          <p:cNvSpPr/>
          <p:nvPr/>
        </p:nvSpPr>
        <p:spPr>
          <a:xfrm>
            <a:off x="4191000" y="6418219"/>
            <a:ext cx="5334000" cy="369332"/>
          </a:xfrm>
          <a:prstGeom prst="rect">
            <a:avLst/>
          </a:prstGeom>
        </p:spPr>
        <p:txBody>
          <a:bodyPr wrap="square">
            <a:spAutoFit/>
          </a:bodyPr>
          <a:lstStyle/>
          <a:p>
            <a:r>
              <a:rPr lang="en-US" dirty="0"/>
              <a:t>Grand Prismatic Spring, Yellowstone National Park </a:t>
            </a:r>
          </a:p>
        </p:txBody>
      </p:sp>
    </p:spTree>
    <p:extLst>
      <p:ext uri="{BB962C8B-B14F-4D97-AF65-F5344CB8AC3E}">
        <p14:creationId xmlns:p14="http://schemas.microsoft.com/office/powerpoint/2010/main" val="4222491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36871" y="3138100"/>
            <a:ext cx="20197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FF"/>
                </a:solidFill>
                <a:effectLst/>
                <a:latin typeface="Arial" pitchFamily="34" charset="0"/>
                <a:cs typeface="Arial" pitchFamily="34" charset="0"/>
              </a:rPr>
              <a:t>                                                               </a:t>
            </a:r>
            <a:r>
              <a:rPr kumimoji="0" lang="en-US" sz="900" b="0" i="0" u="none" strike="noStrike" cap="none" normalizeH="0" baseline="0" dirty="0" smtClean="0">
                <a:ln>
                  <a:noFill/>
                </a:ln>
                <a:solidFill>
                  <a:srgbClr val="00FF00"/>
                </a:solidFill>
                <a:effectLst/>
                <a:latin typeface="Arial" pitchFamily="34" charset="0"/>
                <a:cs typeface="Arial" pitchFamily="34" charset="0"/>
              </a:rPr>
              <a:t/>
            </a:r>
            <a:br>
              <a:rPr kumimoji="0" lang="en-US" sz="900" b="0" i="0" u="none" strike="noStrike" cap="none" normalizeH="0" baseline="0" dirty="0" smtClean="0">
                <a:ln>
                  <a:noFill/>
                </a:ln>
                <a:solidFill>
                  <a:srgbClr val="00FF00"/>
                </a:solidFill>
                <a:effectLst/>
                <a:latin typeface="Arial" pitchFamily="34" charset="0"/>
                <a:cs typeface="Arial" pitchFamily="34" charset="0"/>
              </a:rPr>
            </a:br>
            <a:endParaRPr kumimoji="0" lang="en-US" sz="900" b="0" i="0" u="none" strike="noStrike" cap="none" normalizeH="0" baseline="0" dirty="0" smtClean="0">
              <a:ln>
                <a:noFill/>
              </a:ln>
              <a:solidFill>
                <a:srgbClr val="FFFFFF"/>
              </a:solidFill>
              <a:effectLst/>
              <a:latin typeface="Arial" pitchFamily="34" charset="0"/>
              <a:cs typeface="Arial" pitchFamily="34" charset="0"/>
            </a:endParaRPr>
          </a:p>
        </p:txBody>
      </p:sp>
      <p:pic>
        <p:nvPicPr>
          <p:cNvPr id="3075" name="Picture 3" descr="http://www.freewebs.com/marinebiotechbhs/exxon_valde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24553"/>
            <a:ext cx="4668237" cy="27666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457200"/>
            <a:ext cx="2747547"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fontAlgn="base">
              <a:spcBef>
                <a:spcPct val="0"/>
              </a:spcBef>
              <a:spcAft>
                <a:spcPct val="0"/>
              </a:spcAft>
            </a:pPr>
            <a:r>
              <a:rPr kumimoji="0" lang="en-US" sz="2400" b="0" i="0" u="none" strike="noStrike" cap="none" normalizeH="0" baseline="0" dirty="0" smtClean="0">
                <a:ln>
                  <a:noFill/>
                </a:ln>
                <a:solidFill>
                  <a:schemeClr val="tx2">
                    <a:lumMod val="50000"/>
                  </a:schemeClr>
                </a:solidFill>
                <a:effectLst/>
                <a:latin typeface="Arial Black" pitchFamily="34" charset="0"/>
                <a:cs typeface="Arial" pitchFamily="34" charset="0"/>
              </a:rPr>
              <a:t>Bioremediation</a:t>
            </a:r>
            <a:endParaRPr kumimoji="0" lang="en-US" sz="2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4" name="Rectangle 3"/>
          <p:cNvSpPr/>
          <p:nvPr/>
        </p:nvSpPr>
        <p:spPr>
          <a:xfrm>
            <a:off x="838200" y="6236732"/>
            <a:ext cx="7991475" cy="369332"/>
          </a:xfrm>
          <a:prstGeom prst="rect">
            <a:avLst/>
          </a:prstGeom>
        </p:spPr>
        <p:txBody>
          <a:bodyPr wrap="square">
            <a:spAutoFit/>
          </a:bodyPr>
          <a:lstStyle/>
          <a:p>
            <a:pPr lvl="0" eaLnBrk="0" fontAlgn="base" hangingPunct="0">
              <a:spcBef>
                <a:spcPct val="0"/>
              </a:spcBef>
              <a:spcAft>
                <a:spcPct val="0"/>
              </a:spcAft>
            </a:pPr>
            <a:r>
              <a:rPr kumimoji="0" lang="en-US" b="0" i="0" u="none" strike="noStrike" cap="none" normalizeH="0" baseline="0" dirty="0" smtClean="0">
                <a:ln>
                  <a:noFill/>
                </a:ln>
                <a:effectLst/>
                <a:latin typeface="Arial Black" pitchFamily="34" charset="0"/>
                <a:cs typeface="Arial" pitchFamily="34" charset="0"/>
              </a:rPr>
              <a:t>Bioremediation was invented by George M. Robinson.</a:t>
            </a:r>
            <a:endParaRPr kumimoji="0" lang="en-US" sz="1050" b="0" i="0" u="none" strike="noStrike" cap="none" normalizeH="0" baseline="0" dirty="0" smtClean="0">
              <a:ln>
                <a:noFill/>
              </a:ln>
              <a:effectLst/>
              <a:latin typeface="Arial" pitchFamily="34" charset="0"/>
              <a:cs typeface="Arial" pitchFamily="34" charset="0"/>
            </a:endParaRPr>
          </a:p>
        </p:txBody>
      </p:sp>
      <p:sp>
        <p:nvSpPr>
          <p:cNvPr id="5" name="Rectangle 4"/>
          <p:cNvSpPr/>
          <p:nvPr/>
        </p:nvSpPr>
        <p:spPr>
          <a:xfrm>
            <a:off x="609598" y="1229885"/>
            <a:ext cx="7991475" cy="3816429"/>
          </a:xfrm>
          <a:prstGeom prst="rect">
            <a:avLst/>
          </a:prstGeom>
        </p:spPr>
        <p:txBody>
          <a:bodyPr wrap="square">
            <a:spAutoFit/>
          </a:bodyPr>
          <a:lstStyle/>
          <a:p>
            <a:pPr lvl="0" eaLnBrk="0" fontAlgn="base" hangingPunct="0">
              <a:spcBef>
                <a:spcPct val="0"/>
              </a:spcBef>
              <a:spcAft>
                <a:spcPct val="0"/>
              </a:spcAft>
            </a:pPr>
            <a:r>
              <a:rPr kumimoji="0" lang="en-US" b="0" i="0" u="none" strike="noStrike" cap="none" normalizeH="0" baseline="0" dirty="0" smtClean="0">
                <a:ln>
                  <a:noFill/>
                </a:ln>
                <a:solidFill>
                  <a:srgbClr val="7030A0"/>
                </a:solidFill>
                <a:effectLst/>
                <a:latin typeface="Arial" pitchFamily="34" charset="0"/>
                <a:cs typeface="Arial" pitchFamily="34" charset="0"/>
              </a:rPr>
              <a:t>Bioremediation speeds the natural degradation process. it is being used to clean up sewage,  sludge, seafood wastes, and toxins in marine areas. By using genetically modified marine organisms, scientists are able to clean up or contain oil spills. For example, this approach achieved great success after the oil spill from the Exxon Valdez in Alaska.</a:t>
            </a:r>
            <a:endParaRPr kumimoji="0" lang="en-US" sz="1050" b="0" i="0" u="none" strike="noStrike" cap="none" normalizeH="0" baseline="0" dirty="0" smtClean="0">
              <a:ln>
                <a:noFill/>
              </a:ln>
              <a:solidFill>
                <a:srgbClr val="7030A0"/>
              </a:solidFill>
              <a:effectLst/>
              <a:latin typeface="Arial" pitchFamily="34" charset="0"/>
              <a:cs typeface="Arial" pitchFamily="34" charset="0"/>
            </a:endParaRPr>
          </a:p>
          <a:p>
            <a:pPr lvl="0" eaLnBrk="0" fontAlgn="base" hangingPunct="0">
              <a:spcBef>
                <a:spcPct val="0"/>
              </a:spcBef>
              <a:spcAft>
                <a:spcPct val="0"/>
              </a:spcAft>
            </a:pPr>
            <a:r>
              <a:rPr kumimoji="0" lang="en-US" sz="1050" b="0" i="0" u="none" strike="noStrike" cap="none" normalizeH="0" baseline="0" dirty="0" smtClean="0">
                <a:ln>
                  <a:noFill/>
                </a:ln>
                <a:solidFill>
                  <a:srgbClr val="7030A0"/>
                </a:solidFill>
                <a:effectLst/>
                <a:latin typeface="Arial" pitchFamily="34" charset="0"/>
                <a:cs typeface="Arial" pitchFamily="34" charset="0"/>
              </a:rPr>
              <a:t>  </a:t>
            </a:r>
            <a:r>
              <a:rPr kumimoji="0" lang="en-US" sz="15200" b="0" i="0" u="none" strike="noStrike" cap="none" normalizeH="0" baseline="0" dirty="0" smtClean="0">
                <a:ln>
                  <a:noFill/>
                </a:ln>
                <a:solidFill>
                  <a:srgbClr val="7030A0"/>
                </a:solidFill>
                <a:effectLst/>
                <a:latin typeface="Arial" pitchFamily="34" charset="0"/>
                <a:cs typeface="Arial" pitchFamily="34" charset="0"/>
              </a:rPr>
              <a:t> </a:t>
            </a:r>
            <a:r>
              <a:rPr kumimoji="0" lang="en-US" sz="1050" b="0" i="0" u="none" strike="noStrike" cap="none" normalizeH="0" baseline="0" dirty="0" smtClean="0">
                <a:ln>
                  <a:noFill/>
                </a:ln>
                <a:solidFill>
                  <a:srgbClr val="7030A0"/>
                </a:solidFill>
                <a:effectLst/>
                <a:latin typeface="Arial" pitchFamily="34" charset="0"/>
                <a:cs typeface="Arial" pitchFamily="34" charset="0"/>
              </a:rPr>
              <a:t>    </a:t>
            </a:r>
            <a:endParaRPr lang="en-US" dirty="0">
              <a:solidFill>
                <a:srgbClr val="7030A0"/>
              </a:solidFill>
            </a:endParaRPr>
          </a:p>
        </p:txBody>
      </p:sp>
    </p:spTree>
    <p:extLst>
      <p:ext uri="{BB962C8B-B14F-4D97-AF65-F5344CB8AC3E}">
        <p14:creationId xmlns:p14="http://schemas.microsoft.com/office/powerpoint/2010/main" val="3882285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8402782" cy="6324600"/>
          </a:xfrm>
          <a:prstGeom prst="rect">
            <a:avLst/>
          </a:prstGeom>
        </p:spPr>
      </p:pic>
    </p:spTree>
    <p:extLst>
      <p:ext uri="{BB962C8B-B14F-4D97-AF65-F5344CB8AC3E}">
        <p14:creationId xmlns:p14="http://schemas.microsoft.com/office/powerpoint/2010/main" val="209824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p:nvPr/>
        </p:nvSpPr>
        <p:spPr>
          <a:xfrm>
            <a:off x="152400" y="1600201"/>
            <a:ext cx="8610600" cy="6971139"/>
          </a:xfrm>
          <a:prstGeom prst="rect">
            <a:avLst/>
          </a:prstGeom>
        </p:spPr>
        <p:txBody>
          <a:bodyPr wrap="square">
            <a:spAutoFit/>
          </a:bodyPr>
          <a:lstStyle/>
          <a:p>
            <a:pPr lvl="0" algn="just" eaLnBrk="0" fontAlgn="base" hangingPunct="0">
              <a:spcBef>
                <a:spcPct val="0"/>
              </a:spcBef>
              <a:spcAft>
                <a:spcPct val="0"/>
              </a:spcAf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With new advances in aquaculture, marine biotechnology is significantly improving</a:t>
            </a:r>
            <a:r>
              <a:rPr kumimoji="0" lang="en-US" sz="2000" b="0" i="0" u="none" strike="noStrike" cap="none" normalizeH="0" dirty="0" smtClean="0">
                <a:ln>
                  <a:noFill/>
                </a:ln>
                <a:solidFill>
                  <a:srgbClr val="002060"/>
                </a:solidFill>
                <a:effectLst/>
                <a:latin typeface="Times New Roman" pitchFamily="18" charset="0"/>
                <a:cs typeface="Times New Roman" pitchFamily="18" charset="0"/>
              </a:rPr>
              <a:t> </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economic efficiency in the yield of various </a:t>
            </a:r>
            <a:r>
              <a:rPr kumimoji="0" lang="en-US" sz="2000" b="0" i="0" u="none" strike="noStrike" cap="none" normalizeH="0" baseline="0" dirty="0" err="1" smtClean="0">
                <a:ln>
                  <a:noFill/>
                </a:ln>
                <a:solidFill>
                  <a:srgbClr val="002060"/>
                </a:solidFill>
                <a:effectLst/>
                <a:latin typeface="Times New Roman" pitchFamily="18" charset="0"/>
                <a:cs typeface="Times New Roman" pitchFamily="18" charset="0"/>
              </a:rPr>
              <a:t>seafoods</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Already, in Santa Barbara, environmentally friendly and economically efficient industries have been created that are producing sea urchins, abalones, algae, etc. to help meet the growing demand for seafood.  In addition, many enzymes found in sea creatures are being used as the basis for many biotechnology applications, a multi-billion dollar industry.</a:t>
            </a:r>
          </a:p>
          <a:p>
            <a:pPr lvl="0" algn="just" eaLnBrk="0" fontAlgn="base" hangingPunct="0">
              <a:spcBef>
                <a:spcPct val="0"/>
              </a:spcBef>
              <a:spcAft>
                <a:spcPct val="0"/>
              </a:spcAft>
            </a:pP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Research done on the Eastern Oyster has also produced the discovery of </a:t>
            </a:r>
            <a:r>
              <a:rPr kumimoji="0" lang="en-US" sz="2000" b="0" i="0" u="none" strike="noStrike" cap="none" normalizeH="0" baseline="0" dirty="0" err="1" smtClean="0">
                <a:ln>
                  <a:noFill/>
                </a:ln>
                <a:solidFill>
                  <a:srgbClr val="002060"/>
                </a:solidFill>
                <a:effectLst/>
                <a:latin typeface="Times New Roman" pitchFamily="18" charset="0"/>
                <a:cs typeface="Times New Roman" pitchFamily="18" charset="0"/>
              </a:rPr>
              <a:t>Polyaspartic</a:t>
            </a:r>
            <a:r>
              <a:rPr kumimoji="0" lang="en-US" sz="2000" b="0" i="0" u="none" strike="noStrike" cap="none" normalizeH="0" baseline="0" dirty="0" smtClean="0">
                <a:ln>
                  <a:noFill/>
                </a:ln>
                <a:solidFill>
                  <a:srgbClr val="002060"/>
                </a:solidFill>
                <a:effectLst/>
                <a:latin typeface="Times New Roman" pitchFamily="18" charset="0"/>
                <a:cs typeface="Times New Roman" pitchFamily="18" charset="0"/>
              </a:rPr>
              <a:t> Acid, which helps plants take in more nutrients from the soil without using as much fertilizer.  This is helping to stimulate agriculture even further.</a:t>
            </a:r>
          </a:p>
          <a:p>
            <a:pPr lvl="0" algn="just" eaLnBrk="0" fontAlgn="base" hangingPunct="0">
              <a:spcBef>
                <a:spcPct val="0"/>
              </a:spcBef>
              <a:spcAft>
                <a:spcPct val="0"/>
              </a:spcAft>
            </a:pPr>
            <a:r>
              <a:rPr kumimoji="0" lang="en-US" sz="1050" b="0" i="0" u="none" strike="noStrike" cap="none" normalizeH="0" baseline="0" dirty="0" smtClean="0">
                <a:ln>
                  <a:noFill/>
                </a:ln>
                <a:solidFill>
                  <a:srgbClr val="002060"/>
                </a:solidFill>
                <a:effectLst/>
                <a:latin typeface="Arial" pitchFamily="34" charset="0"/>
                <a:cs typeface="Arial" pitchFamily="34" charset="0"/>
              </a:rPr>
              <a:t>  </a:t>
            </a:r>
            <a:r>
              <a:rPr kumimoji="0" lang="en-US" sz="24700" b="0" i="0" u="none" strike="noStrike" cap="none" normalizeH="0" baseline="0" dirty="0" smtClean="0">
                <a:ln>
                  <a:noFill/>
                </a:ln>
                <a:solidFill>
                  <a:srgbClr val="002060"/>
                </a:solidFill>
                <a:effectLst/>
                <a:latin typeface="Arial" pitchFamily="34" charset="0"/>
                <a:cs typeface="Arial" pitchFamily="34" charset="0"/>
              </a:rPr>
              <a:t> </a:t>
            </a:r>
            <a:r>
              <a:rPr kumimoji="0" lang="en-US" sz="1050" b="0" i="0" u="none" strike="noStrike" cap="none" normalizeH="0" baseline="0" dirty="0" smtClean="0">
                <a:ln>
                  <a:noFill/>
                </a:ln>
                <a:solidFill>
                  <a:srgbClr val="002060"/>
                </a:solidFill>
                <a:effectLst/>
                <a:latin typeface="Arial" pitchFamily="34" charset="0"/>
                <a:cs typeface="Arial" pitchFamily="34" charset="0"/>
              </a:rPr>
              <a:t>                                                                                                                               </a:t>
            </a:r>
          </a:p>
        </p:txBody>
      </p:sp>
      <p:sp>
        <p:nvSpPr>
          <p:cNvPr id="2" name="Rectangle 2"/>
          <p:cNvSpPr>
            <a:spLocks noChangeArrowheads="1"/>
          </p:cNvSpPr>
          <p:nvPr/>
        </p:nvSpPr>
        <p:spPr bwMode="auto">
          <a:xfrm>
            <a:off x="-19665" y="3777621"/>
            <a:ext cx="6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FFFFFF"/>
              </a:solidFill>
              <a:effectLst/>
              <a:latin typeface="Arial" pitchFamily="34" charset="0"/>
              <a:cs typeface="Arial" pitchFamily="34" charset="0"/>
            </a:endParaRPr>
          </a:p>
        </p:txBody>
      </p:sp>
      <p:sp>
        <p:nvSpPr>
          <p:cNvPr id="3" name="Rectangle 2"/>
          <p:cNvSpPr/>
          <p:nvPr/>
        </p:nvSpPr>
        <p:spPr>
          <a:xfrm>
            <a:off x="3276600" y="304800"/>
            <a:ext cx="3239990" cy="553998"/>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fontAlgn="base">
              <a:spcBef>
                <a:spcPct val="0"/>
              </a:spcBef>
              <a:spcAft>
                <a:spcPct val="0"/>
              </a:spcAft>
            </a:pPr>
            <a:r>
              <a:rPr kumimoji="0" lang="en-US" sz="3000" b="0" i="0" u="none" strike="noStrike" cap="none" normalizeH="0" baseline="0" dirty="0" smtClean="0">
                <a:ln>
                  <a:noFill/>
                </a:ln>
                <a:solidFill>
                  <a:schemeClr val="tx1"/>
                </a:solidFill>
                <a:effectLst/>
                <a:latin typeface="Arial" pitchFamily="34" charset="0"/>
                <a:cs typeface="Arial" pitchFamily="34" charset="0"/>
              </a:rPr>
              <a:t>Impact on Society</a:t>
            </a:r>
          </a:p>
        </p:txBody>
      </p:sp>
      <p:sp>
        <p:nvSpPr>
          <p:cNvPr id="4" name="Rectangle 3"/>
          <p:cNvSpPr/>
          <p:nvPr/>
        </p:nvSpPr>
        <p:spPr>
          <a:xfrm>
            <a:off x="152400" y="1066800"/>
            <a:ext cx="3126177"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eaLnBrk="0" fontAlgn="base" hangingPunct="0">
              <a:spcBef>
                <a:spcPct val="0"/>
              </a:spcBef>
              <a:spcAft>
                <a:spcPct val="0"/>
              </a:spcAft>
            </a:pPr>
            <a:r>
              <a:rPr kumimoji="0" lang="en-US" sz="2400" b="0" i="0" u="none" strike="noStrike" cap="none" normalizeH="0" baseline="0" dirty="0" smtClean="0">
                <a:ln>
                  <a:noFill/>
                </a:ln>
                <a:solidFill>
                  <a:srgbClr val="002060"/>
                </a:solidFill>
                <a:effectLst/>
                <a:latin typeface="Arial Black" pitchFamily="34" charset="0"/>
                <a:cs typeface="Arial" pitchFamily="34" charset="0"/>
              </a:rPr>
              <a:t>Economic Impact</a:t>
            </a:r>
            <a:endParaRPr kumimoji="0" lang="en-US" sz="24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685607"/>
            <a:ext cx="3767259" cy="21132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744720"/>
            <a:ext cx="3807691" cy="2113280"/>
          </a:xfrm>
          <a:prstGeom prst="rect">
            <a:avLst/>
          </a:prstGeom>
        </p:spPr>
      </p:pic>
    </p:spTree>
    <p:extLst>
      <p:ext uri="{BB962C8B-B14F-4D97-AF65-F5344CB8AC3E}">
        <p14:creationId xmlns:p14="http://schemas.microsoft.com/office/powerpoint/2010/main" val="3084322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reewebs.com/marinebiotechbhs/Bugula%20nerit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76740"/>
            <a:ext cx="3562350"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30337"/>
            <a:ext cx="2587568"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Arial Black" pitchFamily="34" charset="0"/>
                <a:cs typeface="Arial" pitchFamily="34" charset="0"/>
              </a:rPr>
              <a:t>Social Impact</a:t>
            </a:r>
            <a:r>
              <a:rPr kumimoji="0" lang="en-US" b="0" i="0" u="none" strike="noStrike" cap="none" normalizeH="0" baseline="0" dirty="0" smtClean="0">
                <a:ln>
                  <a:noFill/>
                </a:ln>
                <a:solidFill>
                  <a:schemeClr val="tx1"/>
                </a:solidFill>
                <a:effectLst/>
                <a:latin typeface="Arial Black" pitchFamily="34"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457200" y="1066800"/>
            <a:ext cx="8134350" cy="2623795"/>
          </a:xfrm>
          <a:prstGeom prst="rect">
            <a:avLst/>
          </a:prstGeom>
        </p:spPr>
        <p:txBody>
          <a:bodyPr wrap="square">
            <a:spAutoFit/>
          </a:bodyPr>
          <a:lstStyle/>
          <a:p>
            <a:pPr lvl="0" algn="just" eaLnBrk="0" fontAlgn="base" hangingPunct="0">
              <a:spcBef>
                <a:spcPct val="0"/>
              </a:spcBef>
              <a:spcAft>
                <a:spcPct val="0"/>
              </a:spcAft>
            </a:pPr>
            <a:r>
              <a:rPr kumimoji="0" lang="en-US" sz="2200" b="0" i="0" u="none" strike="noStrike" cap="none" normalizeH="0" baseline="0" dirty="0" smtClean="0">
                <a:ln>
                  <a:noFill/>
                </a:ln>
                <a:effectLst/>
                <a:latin typeface="Arial" pitchFamily="34" charset="0"/>
                <a:cs typeface="Arial" pitchFamily="34" charset="0"/>
              </a:rPr>
              <a:t>New drugs are being discovered through the use of marine biotechnology that has helped the Drug Industry begin producing drugs to combat things such as cancer and AIDS.  One such example is the discovery of a bacteria found in the small marine animal called </a:t>
            </a:r>
            <a:r>
              <a:rPr kumimoji="0" lang="en-US" sz="2200" b="0" i="0" u="none" strike="noStrike" cap="none" normalizeH="0" baseline="0" dirty="0" err="1" smtClean="0">
                <a:ln>
                  <a:noFill/>
                </a:ln>
                <a:effectLst/>
                <a:latin typeface="Arial" pitchFamily="34" charset="0"/>
                <a:cs typeface="Arial" pitchFamily="34" charset="0"/>
              </a:rPr>
              <a:t>Bugula</a:t>
            </a:r>
            <a:r>
              <a:rPr kumimoji="0" lang="en-US" sz="2200" b="0" i="0" u="none" strike="noStrike" cap="none" normalizeH="0" baseline="0" dirty="0" smtClean="0">
                <a:ln>
                  <a:noFill/>
                </a:ln>
                <a:effectLst/>
                <a:latin typeface="Arial" pitchFamily="34" charset="0"/>
                <a:cs typeface="Arial" pitchFamily="34" charset="0"/>
              </a:rPr>
              <a:t> </a:t>
            </a:r>
            <a:r>
              <a:rPr kumimoji="0" lang="en-US" sz="2200" b="0" i="0" u="none" strike="noStrike" cap="none" normalizeH="0" baseline="0" dirty="0" err="1" smtClean="0">
                <a:ln>
                  <a:noFill/>
                </a:ln>
                <a:effectLst/>
                <a:latin typeface="Arial" pitchFamily="34" charset="0"/>
                <a:cs typeface="Arial" pitchFamily="34" charset="0"/>
              </a:rPr>
              <a:t>Neritina</a:t>
            </a:r>
            <a:r>
              <a:rPr kumimoji="0" lang="en-US" sz="2200" b="0" i="0" u="none" strike="noStrike" cap="none" normalizeH="0" baseline="0" dirty="0" smtClean="0">
                <a:ln>
                  <a:noFill/>
                </a:ln>
                <a:effectLst/>
                <a:latin typeface="Arial" pitchFamily="34" charset="0"/>
                <a:cs typeface="Arial" pitchFamily="34" charset="0"/>
              </a:rPr>
              <a:t>.  This bacteria is being developed to fight a great variety of cancers, which greatly impacts many in the public.</a:t>
            </a:r>
          </a:p>
          <a:p>
            <a:pPr lvl="0" eaLnBrk="0" fontAlgn="base" hangingPunct="0">
              <a:spcBef>
                <a:spcPct val="0"/>
              </a:spcBef>
              <a:spcAft>
                <a:spcPct val="0"/>
              </a:spcAft>
            </a:pPr>
            <a:r>
              <a:rPr kumimoji="0" lang="en-US" sz="1050" b="0" i="0" u="none" strike="noStrike" cap="none" normalizeH="0" baseline="0" dirty="0" smtClean="0">
                <a:ln>
                  <a:noFill/>
                </a:ln>
                <a:solidFill>
                  <a:srgbClr val="FFFFFF"/>
                </a:solidFill>
                <a:effectLst/>
                <a:latin typeface="Arial" pitchFamily="34" charset="0"/>
                <a:cs typeface="Arial" pitchFamily="34" charset="0"/>
              </a:rPr>
              <a:t>  </a:t>
            </a:r>
            <a:endParaRPr kumimoji="0" lang="en-US" sz="24000" b="0" i="0" u="none" strike="noStrike" cap="none" normalizeH="0" baseline="0" dirty="0" smtClean="0">
              <a:ln>
                <a:noFill/>
              </a:ln>
              <a:solidFill>
                <a:srgbClr val="FFFFFF"/>
              </a:solidFill>
              <a:effectLst/>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76740"/>
            <a:ext cx="3429000" cy="2971800"/>
          </a:xfrm>
          <a:prstGeom prst="rect">
            <a:avLst/>
          </a:prstGeom>
        </p:spPr>
      </p:pic>
    </p:spTree>
    <p:extLst>
      <p:ext uri="{BB962C8B-B14F-4D97-AF65-F5344CB8AC3E}">
        <p14:creationId xmlns:p14="http://schemas.microsoft.com/office/powerpoint/2010/main" val="78736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618" y="1230684"/>
            <a:ext cx="7848600" cy="1938992"/>
          </a:xfrm>
          <a:prstGeom prst="rect">
            <a:avLst/>
          </a:prstGeom>
        </p:spPr>
        <p:txBody>
          <a:bodyPr wrap="square">
            <a:spAutoFit/>
          </a:bodyPr>
          <a:lstStyle/>
          <a:p>
            <a:pPr algn="just"/>
            <a:r>
              <a:rPr lang="en-US" sz="2000" dirty="0">
                <a:latin typeface="Calibri" pitchFamily="34" charset="0"/>
                <a:cs typeface="Calibri" pitchFamily="34" charset="0"/>
              </a:rPr>
              <a:t> </a:t>
            </a:r>
          </a:p>
          <a:p>
            <a:pPr algn="just"/>
            <a:r>
              <a:rPr lang="en-US" sz="2000" dirty="0">
                <a:latin typeface="Calibri" pitchFamily="34" charset="0"/>
                <a:cs typeface="Calibri" pitchFamily="34" charset="0"/>
              </a:rPr>
              <a:t>Marine Biotechnology  has sparked many disputes over territory.  Because virtually all species and resources for Marine Biotechnology are found in the ocean, disagreements between various countries have come up due to the uncertainty of where one country ends and the other begins.  </a:t>
            </a:r>
          </a:p>
          <a:p>
            <a:pPr algn="just"/>
            <a:r>
              <a:rPr lang="en-US" sz="2000" dirty="0">
                <a:latin typeface="Calibri" pitchFamily="34" charset="0"/>
                <a:cs typeface="Calibri" pitchFamily="34" charset="0"/>
              </a:rPr>
              <a:t> </a:t>
            </a:r>
          </a:p>
        </p:txBody>
      </p:sp>
      <p:sp>
        <p:nvSpPr>
          <p:cNvPr id="3" name="Rectangle 2"/>
          <p:cNvSpPr/>
          <p:nvPr/>
        </p:nvSpPr>
        <p:spPr>
          <a:xfrm>
            <a:off x="533400" y="731314"/>
            <a:ext cx="2315762" cy="49244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600" b="1" dirty="0" smtClean="0"/>
              <a:t>Political Impact</a:t>
            </a:r>
            <a:endParaRPr lang="en-US" sz="2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 y="3124200"/>
            <a:ext cx="8222673" cy="3352800"/>
          </a:xfrm>
          <a:prstGeom prst="rect">
            <a:avLst/>
          </a:prstGeom>
        </p:spPr>
      </p:pic>
    </p:spTree>
    <p:extLst>
      <p:ext uri="{BB962C8B-B14F-4D97-AF65-F5344CB8AC3E}">
        <p14:creationId xmlns:p14="http://schemas.microsoft.com/office/powerpoint/2010/main" val="2376850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686800" cy="4708981"/>
          </a:xfrm>
          <a:prstGeom prst="rect">
            <a:avLst/>
          </a:prstGeom>
        </p:spPr>
        <p:txBody>
          <a:bodyPr wrap="square">
            <a:spAutoFit/>
          </a:bodyPr>
          <a:lstStyle/>
          <a:p>
            <a:pPr marL="285750" indent="-285750" algn="just">
              <a:buBlip>
                <a:blip r:embed="rId2"/>
              </a:buBlip>
            </a:pPr>
            <a:r>
              <a:rPr lang="en-US" sz="2000" dirty="0" smtClean="0"/>
              <a:t>Marine </a:t>
            </a:r>
            <a:r>
              <a:rPr lang="en-US" sz="2000" dirty="0"/>
              <a:t>Biotechnology currently faces a variety of ethical and legal issues. </a:t>
            </a:r>
          </a:p>
          <a:p>
            <a:pPr marL="285750" indent="-285750" algn="just">
              <a:buBlip>
                <a:blip r:embed="rId2"/>
              </a:buBlip>
            </a:pPr>
            <a:r>
              <a:rPr lang="en-US" sz="2000" dirty="0"/>
              <a:t>One example is the studying and use of organisms and resources found in other  countries' </a:t>
            </a:r>
            <a:r>
              <a:rPr lang="en-US" sz="2000" dirty="0" err="1"/>
              <a:t>terrirtory</a:t>
            </a:r>
            <a:r>
              <a:rPr lang="en-US" sz="2000" dirty="0"/>
              <a:t>.  </a:t>
            </a:r>
            <a:endParaRPr lang="en-US" sz="2000" dirty="0" smtClean="0"/>
          </a:p>
          <a:p>
            <a:pPr marL="285750" indent="-285750" algn="just">
              <a:buBlip>
                <a:blip r:embed="rId2"/>
              </a:buBlip>
            </a:pPr>
            <a:r>
              <a:rPr lang="en-US" sz="2000" dirty="0" smtClean="0"/>
              <a:t>Just </a:t>
            </a:r>
            <a:r>
              <a:rPr lang="en-US" sz="2000" dirty="0"/>
              <a:t>because one country may have much richer resources and a better selection of marine life, it doesn't mean that just any country can come </a:t>
            </a:r>
            <a:r>
              <a:rPr lang="en-US" sz="2000" dirty="0" err="1"/>
              <a:t>nad</a:t>
            </a:r>
            <a:r>
              <a:rPr lang="en-US" sz="2000" dirty="0"/>
              <a:t> infringe on that </a:t>
            </a:r>
            <a:r>
              <a:rPr lang="en-US" sz="2000" dirty="0" err="1"/>
              <a:t>terrirtory</a:t>
            </a:r>
            <a:r>
              <a:rPr lang="en-US" sz="2000" dirty="0"/>
              <a:t> for their own research.  </a:t>
            </a:r>
            <a:endParaRPr lang="en-US" sz="2000" dirty="0" smtClean="0"/>
          </a:p>
          <a:p>
            <a:pPr marL="285750" indent="-285750" algn="just">
              <a:buBlip>
                <a:blip r:embed="rId2"/>
              </a:buBlip>
            </a:pPr>
            <a:r>
              <a:rPr lang="en-US" sz="2000" dirty="0" smtClean="0"/>
              <a:t>Scientists </a:t>
            </a:r>
            <a:r>
              <a:rPr lang="en-US" sz="2000" dirty="0"/>
              <a:t>are still struggling with this today as they try to come to terms with scientists of other countries.  </a:t>
            </a:r>
            <a:endParaRPr lang="en-US" sz="2000" dirty="0" smtClean="0"/>
          </a:p>
          <a:p>
            <a:pPr marL="285750" indent="-285750" algn="just">
              <a:buBlip>
                <a:blip r:embed="rId2"/>
              </a:buBlip>
            </a:pPr>
            <a:r>
              <a:rPr lang="en-US" sz="2000" dirty="0" smtClean="0"/>
              <a:t>One </a:t>
            </a:r>
            <a:r>
              <a:rPr lang="en-US" sz="2000" dirty="0"/>
              <a:t>such example are the disputes between U.S. scientists and the countries south of the equator, where marine resources are rich</a:t>
            </a:r>
            <a:r>
              <a:rPr lang="en-US" sz="2000" dirty="0" smtClean="0"/>
              <a:t>.</a:t>
            </a:r>
          </a:p>
          <a:p>
            <a:pPr marL="285750" indent="-285750" algn="just">
              <a:buBlip>
                <a:blip r:embed="rId2"/>
              </a:buBlip>
            </a:pPr>
            <a:r>
              <a:rPr lang="en-US" sz="2000" dirty="0" smtClean="0"/>
              <a:t>Another </a:t>
            </a:r>
            <a:r>
              <a:rPr lang="en-US" sz="2000" dirty="0"/>
              <a:t>ethical issue is to make sure that ecosystems and species remain stable.  When scientists modify living organisms, it poses the possible threat of damaging the surrounding wildlife and habitat.  So marine biotechnologists must remain conscious of what they are doing and make sure to keep the environment healthy and stable.</a:t>
            </a:r>
          </a:p>
        </p:txBody>
      </p:sp>
      <p:sp>
        <p:nvSpPr>
          <p:cNvPr id="3" name="Rectangle 2"/>
          <p:cNvSpPr/>
          <p:nvPr/>
        </p:nvSpPr>
        <p:spPr>
          <a:xfrm>
            <a:off x="228600" y="453638"/>
            <a:ext cx="3299301" cy="477054"/>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sz="2500" dirty="0" smtClean="0">
                <a:solidFill>
                  <a:srgbClr val="002060"/>
                </a:solidFill>
              </a:rPr>
              <a:t>Ethical and Legal Issues</a:t>
            </a:r>
            <a:endParaRPr lang="en-US" sz="25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25" y="5458691"/>
            <a:ext cx="3343275" cy="1371600"/>
          </a:xfrm>
          <a:prstGeom prst="rect">
            <a:avLst/>
          </a:prstGeom>
        </p:spPr>
      </p:pic>
    </p:spTree>
    <p:extLst>
      <p:ext uri="{BB962C8B-B14F-4D97-AF65-F5344CB8AC3E}">
        <p14:creationId xmlns:p14="http://schemas.microsoft.com/office/powerpoint/2010/main" val="3916754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0050"/>
            <a:ext cx="85725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5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0050"/>
            <a:ext cx="85725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307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1905000" cy="5334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400" b="1" dirty="0" smtClean="0">
                <a:solidFill>
                  <a:srgbClr val="002060"/>
                </a:solidFill>
              </a:rPr>
              <a:t>Biography</a:t>
            </a:r>
            <a:endParaRPr lang="en-US" sz="2400" b="1" dirty="0">
              <a:solidFill>
                <a:srgbClr val="002060"/>
              </a:solidFill>
            </a:endParaRPr>
          </a:p>
        </p:txBody>
      </p:sp>
      <p:sp>
        <p:nvSpPr>
          <p:cNvPr id="4" name="Rectangle 3"/>
          <p:cNvSpPr/>
          <p:nvPr/>
        </p:nvSpPr>
        <p:spPr>
          <a:xfrm>
            <a:off x="228600" y="1524000"/>
            <a:ext cx="8915400" cy="3693319"/>
          </a:xfrm>
          <a:prstGeom prst="rect">
            <a:avLst/>
          </a:prstGeom>
        </p:spPr>
        <p:txBody>
          <a:bodyPr wrap="square">
            <a:spAutoFit/>
          </a:bodyPr>
          <a:lstStyle/>
          <a:p>
            <a:pPr marL="342900" indent="-342900" algn="just">
              <a:buBlip>
                <a:blip r:embed="rId3"/>
              </a:buBlip>
            </a:pPr>
            <a:r>
              <a:rPr lang="en-US" dirty="0"/>
              <a:t>Born on December 3, 1941, Dr. </a:t>
            </a:r>
            <a:r>
              <a:rPr lang="en-US" dirty="0" err="1"/>
              <a:t>Kornprobst</a:t>
            </a:r>
            <a:r>
              <a:rPr lang="en-US" dirty="0"/>
              <a:t> received his PhD in chemistry from the University of Lyon, France in 1969. He held the position of Professor of Organic Chemistry, University of Dakar, </a:t>
            </a:r>
            <a:r>
              <a:rPr lang="en-US" dirty="0" err="1"/>
              <a:t>Sénégal</a:t>
            </a:r>
            <a:r>
              <a:rPr lang="en-US" dirty="0"/>
              <a:t> (1974-1990), Professor of Physical Chemistry, University of Nantes, France (1990-2003), Invited Professor: Universities of Louvain-la-</a:t>
            </a:r>
            <a:r>
              <a:rPr lang="en-US" dirty="0" err="1"/>
              <a:t>Neuve</a:t>
            </a:r>
            <a:r>
              <a:rPr lang="en-US" dirty="0"/>
              <a:t>, Belgium (2006-2007), Campinas, Brazil (2008), Blida, Algeria (2010). He was a Member of the Scientific Advisory Board, Marine Biotechnology Research Centre, Rimouski, Québec, Canada. Coordinator of two research programs in marine biochemistry in Qatar (1993-2003) and Saudi Arabia (1995-2003), </a:t>
            </a:r>
            <a:r>
              <a:rPr lang="en-US" dirty="0" err="1"/>
              <a:t>Organiser</a:t>
            </a:r>
            <a:r>
              <a:rPr lang="en-US" dirty="0"/>
              <a:t> of the 6th International Symposium on Marine Natural Products, Dakar, 1989, Member of the International Organizing Committees: Mediterranean Conference on Natural Products, MNCP’2011, </a:t>
            </a:r>
            <a:r>
              <a:rPr lang="en-US" dirty="0" err="1"/>
              <a:t>Tipaza</a:t>
            </a:r>
            <a:r>
              <a:rPr lang="en-US" dirty="0"/>
              <a:t>, Algeria, 2011; Annual International Congress on Marine Algae, Dalian, China, 2012. He has about 350 scientific works, 260 of which are devoted to marine organisms. He is also the prestigious author of Encyclopedia of Marine Natural Products (2010), Wiley-Blackwell, 3 volumes, 1593 pages.</a:t>
            </a:r>
          </a:p>
        </p:txBody>
      </p:sp>
      <p:sp>
        <p:nvSpPr>
          <p:cNvPr id="6" name="Rectangle 5"/>
          <p:cNvSpPr/>
          <p:nvPr/>
        </p:nvSpPr>
        <p:spPr>
          <a:xfrm>
            <a:off x="3076576" y="152400"/>
            <a:ext cx="4572855" cy="52322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n-US" sz="2800" b="1" dirty="0">
                <a:solidFill>
                  <a:schemeClr val="tx1"/>
                </a:solidFill>
              </a:rPr>
              <a:t>Dr. Jean </a:t>
            </a:r>
            <a:r>
              <a:rPr lang="en-US" sz="2800" b="1" dirty="0" err="1">
                <a:solidFill>
                  <a:schemeClr val="tx1"/>
                </a:solidFill>
              </a:rPr>
              <a:t>Micheal</a:t>
            </a:r>
            <a:r>
              <a:rPr lang="en-US" sz="2800" b="1" dirty="0">
                <a:solidFill>
                  <a:schemeClr val="tx1"/>
                </a:solidFill>
              </a:rPr>
              <a:t> </a:t>
            </a:r>
            <a:r>
              <a:rPr lang="en-US" sz="2800" b="1" dirty="0" err="1">
                <a:solidFill>
                  <a:schemeClr val="tx1"/>
                </a:solidFill>
              </a:rPr>
              <a:t>Kornprobst</a:t>
            </a:r>
            <a:endParaRPr lang="en-US" sz="2800" b="1" dirty="0">
              <a:solidFill>
                <a:schemeClr val="tx1"/>
              </a:solidFill>
            </a:endParaRPr>
          </a:p>
        </p:txBody>
      </p:sp>
    </p:spTree>
    <p:extLst>
      <p:ext uri="{BB962C8B-B14F-4D97-AF65-F5344CB8AC3E}">
        <p14:creationId xmlns:p14="http://schemas.microsoft.com/office/powerpoint/2010/main" val="28459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45" y="533400"/>
            <a:ext cx="8763000" cy="6370975"/>
          </a:xfrm>
          <a:prstGeom prst="rect">
            <a:avLst/>
          </a:prstGeom>
        </p:spPr>
        <p:txBody>
          <a:bodyPr wrap="square">
            <a:spAutoFit/>
          </a:bodyPr>
          <a:lstStyle/>
          <a:p>
            <a:pPr marL="342900" indent="-342900" algn="just">
              <a:buBlip>
                <a:blip r:embed="rId3"/>
              </a:buBlip>
            </a:pPr>
            <a:r>
              <a:rPr lang="en-US" sz="2400" dirty="0"/>
              <a:t>Sulfur is the fourth element in sea-water, by importance after chlorine, sodium, </a:t>
            </a:r>
            <a:r>
              <a:rPr lang="en-US" sz="2400" dirty="0" smtClean="0"/>
              <a:t>and magnesium</a:t>
            </a:r>
            <a:r>
              <a:rPr lang="en-US" sz="2400" dirty="0"/>
              <a:t>, and the sulfate ion is the most stable combination of sulfur in sea-water and the second anion by </a:t>
            </a:r>
            <a:r>
              <a:rPr lang="en-US" sz="2400" dirty="0" err="1"/>
              <a:t>importanc</a:t>
            </a:r>
            <a:r>
              <a:rPr lang="en-US" sz="2400" dirty="0"/>
              <a:t> e after chloride. </a:t>
            </a:r>
            <a:endParaRPr lang="en-US" sz="2400" dirty="0" smtClean="0"/>
          </a:p>
          <a:p>
            <a:pPr marL="342900" indent="-342900" algn="just">
              <a:buBlip>
                <a:blip r:embed="rId3"/>
              </a:buBlip>
            </a:pPr>
            <a:endParaRPr lang="en-US" sz="2400" dirty="0" smtClean="0"/>
          </a:p>
          <a:p>
            <a:pPr marL="342900" indent="-342900" algn="just">
              <a:buBlip>
                <a:blip r:embed="rId3"/>
              </a:buBlip>
            </a:pPr>
            <a:r>
              <a:rPr lang="en-US" sz="2400" dirty="0" smtClean="0"/>
              <a:t>Consequently</a:t>
            </a:r>
            <a:r>
              <a:rPr lang="en-US" sz="2400" dirty="0"/>
              <a:t>, it is not surprising to find many sulfated compounds in marine organisms. </a:t>
            </a:r>
            <a:endParaRPr lang="en-US" sz="2400" dirty="0" smtClean="0"/>
          </a:p>
          <a:p>
            <a:pPr marL="342900" indent="-342900" algn="just">
              <a:buBlip>
                <a:blip r:embed="rId3"/>
              </a:buBlip>
            </a:pPr>
            <a:endParaRPr lang="en-US" sz="2400" dirty="0"/>
          </a:p>
          <a:p>
            <a:pPr marL="342900" indent="-342900" algn="just">
              <a:buBlip>
                <a:blip r:embed="rId3"/>
              </a:buBlip>
            </a:pPr>
            <a:r>
              <a:rPr lang="en-US" sz="2400" dirty="0" smtClean="0"/>
              <a:t>It </a:t>
            </a:r>
            <a:r>
              <a:rPr lang="en-US" sz="2400" dirty="0"/>
              <a:t>is surprising to find considerable variations in the presence of sulfate groups within the different phyla of marine organisms</a:t>
            </a:r>
            <a:r>
              <a:rPr lang="en-US" sz="2400" dirty="0" smtClean="0"/>
              <a:t>.</a:t>
            </a:r>
          </a:p>
          <a:p>
            <a:pPr marL="342900" indent="-342900" algn="just">
              <a:buBlip>
                <a:blip r:embed="rId3"/>
              </a:buBlip>
            </a:pPr>
            <a:endParaRPr lang="en-US" sz="2400" dirty="0" smtClean="0"/>
          </a:p>
          <a:p>
            <a:pPr marL="342900" indent="-342900" algn="just">
              <a:buBlip>
                <a:blip r:embed="rId3"/>
              </a:buBlip>
            </a:pPr>
            <a:r>
              <a:rPr lang="en-US" sz="2400" dirty="0"/>
              <a:t>More than 500 sulfated compounds have been isolated from marine organisms so far but most of them originate from two phyla only, </a:t>
            </a:r>
            <a:r>
              <a:rPr lang="en-US" sz="2400" dirty="0" err="1"/>
              <a:t>Spongia</a:t>
            </a:r>
            <a:r>
              <a:rPr lang="en-US" sz="2400" dirty="0"/>
              <a:t> and Echinodermata. </a:t>
            </a:r>
          </a:p>
          <a:p>
            <a:pPr marL="342900" indent="-342900" algn="just">
              <a:buBlip>
                <a:blip r:embed="rId3"/>
              </a:buBlip>
            </a:pPr>
            <a:endParaRPr lang="en-US" sz="2400" dirty="0"/>
          </a:p>
          <a:p>
            <a:pPr marL="342900" indent="-342900" algn="just">
              <a:buBlip>
                <a:blip r:embed="rId3"/>
              </a:buBlip>
            </a:pPr>
            <a:r>
              <a:rPr lang="en-US" sz="2400" dirty="0"/>
              <a:t>The sulfated compounds are presented according to the phyla they have been identified from and to their chemical structures. </a:t>
            </a:r>
          </a:p>
        </p:txBody>
      </p:sp>
      <p:sp>
        <p:nvSpPr>
          <p:cNvPr id="4" name="Rectangle 3"/>
          <p:cNvSpPr/>
          <p:nvPr/>
        </p:nvSpPr>
        <p:spPr>
          <a:xfrm>
            <a:off x="192059" y="0"/>
            <a:ext cx="6818341"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3200" dirty="0"/>
              <a:t>According to </a:t>
            </a:r>
            <a:r>
              <a:rPr lang="en-US" sz="3200" dirty="0" err="1"/>
              <a:t>J.M.Kornprobst’s</a:t>
            </a:r>
            <a:r>
              <a:rPr lang="en-US" sz="3200" dirty="0"/>
              <a:t> Research, </a:t>
            </a:r>
          </a:p>
        </p:txBody>
      </p:sp>
    </p:spTree>
    <p:extLst>
      <p:ext uri="{BB962C8B-B14F-4D97-AF65-F5344CB8AC3E}">
        <p14:creationId xmlns:p14="http://schemas.microsoft.com/office/powerpoint/2010/main" val="62233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3"/>
          </p:nvPr>
        </p:nvSpPr>
        <p:spPr>
          <a:xfrm>
            <a:off x="457200" y="1600200"/>
            <a:ext cx="8229600" cy="4525963"/>
          </a:xfrm>
        </p:spPr>
        <p:txBody>
          <a:bodyPr/>
          <a:lstStyle/>
          <a:p>
            <a:pPr eaLnBrk="1" hangingPunct="1"/>
            <a:endParaRPr lang="en-US" smtClean="0"/>
          </a:p>
        </p:txBody>
      </p:sp>
      <p:sp>
        <p:nvSpPr>
          <p:cNvPr id="22530" name="Title 1"/>
          <p:cNvSpPr>
            <a:spLocks noGrp="1"/>
          </p:cNvSpPr>
          <p:nvPr>
            <p:ph type="title"/>
          </p:nvPr>
        </p:nvSpPr>
        <p:spPr/>
        <p:txBody>
          <a:bodyPr/>
          <a:lstStyle/>
          <a:p>
            <a:pPr eaLnBrk="1" hangingPunct="1"/>
            <a:endParaRPr lang="en-US" smtClean="0"/>
          </a:p>
        </p:txBody>
      </p:sp>
      <p:pic>
        <p:nvPicPr>
          <p:cNvPr id="2253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646331"/>
          </a:xfrm>
          <a:prstGeom prst="rect">
            <a:avLst/>
          </a:prstGeom>
        </p:spPr>
        <p:txBody>
          <a:bodyPr>
            <a:spAutoFit/>
          </a:bodyPr>
          <a:lstStyle/>
          <a:p>
            <a:pPr>
              <a:defRPr/>
            </a:pPr>
            <a:r>
              <a:rPr lang="en-US" dirty="0">
                <a:solidFill>
                  <a:schemeClr val="accent5">
                    <a:lumMod val="10000"/>
                  </a:schemeClr>
                </a:solidFill>
                <a:latin typeface="Andalus" panose="02020603050405020304" pitchFamily="18" charset="-78"/>
                <a:ea typeface="Osaka" charset="-128"/>
                <a:cs typeface="Andalus" panose="02020603050405020304" pitchFamily="18" charset="-78"/>
              </a:rPr>
              <a:t>OMICS </a:t>
            </a:r>
            <a:r>
              <a:rPr lang="en-US" dirty="0" smtClean="0">
                <a:solidFill>
                  <a:schemeClr val="accent5">
                    <a:lumMod val="10000"/>
                  </a:schemeClr>
                </a:solidFill>
                <a:latin typeface="Andalus" panose="02020603050405020304" pitchFamily="18" charset="-78"/>
                <a:ea typeface="Osaka" charset="-128"/>
                <a:cs typeface="Andalus" panose="02020603050405020304" pitchFamily="18" charset="-78"/>
              </a:rPr>
              <a:t>International </a:t>
            </a:r>
            <a:r>
              <a:rPr lang="en-US" b="1" dirty="0">
                <a:solidFill>
                  <a:schemeClr val="accent5">
                    <a:lumMod val="10000"/>
                  </a:schemeClr>
                </a:solidFill>
                <a:latin typeface="Andalus" panose="02020603050405020304" pitchFamily="18" charset="-78"/>
                <a:ea typeface="Osaka" charset="-128"/>
                <a:cs typeface="Andalus" panose="02020603050405020304" pitchFamily="18" charset="-78"/>
              </a:rPr>
              <a:t>Open Access Membership</a:t>
            </a:r>
            <a:br>
              <a:rPr lang="en-US" b="1" dirty="0">
                <a:solidFill>
                  <a:schemeClr val="accent5">
                    <a:lumMod val="10000"/>
                  </a:schemeClr>
                </a:solidFill>
                <a:latin typeface="Andalus" panose="02020603050405020304" pitchFamily="18" charset="-78"/>
                <a:ea typeface="Osaka" charset="-128"/>
                <a:cs typeface="Andalus" panose="02020603050405020304" pitchFamily="18" charset="-78"/>
              </a:rPr>
            </a:br>
            <a:endParaRPr lang="en-US" dirty="0">
              <a:solidFill>
                <a:schemeClr val="accent5">
                  <a:lumMod val="10000"/>
                </a:schemeClr>
              </a:solidFill>
              <a:latin typeface="Andalus" panose="02020603050405020304" pitchFamily="18" charset="-78"/>
              <a:ea typeface="Osaka" charset="-128"/>
              <a:cs typeface="Andalus" panose="02020603050405020304" pitchFamily="18" charset="-78"/>
            </a:endParaRPr>
          </a:p>
        </p:txBody>
      </p:sp>
      <p:sp>
        <p:nvSpPr>
          <p:cNvPr id="7" name="Teardrop 6"/>
          <p:cNvSpPr/>
          <p:nvPr/>
        </p:nvSpPr>
        <p:spPr>
          <a:xfrm>
            <a:off x="609600" y="860425"/>
            <a:ext cx="7696200" cy="3330575"/>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sz="2000">
                <a:latin typeface="Calisto MT" panose="02040603050505030304" pitchFamily="18" charset="0"/>
              </a:rPr>
              <a:t>OMICS </a:t>
            </a:r>
            <a:r>
              <a:rPr lang="en-US" sz="2000" smtClean="0">
                <a:latin typeface="Calisto MT" panose="02040603050505030304" pitchFamily="18" charset="0"/>
              </a:rPr>
              <a:t>International </a:t>
            </a:r>
            <a:r>
              <a:rPr lang="en-US" sz="2000" dirty="0">
                <a:latin typeface="Calisto MT" panose="02040603050505030304" pitchFamily="18" charset="0"/>
              </a:rPr>
              <a:t>Open Access Membership enables academic and research institutions, funders and corporations to actively encourage open access in scholarly communication and the dissemination of research published by their authors.</a:t>
            </a:r>
          </a:p>
          <a:p>
            <a:pPr>
              <a:defRPr/>
            </a:pPr>
            <a:r>
              <a:rPr lang="en-US" sz="2000" dirty="0">
                <a:latin typeface="Calisto MT" panose="02040603050505030304" pitchFamily="18" charset="0"/>
              </a:rPr>
              <a:t>For more details and benefits, click on the link below:</a:t>
            </a:r>
          </a:p>
          <a:p>
            <a:pPr>
              <a:defRPr/>
            </a:pPr>
            <a:r>
              <a:rPr lang="en-US" sz="2000" dirty="0">
                <a:solidFill>
                  <a:schemeClr val="accent4">
                    <a:lumMod val="10000"/>
                  </a:schemeClr>
                </a:solidFill>
                <a:latin typeface="Calisto MT" panose="02040603050505030304" pitchFamily="18" charset="0"/>
                <a:hlinkClick r:id="rId4"/>
              </a:rPr>
              <a:t>http://omicsonline.org/membership.ph</a:t>
            </a:r>
            <a:r>
              <a:rPr lang="en-US" dirty="0">
                <a:solidFill>
                  <a:schemeClr val="accent4">
                    <a:lumMod val="10000"/>
                  </a:schemeClr>
                </a:solidFill>
                <a:latin typeface="Calisto MT" panose="02040603050505030304" pitchFamily="18" charset="0"/>
                <a:hlinkClick r:id="rId4"/>
              </a:rPr>
              <a:t>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403519234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457200"/>
            <a:ext cx="2819400" cy="60963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smtClean="0">
                <a:solidFill>
                  <a:srgbClr val="002060"/>
                </a:solidFill>
              </a:rPr>
              <a:t>Research Interests</a:t>
            </a:r>
            <a:endParaRPr lang="en-US" sz="2400" b="1" dirty="0">
              <a:solidFill>
                <a:srgbClr val="002060"/>
              </a:solidFill>
            </a:endParaRPr>
          </a:p>
        </p:txBody>
      </p:sp>
      <p:sp>
        <p:nvSpPr>
          <p:cNvPr id="3" name="Rectangle 2"/>
          <p:cNvSpPr/>
          <p:nvPr/>
        </p:nvSpPr>
        <p:spPr>
          <a:xfrm>
            <a:off x="193964" y="1371600"/>
            <a:ext cx="4572000" cy="2308324"/>
          </a:xfrm>
          <a:prstGeom prst="rect">
            <a:avLst/>
          </a:prstGeom>
        </p:spPr>
        <p:txBody>
          <a:bodyPr>
            <a:spAutoFit/>
          </a:bodyPr>
          <a:lstStyle/>
          <a:p>
            <a:pPr>
              <a:buBlip>
                <a:blip r:embed="rId2"/>
              </a:buBlip>
            </a:pPr>
            <a:r>
              <a:rPr lang="en-US" sz="2400" dirty="0"/>
              <a:t>Marine Biotechnology </a:t>
            </a:r>
            <a:endParaRPr lang="en-US" sz="2400" dirty="0" smtClean="0"/>
          </a:p>
          <a:p>
            <a:pPr>
              <a:buBlip>
                <a:blip r:embed="rId2"/>
              </a:buBlip>
            </a:pPr>
            <a:r>
              <a:rPr lang="en-US" sz="2400" dirty="0" smtClean="0"/>
              <a:t>Organic Chemistry</a:t>
            </a:r>
          </a:p>
          <a:p>
            <a:pPr>
              <a:buBlip>
                <a:blip r:embed="rId2"/>
              </a:buBlip>
            </a:pPr>
            <a:r>
              <a:rPr lang="en-US" sz="2400" dirty="0" smtClean="0"/>
              <a:t>Physical Chemistry</a:t>
            </a:r>
          </a:p>
          <a:p>
            <a:pPr>
              <a:buBlip>
                <a:blip r:embed="rId2"/>
              </a:buBlip>
            </a:pPr>
            <a:r>
              <a:rPr lang="en-US" sz="2400" dirty="0" smtClean="0"/>
              <a:t>Marine organisms</a:t>
            </a:r>
          </a:p>
          <a:p>
            <a:pPr>
              <a:buBlip>
                <a:blip r:embed="rId2"/>
              </a:buBlip>
            </a:pPr>
            <a:r>
              <a:rPr lang="en-US" sz="2400" dirty="0" smtClean="0"/>
              <a:t>Marine </a:t>
            </a:r>
            <a:r>
              <a:rPr lang="en-US" sz="2400" dirty="0"/>
              <a:t>Natural Products</a:t>
            </a:r>
            <a:br>
              <a:rPr lang="en-US" sz="2400" dirty="0"/>
            </a:br>
            <a:endParaRPr lang="en-US" sz="2400" dirty="0">
              <a:solidFill>
                <a:srgbClr val="002060"/>
              </a:solidFill>
            </a:endParaRPr>
          </a:p>
        </p:txBody>
      </p:sp>
      <p:sp>
        <p:nvSpPr>
          <p:cNvPr id="4" name="Title 1"/>
          <p:cNvSpPr txBox="1">
            <a:spLocks/>
          </p:cNvSpPr>
          <p:nvPr/>
        </p:nvSpPr>
        <p:spPr>
          <a:xfrm>
            <a:off x="256309" y="3671451"/>
            <a:ext cx="2895601" cy="45720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smtClean="0">
                <a:solidFill>
                  <a:srgbClr val="002060"/>
                </a:solidFill>
              </a:rPr>
              <a:t>Recent Publications</a:t>
            </a:r>
            <a:endParaRPr lang="en-US" sz="2400" b="1" dirty="0">
              <a:solidFill>
                <a:srgbClr val="002060"/>
              </a:solidFill>
            </a:endParaRPr>
          </a:p>
        </p:txBody>
      </p:sp>
      <p:sp>
        <p:nvSpPr>
          <p:cNvPr id="5" name="Rectangle 4"/>
          <p:cNvSpPr/>
          <p:nvPr/>
        </p:nvSpPr>
        <p:spPr>
          <a:xfrm>
            <a:off x="256309" y="4495800"/>
            <a:ext cx="8188037" cy="2308324"/>
          </a:xfrm>
          <a:prstGeom prst="rect">
            <a:avLst/>
          </a:prstGeom>
        </p:spPr>
        <p:txBody>
          <a:bodyPr wrap="square">
            <a:spAutoFit/>
          </a:bodyPr>
          <a:lstStyle/>
          <a:p>
            <a:pPr marL="285750" indent="-285750">
              <a:buFont typeface="Courier New" pitchFamily="49" charset="0"/>
              <a:buChar char="o"/>
            </a:pPr>
            <a:r>
              <a:rPr lang="en-US" sz="2400" dirty="0"/>
              <a:t>Cultivable Marine Organisms as a Source of New Products, JM </a:t>
            </a:r>
            <a:r>
              <a:rPr lang="en-US" sz="2400" dirty="0" err="1"/>
              <a:t>Kornprobst</a:t>
            </a:r>
            <a:r>
              <a:rPr lang="en-US" sz="2400" dirty="0"/>
              <a:t> - Industrial Scale Suspension Culture of Living, 2014 - Wiley Online Library</a:t>
            </a:r>
          </a:p>
          <a:p>
            <a:pPr marL="285750" indent="-285750">
              <a:buFont typeface="Courier New" pitchFamily="49" charset="0"/>
              <a:buChar char="o"/>
            </a:pPr>
            <a:endParaRPr lang="en-US" sz="2400" dirty="0"/>
          </a:p>
          <a:p>
            <a:pPr marL="285750" indent="-285750">
              <a:buFont typeface="Courier New" pitchFamily="49" charset="0"/>
              <a:buChar char="o"/>
            </a:pPr>
            <a:r>
              <a:rPr lang="en-US" sz="2400" dirty="0"/>
              <a:t>Outstanding Marine Molecules, S La </a:t>
            </a:r>
            <a:r>
              <a:rPr lang="en-US" sz="2400" dirty="0" err="1"/>
              <a:t>Barre</a:t>
            </a:r>
            <a:r>
              <a:rPr lang="en-US" sz="2400" dirty="0"/>
              <a:t>, JM </a:t>
            </a:r>
            <a:r>
              <a:rPr lang="en-US" sz="2400" dirty="0" err="1"/>
              <a:t>Kornprobst</a:t>
            </a:r>
            <a:r>
              <a:rPr lang="en-US" sz="2400" dirty="0"/>
              <a:t> - 2014 - books.google.com</a:t>
            </a:r>
          </a:p>
        </p:txBody>
      </p:sp>
    </p:spTree>
    <p:extLst>
      <p:ext uri="{BB962C8B-B14F-4D97-AF65-F5344CB8AC3E}">
        <p14:creationId xmlns:p14="http://schemas.microsoft.com/office/powerpoint/2010/main" val="383533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8600"/>
            <a:ext cx="6477000" cy="1676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3350" y="2156231"/>
            <a:ext cx="3625232" cy="28729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56231"/>
            <a:ext cx="5463351" cy="30027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3351" y="5029200"/>
            <a:ext cx="3625231" cy="17996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194589"/>
            <a:ext cx="5463349" cy="1634286"/>
          </a:xfrm>
          <a:prstGeom prst="rect">
            <a:avLst/>
          </a:prstGeom>
        </p:spPr>
      </p:pic>
    </p:spTree>
    <p:extLst>
      <p:ext uri="{BB962C8B-B14F-4D97-AF65-F5344CB8AC3E}">
        <p14:creationId xmlns:p14="http://schemas.microsoft.com/office/powerpoint/2010/main" val="1360898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8865"/>
            <a:ext cx="8077200" cy="1107996"/>
          </a:xfrm>
          <a:prstGeom prst="rect">
            <a:avLst/>
          </a:prstGeom>
        </p:spPr>
        <p:txBody>
          <a:bodyPr wrap="square">
            <a:spAutoFit/>
          </a:bodyPr>
          <a:lstStyle/>
          <a:p>
            <a:pPr marL="342900" indent="-342900">
              <a:buBlip>
                <a:blip r:embed="rId2"/>
              </a:buBlip>
            </a:pPr>
            <a:r>
              <a:rPr lang="en-US" sz="2200" dirty="0" smtClean="0"/>
              <a:t>Marine </a:t>
            </a:r>
            <a:r>
              <a:rPr lang="en-US" sz="2200" dirty="0"/>
              <a:t>Biotechnology is the study of how the various organisms and actions of the ocean can be used to provide services and products to 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124200"/>
            <a:ext cx="6553200" cy="3429000"/>
          </a:xfrm>
          <a:prstGeom prst="rect">
            <a:avLst/>
          </a:prstGeom>
        </p:spPr>
      </p:pic>
      <p:sp>
        <p:nvSpPr>
          <p:cNvPr id="4" name="Rectangle 3"/>
          <p:cNvSpPr/>
          <p:nvPr/>
        </p:nvSpPr>
        <p:spPr>
          <a:xfrm>
            <a:off x="457200" y="2016204"/>
            <a:ext cx="8534400" cy="1107996"/>
          </a:xfrm>
          <a:prstGeom prst="rect">
            <a:avLst/>
          </a:prstGeom>
        </p:spPr>
        <p:txBody>
          <a:bodyPr wrap="square">
            <a:spAutoFit/>
          </a:bodyPr>
          <a:lstStyle/>
          <a:p>
            <a:pPr marL="342900" indent="-342900">
              <a:buBlip>
                <a:blip r:embed="rId2"/>
              </a:buBlip>
            </a:pPr>
            <a:r>
              <a:rPr lang="en-US" sz="2200" dirty="0" smtClean="0"/>
              <a:t>Marine Biotechnology is the use of living marine resources at (eco)system, concept, organism or molecular level to provide beneficial solutions for the society.</a:t>
            </a:r>
            <a:endParaRPr lang="en-US" sz="2200" dirty="0"/>
          </a:p>
        </p:txBody>
      </p:sp>
      <p:sp>
        <p:nvSpPr>
          <p:cNvPr id="5" name="Rectangle 4"/>
          <p:cNvSpPr/>
          <p:nvPr/>
        </p:nvSpPr>
        <p:spPr>
          <a:xfrm>
            <a:off x="2895600" y="304800"/>
            <a:ext cx="3480889"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b="1" dirty="0" smtClean="0">
                <a:solidFill>
                  <a:srgbClr val="7030A0"/>
                </a:solidFill>
              </a:rPr>
              <a:t>Marine Biotechnology</a:t>
            </a:r>
            <a:endParaRPr lang="en-US" sz="2800" b="1" dirty="0">
              <a:solidFill>
                <a:srgbClr val="7030A0"/>
              </a:solidFill>
            </a:endParaRPr>
          </a:p>
        </p:txBody>
      </p:sp>
    </p:spTree>
    <p:extLst>
      <p:ext uri="{BB962C8B-B14F-4D97-AF65-F5344CB8AC3E}">
        <p14:creationId xmlns:p14="http://schemas.microsoft.com/office/powerpoint/2010/main" val="2432152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534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637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457" y="1173145"/>
            <a:ext cx="7696200" cy="923330"/>
          </a:xfrm>
          <a:prstGeom prst="rect">
            <a:avLst/>
          </a:prstGeom>
        </p:spPr>
        <p:txBody>
          <a:bodyPr wrap="square">
            <a:spAutoFit/>
          </a:bodyPr>
          <a:lstStyle/>
          <a:p>
            <a:pPr marL="285750" indent="-285750">
              <a:buBlip>
                <a:blip r:embed="rId3"/>
              </a:buBlip>
            </a:pPr>
            <a:r>
              <a:rPr lang="en-US" dirty="0"/>
              <a:t>Marine Biotechnology is providing many new solutions to Industry and Agriculture, including environmentally friendly pesticides and salt-resistant enzymes that are helpful in many industrial applications. </a:t>
            </a:r>
          </a:p>
        </p:txBody>
      </p:sp>
      <p:sp>
        <p:nvSpPr>
          <p:cNvPr id="3" name="Rectangle 2"/>
          <p:cNvSpPr/>
          <p:nvPr/>
        </p:nvSpPr>
        <p:spPr>
          <a:xfrm>
            <a:off x="492457" y="3013502"/>
            <a:ext cx="7696200" cy="1477328"/>
          </a:xfrm>
          <a:prstGeom prst="rect">
            <a:avLst/>
          </a:prstGeom>
        </p:spPr>
        <p:txBody>
          <a:bodyPr wrap="square">
            <a:spAutoFit/>
          </a:bodyPr>
          <a:lstStyle/>
          <a:p>
            <a:pPr marL="285750" indent="-285750">
              <a:buBlip>
                <a:blip r:embed="rId3"/>
              </a:buBlip>
            </a:pPr>
            <a:r>
              <a:rPr lang="en-US" dirty="0"/>
              <a:t>Marine Biotechnology is a relatively new field of study, having emerged in the past few years.  It began in 1998 when scientists from the Scripps Institution of Oceanography and various departments of the University of California, San Diego, came together and formed the Center for Marine Biotechnology and Biomedicine.</a:t>
            </a:r>
          </a:p>
        </p:txBody>
      </p:sp>
      <p:sp>
        <p:nvSpPr>
          <p:cNvPr id="4" name="Rectangle 3"/>
          <p:cNvSpPr/>
          <p:nvPr/>
        </p:nvSpPr>
        <p:spPr>
          <a:xfrm>
            <a:off x="513239" y="2362200"/>
            <a:ext cx="2276392"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sz="2400" dirty="0"/>
              <a:t>BEGAN FROM…..</a:t>
            </a:r>
          </a:p>
        </p:txBody>
      </p:sp>
      <p:sp>
        <p:nvSpPr>
          <p:cNvPr id="5" name="Rectangle 4"/>
          <p:cNvSpPr/>
          <p:nvPr/>
        </p:nvSpPr>
        <p:spPr>
          <a:xfrm>
            <a:off x="492457" y="381000"/>
            <a:ext cx="4516173"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400" dirty="0" smtClean="0"/>
              <a:t>Related to industry and agriculture</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267200"/>
            <a:ext cx="3733800" cy="2362200"/>
          </a:xfrm>
          <a:prstGeom prst="rect">
            <a:avLst/>
          </a:prstGeom>
        </p:spPr>
      </p:pic>
    </p:spTree>
    <p:extLst>
      <p:ext uri="{BB962C8B-B14F-4D97-AF65-F5344CB8AC3E}">
        <p14:creationId xmlns:p14="http://schemas.microsoft.com/office/powerpoint/2010/main" val="593639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4700052"/>
            <a:ext cx="3479800" cy="2005548"/>
          </a:xfrm>
          <a:prstGeom prst="rect">
            <a:avLst/>
          </a:prstGeom>
        </p:spPr>
      </p:pic>
      <p:sp>
        <p:nvSpPr>
          <p:cNvPr id="2" name="Rectangle 1"/>
          <p:cNvSpPr/>
          <p:nvPr/>
        </p:nvSpPr>
        <p:spPr>
          <a:xfrm>
            <a:off x="381000" y="914400"/>
            <a:ext cx="8610600" cy="3785652"/>
          </a:xfrm>
          <a:prstGeom prst="rect">
            <a:avLst/>
          </a:prstGeom>
        </p:spPr>
        <p:txBody>
          <a:bodyPr wrap="square">
            <a:spAutoFit/>
          </a:bodyPr>
          <a:lstStyle/>
          <a:p>
            <a:r>
              <a:rPr lang="en-US" sz="2000" b="1" dirty="0"/>
              <a:t>There are three main challenges to Marine Biotechnology.  These are:</a:t>
            </a:r>
          </a:p>
          <a:p>
            <a:pPr marL="457200" indent="-457200" algn="just">
              <a:buClr>
                <a:srgbClr val="92D050"/>
              </a:buClr>
              <a:buFont typeface="+mj-lt"/>
              <a:buAutoNum type="arabicPeriod"/>
            </a:pPr>
            <a:r>
              <a:rPr lang="en-US" sz="2000" b="1" dirty="0" smtClean="0"/>
              <a:t>Biosafety </a:t>
            </a:r>
            <a:r>
              <a:rPr lang="en-US" sz="2000" b="1" dirty="0"/>
              <a:t>(testing Living Modified Organisms may disrupt the natural ecosystem of the ocean.) </a:t>
            </a:r>
            <a:endParaRPr lang="en-US" sz="2000" b="1" dirty="0" smtClean="0"/>
          </a:p>
          <a:p>
            <a:pPr marL="457200" indent="-457200" algn="just">
              <a:buClr>
                <a:srgbClr val="92D050"/>
              </a:buClr>
              <a:buFont typeface="+mj-lt"/>
              <a:buAutoNum type="arabicPeriod"/>
            </a:pPr>
            <a:endParaRPr lang="en-US" sz="2000" b="1" dirty="0"/>
          </a:p>
          <a:p>
            <a:pPr marL="457200" indent="-457200" algn="just">
              <a:buClr>
                <a:srgbClr val="92D050"/>
              </a:buClr>
              <a:buFont typeface="+mj-lt"/>
              <a:buAutoNum type="arabicPeriod"/>
            </a:pPr>
            <a:r>
              <a:rPr lang="en-US" sz="2000" b="1" dirty="0" smtClean="0"/>
              <a:t>Access </a:t>
            </a:r>
            <a:r>
              <a:rPr lang="en-US" sz="2000" b="1" dirty="0"/>
              <a:t>to Marine Organisms/Resources (Because Marine Biotechnology takes place in the ocean, the borders between different nations can sometimes erupt in disputes over access to certain resources/creatures.) </a:t>
            </a:r>
            <a:endParaRPr lang="en-US" sz="2000" b="1" dirty="0" smtClean="0"/>
          </a:p>
          <a:p>
            <a:pPr marL="457200" indent="-457200" algn="just">
              <a:buClr>
                <a:srgbClr val="92D050"/>
              </a:buClr>
              <a:buFont typeface="+mj-lt"/>
              <a:buAutoNum type="arabicPeriod"/>
            </a:pPr>
            <a:endParaRPr lang="en-US" sz="2000" b="1" dirty="0"/>
          </a:p>
          <a:p>
            <a:pPr marL="457200" indent="-457200" algn="just">
              <a:buClr>
                <a:srgbClr val="92D050"/>
              </a:buClr>
              <a:buFont typeface="+mj-lt"/>
              <a:buAutoNum type="arabicPeriod"/>
            </a:pPr>
            <a:r>
              <a:rPr lang="en-US" sz="2000" b="1" dirty="0" smtClean="0"/>
              <a:t>Intellectual </a:t>
            </a:r>
            <a:r>
              <a:rPr lang="en-US" sz="2000" b="1" dirty="0"/>
              <a:t>Property Rights (The North wants stricter rights to discoveries made in the South, where marine resources are high, while the South feels that because the North is researching in their "property" they should be able to reap some benefits.)</a:t>
            </a:r>
          </a:p>
        </p:txBody>
      </p:sp>
      <p:sp>
        <p:nvSpPr>
          <p:cNvPr id="3" name="Rectangle 2"/>
          <p:cNvSpPr/>
          <p:nvPr/>
        </p:nvSpPr>
        <p:spPr>
          <a:xfrm>
            <a:off x="685800" y="304800"/>
            <a:ext cx="7543800" cy="4924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600" dirty="0" smtClean="0"/>
              <a:t>Marine </a:t>
            </a:r>
            <a:r>
              <a:rPr lang="en-US" sz="2600" dirty="0"/>
              <a:t>Biotechnology </a:t>
            </a:r>
            <a:r>
              <a:rPr lang="en-US" sz="2600" dirty="0" smtClean="0"/>
              <a:t>faces the following challenges</a:t>
            </a:r>
            <a:endParaRPr lang="en-US" sz="2600" dirty="0"/>
          </a:p>
        </p:txBody>
      </p:sp>
    </p:spTree>
    <p:extLst>
      <p:ext uri="{BB962C8B-B14F-4D97-AF65-F5344CB8AC3E}">
        <p14:creationId xmlns:p14="http://schemas.microsoft.com/office/powerpoint/2010/main" val="2140086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8077200" cy="1908215"/>
          </a:xfrm>
          <a:prstGeom prst="rect">
            <a:avLst/>
          </a:prstGeom>
        </p:spPr>
        <p:txBody>
          <a:bodyPr wrap="square">
            <a:spAutoFit/>
          </a:bodyPr>
          <a:lstStyle/>
          <a:p>
            <a:pPr algn="just"/>
            <a:r>
              <a:rPr lang="en-US" sz="2000" dirty="0" smtClean="0"/>
              <a:t>Scientists </a:t>
            </a:r>
            <a:r>
              <a:rPr lang="en-US" sz="2000" dirty="0"/>
              <a:t>in this field of Marine Biotechnology are studying the various enzymes and proteins of marine life in hopes of solving many problems that plague the area of Agriculture and Industry today.  These problems include trying to find anti-corrosive coatings and "self-cleaning" surfaces for industrial use.</a:t>
            </a:r>
          </a:p>
          <a:p>
            <a:r>
              <a:rPr lang="en-US" dirty="0"/>
              <a:t> </a:t>
            </a:r>
          </a:p>
        </p:txBody>
      </p:sp>
      <p:sp>
        <p:nvSpPr>
          <p:cNvPr id="3" name="Rectangle 2"/>
          <p:cNvSpPr/>
          <p:nvPr/>
        </p:nvSpPr>
        <p:spPr>
          <a:xfrm>
            <a:off x="457200" y="388065"/>
            <a:ext cx="82296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a:t>F</a:t>
            </a:r>
            <a:r>
              <a:rPr lang="en-US" sz="2400" dirty="0" smtClean="0"/>
              <a:t>uture of Marine Biotechnology as it relates to Agriculture and Industry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124200"/>
            <a:ext cx="5486400" cy="3627882"/>
          </a:xfrm>
          <a:prstGeom prst="rect">
            <a:avLst/>
          </a:prstGeom>
        </p:spPr>
      </p:pic>
    </p:spTree>
    <p:extLst>
      <p:ext uri="{BB962C8B-B14F-4D97-AF65-F5344CB8AC3E}">
        <p14:creationId xmlns:p14="http://schemas.microsoft.com/office/powerpoint/2010/main" val="3213231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88</TotalTime>
  <Words>820</Words>
  <Application>Microsoft Office PowerPoint</Application>
  <PresentationFormat>On-screen Show (4:3)</PresentationFormat>
  <Paragraphs>98</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BlackTie</vt:lpstr>
      <vt:lpstr>PowerPoint Presentation</vt:lpstr>
      <vt:lpstr>Biography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Boddu</dc:creator>
  <cp:lastModifiedBy>Arul Balaji Natarajan</cp:lastModifiedBy>
  <cp:revision>15</cp:revision>
  <dcterms:created xsi:type="dcterms:W3CDTF">2014-10-22T06:42:21Z</dcterms:created>
  <dcterms:modified xsi:type="dcterms:W3CDTF">2015-10-19T09:07:57Z</dcterms:modified>
</cp:coreProperties>
</file>