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9" r:id="rId2"/>
    <p:sldId id="260" r:id="rId3"/>
    <p:sldId id="261" r:id="rId4"/>
    <p:sldId id="262" r:id="rId5"/>
    <p:sldId id="263" r:id="rId6"/>
    <p:sldId id="264" r:id="rId7"/>
    <p:sldId id="265" r:id="rId8"/>
    <p:sldId id="266" r:id="rId9"/>
    <p:sldId id="268" r:id="rId10"/>
    <p:sldId id="269" r:id="rId11"/>
    <p:sldId id="270" r:id="rId12"/>
    <p:sldId id="267"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696" y="3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mailto:youjianing@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hyperlink" Target="http://www.omicsonline.org/" TargetMode="External"/><Relationship Id="rId7"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mailto:contact.omics@omicsonline.org" TargetMode="External"/><Relationship Id="rId5" Type="http://schemas.openxmlformats.org/officeDocument/2006/relationships/hyperlink" Target="http://www.omicsonline.org/international-scientific-conferences/" TargetMode="External"/><Relationship Id="rId4" Type="http://schemas.openxmlformats.org/officeDocument/2006/relationships/hyperlink" Target="http://www.omicsonline.org/open-access.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886"/>
            <a:ext cx="9144000"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Jianing Yo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2342896"/>
            <a:ext cx="2438400" cy="33487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86200" y="2818223"/>
            <a:ext cx="4572000" cy="2554545"/>
          </a:xfrm>
          <a:prstGeom prst="rect">
            <a:avLst/>
          </a:prstGeom>
        </p:spPr>
        <p:txBody>
          <a:bodyPr>
            <a:spAutoFit/>
          </a:bodyPr>
          <a:lstStyle/>
          <a:p>
            <a:r>
              <a:rPr lang="en-US" sz="2000" b="1" dirty="0" err="1" smtClean="0"/>
              <a:t>Jianing</a:t>
            </a:r>
            <a:r>
              <a:rPr lang="en-US" sz="2000" b="1" dirty="0" smtClean="0"/>
              <a:t> You</a:t>
            </a:r>
          </a:p>
          <a:p>
            <a:r>
              <a:rPr lang="en-US" sz="2000" dirty="0" smtClean="0"/>
              <a:t>Associate </a:t>
            </a:r>
            <a:r>
              <a:rPr lang="en-US" sz="2000" dirty="0"/>
              <a:t>Professor </a:t>
            </a:r>
          </a:p>
          <a:p>
            <a:r>
              <a:rPr lang="en-US" sz="2000" dirty="0" smtClean="0"/>
              <a:t>Center </a:t>
            </a:r>
            <a:r>
              <a:rPr lang="en-US" sz="2000" dirty="0"/>
              <a:t>for Studies of Psychological Application &amp; School of </a:t>
            </a:r>
            <a:r>
              <a:rPr lang="en-US" sz="2000" dirty="0" smtClean="0"/>
              <a:t>Psychology</a:t>
            </a:r>
          </a:p>
          <a:p>
            <a:r>
              <a:rPr lang="en-US" sz="2000" dirty="0" smtClean="0"/>
              <a:t>South </a:t>
            </a:r>
            <a:r>
              <a:rPr lang="en-US" sz="2000" dirty="0"/>
              <a:t>China Normal </a:t>
            </a:r>
            <a:r>
              <a:rPr lang="en-US" sz="2000" dirty="0" smtClean="0"/>
              <a:t>University </a:t>
            </a:r>
          </a:p>
          <a:p>
            <a:r>
              <a:rPr lang="en-US" sz="2000" dirty="0" smtClean="0"/>
              <a:t>Guangzhou</a:t>
            </a:r>
          </a:p>
          <a:p>
            <a:r>
              <a:rPr lang="en-US" sz="2000" dirty="0" smtClean="0"/>
              <a:t>China</a:t>
            </a:r>
          </a:p>
          <a:p>
            <a:r>
              <a:rPr lang="en-US" sz="2000" dirty="0" smtClean="0"/>
              <a:t>E-mail: </a:t>
            </a:r>
            <a:r>
              <a:rPr lang="en-US" sz="2000" dirty="0" smtClean="0">
                <a:hlinkClick r:id="rId4"/>
              </a:rPr>
              <a:t>youjianing@gmail.com</a:t>
            </a:r>
            <a:r>
              <a:rPr lang="en-US" sz="2000" dirty="0" smtClean="0"/>
              <a:t> </a:t>
            </a:r>
            <a:endParaRPr lang="en-US" sz="2000" dirty="0"/>
          </a:p>
        </p:txBody>
      </p:sp>
    </p:spTree>
    <p:extLst>
      <p:ext uri="{BB962C8B-B14F-4D97-AF65-F5344CB8AC3E}">
        <p14:creationId xmlns:p14="http://schemas.microsoft.com/office/powerpoint/2010/main" val="2757137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381000"/>
            <a:ext cx="3807453" cy="769441"/>
          </a:xfrm>
          <a:prstGeom prst="rect">
            <a:avLst/>
          </a:prstGeom>
          <a:noFill/>
        </p:spPr>
        <p:txBody>
          <a:bodyPr wrap="none" rtlCol="0">
            <a:spAutoFit/>
          </a:bodyPr>
          <a:lstStyle/>
          <a:p>
            <a:r>
              <a:rPr lang="en-US" sz="4400" dirty="0" smtClean="0">
                <a:latin typeface="Impact" pitchFamily="34" charset="0"/>
              </a:rPr>
              <a:t>Characteristics</a:t>
            </a:r>
            <a:endParaRPr lang="en-US" sz="4400" dirty="0">
              <a:latin typeface="Impact" pitchFamily="34" charset="0"/>
            </a:endParaRPr>
          </a:p>
        </p:txBody>
      </p:sp>
      <p:sp>
        <p:nvSpPr>
          <p:cNvPr id="3" name="TextBox 2"/>
          <p:cNvSpPr txBox="1"/>
          <p:nvPr/>
        </p:nvSpPr>
        <p:spPr>
          <a:xfrm>
            <a:off x="914400" y="1295400"/>
            <a:ext cx="3810000" cy="1384995"/>
          </a:xfrm>
          <a:prstGeom prst="rect">
            <a:avLst/>
          </a:prstGeom>
          <a:noFill/>
        </p:spPr>
        <p:txBody>
          <a:bodyPr wrap="square" rtlCol="0">
            <a:spAutoFit/>
          </a:bodyPr>
          <a:lstStyle/>
          <a:p>
            <a:pPr>
              <a:buFont typeface="Wingdings" pitchFamily="2" charset="2"/>
              <a:buChar char="q"/>
            </a:pPr>
            <a:r>
              <a:rPr lang="en-US" sz="2800" dirty="0" smtClean="0">
                <a:latin typeface="Georgia" pitchFamily="18" charset="0"/>
              </a:rPr>
              <a:t>Externalizing:</a:t>
            </a:r>
          </a:p>
          <a:p>
            <a:endParaRPr lang="en-US" sz="2800" dirty="0" smtClean="0">
              <a:latin typeface="Georgia" pitchFamily="18" charset="0"/>
            </a:endParaRPr>
          </a:p>
          <a:p>
            <a:endParaRPr lang="en-US" sz="2800" dirty="0">
              <a:latin typeface="Georgia" pitchFamily="18" charset="0"/>
            </a:endParaRPr>
          </a:p>
        </p:txBody>
      </p:sp>
      <p:sp>
        <p:nvSpPr>
          <p:cNvPr id="4" name="TextBox 3"/>
          <p:cNvSpPr txBox="1"/>
          <p:nvPr/>
        </p:nvSpPr>
        <p:spPr>
          <a:xfrm>
            <a:off x="304800" y="2007072"/>
            <a:ext cx="8001000" cy="1421928"/>
          </a:xfrm>
          <a:prstGeom prst="rect">
            <a:avLst/>
          </a:prstGeom>
          <a:noFill/>
        </p:spPr>
        <p:txBody>
          <a:bodyPr wrap="square" rtlCol="0">
            <a:spAutoFit/>
          </a:bodyPr>
          <a:lstStyle/>
          <a:p>
            <a:pPr lvl="2">
              <a:lnSpc>
                <a:spcPct val="90000"/>
              </a:lnSpc>
              <a:buFont typeface="Wingdings" pitchFamily="2" charset="2"/>
              <a:buChar char="§"/>
            </a:pPr>
            <a:r>
              <a:rPr lang="en-US" sz="2400" dirty="0" smtClean="0"/>
              <a:t>Uncontrolled, acting out style</a:t>
            </a:r>
          </a:p>
          <a:p>
            <a:pPr lvl="2">
              <a:lnSpc>
                <a:spcPct val="90000"/>
              </a:lnSpc>
              <a:buFont typeface="Wingdings" pitchFamily="2" charset="2"/>
              <a:buChar char="§"/>
            </a:pPr>
            <a:r>
              <a:rPr lang="en-US" sz="2400" dirty="0" smtClean="0"/>
              <a:t>Behaviors described as aggressive, arguing, impulsive, coercive, and noncompliant</a:t>
            </a:r>
          </a:p>
          <a:p>
            <a:pPr lvl="2">
              <a:lnSpc>
                <a:spcPct val="90000"/>
              </a:lnSpc>
              <a:buFont typeface="Wingdings" pitchFamily="2" charset="2"/>
              <a:buChar char="§"/>
            </a:pPr>
            <a:r>
              <a:rPr lang="en-US" sz="2400" dirty="0" smtClean="0"/>
              <a:t>Hyperactivity</a:t>
            </a:r>
            <a:endParaRPr lang="en-US" sz="2400" dirty="0"/>
          </a:p>
        </p:txBody>
      </p:sp>
      <p:sp>
        <p:nvSpPr>
          <p:cNvPr id="5" name="TextBox 4"/>
          <p:cNvSpPr txBox="1"/>
          <p:nvPr/>
        </p:nvSpPr>
        <p:spPr>
          <a:xfrm>
            <a:off x="990600" y="3962400"/>
            <a:ext cx="2971800" cy="1384995"/>
          </a:xfrm>
          <a:prstGeom prst="rect">
            <a:avLst/>
          </a:prstGeom>
          <a:noFill/>
        </p:spPr>
        <p:txBody>
          <a:bodyPr wrap="square" rtlCol="0">
            <a:spAutoFit/>
          </a:bodyPr>
          <a:lstStyle/>
          <a:p>
            <a:pPr>
              <a:buFont typeface="Wingdings" pitchFamily="2" charset="2"/>
              <a:buChar char="q"/>
            </a:pPr>
            <a:r>
              <a:rPr lang="en-US" sz="2800" dirty="0" smtClean="0">
                <a:latin typeface="Georgia" pitchFamily="18" charset="0"/>
              </a:rPr>
              <a:t>Internalizing:</a:t>
            </a:r>
          </a:p>
          <a:p>
            <a:endParaRPr lang="en-US" sz="2800" dirty="0" smtClean="0">
              <a:latin typeface="Georgia" pitchFamily="18" charset="0"/>
            </a:endParaRPr>
          </a:p>
          <a:p>
            <a:endParaRPr lang="en-US" sz="2800" dirty="0">
              <a:latin typeface="Georgia" pitchFamily="18" charset="0"/>
            </a:endParaRPr>
          </a:p>
        </p:txBody>
      </p:sp>
      <p:sp>
        <p:nvSpPr>
          <p:cNvPr id="6" name="Rectangle 5"/>
          <p:cNvSpPr/>
          <p:nvPr/>
        </p:nvSpPr>
        <p:spPr>
          <a:xfrm>
            <a:off x="304800" y="4701671"/>
            <a:ext cx="8534400" cy="1089529"/>
          </a:xfrm>
          <a:prstGeom prst="rect">
            <a:avLst/>
          </a:prstGeom>
        </p:spPr>
        <p:txBody>
          <a:bodyPr wrap="square">
            <a:spAutoFit/>
          </a:bodyPr>
          <a:lstStyle/>
          <a:p>
            <a:pPr lvl="2">
              <a:lnSpc>
                <a:spcPct val="90000"/>
              </a:lnSpc>
              <a:buFont typeface="Wingdings" pitchFamily="2" charset="2"/>
              <a:buChar char="§"/>
            </a:pPr>
            <a:r>
              <a:rPr lang="en-US" sz="2400" dirty="0" smtClean="0"/>
              <a:t>Overcontrolled, inhibited style</a:t>
            </a:r>
          </a:p>
          <a:p>
            <a:pPr lvl="2">
              <a:lnSpc>
                <a:spcPct val="90000"/>
              </a:lnSpc>
              <a:buFont typeface="Wingdings" pitchFamily="2" charset="2"/>
              <a:buChar char="§"/>
            </a:pPr>
            <a:r>
              <a:rPr lang="en-US" sz="2400" dirty="0" smtClean="0"/>
              <a:t>Behaviors described as withdrawn, lonely, depressed, and anxious</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914400"/>
            <a:ext cx="2971800" cy="1384995"/>
          </a:xfrm>
          <a:prstGeom prst="rect">
            <a:avLst/>
          </a:prstGeom>
          <a:noFill/>
        </p:spPr>
        <p:txBody>
          <a:bodyPr wrap="square" rtlCol="0">
            <a:spAutoFit/>
          </a:bodyPr>
          <a:lstStyle/>
          <a:p>
            <a:pPr>
              <a:buFont typeface="Wingdings" pitchFamily="2" charset="2"/>
              <a:buChar char="q"/>
            </a:pPr>
            <a:r>
              <a:rPr lang="en-US" sz="2800" dirty="0" smtClean="0">
                <a:latin typeface="Georgia" pitchFamily="18" charset="0"/>
              </a:rPr>
              <a:t>Other:</a:t>
            </a:r>
          </a:p>
          <a:p>
            <a:endParaRPr lang="en-US" sz="2800" dirty="0" smtClean="0">
              <a:latin typeface="Georgia" pitchFamily="18" charset="0"/>
            </a:endParaRPr>
          </a:p>
          <a:p>
            <a:endParaRPr lang="en-US" sz="2800" dirty="0">
              <a:latin typeface="Georgia" pitchFamily="18" charset="0"/>
            </a:endParaRPr>
          </a:p>
        </p:txBody>
      </p:sp>
      <p:sp>
        <p:nvSpPr>
          <p:cNvPr id="3" name="Rectangle 2"/>
          <p:cNvSpPr/>
          <p:nvPr/>
        </p:nvSpPr>
        <p:spPr>
          <a:xfrm>
            <a:off x="609600" y="1524000"/>
            <a:ext cx="8534400" cy="3748719"/>
          </a:xfrm>
          <a:prstGeom prst="rect">
            <a:avLst/>
          </a:prstGeom>
        </p:spPr>
        <p:txBody>
          <a:bodyPr wrap="square">
            <a:spAutoFit/>
          </a:bodyPr>
          <a:lstStyle/>
          <a:p>
            <a:pPr lvl="2">
              <a:lnSpc>
                <a:spcPct val="90000"/>
              </a:lnSpc>
              <a:buFont typeface="Wingdings" pitchFamily="2" charset="2"/>
              <a:buChar char="§"/>
            </a:pPr>
            <a:r>
              <a:rPr lang="en-US" sz="2400" dirty="0" smtClean="0"/>
              <a:t>Attention deficit</a:t>
            </a:r>
          </a:p>
          <a:p>
            <a:pPr lvl="2">
              <a:lnSpc>
                <a:spcPct val="90000"/>
              </a:lnSpc>
              <a:buFont typeface="Wingdings" pitchFamily="2" charset="2"/>
              <a:buChar char="§"/>
            </a:pPr>
            <a:r>
              <a:rPr lang="en-US" sz="2400" dirty="0" smtClean="0"/>
              <a:t>Poor social skills</a:t>
            </a:r>
          </a:p>
          <a:p>
            <a:pPr lvl="2">
              <a:lnSpc>
                <a:spcPct val="90000"/>
              </a:lnSpc>
              <a:buFont typeface="Wingdings" pitchFamily="2" charset="2"/>
              <a:buChar char="§"/>
            </a:pPr>
            <a:r>
              <a:rPr lang="en-US" sz="2400" dirty="0" smtClean="0"/>
              <a:t>Skill deficit</a:t>
            </a:r>
          </a:p>
          <a:p>
            <a:pPr lvl="2">
              <a:lnSpc>
                <a:spcPct val="90000"/>
              </a:lnSpc>
              <a:buFont typeface="Wingdings" pitchFamily="2" charset="2"/>
              <a:buChar char="§"/>
            </a:pPr>
            <a:r>
              <a:rPr lang="en-US" sz="2400" dirty="0" smtClean="0"/>
              <a:t>Performance deficit</a:t>
            </a:r>
          </a:p>
          <a:p>
            <a:pPr lvl="2">
              <a:lnSpc>
                <a:spcPct val="90000"/>
              </a:lnSpc>
              <a:buFont typeface="Wingdings" pitchFamily="2" charset="2"/>
              <a:buChar char="§"/>
            </a:pPr>
            <a:r>
              <a:rPr lang="en-US" sz="2400" dirty="0" smtClean="0"/>
              <a:t>Academic deficit</a:t>
            </a:r>
          </a:p>
          <a:p>
            <a:pPr lvl="2">
              <a:lnSpc>
                <a:spcPct val="90000"/>
              </a:lnSpc>
              <a:buFont typeface="Wingdings" pitchFamily="2" charset="2"/>
              <a:buChar char="§"/>
            </a:pPr>
            <a:r>
              <a:rPr lang="en-US" sz="2400" dirty="0" smtClean="0"/>
              <a:t>Learning problems</a:t>
            </a:r>
          </a:p>
          <a:p>
            <a:pPr lvl="2">
              <a:lnSpc>
                <a:spcPct val="90000"/>
              </a:lnSpc>
              <a:buFont typeface="Wingdings" pitchFamily="2" charset="2"/>
              <a:buChar char="§"/>
            </a:pPr>
            <a:r>
              <a:rPr lang="en-US" sz="2400" dirty="0" smtClean="0"/>
              <a:t>Distorted thinking</a:t>
            </a:r>
          </a:p>
          <a:p>
            <a:pPr lvl="2">
              <a:lnSpc>
                <a:spcPct val="90000"/>
              </a:lnSpc>
              <a:buFont typeface="Wingdings" pitchFamily="2" charset="2"/>
              <a:buChar char="§"/>
            </a:pPr>
            <a:r>
              <a:rPr lang="en-US" sz="2400" dirty="0" smtClean="0"/>
              <a:t>Immaturity</a:t>
            </a:r>
          </a:p>
          <a:p>
            <a:pPr lvl="2">
              <a:lnSpc>
                <a:spcPct val="90000"/>
              </a:lnSpc>
              <a:buFont typeface="Wingdings" pitchFamily="2" charset="2"/>
              <a:buChar char="§"/>
            </a:pPr>
            <a:endParaRPr lang="en-US" sz="2400" dirty="0" smtClean="0"/>
          </a:p>
          <a:p>
            <a:pPr lvl="2">
              <a:lnSpc>
                <a:spcPct val="90000"/>
              </a:lnSpc>
              <a:buFont typeface="Wingdings" pitchFamily="2" charset="2"/>
              <a:buChar char="§"/>
            </a:pPr>
            <a:endParaRPr lang="en-US" sz="2400" dirty="0" smtClean="0"/>
          </a:p>
          <a:p>
            <a:pPr lvl="2">
              <a:lnSpc>
                <a:spcPct val="90000"/>
              </a:lnSpc>
              <a:buFont typeface="Wingdings" pitchFamily="2" charset="2"/>
              <a:buChar char="§"/>
            </a:pPr>
            <a:endParaRPr lang="en-US" sz="24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079500" y="2209800"/>
          <a:ext cx="6985000" cy="4114800"/>
        </p:xfrm>
        <a:graphic>
          <a:graphicData uri="http://schemas.openxmlformats.org/presentationml/2006/ole">
            <mc:AlternateContent xmlns:mc="http://schemas.openxmlformats.org/markup-compatibility/2006">
              <mc:Choice xmlns:v="urn:schemas-microsoft-com:vml" Requires="v">
                <p:oleObj spid="_x0000_s1033" name="Clip" r:id="rId3" imgW="2781688" imgH="1638529" progId="">
                  <p:embed/>
                </p:oleObj>
              </mc:Choice>
              <mc:Fallback>
                <p:oleObj name="Clip" r:id="rId3" imgW="2781688" imgH="1638529" progId="">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0" y="2209800"/>
                        <a:ext cx="6985000" cy="411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Box 2"/>
          <p:cNvSpPr txBox="1"/>
          <p:nvPr/>
        </p:nvSpPr>
        <p:spPr>
          <a:xfrm>
            <a:off x="1371600" y="572869"/>
            <a:ext cx="6400800" cy="646331"/>
          </a:xfrm>
          <a:prstGeom prst="rect">
            <a:avLst/>
          </a:prstGeom>
          <a:noFill/>
        </p:spPr>
        <p:txBody>
          <a:bodyPr wrap="square" rtlCol="0">
            <a:spAutoFit/>
          </a:bodyPr>
          <a:lstStyle/>
          <a:p>
            <a:pPr algn="ctr"/>
            <a:r>
              <a:rPr lang="en-US" sz="3600" dirty="0" smtClean="0">
                <a:latin typeface="Georgia" pitchFamily="18" charset="0"/>
              </a:rPr>
              <a:t>Statistics as per IDEA</a:t>
            </a:r>
            <a:endParaRPr lang="en-US" sz="3600" dirty="0">
              <a:latin typeface="Georg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base">
              <a:spcAft>
                <a:spcPct val="0"/>
              </a:spcAft>
              <a:buFont typeface="Arial" panose="020B0604020202020204" pitchFamily="34" charset="0"/>
              <a:buNone/>
              <a:defRPr/>
            </a:pPr>
            <a:r>
              <a:rPr lang="en-US" sz="5400" dirty="0" smtClean="0">
                <a:solidFill>
                  <a:srgbClr val="F79646"/>
                </a:solidFill>
                <a:latin typeface="Stencil" panose="040409050D0802020404" pitchFamily="82" charset="0"/>
              </a:rPr>
              <a:t>OMICS International</a:t>
            </a:r>
          </a:p>
          <a:p>
            <a:pPr marL="0" indent="0" algn="ctr" fontAlgn="base">
              <a:spcAft>
                <a:spcPct val="0"/>
              </a:spcAft>
              <a:buFont typeface="Arial" panose="020B0604020202020204" pitchFamily="34" charset="0"/>
              <a:buNone/>
              <a:defRPr/>
            </a:pPr>
            <a:r>
              <a:rPr lang="en-US" sz="5400" dirty="0" smtClean="0">
                <a:solidFill>
                  <a:srgbClr val="F79646"/>
                </a:solidFill>
              </a:rPr>
              <a:t>www.omicsonline.org</a:t>
            </a:r>
            <a:endParaRPr lang="en-US" sz="5400" dirty="0">
              <a:solidFill>
                <a:srgbClr val="F79646"/>
              </a:solidFill>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ltLang="en-US" sz="2000" smtClean="0">
                <a:solidFill>
                  <a:srgbClr val="7030A0"/>
                </a:solidFill>
                <a:latin typeface="Arial" charset="0"/>
                <a:cs typeface="Arial" charset="0"/>
              </a:rPr>
              <a:t>Contact us at: contact.omics@omicsonline.org</a:t>
            </a:r>
          </a:p>
        </p:txBody>
      </p:sp>
      <p:sp>
        <p:nvSpPr>
          <p:cNvPr id="2" name="Folded Corner 1"/>
          <p:cNvSpPr/>
          <p:nvPr/>
        </p:nvSpPr>
        <p:spPr>
          <a:xfrm>
            <a:off x="0" y="2841625"/>
            <a:ext cx="9144000" cy="398303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endParaRPr lang="en-US" b="1" dirty="0">
              <a:hlinkClick r:id="rId3" tooltip="OMICS International"/>
            </a:endParaRPr>
          </a:p>
          <a:p>
            <a:pPr fontAlgn="base">
              <a:spcBef>
                <a:spcPct val="0"/>
              </a:spcBef>
              <a:spcAft>
                <a:spcPct val="0"/>
              </a:spcAft>
              <a:defRPr/>
            </a:pPr>
            <a:endParaRPr lang="en-US" b="1" dirty="0" smtClean="0">
              <a:hlinkClick r:id=""/>
            </a:endParaRPr>
          </a:p>
          <a:p>
            <a:pPr fontAlgn="base">
              <a:spcBef>
                <a:spcPct val="0"/>
              </a:spcBef>
              <a:spcAft>
                <a:spcPct val="0"/>
              </a:spcAft>
              <a:defRPr/>
            </a:pPr>
            <a:r>
              <a:rPr lang="en-US" b="1" dirty="0" smtClean="0">
                <a:hlinkClick r:id=""/>
              </a:rPr>
              <a:t>OMICS </a:t>
            </a:r>
            <a:r>
              <a:rPr lang="en-US" b="1" dirty="0">
                <a:hlinkClick r:id="rId3" tooltip="OMICS International"/>
              </a:rPr>
              <a:t>International</a:t>
            </a:r>
            <a:r>
              <a:rPr lang="en-US" dirty="0"/>
              <a:t> (and its subsidiaries), is an </a:t>
            </a:r>
            <a:r>
              <a:rPr lang="en-US" dirty="0">
                <a:hlinkClick r:id="rId4" tooltip="Open Access"/>
              </a:rPr>
              <a:t>Open Access</a:t>
            </a:r>
            <a:r>
              <a:rPr lang="en-US" dirty="0"/>
              <a:t> publisher and international </a:t>
            </a:r>
            <a:r>
              <a:rPr lang="en-US" dirty="0">
                <a:hlinkClick r:id="rId5" tooltip="conference"/>
              </a:rPr>
              <a:t>conference</a:t>
            </a:r>
            <a:r>
              <a:rPr lang="en-US" dirty="0"/>
              <a:t> Organizer, which owns and operates </a:t>
            </a:r>
            <a:r>
              <a:rPr lang="en-US" dirty="0" smtClean="0"/>
              <a:t>peer-reviewed </a:t>
            </a:r>
            <a:r>
              <a:rPr lang="en-US" dirty="0"/>
              <a:t>Clinical, Medical, Life Sciences, and Engineering &amp; Technology journals and </a:t>
            </a:r>
            <a:r>
              <a:rPr lang="en-US"/>
              <a:t>hosts </a:t>
            </a:r>
            <a:r>
              <a:rPr lang="en-US" smtClean="0"/>
              <a:t> scholarly </a:t>
            </a:r>
            <a:r>
              <a:rPr lang="en-US" dirty="0"/>
              <a:t>conferences per year in the fields of clinical, medical, pharmaceutical, life sciences, business, engineering, and technology. Our journals have more than 3 million readers and our conferences bring together internationally renowned speakers and scientists to create exciting and memorable events, filled with lively interactive sessions and world-class exhibitions and poster presentations. Join us!</a:t>
            </a:r>
            <a:br>
              <a:rPr lang="en-US" dirty="0"/>
            </a:br>
            <a:r>
              <a:rPr lang="en-US" dirty="0"/>
              <a:t/>
            </a:r>
            <a:br>
              <a:rPr lang="en-US" dirty="0"/>
            </a:br>
            <a:r>
              <a:rPr lang="en-US" dirty="0">
                <a:hlinkClick r:id="rId3" tooltip="OMICS International"/>
              </a:rPr>
              <a:t>OMICS International</a:t>
            </a:r>
            <a:r>
              <a:rPr lang="en-US" dirty="0"/>
              <a:t> is always open to constructive feedback. We pride ourselves on our commitment to serving the Open Access community and are always hard at work to become better at what we do. We invite your concerns, questions, even complaints. Contact us at </a:t>
            </a:r>
            <a:r>
              <a:rPr lang="en-US" dirty="0">
                <a:hlinkClick r:id="rId6" tooltip="Click here"/>
              </a:rPr>
              <a:t>contact.omics@omicsonline.org</a:t>
            </a:r>
            <a:r>
              <a:rPr lang="en-US" dirty="0"/>
              <a:t>. We will get back to you in 24-48 hours. You may also call 1-800-216-6499 (USA Toll Free) or at +1-650-268-9744 and we will return your call in the same timeframe.</a:t>
            </a:r>
            <a:endParaRPr lang="en-US" dirty="0">
              <a:solidFill>
                <a:srgbClr val="0070C0"/>
              </a:solidFill>
            </a:endParaRPr>
          </a:p>
        </p:txBody>
      </p:sp>
      <p:pic>
        <p:nvPicPr>
          <p:cNvPr id="1028" name="Picture 4" descr="OMICS Internatina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1889125"/>
            <a:ext cx="2857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912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457200" y="762000"/>
            <a:ext cx="8229600" cy="441960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3" name="Rectangle 2"/>
          <p:cNvSpPr/>
          <p:nvPr/>
        </p:nvSpPr>
        <p:spPr>
          <a:xfrm>
            <a:off x="762000" y="5555159"/>
            <a:ext cx="3137397" cy="76944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Biography</a:t>
            </a:r>
            <a:endPar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3598173894"/>
              </p:ext>
            </p:extLst>
          </p:nvPr>
        </p:nvGraphicFramePr>
        <p:xfrm>
          <a:off x="914400" y="1037976"/>
          <a:ext cx="7315200" cy="4067424"/>
        </p:xfrm>
        <a:graphic>
          <a:graphicData uri="http://schemas.openxmlformats.org/drawingml/2006/table">
            <a:tbl>
              <a:tblPr/>
              <a:tblGrid>
                <a:gridCol w="7315200"/>
              </a:tblGrid>
              <a:tr h="3067482">
                <a:tc>
                  <a:txBody>
                    <a:bodyPr/>
                    <a:lstStyle/>
                    <a:p>
                      <a:pPr algn="just"/>
                      <a:r>
                        <a:rPr lang="en-US" sz="2200" dirty="0" err="1">
                          <a:latin typeface="Garamond" pitchFamily="18" charset="0"/>
                        </a:rPr>
                        <a:t>Jianing</a:t>
                      </a:r>
                      <a:r>
                        <a:rPr lang="en-US" sz="2200" dirty="0">
                          <a:latin typeface="Garamond" pitchFamily="18" charset="0"/>
                        </a:rPr>
                        <a:t> You is an </a:t>
                      </a:r>
                      <a:r>
                        <a:rPr lang="en-US" sz="2200" dirty="0" smtClean="0">
                          <a:latin typeface="Garamond" pitchFamily="18" charset="0"/>
                        </a:rPr>
                        <a:t>Associate </a:t>
                      </a:r>
                      <a:r>
                        <a:rPr lang="en-US" sz="2200" dirty="0">
                          <a:latin typeface="Garamond" pitchFamily="18" charset="0"/>
                        </a:rPr>
                        <a:t>Professor at Center for Studies of Psychological Application and School of Psychology, South China Normal University. She received her Ph.D. from Department of Psychology, The Chinese University of Hong Kong. Her research interests lie in adolescent </a:t>
                      </a:r>
                      <a:r>
                        <a:rPr lang="en-US" sz="2200" dirty="0" smtClean="0">
                          <a:latin typeface="Garamond" pitchFamily="18" charset="0"/>
                        </a:rPr>
                        <a:t>non-suicidal </a:t>
                      </a:r>
                      <a:r>
                        <a:rPr lang="en-US" sz="2200" dirty="0">
                          <a:latin typeface="Garamond" pitchFamily="18" charset="0"/>
                        </a:rPr>
                        <a:t>self-injury, emotional disorders, and personality disorders. She has published several articles in international peer-reviewed journals. Apart from doing research, Dr. You is also enthusiastic about serving the community. She has delivered many lectures and held numerous workshops for adolescents, teachers, and parents in order to promote adolescents’ psychological well-being.</a:t>
                      </a:r>
                    </a:p>
                  </a:txBody>
                  <a:tcPr marL="8913" marR="8913" marT="8913" marB="8913">
                    <a:lnL>
                      <a:noFill/>
                    </a:lnL>
                    <a:lnR>
                      <a:noFill/>
                    </a:lnR>
                    <a:lnT>
                      <a:noFill/>
                    </a:lnT>
                    <a:lnB>
                      <a:noFill/>
                    </a:lnB>
                  </a:tcPr>
                </a:tc>
              </a:tr>
              <a:tr h="361518">
                <a:tc>
                  <a:txBody>
                    <a:bodyPr/>
                    <a:lstStyle/>
                    <a:p>
                      <a:pPr algn="just"/>
                      <a:r>
                        <a:rPr lang="en-US" sz="2200" dirty="0">
                          <a:effectLst/>
                          <a:latin typeface="Garamond" pitchFamily="18" charset="0"/>
                        </a:rPr>
                        <a:t> </a:t>
                      </a:r>
                    </a:p>
                  </a:txBody>
                  <a:tcPr marL="8913" marR="8913" marT="8913" marB="8913" anchor="ctr">
                    <a:lnL>
                      <a:noFill/>
                    </a:lnL>
                    <a:lnR>
                      <a:noFill/>
                    </a:lnR>
                    <a:lnT>
                      <a:noFill/>
                    </a:lnT>
                    <a:lnB>
                      <a:noFill/>
                    </a:lnB>
                  </a:tcPr>
                </a:tc>
              </a:tr>
            </a:tbl>
          </a:graphicData>
        </a:graphic>
      </p:graphicFrame>
    </p:spTree>
    <p:extLst>
      <p:ext uri="{BB962C8B-B14F-4D97-AF65-F5344CB8AC3E}">
        <p14:creationId xmlns:p14="http://schemas.microsoft.com/office/powerpoint/2010/main" val="1413610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6224" y="5553670"/>
            <a:ext cx="5064976" cy="76944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Research interest</a:t>
            </a:r>
            <a:endPar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509693158"/>
              </p:ext>
            </p:extLst>
          </p:nvPr>
        </p:nvGraphicFramePr>
        <p:xfrm>
          <a:off x="1143000" y="1447800"/>
          <a:ext cx="7315200" cy="3429000"/>
        </p:xfrm>
        <a:graphic>
          <a:graphicData uri="http://schemas.openxmlformats.org/drawingml/2006/table">
            <a:tbl>
              <a:tblPr/>
              <a:tblGrid>
                <a:gridCol w="7315200"/>
              </a:tblGrid>
              <a:tr h="3067482">
                <a:tc>
                  <a:txBody>
                    <a:bodyPr/>
                    <a:lstStyle/>
                    <a:p>
                      <a:pPr marL="285750" indent="-285750" algn="l">
                        <a:buFont typeface="Wingdings" pitchFamily="2" charset="2"/>
                        <a:buChar char="§"/>
                      </a:pPr>
                      <a:r>
                        <a:rPr lang="en-US" sz="3600" kern="1200" dirty="0" smtClean="0">
                          <a:solidFill>
                            <a:schemeClr val="tx1"/>
                          </a:solidFill>
                          <a:effectLst/>
                          <a:latin typeface="+mn-lt"/>
                          <a:ea typeface="+mn-ea"/>
                          <a:cs typeface="+mn-cs"/>
                        </a:rPr>
                        <a:t>Adolescent Non-suicidal Self-injury</a:t>
                      </a:r>
                    </a:p>
                    <a:p>
                      <a:pPr marL="285750" indent="-285750" algn="l">
                        <a:buFont typeface="Wingdings" pitchFamily="2" charset="2"/>
                        <a:buChar char="§"/>
                      </a:pPr>
                      <a:r>
                        <a:rPr lang="en-US" sz="3600" kern="1200" dirty="0" smtClean="0">
                          <a:solidFill>
                            <a:schemeClr val="tx1"/>
                          </a:solidFill>
                          <a:effectLst/>
                          <a:latin typeface="+mn-lt"/>
                          <a:ea typeface="+mn-ea"/>
                          <a:cs typeface="+mn-cs"/>
                        </a:rPr>
                        <a:t>Emotional Disorders</a:t>
                      </a:r>
                    </a:p>
                    <a:p>
                      <a:pPr marL="285750" indent="-285750" algn="l">
                        <a:buFont typeface="Wingdings" pitchFamily="2" charset="2"/>
                        <a:buChar char="§"/>
                      </a:pPr>
                      <a:r>
                        <a:rPr lang="en-US" sz="3600" kern="1200" dirty="0" smtClean="0">
                          <a:solidFill>
                            <a:schemeClr val="tx1"/>
                          </a:solidFill>
                          <a:effectLst/>
                          <a:latin typeface="+mn-lt"/>
                          <a:ea typeface="+mn-ea"/>
                          <a:cs typeface="+mn-cs"/>
                        </a:rPr>
                        <a:t>Personality Disorders</a:t>
                      </a:r>
                      <a:endParaRPr lang="en-US" sz="3600" dirty="0">
                        <a:latin typeface="Garamond" pitchFamily="18" charset="0"/>
                      </a:endParaRPr>
                    </a:p>
                  </a:txBody>
                  <a:tcPr marL="8913" marR="8913" marT="8913" marB="8913">
                    <a:lnL>
                      <a:noFill/>
                    </a:lnL>
                    <a:lnR>
                      <a:noFill/>
                    </a:lnR>
                    <a:lnT>
                      <a:noFill/>
                    </a:lnT>
                    <a:lnB>
                      <a:noFill/>
                    </a:lnB>
                  </a:tcPr>
                </a:tc>
              </a:tr>
              <a:tr h="361518">
                <a:tc>
                  <a:txBody>
                    <a:bodyPr/>
                    <a:lstStyle/>
                    <a:p>
                      <a:pPr algn="just"/>
                      <a:endParaRPr lang="en-US" sz="2200" dirty="0">
                        <a:effectLst/>
                        <a:latin typeface="Garamond" pitchFamily="18" charset="0"/>
                      </a:endParaRPr>
                    </a:p>
                  </a:txBody>
                  <a:tcPr marL="8913" marR="8913" marT="8913" marB="8913" anchor="ctr">
                    <a:lnL>
                      <a:noFill/>
                    </a:lnL>
                    <a:lnR>
                      <a:noFill/>
                    </a:lnR>
                    <a:lnT>
                      <a:noFill/>
                    </a:lnT>
                    <a:lnB>
                      <a:noFill/>
                    </a:lnB>
                  </a:tcPr>
                </a:tc>
              </a:tr>
            </a:tbl>
          </a:graphicData>
        </a:graphic>
      </p:graphicFrame>
    </p:spTree>
    <p:extLst>
      <p:ext uri="{BB962C8B-B14F-4D97-AF65-F5344CB8AC3E}">
        <p14:creationId xmlns:p14="http://schemas.microsoft.com/office/powerpoint/2010/main" val="929735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5707559"/>
            <a:ext cx="6921318" cy="76944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Recent Publications</a:t>
            </a:r>
            <a:endPar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TextBox 2"/>
          <p:cNvSpPr txBox="1"/>
          <p:nvPr/>
        </p:nvSpPr>
        <p:spPr>
          <a:xfrm>
            <a:off x="676792" y="381000"/>
            <a:ext cx="8068195" cy="5355312"/>
          </a:xfrm>
          <a:prstGeom prst="rect">
            <a:avLst/>
          </a:prstGeom>
          <a:noFill/>
        </p:spPr>
        <p:txBody>
          <a:bodyPr wrap="square" rtlCol="0">
            <a:spAutoFit/>
          </a:bodyPr>
          <a:lstStyle/>
          <a:p>
            <a:r>
              <a:rPr lang="en-US" dirty="0" err="1">
                <a:latin typeface="Garamond" pitchFamily="18" charset="0"/>
              </a:rPr>
              <a:t>Jianing</a:t>
            </a:r>
            <a:r>
              <a:rPr lang="en-US" dirty="0">
                <a:latin typeface="Garamond" pitchFamily="18" charset="0"/>
              </a:rPr>
              <a:t> You, Min-Pei Lin, Freedom </a:t>
            </a:r>
            <a:r>
              <a:rPr lang="en-US" dirty="0" smtClean="0">
                <a:latin typeface="Garamond" pitchFamily="18" charset="0"/>
              </a:rPr>
              <a:t>Leung</a:t>
            </a:r>
            <a:r>
              <a:rPr lang="en-US" dirty="0">
                <a:latin typeface="Garamond" pitchFamily="18" charset="0"/>
              </a:rPr>
              <a:t> (</a:t>
            </a:r>
            <a:r>
              <a:rPr lang="en-US" dirty="0" smtClean="0">
                <a:latin typeface="Garamond" pitchFamily="18" charset="0"/>
              </a:rPr>
              <a:t>2014) </a:t>
            </a:r>
            <a:r>
              <a:rPr lang="en-US" dirty="0">
                <a:latin typeface="Garamond" pitchFamily="18" charset="0"/>
              </a:rPr>
              <a:t>A Longitudinal Moderated Mediation Model of Nonsuicidal Self-injury among </a:t>
            </a:r>
            <a:r>
              <a:rPr lang="en-US" dirty="0" smtClean="0">
                <a:latin typeface="Garamond" pitchFamily="18" charset="0"/>
              </a:rPr>
              <a:t>Adolescents</a:t>
            </a:r>
            <a:r>
              <a:rPr lang="en-US" dirty="0">
                <a:latin typeface="Garamond" pitchFamily="18" charset="0"/>
              </a:rPr>
              <a:t>.</a:t>
            </a:r>
            <a:r>
              <a:rPr lang="en-US" dirty="0" smtClean="0">
                <a:latin typeface="Garamond" pitchFamily="18" charset="0"/>
              </a:rPr>
              <a:t> </a:t>
            </a:r>
            <a:r>
              <a:rPr lang="en-US" dirty="0">
                <a:latin typeface="Garamond" pitchFamily="18" charset="0"/>
              </a:rPr>
              <a:t>J </a:t>
            </a:r>
            <a:r>
              <a:rPr lang="en-US" dirty="0" err="1">
                <a:latin typeface="Garamond" pitchFamily="18" charset="0"/>
              </a:rPr>
              <a:t>Abnorm</a:t>
            </a:r>
            <a:r>
              <a:rPr lang="en-US" dirty="0">
                <a:latin typeface="Garamond" pitchFamily="18" charset="0"/>
              </a:rPr>
              <a:t> Child </a:t>
            </a:r>
            <a:r>
              <a:rPr lang="en-US" dirty="0" err="1" smtClean="0">
                <a:latin typeface="Garamond" pitchFamily="18" charset="0"/>
              </a:rPr>
              <a:t>Psychol</a:t>
            </a:r>
            <a:endParaRPr lang="en-US" dirty="0" smtClean="0">
              <a:latin typeface="Garamond" pitchFamily="18" charset="0"/>
            </a:endParaRPr>
          </a:p>
          <a:p>
            <a:endParaRPr lang="en-US" dirty="0">
              <a:latin typeface="Garamond" pitchFamily="18" charset="0"/>
            </a:endParaRPr>
          </a:p>
          <a:p>
            <a:r>
              <a:rPr lang="en-US" dirty="0" err="1">
                <a:latin typeface="Garamond" pitchFamily="18" charset="0"/>
              </a:rPr>
              <a:t>Jianing</a:t>
            </a:r>
            <a:r>
              <a:rPr lang="en-US" dirty="0">
                <a:latin typeface="Garamond" pitchFamily="18" charset="0"/>
              </a:rPr>
              <a:t> </a:t>
            </a:r>
            <a:r>
              <a:rPr lang="en-US" dirty="0" smtClean="0">
                <a:latin typeface="Garamond" pitchFamily="18" charset="0"/>
              </a:rPr>
              <a:t>You, </a:t>
            </a:r>
            <a:r>
              <a:rPr lang="en-US" dirty="0">
                <a:latin typeface="Garamond" pitchFamily="18" charset="0"/>
              </a:rPr>
              <a:t>Min Pei Lin, Kei Fu, Freedom Leung</a:t>
            </a:r>
            <a:r>
              <a:rPr lang="en-US" dirty="0" smtClean="0">
                <a:latin typeface="Garamond" pitchFamily="18" charset="0"/>
              </a:rPr>
              <a:t> </a:t>
            </a:r>
            <a:r>
              <a:rPr lang="en-US" dirty="0">
                <a:latin typeface="Garamond" pitchFamily="18" charset="0"/>
              </a:rPr>
              <a:t>(</a:t>
            </a:r>
            <a:r>
              <a:rPr lang="en-US" dirty="0" smtClean="0">
                <a:latin typeface="Garamond" pitchFamily="18" charset="0"/>
              </a:rPr>
              <a:t>2013) </a:t>
            </a:r>
            <a:r>
              <a:rPr lang="en-US" dirty="0">
                <a:latin typeface="Garamond" pitchFamily="18" charset="0"/>
              </a:rPr>
              <a:t>The best friend and friendship group influence on adolescent nonsuicidal self-injury. J </a:t>
            </a:r>
            <a:r>
              <a:rPr lang="en-US" dirty="0" err="1">
                <a:latin typeface="Garamond" pitchFamily="18" charset="0"/>
              </a:rPr>
              <a:t>Abnorm</a:t>
            </a:r>
            <a:r>
              <a:rPr lang="en-US" dirty="0">
                <a:latin typeface="Garamond" pitchFamily="18" charset="0"/>
              </a:rPr>
              <a:t> Child </a:t>
            </a:r>
            <a:r>
              <a:rPr lang="en-US" dirty="0" err="1" smtClean="0">
                <a:latin typeface="Garamond" pitchFamily="18" charset="0"/>
              </a:rPr>
              <a:t>Psychol</a:t>
            </a:r>
            <a:r>
              <a:rPr lang="en-US" dirty="0">
                <a:latin typeface="Garamond" pitchFamily="18" charset="0"/>
              </a:rPr>
              <a:t> </a:t>
            </a:r>
            <a:r>
              <a:rPr lang="en-US" dirty="0" smtClean="0">
                <a:latin typeface="Garamond" pitchFamily="18" charset="0"/>
              </a:rPr>
              <a:t>41: 993-1004</a:t>
            </a:r>
          </a:p>
          <a:p>
            <a:endParaRPr lang="en-US" dirty="0">
              <a:latin typeface="Garamond" pitchFamily="18" charset="0"/>
            </a:endParaRPr>
          </a:p>
          <a:p>
            <a:r>
              <a:rPr lang="en-US" dirty="0" err="1">
                <a:latin typeface="Garamond" pitchFamily="18" charset="0"/>
              </a:rPr>
              <a:t>Jianing</a:t>
            </a:r>
            <a:r>
              <a:rPr lang="en-US" dirty="0">
                <a:latin typeface="Garamond" pitchFamily="18" charset="0"/>
              </a:rPr>
              <a:t> You, Min-Pei Lin, Freedom </a:t>
            </a:r>
            <a:r>
              <a:rPr lang="en-US" dirty="0" smtClean="0">
                <a:latin typeface="Garamond" pitchFamily="18" charset="0"/>
              </a:rPr>
              <a:t>Leung (2013) </a:t>
            </a:r>
            <a:r>
              <a:rPr lang="en-US" dirty="0">
                <a:latin typeface="Garamond" pitchFamily="18" charset="0"/>
              </a:rPr>
              <a:t>Functions of nonsuicidal self-injury among Chinese community </a:t>
            </a:r>
            <a:r>
              <a:rPr lang="en-US" dirty="0" smtClean="0">
                <a:latin typeface="Garamond" pitchFamily="18" charset="0"/>
              </a:rPr>
              <a:t>adolescents</a:t>
            </a:r>
            <a:r>
              <a:rPr lang="en-US" dirty="0">
                <a:latin typeface="Garamond" pitchFamily="18" charset="0"/>
              </a:rPr>
              <a:t>. J </a:t>
            </a:r>
            <a:r>
              <a:rPr lang="en-US" dirty="0" err="1" smtClean="0">
                <a:latin typeface="Garamond" pitchFamily="18" charset="0"/>
              </a:rPr>
              <a:t>Adolesc</a:t>
            </a:r>
            <a:r>
              <a:rPr lang="en-US" dirty="0" smtClean="0">
                <a:latin typeface="Garamond" pitchFamily="18" charset="0"/>
              </a:rPr>
              <a:t> </a:t>
            </a:r>
          </a:p>
          <a:p>
            <a:endParaRPr lang="en-US" dirty="0">
              <a:latin typeface="Garamond" pitchFamily="18" charset="0"/>
            </a:endParaRPr>
          </a:p>
          <a:p>
            <a:r>
              <a:rPr lang="en-US" dirty="0" err="1">
                <a:latin typeface="Garamond" pitchFamily="18" charset="0"/>
              </a:rPr>
              <a:t>Jianing</a:t>
            </a:r>
            <a:r>
              <a:rPr lang="en-US" dirty="0">
                <a:latin typeface="Garamond" pitchFamily="18" charset="0"/>
              </a:rPr>
              <a:t> You, Freedom Leung, </a:t>
            </a:r>
            <a:r>
              <a:rPr lang="en-US" dirty="0" err="1">
                <a:latin typeface="Garamond" pitchFamily="18" charset="0"/>
              </a:rPr>
              <a:t>Katty</a:t>
            </a:r>
            <a:r>
              <a:rPr lang="en-US" dirty="0">
                <a:latin typeface="Garamond" pitchFamily="18" charset="0"/>
              </a:rPr>
              <a:t> Kit Yee Lai, Kei </a:t>
            </a:r>
            <a:r>
              <a:rPr lang="en-US" dirty="0" smtClean="0">
                <a:latin typeface="Garamond" pitchFamily="18" charset="0"/>
              </a:rPr>
              <a:t>Fu (2012) Factor </a:t>
            </a:r>
            <a:r>
              <a:rPr lang="en-US" dirty="0">
                <a:latin typeface="Garamond" pitchFamily="18" charset="0"/>
              </a:rPr>
              <a:t>structure and psychometric properties of the Pathological Narcissism Inventory among Chinese university students. J </a:t>
            </a:r>
            <a:r>
              <a:rPr lang="en-US" dirty="0" err="1">
                <a:latin typeface="Garamond" pitchFamily="18" charset="0"/>
              </a:rPr>
              <a:t>Pers</a:t>
            </a:r>
            <a:r>
              <a:rPr lang="en-US" dirty="0">
                <a:latin typeface="Garamond" pitchFamily="18" charset="0"/>
              </a:rPr>
              <a:t> </a:t>
            </a:r>
            <a:r>
              <a:rPr lang="en-US" dirty="0" smtClean="0">
                <a:latin typeface="Garamond" pitchFamily="18" charset="0"/>
              </a:rPr>
              <a:t>Assess</a:t>
            </a:r>
          </a:p>
          <a:p>
            <a:endParaRPr lang="en-US" dirty="0">
              <a:latin typeface="Garamond" pitchFamily="18" charset="0"/>
            </a:endParaRPr>
          </a:p>
          <a:p>
            <a:r>
              <a:rPr lang="en-US" dirty="0" err="1" smtClean="0">
                <a:latin typeface="Garamond" pitchFamily="18" charset="0"/>
              </a:rPr>
              <a:t>Ching</a:t>
            </a:r>
            <a:r>
              <a:rPr lang="en-US" dirty="0" smtClean="0">
                <a:latin typeface="Garamond" pitchFamily="18" charset="0"/>
              </a:rPr>
              <a:t> </a:t>
            </a:r>
            <a:r>
              <a:rPr lang="en-US" dirty="0">
                <a:latin typeface="Garamond" pitchFamily="18" charset="0"/>
              </a:rPr>
              <a:t>Man Lai, Freedom Leung, </a:t>
            </a:r>
            <a:r>
              <a:rPr lang="en-US" dirty="0" err="1">
                <a:latin typeface="Garamond" pitchFamily="18" charset="0"/>
              </a:rPr>
              <a:t>Jianing</a:t>
            </a:r>
            <a:r>
              <a:rPr lang="en-US" dirty="0">
                <a:latin typeface="Garamond" pitchFamily="18" charset="0"/>
              </a:rPr>
              <a:t> You, Fanny Cheung (2012) Are DSM-IV-TR borderline personality disorder, ICD-10 emotionally unstable personality disorder, and CCMD-III impulsive personality disorder analogous diagnostic categories across psychiatric nomenclatures? J </a:t>
            </a:r>
            <a:r>
              <a:rPr lang="en-US" dirty="0" err="1">
                <a:latin typeface="Garamond" pitchFamily="18" charset="0"/>
              </a:rPr>
              <a:t>Pers</a:t>
            </a:r>
            <a:r>
              <a:rPr lang="en-US" dirty="0">
                <a:latin typeface="Garamond" pitchFamily="18" charset="0"/>
              </a:rPr>
              <a:t> </a:t>
            </a:r>
            <a:r>
              <a:rPr lang="en-US" dirty="0" err="1">
                <a:latin typeface="Garamond" pitchFamily="18" charset="0"/>
              </a:rPr>
              <a:t>Disord</a:t>
            </a:r>
            <a:r>
              <a:rPr lang="en-US" dirty="0">
                <a:latin typeface="Garamond" pitchFamily="18" charset="0"/>
              </a:rPr>
              <a:t> 26: 551-67</a:t>
            </a:r>
          </a:p>
          <a:p>
            <a:endParaRPr lang="en-US" dirty="0"/>
          </a:p>
        </p:txBody>
      </p:sp>
    </p:spTree>
    <p:extLst>
      <p:ext uri="{BB962C8B-B14F-4D97-AF65-F5344CB8AC3E}">
        <p14:creationId xmlns:p14="http://schemas.microsoft.com/office/powerpoint/2010/main" val="4287457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52400"/>
            <a:ext cx="7848601" cy="5909310"/>
          </a:xfrm>
          <a:prstGeom prst="rect">
            <a:avLst/>
          </a:prstGeom>
          <a:noFill/>
        </p:spPr>
        <p:txBody>
          <a:bodyPr wrap="square" rtlCol="0">
            <a:spAutoFit/>
          </a:bodyPr>
          <a:lstStyle/>
          <a:p>
            <a:pPr algn="just"/>
            <a:endParaRPr lang="en-US" dirty="0">
              <a:latin typeface="Garamond" pitchFamily="18" charset="0"/>
            </a:endParaRPr>
          </a:p>
          <a:p>
            <a:pPr algn="just"/>
            <a:endParaRPr lang="en-US" dirty="0">
              <a:latin typeface="Garamond" pitchFamily="18" charset="0"/>
            </a:endParaRPr>
          </a:p>
          <a:p>
            <a:pPr algn="just"/>
            <a:r>
              <a:rPr lang="en-US" dirty="0" err="1" smtClean="0">
                <a:latin typeface="Garamond" pitchFamily="18" charset="0"/>
              </a:rPr>
              <a:t>Jianing</a:t>
            </a:r>
            <a:r>
              <a:rPr lang="en-US" dirty="0" smtClean="0">
                <a:latin typeface="Garamond" pitchFamily="18" charset="0"/>
              </a:rPr>
              <a:t> </a:t>
            </a:r>
            <a:r>
              <a:rPr lang="en-US" dirty="0">
                <a:latin typeface="Garamond" pitchFamily="18" charset="0"/>
              </a:rPr>
              <a:t>You, Freedom Leung, Kei Fu (2012) Exploring the reciprocal relations between nonsuicidal self-injury, negative emotions and relationship problems in Chinese adolescents: a longitudinal cross-lag study. J </a:t>
            </a:r>
            <a:r>
              <a:rPr lang="en-US" dirty="0" err="1">
                <a:latin typeface="Garamond" pitchFamily="18" charset="0"/>
              </a:rPr>
              <a:t>Abnorm</a:t>
            </a:r>
            <a:r>
              <a:rPr lang="en-US" dirty="0">
                <a:latin typeface="Garamond" pitchFamily="18" charset="0"/>
              </a:rPr>
              <a:t> Child </a:t>
            </a:r>
            <a:r>
              <a:rPr lang="en-US" dirty="0" err="1">
                <a:latin typeface="Garamond" pitchFamily="18" charset="0"/>
              </a:rPr>
              <a:t>Psychol</a:t>
            </a:r>
            <a:r>
              <a:rPr lang="en-US" dirty="0">
                <a:latin typeface="Garamond" pitchFamily="18" charset="0"/>
              </a:rPr>
              <a:t> 40: 829-836</a:t>
            </a:r>
          </a:p>
          <a:p>
            <a:pPr algn="just"/>
            <a:endParaRPr lang="en-US" dirty="0" smtClean="0">
              <a:latin typeface="Garamond" pitchFamily="18" charset="0"/>
            </a:endParaRPr>
          </a:p>
          <a:p>
            <a:pPr algn="just"/>
            <a:r>
              <a:rPr lang="en-US" dirty="0" err="1" smtClean="0">
                <a:latin typeface="Garamond" pitchFamily="18" charset="0"/>
              </a:rPr>
              <a:t>Ching</a:t>
            </a:r>
            <a:r>
              <a:rPr lang="en-US" dirty="0" smtClean="0">
                <a:latin typeface="Garamond" pitchFamily="18" charset="0"/>
              </a:rPr>
              <a:t> </a:t>
            </a:r>
            <a:r>
              <a:rPr lang="en-US" dirty="0">
                <a:latin typeface="Garamond" pitchFamily="18" charset="0"/>
              </a:rPr>
              <a:t>Man Lai, Freedom Leung, </a:t>
            </a:r>
            <a:r>
              <a:rPr lang="en-US" dirty="0" err="1">
                <a:latin typeface="Garamond" pitchFamily="18" charset="0"/>
              </a:rPr>
              <a:t>Jianing</a:t>
            </a:r>
            <a:r>
              <a:rPr lang="en-US" dirty="0">
                <a:latin typeface="Garamond" pitchFamily="18" charset="0"/>
              </a:rPr>
              <a:t> You, Fanny </a:t>
            </a:r>
            <a:r>
              <a:rPr lang="en-US" dirty="0" smtClean="0">
                <a:latin typeface="Garamond" pitchFamily="18" charset="0"/>
              </a:rPr>
              <a:t>Cheung (2012) </a:t>
            </a:r>
            <a:r>
              <a:rPr lang="en-US" dirty="0">
                <a:latin typeface="Garamond" pitchFamily="18" charset="0"/>
              </a:rPr>
              <a:t>Are DSM-IV-TR Borderline Personality Disorder, ICD-10 Emotionally Unstable Personality Disorder, and CCMD-III Impulsive Personality Disorder Analogous Diagnostic Categories Across Psychiatric Nomenclatures? </a:t>
            </a:r>
            <a:r>
              <a:rPr lang="en-US" dirty="0" smtClean="0">
                <a:latin typeface="Garamond" pitchFamily="18" charset="0"/>
              </a:rPr>
              <a:t>J </a:t>
            </a:r>
            <a:r>
              <a:rPr lang="en-US" dirty="0" err="1" smtClean="0">
                <a:latin typeface="Garamond" pitchFamily="18" charset="0"/>
              </a:rPr>
              <a:t>Pers</a:t>
            </a:r>
            <a:r>
              <a:rPr lang="en-US" dirty="0" smtClean="0">
                <a:latin typeface="Garamond" pitchFamily="18" charset="0"/>
              </a:rPr>
              <a:t> </a:t>
            </a:r>
            <a:r>
              <a:rPr lang="en-US" dirty="0" err="1" smtClean="0">
                <a:latin typeface="Garamond" pitchFamily="18" charset="0"/>
              </a:rPr>
              <a:t>Disord</a:t>
            </a:r>
            <a:endParaRPr lang="en-US" dirty="0" smtClean="0">
              <a:latin typeface="Garamond" pitchFamily="18" charset="0"/>
            </a:endParaRPr>
          </a:p>
          <a:p>
            <a:pPr algn="just"/>
            <a:endParaRPr lang="en-US" dirty="0">
              <a:latin typeface="Garamond" pitchFamily="18" charset="0"/>
            </a:endParaRPr>
          </a:p>
          <a:p>
            <a:pPr algn="just"/>
            <a:r>
              <a:rPr lang="en-US" dirty="0" err="1">
                <a:latin typeface="Garamond" pitchFamily="18" charset="0"/>
              </a:rPr>
              <a:t>Jianing</a:t>
            </a:r>
            <a:r>
              <a:rPr lang="en-US" dirty="0">
                <a:latin typeface="Garamond" pitchFamily="18" charset="0"/>
              </a:rPr>
              <a:t> You, Freedom </a:t>
            </a:r>
            <a:r>
              <a:rPr lang="en-US" dirty="0" smtClean="0">
                <a:latin typeface="Garamond" pitchFamily="18" charset="0"/>
              </a:rPr>
              <a:t>Leung (2012) The </a:t>
            </a:r>
            <a:r>
              <a:rPr lang="en-US" dirty="0">
                <a:latin typeface="Garamond" pitchFamily="18" charset="0"/>
              </a:rPr>
              <a:t>role of depressive symptoms, family invalidation and behavioral impulsivity in the occurrence and repetition of non-suicidal self-injury in Chinese adolescents: a 2-year follow-up study. J </a:t>
            </a:r>
            <a:r>
              <a:rPr lang="en-US" dirty="0" err="1" smtClean="0">
                <a:latin typeface="Garamond" pitchFamily="18" charset="0"/>
              </a:rPr>
              <a:t>Adolesc</a:t>
            </a:r>
            <a:endParaRPr lang="en-US" dirty="0" smtClean="0">
              <a:latin typeface="Garamond" pitchFamily="18" charset="0"/>
            </a:endParaRPr>
          </a:p>
          <a:p>
            <a:pPr algn="just"/>
            <a:endParaRPr lang="en-US" dirty="0">
              <a:latin typeface="Garamond" pitchFamily="18" charset="0"/>
            </a:endParaRPr>
          </a:p>
          <a:p>
            <a:pPr algn="just"/>
            <a:r>
              <a:rPr lang="en-US" dirty="0" err="1">
                <a:latin typeface="Garamond" pitchFamily="18" charset="0"/>
              </a:rPr>
              <a:t>Jianing</a:t>
            </a:r>
            <a:r>
              <a:rPr lang="en-US" dirty="0">
                <a:latin typeface="Garamond" pitchFamily="18" charset="0"/>
              </a:rPr>
              <a:t> You, Freedom Leung, </a:t>
            </a:r>
            <a:r>
              <a:rPr lang="en-US" dirty="0" err="1">
                <a:latin typeface="Garamond" pitchFamily="18" charset="0"/>
              </a:rPr>
              <a:t>Ching</a:t>
            </a:r>
            <a:r>
              <a:rPr lang="en-US" dirty="0">
                <a:latin typeface="Garamond" pitchFamily="18" charset="0"/>
              </a:rPr>
              <a:t> Man Lai, Kei </a:t>
            </a:r>
            <a:r>
              <a:rPr lang="en-US" dirty="0" smtClean="0">
                <a:latin typeface="Garamond" pitchFamily="18" charset="0"/>
              </a:rPr>
              <a:t>Fu (2012) The </a:t>
            </a:r>
            <a:r>
              <a:rPr lang="en-US" dirty="0">
                <a:latin typeface="Garamond" pitchFamily="18" charset="0"/>
              </a:rPr>
              <a:t>associations between non-suicidal self-injury and borderline personality disorder features among Chinese adolescents. </a:t>
            </a:r>
            <a:r>
              <a:rPr lang="en-US" dirty="0" smtClean="0">
                <a:latin typeface="Garamond" pitchFamily="18" charset="0"/>
              </a:rPr>
              <a:t>J </a:t>
            </a:r>
            <a:r>
              <a:rPr lang="en-US" dirty="0" err="1" smtClean="0">
                <a:latin typeface="Garamond" pitchFamily="18" charset="0"/>
              </a:rPr>
              <a:t>Pers</a:t>
            </a:r>
            <a:r>
              <a:rPr lang="en-US" dirty="0" smtClean="0">
                <a:latin typeface="Garamond" pitchFamily="18" charset="0"/>
              </a:rPr>
              <a:t> </a:t>
            </a:r>
            <a:r>
              <a:rPr lang="en-US" dirty="0" err="1" smtClean="0">
                <a:latin typeface="Garamond" pitchFamily="18" charset="0"/>
              </a:rPr>
              <a:t>Disord</a:t>
            </a:r>
            <a:r>
              <a:rPr lang="en-US" dirty="0">
                <a:latin typeface="Garamond" pitchFamily="18" charset="0"/>
              </a:rPr>
              <a:t> </a:t>
            </a:r>
            <a:r>
              <a:rPr lang="en-US" dirty="0" smtClean="0">
                <a:latin typeface="Garamond" pitchFamily="18" charset="0"/>
              </a:rPr>
              <a:t>26: 226-37</a:t>
            </a:r>
          </a:p>
          <a:p>
            <a:pPr algn="just"/>
            <a:endParaRPr lang="en-US" dirty="0">
              <a:latin typeface="Garamond" pitchFamily="18" charset="0"/>
            </a:endParaRPr>
          </a:p>
          <a:p>
            <a:pPr algn="just"/>
            <a:endParaRPr lang="en-US" dirty="0">
              <a:latin typeface="Garamond" pitchFamily="18" charset="0"/>
            </a:endParaRPr>
          </a:p>
        </p:txBody>
      </p:sp>
    </p:spTree>
    <p:extLst>
      <p:ext uri="{BB962C8B-B14F-4D97-AF65-F5344CB8AC3E}">
        <p14:creationId xmlns:p14="http://schemas.microsoft.com/office/powerpoint/2010/main" val="2371950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2665274"/>
            <a:ext cx="6373860" cy="1754326"/>
          </a:xfrm>
          <a:prstGeom prst="rect">
            <a:avLst/>
          </a:prstGeom>
          <a:noFill/>
        </p:spPr>
        <p:txBody>
          <a:bodyPr wrap="none" rtlCol="0">
            <a:spAutoFit/>
          </a:bodyPr>
          <a:lstStyle/>
          <a:p>
            <a:pPr algn="ctr"/>
            <a:r>
              <a:rPr lang="en-US" sz="5400" dirty="0" smtClean="0">
                <a:latin typeface="Impact" pitchFamily="34" charset="0"/>
              </a:rPr>
              <a:t>Emotional/Behavioral</a:t>
            </a:r>
          </a:p>
          <a:p>
            <a:pPr algn="ctr"/>
            <a:r>
              <a:rPr lang="en-US" sz="5400" dirty="0" smtClean="0">
                <a:latin typeface="Impact" pitchFamily="34" charset="0"/>
              </a:rPr>
              <a:t> disorder (EBD)</a:t>
            </a:r>
            <a:endParaRPr lang="en-US" sz="5400" dirty="0">
              <a:latin typeface="Impact" pitchFamily="34" charset="0"/>
            </a:endParaRPr>
          </a:p>
        </p:txBody>
      </p:sp>
      <p:pic>
        <p:nvPicPr>
          <p:cNvPr id="7184" name="Picture 16" descr="http://photos2.demandstudios.com/dm-resize/photos.demandstudios.com%2F139%2F203%2Ffotolia_6898999_XS.jpg?w=400&amp;h=10000&amp;keep_ratio=1"/>
          <p:cNvPicPr>
            <a:picLocks noChangeAspect="1" noChangeArrowheads="1"/>
          </p:cNvPicPr>
          <p:nvPr/>
        </p:nvPicPr>
        <p:blipFill>
          <a:blip r:embed="rId2" cstate="print"/>
          <a:srcRect/>
          <a:stretch>
            <a:fillRect/>
          </a:stretch>
        </p:blipFill>
        <p:spPr bwMode="auto">
          <a:xfrm>
            <a:off x="4876800" y="4343400"/>
            <a:ext cx="4267200" cy="2514600"/>
          </a:xfrm>
          <a:prstGeom prst="rect">
            <a:avLst/>
          </a:prstGeom>
          <a:noFill/>
        </p:spPr>
      </p:pic>
      <p:pic>
        <p:nvPicPr>
          <p:cNvPr id="7190" name="Picture 22" descr="http://www.webhealthwatch.com/wp-content/uploads/2013/04/Childhood-Psychological-Disorders.jpg"/>
          <p:cNvPicPr>
            <a:picLocks noChangeAspect="1" noChangeArrowheads="1"/>
          </p:cNvPicPr>
          <p:nvPr/>
        </p:nvPicPr>
        <p:blipFill>
          <a:blip r:embed="rId3" cstate="print"/>
          <a:srcRect/>
          <a:stretch>
            <a:fillRect/>
          </a:stretch>
        </p:blipFill>
        <p:spPr bwMode="auto">
          <a:xfrm>
            <a:off x="0" y="4343400"/>
            <a:ext cx="3639402" cy="2514600"/>
          </a:xfrm>
          <a:prstGeom prst="rect">
            <a:avLst/>
          </a:prstGeom>
          <a:noFill/>
        </p:spPr>
      </p:pic>
      <p:pic>
        <p:nvPicPr>
          <p:cNvPr id="7194" name="Picture 26" descr="http://specialedpost.org/wp-content/uploads/2012/09/0-280x165.jpg"/>
          <p:cNvPicPr>
            <a:picLocks noChangeAspect="1" noChangeArrowheads="1"/>
          </p:cNvPicPr>
          <p:nvPr/>
        </p:nvPicPr>
        <p:blipFill>
          <a:blip r:embed="rId4" cstate="print"/>
          <a:srcRect/>
          <a:stretch>
            <a:fillRect/>
          </a:stretch>
        </p:blipFill>
        <p:spPr bwMode="auto">
          <a:xfrm>
            <a:off x="2286000" y="0"/>
            <a:ext cx="4495800" cy="2514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609600"/>
            <a:ext cx="7772400" cy="762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effectLst/>
                <a:uLnTx/>
                <a:uFillTx/>
                <a:latin typeface="Impact" pitchFamily="34" charset="0"/>
                <a:ea typeface="+mj-ea"/>
                <a:cs typeface="+mj-cs"/>
              </a:rPr>
              <a:t>Emotional Disturbance?</a:t>
            </a:r>
            <a:endParaRPr kumimoji="0" lang="en-US" sz="4400" b="0" i="0" u="none" strike="noStrike" kern="1200" cap="none" spc="0" normalizeH="0" baseline="0" noProof="0" dirty="0">
              <a:ln>
                <a:noFill/>
              </a:ln>
              <a:effectLst/>
              <a:uLnTx/>
              <a:uFillTx/>
              <a:latin typeface="Impact" pitchFamily="34" charset="0"/>
              <a:ea typeface="+mj-ea"/>
              <a:cs typeface="+mj-cs"/>
            </a:endParaRPr>
          </a:p>
        </p:txBody>
      </p:sp>
      <p:sp>
        <p:nvSpPr>
          <p:cNvPr id="3" name="Rectangle 2"/>
          <p:cNvSpPr/>
          <p:nvPr/>
        </p:nvSpPr>
        <p:spPr>
          <a:xfrm>
            <a:off x="914400" y="1752600"/>
            <a:ext cx="6357831" cy="461665"/>
          </a:xfrm>
          <a:prstGeom prst="rect">
            <a:avLst/>
          </a:prstGeom>
        </p:spPr>
        <p:txBody>
          <a:bodyPr wrap="none">
            <a:spAutoFit/>
          </a:bodyPr>
          <a:lstStyle/>
          <a:p>
            <a:pPr>
              <a:buFont typeface="Wingdings" pitchFamily="2" charset="2"/>
              <a:buChar char="§"/>
            </a:pPr>
            <a:r>
              <a:rPr lang="en-US" sz="2400" dirty="0" smtClean="0">
                <a:latin typeface="Georgia" pitchFamily="18" charset="0"/>
              </a:rPr>
              <a:t>The IDEA defined emotional disturbance as:</a:t>
            </a:r>
            <a:endParaRPr lang="en-US" sz="2400" dirty="0">
              <a:latin typeface="Georgia" pitchFamily="18" charset="0"/>
            </a:endParaRPr>
          </a:p>
        </p:txBody>
      </p:sp>
      <p:sp>
        <p:nvSpPr>
          <p:cNvPr id="4" name="Rectangle 3"/>
          <p:cNvSpPr/>
          <p:nvPr/>
        </p:nvSpPr>
        <p:spPr>
          <a:xfrm>
            <a:off x="457200" y="2653605"/>
            <a:ext cx="8001000" cy="1384995"/>
          </a:xfrm>
          <a:prstGeom prst="rect">
            <a:avLst/>
          </a:prstGeom>
        </p:spPr>
        <p:txBody>
          <a:bodyPr wrap="square">
            <a:spAutoFit/>
          </a:bodyPr>
          <a:lstStyle/>
          <a:p>
            <a:pPr algn="ctr"/>
            <a:r>
              <a:rPr lang="en-US" sz="2800" dirty="0" smtClean="0">
                <a:latin typeface="Georgia" pitchFamily="18" charset="0"/>
              </a:rPr>
              <a:t>“a condition exhibiting one or more of the following characteristics over a long period of time and to a marked degree”</a:t>
            </a:r>
            <a:endParaRPr lang="en-US" sz="2800" dirty="0">
              <a:latin typeface="Georgia" pitchFamily="18" charset="0"/>
            </a:endParaRPr>
          </a:p>
        </p:txBody>
      </p:sp>
      <p:sp>
        <p:nvSpPr>
          <p:cNvPr id="6152" name="AutoShape 8" descr="http://www.vaxa.com/images/emotional-behavior-disorder.jpg"/>
          <p:cNvSpPr>
            <a:spLocks noChangeAspect="1" noChangeArrowheads="1"/>
          </p:cNvSpPr>
          <p:nvPr/>
        </p:nvSpPr>
        <p:spPr bwMode="auto">
          <a:xfrm>
            <a:off x="155575" y="-1371600"/>
            <a:ext cx="1905000" cy="2857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54" name="AutoShape 10" descr="https://encrypted-tbn3.gstatic.com/images?q=tbn:ANd9GcRacG9Cgx2qZCMigWlaU95PuFsgdcOLADKBQil5VXrMZP2-3VU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56" name="AutoShape 12" descr="https://encrypted-tbn3.gstatic.com/images?q=tbn:ANd9GcRacG9Cgx2qZCMigWlaU95PuFsgdcOLADKBQil5VXrMZP2-3VU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73753"/>
            <a:ext cx="8077200" cy="4893647"/>
          </a:xfrm>
          <a:prstGeom prst="rect">
            <a:avLst/>
          </a:prstGeom>
        </p:spPr>
        <p:txBody>
          <a:bodyPr wrap="square">
            <a:spAutoFit/>
          </a:bodyPr>
          <a:lstStyle/>
          <a:p>
            <a:pPr algn="just">
              <a:buFont typeface="Wingdings" pitchFamily="2" charset="2"/>
              <a:buChar char="ü"/>
            </a:pPr>
            <a:r>
              <a:rPr lang="en-US" sz="2400" dirty="0" smtClean="0">
                <a:latin typeface="Georgia" pitchFamily="18" charset="0"/>
              </a:rPr>
              <a:t>An inability to learn which cannot be explained by intellectual, sensory, or health factors</a:t>
            </a:r>
          </a:p>
          <a:p>
            <a:pPr algn="just">
              <a:buFont typeface="Wingdings" pitchFamily="2" charset="2"/>
              <a:buChar char="ü"/>
            </a:pPr>
            <a:endParaRPr lang="en-US" sz="2400" dirty="0" smtClean="0">
              <a:latin typeface="Georgia" pitchFamily="18" charset="0"/>
            </a:endParaRPr>
          </a:p>
          <a:p>
            <a:pPr algn="just">
              <a:buFont typeface="Wingdings" pitchFamily="2" charset="2"/>
              <a:buChar char="ü"/>
            </a:pPr>
            <a:r>
              <a:rPr lang="en-US" sz="2400" dirty="0" smtClean="0">
                <a:latin typeface="Georgia" pitchFamily="18" charset="0"/>
              </a:rPr>
              <a:t>An inability to build or maintain satisfactory interpersonal relationships with peers and teachers</a:t>
            </a:r>
          </a:p>
          <a:p>
            <a:pPr algn="just">
              <a:buFont typeface="Wingdings" pitchFamily="2" charset="2"/>
              <a:buChar char="ü"/>
            </a:pPr>
            <a:endParaRPr lang="en-US" sz="2400" dirty="0" smtClean="0">
              <a:latin typeface="Georgia" pitchFamily="18" charset="0"/>
            </a:endParaRPr>
          </a:p>
          <a:p>
            <a:pPr algn="just">
              <a:buFont typeface="Wingdings" pitchFamily="2" charset="2"/>
              <a:buChar char="ü"/>
            </a:pPr>
            <a:r>
              <a:rPr lang="en-US" sz="2400" dirty="0" smtClean="0">
                <a:latin typeface="Georgia" pitchFamily="18" charset="0"/>
              </a:rPr>
              <a:t>Inappropriate types of behavior or feelings under normal circumstances</a:t>
            </a:r>
          </a:p>
          <a:p>
            <a:pPr algn="just">
              <a:buFont typeface="Wingdings" pitchFamily="2" charset="2"/>
              <a:buChar char="ü"/>
            </a:pPr>
            <a:endParaRPr lang="en-US" sz="2400" dirty="0" smtClean="0">
              <a:latin typeface="Georgia" pitchFamily="18" charset="0"/>
            </a:endParaRPr>
          </a:p>
          <a:p>
            <a:pPr algn="just">
              <a:buFont typeface="Wingdings" pitchFamily="2" charset="2"/>
              <a:buChar char="ü"/>
            </a:pPr>
            <a:r>
              <a:rPr lang="en-US" sz="2400" dirty="0" smtClean="0">
                <a:latin typeface="Georgia" pitchFamily="18" charset="0"/>
              </a:rPr>
              <a:t>A general pervasive mood of unhappiness or depression</a:t>
            </a:r>
          </a:p>
          <a:p>
            <a:pPr algn="just">
              <a:buFont typeface="Wingdings" pitchFamily="2" charset="2"/>
              <a:buChar char="ü"/>
            </a:pPr>
            <a:endParaRPr lang="en-US" sz="2400" dirty="0" smtClean="0">
              <a:latin typeface="Georgia" pitchFamily="18" charset="0"/>
            </a:endParaRPr>
          </a:p>
          <a:p>
            <a:pPr algn="just">
              <a:buFont typeface="Wingdings" pitchFamily="2" charset="2"/>
              <a:buChar char="ü"/>
            </a:pPr>
            <a:r>
              <a:rPr lang="en-US" sz="2400" dirty="0" smtClean="0">
                <a:latin typeface="Georgia" pitchFamily="18" charset="0"/>
              </a:rPr>
              <a:t>A tendency to develop physical symptoms or fears associated with personal or school problems</a:t>
            </a:r>
            <a:endParaRPr lang="en-US" sz="2400" dirty="0">
              <a:latin typeface="Georg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533400"/>
            <a:ext cx="2010487" cy="707886"/>
          </a:xfrm>
          <a:prstGeom prst="rect">
            <a:avLst/>
          </a:prstGeom>
          <a:noFill/>
        </p:spPr>
        <p:txBody>
          <a:bodyPr wrap="none" rtlCol="0">
            <a:spAutoFit/>
          </a:bodyPr>
          <a:lstStyle/>
          <a:p>
            <a:r>
              <a:rPr lang="en-US" sz="4000" dirty="0" smtClean="0">
                <a:latin typeface="Impact" pitchFamily="34" charset="0"/>
              </a:rPr>
              <a:t>Causes?</a:t>
            </a:r>
            <a:endParaRPr lang="en-US" sz="4000" dirty="0">
              <a:latin typeface="Impact" pitchFamily="34" charset="0"/>
            </a:endParaRPr>
          </a:p>
        </p:txBody>
      </p:sp>
      <p:sp>
        <p:nvSpPr>
          <p:cNvPr id="3" name="TextBox 2"/>
          <p:cNvSpPr txBox="1"/>
          <p:nvPr/>
        </p:nvSpPr>
        <p:spPr>
          <a:xfrm>
            <a:off x="990600" y="1371600"/>
            <a:ext cx="3079369" cy="523220"/>
          </a:xfrm>
          <a:prstGeom prst="rect">
            <a:avLst/>
          </a:prstGeom>
          <a:noFill/>
        </p:spPr>
        <p:txBody>
          <a:bodyPr wrap="none" rtlCol="0">
            <a:spAutoFit/>
          </a:bodyPr>
          <a:lstStyle/>
          <a:p>
            <a:pPr>
              <a:buFont typeface="Wingdings" pitchFamily="2" charset="2"/>
              <a:buChar char="q"/>
            </a:pPr>
            <a:r>
              <a:rPr lang="en-US" sz="2800" dirty="0" smtClean="0"/>
              <a:t>Biological Factors:</a:t>
            </a:r>
            <a:endParaRPr lang="en-US" sz="2800" dirty="0"/>
          </a:p>
        </p:txBody>
      </p:sp>
      <p:sp>
        <p:nvSpPr>
          <p:cNvPr id="4" name="TextBox 3"/>
          <p:cNvSpPr txBox="1"/>
          <p:nvPr/>
        </p:nvSpPr>
        <p:spPr>
          <a:xfrm>
            <a:off x="1676400" y="1905000"/>
            <a:ext cx="6313908" cy="1631216"/>
          </a:xfrm>
          <a:prstGeom prst="rect">
            <a:avLst/>
          </a:prstGeom>
          <a:noFill/>
        </p:spPr>
        <p:txBody>
          <a:bodyPr wrap="none" rtlCol="0">
            <a:spAutoFit/>
          </a:bodyPr>
          <a:lstStyle/>
          <a:p>
            <a:pPr>
              <a:buFont typeface="Wingdings" pitchFamily="2" charset="2"/>
              <a:buChar char="§"/>
            </a:pPr>
            <a:r>
              <a:rPr lang="en-US" sz="2000" dirty="0" smtClean="0"/>
              <a:t>Abnormal brain development or brain injury</a:t>
            </a:r>
          </a:p>
          <a:p>
            <a:pPr>
              <a:buFont typeface="Wingdings" pitchFamily="2" charset="2"/>
              <a:buChar char="§"/>
            </a:pPr>
            <a:endParaRPr lang="en-US" sz="2000" dirty="0" smtClean="0"/>
          </a:p>
          <a:p>
            <a:pPr>
              <a:buFont typeface="Wingdings" pitchFamily="2" charset="2"/>
              <a:buChar char="§"/>
            </a:pPr>
            <a:r>
              <a:rPr lang="en-US" sz="2000" dirty="0" smtClean="0"/>
              <a:t>Genetics</a:t>
            </a:r>
          </a:p>
          <a:p>
            <a:pPr>
              <a:buFont typeface="Wingdings" pitchFamily="2" charset="2"/>
              <a:buChar char="§"/>
            </a:pPr>
            <a:endParaRPr lang="en-US" sz="2000" dirty="0" smtClean="0"/>
          </a:p>
          <a:p>
            <a:pPr>
              <a:buFont typeface="Wingdings" pitchFamily="2" charset="2"/>
              <a:buChar char="§"/>
            </a:pPr>
            <a:r>
              <a:rPr lang="en-US" sz="2000" dirty="0" smtClean="0"/>
              <a:t>Person’s behavioral style or way of responding to situations</a:t>
            </a:r>
            <a:endParaRPr lang="en-US" sz="2000" dirty="0"/>
          </a:p>
        </p:txBody>
      </p:sp>
      <p:sp>
        <p:nvSpPr>
          <p:cNvPr id="5" name="TextBox 4"/>
          <p:cNvSpPr txBox="1"/>
          <p:nvPr/>
        </p:nvSpPr>
        <p:spPr>
          <a:xfrm>
            <a:off x="990600" y="3733800"/>
            <a:ext cx="3641253" cy="523220"/>
          </a:xfrm>
          <a:prstGeom prst="rect">
            <a:avLst/>
          </a:prstGeom>
          <a:noFill/>
        </p:spPr>
        <p:txBody>
          <a:bodyPr wrap="none" rtlCol="0">
            <a:spAutoFit/>
          </a:bodyPr>
          <a:lstStyle/>
          <a:p>
            <a:pPr>
              <a:buFont typeface="Wingdings" pitchFamily="2" charset="2"/>
              <a:buChar char="q"/>
            </a:pPr>
            <a:r>
              <a:rPr lang="en-US" sz="2800" dirty="0" smtClean="0"/>
              <a:t>Environmental Factors:</a:t>
            </a:r>
            <a:endParaRPr lang="en-US" sz="2800" dirty="0"/>
          </a:p>
        </p:txBody>
      </p:sp>
      <p:sp>
        <p:nvSpPr>
          <p:cNvPr id="6" name="TextBox 5"/>
          <p:cNvSpPr txBox="1"/>
          <p:nvPr/>
        </p:nvSpPr>
        <p:spPr>
          <a:xfrm>
            <a:off x="2209800" y="5029200"/>
            <a:ext cx="184731" cy="369332"/>
          </a:xfrm>
          <a:prstGeom prst="rect">
            <a:avLst/>
          </a:prstGeom>
          <a:noFill/>
        </p:spPr>
        <p:txBody>
          <a:bodyPr wrap="none" rtlCol="0">
            <a:spAutoFit/>
          </a:bodyPr>
          <a:lstStyle/>
          <a:p>
            <a:endParaRPr lang="en-US" dirty="0"/>
          </a:p>
        </p:txBody>
      </p:sp>
      <p:sp>
        <p:nvSpPr>
          <p:cNvPr id="7" name="TextBox 6"/>
          <p:cNvSpPr txBox="1"/>
          <p:nvPr/>
        </p:nvSpPr>
        <p:spPr>
          <a:xfrm>
            <a:off x="1713060" y="4267200"/>
            <a:ext cx="6287940" cy="1631216"/>
          </a:xfrm>
          <a:prstGeom prst="rect">
            <a:avLst/>
          </a:prstGeom>
          <a:noFill/>
        </p:spPr>
        <p:txBody>
          <a:bodyPr wrap="none" rtlCol="0">
            <a:spAutoFit/>
          </a:bodyPr>
          <a:lstStyle/>
          <a:p>
            <a:pPr>
              <a:buFont typeface="Wingdings" pitchFamily="2" charset="2"/>
              <a:buChar char="§"/>
            </a:pPr>
            <a:r>
              <a:rPr lang="en-US" sz="2000" dirty="0" smtClean="0"/>
              <a:t>Relationship with parents during early years</a:t>
            </a:r>
          </a:p>
          <a:p>
            <a:pPr>
              <a:buFont typeface="Wingdings" pitchFamily="2" charset="2"/>
              <a:buChar char="§"/>
            </a:pPr>
            <a:endParaRPr lang="en-US" sz="2000" dirty="0" smtClean="0"/>
          </a:p>
          <a:p>
            <a:pPr>
              <a:buFont typeface="Wingdings" pitchFamily="2" charset="2"/>
              <a:buChar char="§"/>
            </a:pPr>
            <a:r>
              <a:rPr lang="en-US" sz="2000" dirty="0" smtClean="0"/>
              <a:t>School</a:t>
            </a:r>
          </a:p>
          <a:p>
            <a:pPr>
              <a:buFont typeface="Wingdings" pitchFamily="2" charset="2"/>
              <a:buChar char="§"/>
            </a:pPr>
            <a:endParaRPr lang="en-US" sz="2000" dirty="0" smtClean="0"/>
          </a:p>
          <a:p>
            <a:pPr>
              <a:buFont typeface="Wingdings" pitchFamily="2" charset="2"/>
              <a:buChar char="§"/>
            </a:pPr>
            <a:r>
              <a:rPr lang="en-US" sz="2000" dirty="0" smtClean="0"/>
              <a:t>Gang membership, drug and alcohol use, deviant behavior</a:t>
            </a: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TotalTime>
  <Words>767</Words>
  <Application>Microsoft Office PowerPoint</Application>
  <PresentationFormat>On-screen Show (4:3)</PresentationFormat>
  <Paragraphs>86</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Arun Kumar Yasala</dc:creator>
  <cp:lastModifiedBy>Rakesh reddy S</cp:lastModifiedBy>
  <cp:revision>40</cp:revision>
  <dcterms:created xsi:type="dcterms:W3CDTF">2006-08-16T00:00:00Z</dcterms:created>
  <dcterms:modified xsi:type="dcterms:W3CDTF">2015-10-13T13:01:27Z</dcterms:modified>
</cp:coreProperties>
</file>