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56" r:id="rId3"/>
    <p:sldId id="269" r:id="rId4"/>
    <p:sldId id="268" r:id="rId5"/>
    <p:sldId id="267" r:id="rId6"/>
    <p:sldId id="265" r:id="rId7"/>
    <p:sldId id="264" r:id="rId8"/>
    <p:sldId id="263" r:id="rId9"/>
    <p:sldId id="261" r:id="rId10"/>
    <p:sldId id="259" r:id="rId11"/>
    <p:sldId id="258" r:id="rId1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206" y="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2ADAF85-F1F9-49D9-AE91-F3F1ED8CFC89}" type="datetimeFigureOut">
              <a:rPr lang="en-US"/>
              <a:pPr>
                <a:defRPr/>
              </a:pPr>
              <a:t>10/14/2015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CBBB98F-7ED4-4B76-83C7-AE29342FE69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AC886DC-B051-45DB-8B2E-50101C586527}" type="datetimeFigureOut">
              <a:rPr lang="en-US"/>
              <a:pPr>
                <a:defRPr/>
              </a:pPr>
              <a:t>10/14/2015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BB45ADF-D36D-4C4B-AADC-E2A18568E73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70A5770-24A6-463B-8CB0-4EDC0670E8F0}" type="datetimeFigureOut">
              <a:rPr lang="en-US"/>
              <a:pPr>
                <a:defRPr/>
              </a:pPr>
              <a:t>10/14/2015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AC3B030-9804-4DE8-A300-A4840707A75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A868C5E-42A0-4E35-A113-F0135064A266}" type="datetimeFigureOut">
              <a:rPr lang="en-US"/>
              <a:pPr>
                <a:defRPr/>
              </a:pPr>
              <a:t>10/14/2015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EBC4738-6BE2-42B9-863E-24149A94778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FAE5BC0-D1D7-40D3-833F-31C56B51606A}" type="datetimeFigureOut">
              <a:rPr lang="en-US"/>
              <a:pPr>
                <a:defRPr/>
              </a:pPr>
              <a:t>10/14/2015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306E1AF-6A76-4E60-9D55-B49FD7C4BD9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D1DC0FC-45E1-44C0-92F1-CFF3568838DB}" type="datetimeFigureOut">
              <a:rPr lang="en-US"/>
              <a:pPr>
                <a:defRPr/>
              </a:pPr>
              <a:t>10/14/2015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0E96786-F497-4FC9-B017-F6555345DB9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B1D5452-9FA5-422D-86DD-DF440B79DBA3}" type="datetimeFigureOut">
              <a:rPr lang="en-US"/>
              <a:pPr>
                <a:defRPr/>
              </a:pPr>
              <a:t>10/14/2015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8F6D766-FF37-40C5-8369-0FF69B73F80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E2E12B9-E277-4A50-9AB7-F13B18F053DF}" type="datetimeFigureOut">
              <a:rPr lang="en-US"/>
              <a:pPr>
                <a:defRPr/>
              </a:pPr>
              <a:t>10/14/2015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B873B38-943F-49DA-A595-960FBD30C09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6F5E262-35FF-4C43-B63C-36B37B7AB59F}" type="datetimeFigureOut">
              <a:rPr lang="en-US"/>
              <a:pPr>
                <a:defRPr/>
              </a:pPr>
              <a:t>10/14/2015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33196FE-538D-4C11-81D1-B4230A23672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AA1EC80-2787-42EF-AB2F-41DF566A03A9}" type="datetimeFigureOut">
              <a:rPr lang="en-US"/>
              <a:pPr>
                <a:defRPr/>
              </a:pPr>
              <a:t>10/14/2015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A9E9F83-B257-461F-AE30-459A86B3B0A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BC160DA-C72D-4843-9932-D58CDDE4D4EE}" type="datetimeFigureOut">
              <a:rPr lang="en-US"/>
              <a:pPr>
                <a:defRPr/>
              </a:pPr>
              <a:t>10/14/2015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7529961-4C12-4A2F-B77A-D98B6089E6E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C500833-2559-44B3-A8CB-EC5BE69CC28E}" type="datetimeFigureOut">
              <a:rPr lang="en-US"/>
              <a:pPr>
                <a:defRPr/>
              </a:pPr>
              <a:t>10/14/2015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B4215B25-82E1-4EFD-8659-7D7D81B4A0C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omicsonline.org/Submitmanuscript.php"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omicsonline.org/membership.php" TargetMode="External"/><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txBox="1">
            <a:spLocks/>
          </p:cNvSpPr>
          <p:nvPr/>
        </p:nvSpPr>
        <p:spPr bwMode="auto">
          <a:xfrm>
            <a:off x="319088" y="220663"/>
            <a:ext cx="8534400" cy="831850"/>
          </a:xfrm>
          <a:prstGeom prst="rect">
            <a:avLst/>
          </a:prstGeom>
          <a:noFill/>
          <a:ln w="9525">
            <a:noFill/>
            <a:miter lim="800000"/>
            <a:headEnd/>
            <a:tailEnd/>
          </a:ln>
        </p:spPr>
        <p:txBody>
          <a:bodyPr anchor="ctr"/>
          <a:lstStyle/>
          <a:p>
            <a:pPr algn="ctr"/>
            <a:r>
              <a:rPr lang="en-US" sz="3500" b="1">
                <a:solidFill>
                  <a:srgbClr val="0070C0"/>
                </a:solidFill>
                <a:latin typeface="Calibri" pitchFamily="34" charset="0"/>
              </a:rPr>
              <a:t>OMICS  Journals are Welcoming Submissions</a:t>
            </a:r>
            <a:br>
              <a:rPr lang="en-US" sz="3500" b="1">
                <a:solidFill>
                  <a:srgbClr val="0070C0"/>
                </a:solidFill>
                <a:latin typeface="Calibri" pitchFamily="34" charset="0"/>
              </a:rPr>
            </a:br>
            <a:endParaRPr lang="en-US" sz="3500">
              <a:solidFill>
                <a:srgbClr val="0070C0"/>
              </a:solidFill>
              <a:latin typeface="Calibri" pitchFamily="34" charset="0"/>
            </a:endParaRPr>
          </a:p>
        </p:txBody>
      </p:sp>
      <p:sp>
        <p:nvSpPr>
          <p:cNvPr id="3" name="Flowchart: Display 2"/>
          <p:cNvSpPr/>
          <p:nvPr/>
        </p:nvSpPr>
        <p:spPr>
          <a:xfrm>
            <a:off x="14288" y="831850"/>
            <a:ext cx="9129712" cy="4959350"/>
          </a:xfrm>
          <a:prstGeom prst="flowChartDisplay">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en-IN" sz="2000" dirty="0">
                <a:solidFill>
                  <a:srgbClr val="DEF5FA">
                    <a:lumMod val="10000"/>
                  </a:srgbClr>
                </a:solidFill>
                <a:latin typeface="Centaur" panose="02030504050205020304" pitchFamily="18" charset="0"/>
              </a:rPr>
              <a:t>OMICS Group welcomes submissions that are original and technically so as to serve both the developing world and developed countries in the best possible way.</a:t>
            </a:r>
          </a:p>
          <a:p>
            <a:pPr algn="ctr" fontAlgn="auto">
              <a:spcBef>
                <a:spcPts val="0"/>
              </a:spcBef>
              <a:spcAft>
                <a:spcPts val="0"/>
              </a:spcAft>
              <a:defRPr/>
            </a:pPr>
            <a:r>
              <a:rPr lang="en-US" sz="2000" dirty="0">
                <a:solidFill>
                  <a:srgbClr val="DEF5FA">
                    <a:lumMod val="10000"/>
                  </a:srgbClr>
                </a:solidFill>
                <a:latin typeface="Centaur" panose="02030504050205020304" pitchFamily="18" charset="0"/>
              </a:rPr>
              <a:t>OMICS Journals  are poised in excellence by publishing high quality research. </a:t>
            </a:r>
            <a:r>
              <a:rPr lang="en-IN" sz="2000" dirty="0">
                <a:solidFill>
                  <a:srgbClr val="DEF5FA">
                    <a:lumMod val="10000"/>
                  </a:srgbClr>
                </a:solidFill>
                <a:latin typeface="Centaur" panose="02030504050205020304" pitchFamily="18" charset="0"/>
              </a:rPr>
              <a:t>OMICS Group follows an Editorial Manager® System peer review process and boasts of a strong and active editorial board.</a:t>
            </a:r>
            <a:endParaRPr lang="en-US" sz="2000" dirty="0">
              <a:solidFill>
                <a:srgbClr val="DEF5FA">
                  <a:lumMod val="10000"/>
                </a:srgbClr>
              </a:solidFill>
              <a:latin typeface="Centaur" panose="02030504050205020304" pitchFamily="18" charset="0"/>
            </a:endParaRPr>
          </a:p>
          <a:p>
            <a:pPr algn="ctr" fontAlgn="auto">
              <a:spcBef>
                <a:spcPts val="0"/>
              </a:spcBef>
              <a:spcAft>
                <a:spcPts val="0"/>
              </a:spcAft>
              <a:defRPr/>
            </a:pPr>
            <a:r>
              <a:rPr lang="en-US" sz="2000" dirty="0">
                <a:solidFill>
                  <a:srgbClr val="DEF5FA">
                    <a:lumMod val="10000"/>
                  </a:srgbClr>
                </a:solidFill>
                <a:latin typeface="Centaur" panose="02030504050205020304" pitchFamily="18" charset="0"/>
              </a:rPr>
              <a:t>Editors and reviewers are experts in their field and provide anonymous, unbiased and detailed reviews of all submissions.</a:t>
            </a:r>
          </a:p>
          <a:p>
            <a:pPr algn="ctr" fontAlgn="auto">
              <a:spcBef>
                <a:spcPts val="0"/>
              </a:spcBef>
              <a:spcAft>
                <a:spcPts val="0"/>
              </a:spcAft>
              <a:defRPr/>
            </a:pPr>
            <a:r>
              <a:rPr lang="en-IN" sz="2000" dirty="0">
                <a:solidFill>
                  <a:srgbClr val="DEF5FA">
                    <a:lumMod val="10000"/>
                  </a:srgbClr>
                </a:solidFill>
                <a:latin typeface="Centaur" panose="02030504050205020304" pitchFamily="18" charset="0"/>
              </a:rPr>
              <a:t>The journal gives the options of multiple language translations for all the articles and all archived articles are available in HTML, XML, PDF and audio formats. Also, all the published articles are archived in repositories and indexing services like DOAJ, CAS, Google Scholar, Scientific Commons, Index Copernicus, EBSCO, HINARI and GALE.</a:t>
            </a:r>
            <a:endParaRPr lang="en-US" sz="2000" dirty="0">
              <a:solidFill>
                <a:srgbClr val="DEF5FA">
                  <a:lumMod val="10000"/>
                </a:srgbClr>
              </a:solidFill>
              <a:latin typeface="Centaur" panose="02030504050205020304" pitchFamily="18" charset="0"/>
            </a:endParaRPr>
          </a:p>
          <a:p>
            <a:pPr fontAlgn="auto">
              <a:spcBef>
                <a:spcPts val="0"/>
              </a:spcBef>
              <a:spcAft>
                <a:spcPts val="0"/>
              </a:spcAft>
              <a:defRPr/>
            </a:pPr>
            <a:endParaRPr lang="en-US" sz="2000" dirty="0">
              <a:solidFill>
                <a:prstClr val="black"/>
              </a:solidFill>
            </a:endParaRPr>
          </a:p>
        </p:txBody>
      </p:sp>
      <p:sp>
        <p:nvSpPr>
          <p:cNvPr id="4" name="Rectangle 3"/>
          <p:cNvSpPr/>
          <p:nvPr/>
        </p:nvSpPr>
        <p:spPr>
          <a:xfrm>
            <a:off x="1187450" y="5910263"/>
            <a:ext cx="7010400" cy="922337"/>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fontAlgn="auto">
              <a:spcBef>
                <a:spcPts val="0"/>
              </a:spcBef>
              <a:spcAft>
                <a:spcPts val="0"/>
              </a:spcAft>
              <a:defRPr/>
            </a:pPr>
            <a:r>
              <a:rPr lang="en-US" b="1" dirty="0">
                <a:solidFill>
                  <a:srgbClr val="C00000"/>
                </a:solidFill>
                <a:latin typeface="Microsoft YaHei" panose="020B0503020204020204" pitchFamily="34" charset="-122"/>
                <a:ea typeface="Microsoft YaHei" panose="020B0503020204020204" pitchFamily="34" charset="-122"/>
              </a:rPr>
              <a:t>For more details please visit our website: </a:t>
            </a:r>
            <a:r>
              <a:rPr lang="en-US" b="1" dirty="0">
                <a:solidFill>
                  <a:srgbClr val="FF0000"/>
                </a:solidFill>
                <a:latin typeface="Microsoft YaHei" panose="020B0503020204020204" pitchFamily="34" charset="-122"/>
                <a:ea typeface="Microsoft YaHei" panose="020B0503020204020204" pitchFamily="34" charset="-122"/>
                <a:hlinkClick r:id="rId2"/>
              </a:rPr>
              <a:t>http://omicsonline.org/Submitmanuscript.php</a:t>
            </a:r>
            <a:r>
              <a:rPr lang="en-US" b="1" dirty="0">
                <a:solidFill>
                  <a:srgbClr val="FF0000"/>
                </a:solidFill>
                <a:latin typeface="Microsoft YaHei" panose="020B0503020204020204" pitchFamily="34" charset="-122"/>
                <a:ea typeface="Microsoft YaHei" panose="020B0503020204020204" pitchFamily="34" charset="-122"/>
              </a:rPr>
              <a:t> </a:t>
            </a:r>
          </a:p>
          <a:p>
            <a:pPr fontAlgn="auto">
              <a:spcBef>
                <a:spcPts val="0"/>
              </a:spcBef>
              <a:spcAft>
                <a:spcPts val="0"/>
              </a:spcAft>
              <a:defRPr/>
            </a:pPr>
            <a:endParaRPr lang="en-US" dirty="0">
              <a:solidFill>
                <a:srgbClr val="FF0000"/>
              </a:solidFill>
              <a:latin typeface="Microsoft YaHei" panose="020B0503020204020204" pitchFamily="34" charset="-122"/>
              <a:ea typeface="Microsoft YaHei" panose="020B0503020204020204" pitchFamily="3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rakesh-s\Desktop\2-2nd-dec.jpg"/>
          <p:cNvPicPr>
            <a:picLocks noChangeAspect="1" noChangeArrowheads="1"/>
          </p:cNvPicPr>
          <p:nvPr/>
        </p:nvPicPr>
        <p:blipFill>
          <a:blip r:embed="rId2" cstate="print"/>
          <a:srcRect/>
          <a:stretch>
            <a:fillRect/>
          </a:stretch>
        </p:blipFill>
        <p:spPr bwMode="auto">
          <a:xfrm>
            <a:off x="0" y="0"/>
            <a:ext cx="9144000" cy="4348163"/>
          </a:xfrm>
          <a:prstGeom prst="rect">
            <a:avLst/>
          </a:prstGeom>
          <a:noFill/>
          <a:ln w="9525">
            <a:noFill/>
            <a:miter lim="800000"/>
            <a:headEnd/>
            <a:tailEnd/>
          </a:ln>
        </p:spPr>
      </p:pic>
      <p:sp>
        <p:nvSpPr>
          <p:cNvPr id="3" name="Teardrop 2"/>
          <p:cNvSpPr/>
          <p:nvPr/>
        </p:nvSpPr>
        <p:spPr>
          <a:xfrm>
            <a:off x="1295400" y="630238"/>
            <a:ext cx="7696200" cy="3560762"/>
          </a:xfrm>
          <a:prstGeom prst="teardrop">
            <a:avLst/>
          </a:prstGeom>
        </p:spPr>
        <p:style>
          <a:lnRef idx="3">
            <a:schemeClr val="lt1"/>
          </a:lnRef>
          <a:fillRef idx="1">
            <a:schemeClr val="accent4"/>
          </a:fillRef>
          <a:effectRef idx="1">
            <a:schemeClr val="accent4"/>
          </a:effectRef>
          <a:fontRef idx="minor">
            <a:schemeClr val="lt1"/>
          </a:fontRef>
        </p:style>
        <p:txBody>
          <a:bodyPr anchor="ctr"/>
          <a:lstStyle/>
          <a:p>
            <a:pPr fontAlgn="auto">
              <a:spcBef>
                <a:spcPts val="0"/>
              </a:spcBef>
              <a:spcAft>
                <a:spcPts val="0"/>
              </a:spcAft>
              <a:defRPr/>
            </a:pPr>
            <a:r>
              <a:rPr lang="en-US" dirty="0">
                <a:solidFill>
                  <a:prstClr val="white"/>
                </a:solidFill>
                <a:latin typeface="Calisto MT" panose="02040603050505030304" pitchFamily="18" charset="0"/>
              </a:rPr>
              <a:t>OMICS publishing Group Open Access Membership enables academic and research institutions, funders and corporations to actively encourage open access in scholarly communication and the dissemination of research published by their authors.</a:t>
            </a:r>
          </a:p>
          <a:p>
            <a:pPr fontAlgn="auto">
              <a:spcBef>
                <a:spcPts val="0"/>
              </a:spcBef>
              <a:spcAft>
                <a:spcPts val="0"/>
              </a:spcAft>
              <a:defRPr/>
            </a:pPr>
            <a:r>
              <a:rPr lang="en-US" dirty="0">
                <a:solidFill>
                  <a:prstClr val="white"/>
                </a:solidFill>
                <a:latin typeface="Calisto MT" panose="02040603050505030304" pitchFamily="18" charset="0"/>
              </a:rPr>
              <a:t>For more details and benefits, click on the link below:</a:t>
            </a:r>
          </a:p>
          <a:p>
            <a:pPr fontAlgn="auto">
              <a:spcBef>
                <a:spcPts val="0"/>
              </a:spcBef>
              <a:spcAft>
                <a:spcPts val="0"/>
              </a:spcAft>
              <a:defRPr/>
            </a:pPr>
            <a:r>
              <a:rPr lang="en-US" dirty="0">
                <a:solidFill>
                  <a:srgbClr val="39639D">
                    <a:lumMod val="10000"/>
                  </a:srgbClr>
                </a:solidFill>
                <a:latin typeface="Calisto MT" panose="02040603050505030304" pitchFamily="18" charset="0"/>
                <a:hlinkClick r:id="rId3"/>
              </a:rPr>
              <a:t>http://omicsonline.org/membership.php</a:t>
            </a:r>
            <a:r>
              <a:rPr lang="en-US" dirty="0">
                <a:solidFill>
                  <a:srgbClr val="39639D">
                    <a:lumMod val="10000"/>
                  </a:srgbClr>
                </a:solidFill>
                <a:latin typeface="Calisto MT" panose="02040603050505030304" pitchFamily="18" charset="0"/>
              </a:rPr>
              <a:t> </a:t>
            </a:r>
          </a:p>
        </p:txBody>
      </p:sp>
      <p:sp>
        <p:nvSpPr>
          <p:cNvPr id="15364" name="Rectangle 3"/>
          <p:cNvSpPr>
            <a:spLocks noChangeArrowheads="1"/>
          </p:cNvSpPr>
          <p:nvPr/>
        </p:nvSpPr>
        <p:spPr bwMode="auto">
          <a:xfrm>
            <a:off x="2819400" y="30163"/>
            <a:ext cx="7086600" cy="830262"/>
          </a:xfrm>
          <a:prstGeom prst="rect">
            <a:avLst/>
          </a:prstGeom>
          <a:noFill/>
          <a:ln w="9525">
            <a:noFill/>
            <a:miter lim="800000"/>
            <a:headEnd/>
            <a:tailEnd/>
          </a:ln>
        </p:spPr>
        <p:txBody>
          <a:bodyPr>
            <a:spAutoFit/>
          </a:bodyPr>
          <a:lstStyle/>
          <a:p>
            <a:r>
              <a:rPr lang="en-US" sz="2400">
                <a:solidFill>
                  <a:srgbClr val="07080C"/>
                </a:solidFill>
                <a:latin typeface="Andalus" pitchFamily="18" charset="-78"/>
                <a:cs typeface="Andalus" pitchFamily="18" charset="-78"/>
              </a:rPr>
              <a:t>OMICS Group </a:t>
            </a:r>
            <a:r>
              <a:rPr lang="en-US" sz="2400" b="1">
                <a:solidFill>
                  <a:srgbClr val="07080C"/>
                </a:solidFill>
                <a:latin typeface="Andalus" pitchFamily="18" charset="-78"/>
                <a:cs typeface="Andalus" pitchFamily="18" charset="-78"/>
              </a:rPr>
              <a:t>Open Access Membership</a:t>
            </a:r>
            <a:br>
              <a:rPr lang="en-US" sz="2400" b="1">
                <a:solidFill>
                  <a:srgbClr val="07080C"/>
                </a:solidFill>
                <a:latin typeface="Andalus" pitchFamily="18" charset="-78"/>
                <a:cs typeface="Andalus" pitchFamily="18" charset="-78"/>
              </a:rPr>
            </a:br>
            <a:endParaRPr lang="en-US" sz="2400">
              <a:solidFill>
                <a:srgbClr val="07080C"/>
              </a:solidFill>
              <a:latin typeface="Andalus" pitchFamily="18" charset="-78"/>
              <a:cs typeface="Andalus" pitchFamily="18" charset="-78"/>
            </a:endParaRPr>
          </a:p>
        </p:txBody>
      </p:sp>
      <p:pic>
        <p:nvPicPr>
          <p:cNvPr id="15365" name="Content Placeholder 3" descr="C:\Users\rakesh-s\Desktop\membership.jpg"/>
          <p:cNvPicPr>
            <a:picLocks noChangeAspect="1" noChangeArrowheads="1"/>
          </p:cNvPicPr>
          <p:nvPr/>
        </p:nvPicPr>
        <p:blipFill>
          <a:blip r:embed="rId4" cstate="print"/>
          <a:srcRect/>
          <a:stretch>
            <a:fillRect/>
          </a:stretch>
        </p:blipFill>
        <p:spPr bwMode="auto">
          <a:xfrm>
            <a:off x="0" y="4214813"/>
            <a:ext cx="9144000" cy="267017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Content Placeholder 3"/>
          <p:cNvPicPr>
            <a:picLocks noChangeAspect="1"/>
          </p:cNvPicPr>
          <p:nvPr/>
        </p:nvPicPr>
        <p:blipFill>
          <a:blip r:embed="rId2" cstate="print"/>
          <a:srcRect/>
          <a:stretch>
            <a:fillRect/>
          </a:stretch>
        </p:blipFill>
        <p:spPr bwMode="auto">
          <a:xfrm>
            <a:off x="-147638" y="0"/>
            <a:ext cx="9383713" cy="68580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6"/>
          <p:cNvSpPr>
            <a:spLocks noChangeArrowheads="1"/>
          </p:cNvSpPr>
          <p:nvPr/>
        </p:nvSpPr>
        <p:spPr bwMode="auto">
          <a:xfrm>
            <a:off x="304800" y="4648200"/>
            <a:ext cx="4953000" cy="954088"/>
          </a:xfrm>
          <a:prstGeom prst="rect">
            <a:avLst/>
          </a:prstGeom>
          <a:noFill/>
          <a:ln w="9525">
            <a:noFill/>
            <a:miter lim="800000"/>
            <a:headEnd/>
            <a:tailEnd/>
          </a:ln>
        </p:spPr>
        <p:txBody>
          <a:bodyPr>
            <a:spAutoFit/>
          </a:bodyPr>
          <a:lstStyle/>
          <a:p>
            <a:pPr algn="ctr"/>
            <a:r>
              <a:rPr lang="en-IN" sz="2800" b="1" dirty="0" smtClean="0">
                <a:latin typeface="Calibri" pitchFamily="34" charset="0"/>
              </a:rPr>
              <a:t>Editor </a:t>
            </a:r>
            <a:r>
              <a:rPr lang="en-IN" sz="2800" b="1" dirty="0">
                <a:latin typeface="Calibri" pitchFamily="34" charset="0"/>
              </a:rPr>
              <a:t>for </a:t>
            </a:r>
          </a:p>
          <a:p>
            <a:pPr algn="ctr"/>
            <a:r>
              <a:rPr lang="en-IN" sz="2800" b="1" dirty="0">
                <a:latin typeface="Calibri" pitchFamily="34" charset="0"/>
              </a:rPr>
              <a:t>Pancreatic Disorders &amp; Therapy</a:t>
            </a:r>
            <a:endParaRPr lang="en-IN" sz="2800" dirty="0">
              <a:latin typeface="Calibri" pitchFamily="34" charset="0"/>
            </a:endParaRPr>
          </a:p>
        </p:txBody>
      </p:sp>
      <p:sp>
        <p:nvSpPr>
          <p:cNvPr id="9" name="Title 1"/>
          <p:cNvSpPr txBox="1">
            <a:spLocks/>
          </p:cNvSpPr>
          <p:nvPr/>
        </p:nvSpPr>
        <p:spPr>
          <a:xfrm>
            <a:off x="457200" y="228600"/>
            <a:ext cx="8291513" cy="850900"/>
          </a:xfrm>
          <a:prstGeom prst="rect">
            <a:avLst/>
          </a:prstGeom>
        </p:spPr>
        <p:style>
          <a:lnRef idx="1">
            <a:schemeClr val="accent6"/>
          </a:lnRef>
          <a:fillRef idx="2">
            <a:schemeClr val="accent6"/>
          </a:fillRef>
          <a:effectRef idx="1">
            <a:schemeClr val="accent6"/>
          </a:effectRef>
          <a:fontRef idx="minor">
            <a:schemeClr val="dk1"/>
          </a:fontRef>
        </p:style>
        <p:txBody>
          <a:bodyPr anchor="ctr">
            <a:normAutofit fontScale="750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fontAlgn="auto">
              <a:spcAft>
                <a:spcPts val="0"/>
              </a:spcAft>
              <a:defRPr/>
            </a:pPr>
            <a:r>
              <a:rPr lang="en-US" b="1" dirty="0">
                <a:solidFill>
                  <a:schemeClr val="tx1"/>
                </a:solidFill>
                <a:latin typeface="Verdana" pitchFamily="34" charset="0"/>
                <a:ea typeface="Verdana" pitchFamily="34" charset="0"/>
                <a:cs typeface="Verdana" pitchFamily="34" charset="0"/>
              </a:rPr>
              <a:t>Pancreatic Disorders &amp; Therapy</a:t>
            </a:r>
            <a:endParaRPr lang="en-IN" b="1" dirty="0" smtClean="0">
              <a:cs typeface="Calibri" pitchFamily="34" charset="0"/>
            </a:endParaRPr>
          </a:p>
        </p:txBody>
      </p:sp>
      <p:sp>
        <p:nvSpPr>
          <p:cNvPr id="6" name="Rectangle 5"/>
          <p:cNvSpPr/>
          <p:nvPr/>
        </p:nvSpPr>
        <p:spPr>
          <a:xfrm>
            <a:off x="3314700" y="1480573"/>
            <a:ext cx="4572000" cy="2308324"/>
          </a:xfrm>
          <a:prstGeom prst="rect">
            <a:avLst/>
          </a:prstGeom>
        </p:spPr>
        <p:txBody>
          <a:bodyPr>
            <a:spAutoFit/>
          </a:bodyPr>
          <a:lstStyle/>
          <a:p>
            <a:r>
              <a:rPr lang="en-US" sz="2400" b="1" dirty="0">
                <a:latin typeface="+mn-lt"/>
              </a:rPr>
              <a:t>Jiazhi </a:t>
            </a:r>
            <a:r>
              <a:rPr lang="en-US" sz="2400" b="1" dirty="0" smtClean="0">
                <a:latin typeface="+mn-lt"/>
              </a:rPr>
              <a:t>Sun, MD </a:t>
            </a:r>
            <a:endParaRPr lang="en-US" sz="2400" b="1" dirty="0">
              <a:latin typeface="+mn-lt"/>
            </a:endParaRPr>
          </a:p>
          <a:p>
            <a:r>
              <a:rPr lang="en-US" sz="2400" b="1" dirty="0">
                <a:latin typeface="+mn-lt"/>
              </a:rPr>
              <a:t>Assistant Professor </a:t>
            </a:r>
          </a:p>
          <a:p>
            <a:r>
              <a:rPr lang="en-US" sz="2400" b="1" dirty="0">
                <a:latin typeface="+mn-lt"/>
              </a:rPr>
              <a:t>Department of Pharmaceutical </a:t>
            </a:r>
            <a:r>
              <a:rPr lang="en-US" sz="2400" b="1" dirty="0" smtClean="0">
                <a:latin typeface="+mn-lt"/>
              </a:rPr>
              <a:t>Science and Biochemistry</a:t>
            </a:r>
            <a:endParaRPr lang="en-US" sz="2400" b="1" dirty="0">
              <a:latin typeface="+mn-lt"/>
            </a:endParaRPr>
          </a:p>
          <a:p>
            <a:r>
              <a:rPr lang="en-US" sz="2400" b="1" dirty="0">
                <a:latin typeface="+mn-lt"/>
              </a:rPr>
              <a:t>University of South Florida </a:t>
            </a:r>
          </a:p>
          <a:p>
            <a:r>
              <a:rPr lang="en-US" sz="2400" b="1" dirty="0">
                <a:latin typeface="+mn-lt"/>
              </a:rPr>
              <a:t>USA</a:t>
            </a: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466" y="1497833"/>
            <a:ext cx="2629516" cy="2291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0700" y="4229894"/>
            <a:ext cx="2552700" cy="179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ChangeArrowheads="1"/>
          </p:cNvSpPr>
          <p:nvPr/>
        </p:nvSpPr>
        <p:spPr bwMode="auto">
          <a:xfrm>
            <a:off x="304800" y="1143000"/>
            <a:ext cx="8610600" cy="2554545"/>
          </a:xfrm>
          <a:prstGeom prst="rect">
            <a:avLst/>
          </a:prstGeom>
          <a:noFill/>
          <a:ln w="9525">
            <a:noFill/>
            <a:miter lim="800000"/>
            <a:headEnd/>
            <a:tailEnd/>
          </a:ln>
        </p:spPr>
        <p:txBody>
          <a:bodyPr>
            <a:spAutoFit/>
          </a:bodyPr>
          <a:lstStyle/>
          <a:p>
            <a:pPr algn="just"/>
            <a:r>
              <a:rPr lang="en-US" sz="2000" b="1" dirty="0">
                <a:latin typeface="Calibri" pitchFamily="34" charset="0"/>
              </a:rPr>
              <a:t>Dr. </a:t>
            </a:r>
            <a:r>
              <a:rPr lang="en-US" sz="2000" b="1" dirty="0" err="1">
                <a:latin typeface="Calibri" pitchFamily="34" charset="0"/>
              </a:rPr>
              <a:t>Jiazhi</a:t>
            </a:r>
            <a:r>
              <a:rPr lang="en-US" sz="2000" b="1" dirty="0">
                <a:latin typeface="Calibri" pitchFamily="34" charset="0"/>
              </a:rPr>
              <a:t> Sun has been trained in the field of basic medical science and molecular biology and received M.D. degree from Peking University in 1986. After completing his residency and fellowship training at Peking University in 1990 and graduate studies on targeting Q-binding protein into yeast mitochondria at West Virginia University in 1994, he received two-terms postdoc training at the University of Pittsburgh and H. Lee Moffitt Cancer Center in the field of Pharmacology, Biochemistry and Drug Discovery from 1994 to 2003.</a:t>
            </a:r>
          </a:p>
        </p:txBody>
      </p:sp>
      <p:sp>
        <p:nvSpPr>
          <p:cNvPr id="3" name="Title 1"/>
          <p:cNvSpPr txBox="1">
            <a:spLocks/>
          </p:cNvSpPr>
          <p:nvPr/>
        </p:nvSpPr>
        <p:spPr>
          <a:xfrm>
            <a:off x="457200" y="304800"/>
            <a:ext cx="8147050" cy="792163"/>
          </a:xfrm>
          <a:prstGeom prst="rect">
            <a:avLst/>
          </a:prstGeom>
        </p:spPr>
        <p:txBody>
          <a:bodyPr anchor="ctr">
            <a:normAutofit/>
          </a:bodyPr>
          <a:lstStyle/>
          <a:p>
            <a:pPr algn="ctr" fontAlgn="auto">
              <a:spcAft>
                <a:spcPts val="0"/>
              </a:spcAft>
              <a:defRPr/>
            </a:pPr>
            <a:endParaRPr lang="en-IN" sz="4400" b="1" dirty="0">
              <a:solidFill>
                <a:srgbClr val="0070C0"/>
              </a:solidFill>
              <a:latin typeface="Calibri" pitchFamily="34" charset="0"/>
              <a:ea typeface="+mj-ea"/>
              <a:cs typeface="Calibri" pitchFamily="34" charset="0"/>
            </a:endParaRPr>
          </a:p>
        </p:txBody>
      </p:sp>
      <p:sp>
        <p:nvSpPr>
          <p:cNvPr id="4" name="Title 1"/>
          <p:cNvSpPr txBox="1">
            <a:spLocks/>
          </p:cNvSpPr>
          <p:nvPr/>
        </p:nvSpPr>
        <p:spPr>
          <a:xfrm>
            <a:off x="457200" y="228600"/>
            <a:ext cx="8291513" cy="850900"/>
          </a:xfrm>
          <a:prstGeom prst="rect">
            <a:avLst/>
          </a:prstGeom>
        </p:spPr>
        <p:style>
          <a:lnRef idx="1">
            <a:schemeClr val="accent6"/>
          </a:lnRef>
          <a:fillRef idx="2">
            <a:schemeClr val="accent6"/>
          </a:fillRef>
          <a:effectRef idx="1">
            <a:schemeClr val="accent6"/>
          </a:effectRef>
          <a:fontRef idx="minor">
            <a:schemeClr val="dk1"/>
          </a:fontRef>
        </p:style>
        <p:txBody>
          <a:bodyPr anchor="ctr">
            <a:normAutofit fontScale="975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fontAlgn="auto">
              <a:spcAft>
                <a:spcPts val="0"/>
              </a:spcAft>
              <a:defRPr/>
            </a:pPr>
            <a:r>
              <a:rPr lang="en-IN" b="1" dirty="0" smtClean="0">
                <a:solidFill>
                  <a:schemeClr val="tx1"/>
                </a:solidFill>
                <a:cs typeface="Calibri" pitchFamily="34" charset="0"/>
              </a:rPr>
              <a:t>BIOGRAPHY</a:t>
            </a:r>
            <a:endParaRPr lang="en-IN" b="1" dirty="0">
              <a:solidFill>
                <a:schemeClr val="tx1"/>
              </a:solidFill>
              <a:cs typeface="Calibri"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381000" y="1066800"/>
            <a:ext cx="8229600" cy="1143000"/>
          </a:xfrm>
          <a:prstGeom prst="rect">
            <a:avLst/>
          </a:prstGeom>
        </p:spPr>
        <p:txBody>
          <a:bodyPr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fontAlgn="auto">
              <a:spcAft>
                <a:spcPts val="0"/>
              </a:spcAft>
              <a:defRPr/>
            </a:pPr>
            <a:endParaRPr lang="en-IN" sz="4300" dirty="0">
              <a:solidFill>
                <a:schemeClr val="dk1"/>
              </a:solidFill>
              <a:effectLst/>
              <a:ea typeface="+mn-ea"/>
              <a:cs typeface="Calibri" pitchFamily="34" charset="0"/>
            </a:endParaRPr>
          </a:p>
        </p:txBody>
      </p:sp>
      <p:sp>
        <p:nvSpPr>
          <p:cNvPr id="6147" name="Rectangle 2"/>
          <p:cNvSpPr>
            <a:spLocks noChangeArrowheads="1"/>
          </p:cNvSpPr>
          <p:nvPr/>
        </p:nvSpPr>
        <p:spPr bwMode="auto">
          <a:xfrm>
            <a:off x="203200" y="1058333"/>
            <a:ext cx="8610600" cy="5632311"/>
          </a:xfrm>
          <a:prstGeom prst="rect">
            <a:avLst/>
          </a:prstGeom>
          <a:noFill/>
          <a:ln w="9525">
            <a:noFill/>
            <a:miter lim="800000"/>
            <a:headEnd/>
            <a:tailEnd/>
          </a:ln>
        </p:spPr>
        <p:txBody>
          <a:bodyPr wrap="square">
            <a:spAutoFit/>
          </a:bodyPr>
          <a:lstStyle/>
          <a:p>
            <a:pPr marL="0" lvl="4" indent="1828800" algn="just"/>
            <a:r>
              <a:rPr lang="en-US" sz="2400" b="1" dirty="0">
                <a:latin typeface="+mn-lt"/>
              </a:rPr>
              <a:t>Dr. </a:t>
            </a:r>
            <a:r>
              <a:rPr lang="en-US" sz="2400" b="1" dirty="0" err="1">
                <a:latin typeface="+mn-lt"/>
              </a:rPr>
              <a:t>Jiazhi</a:t>
            </a:r>
            <a:r>
              <a:rPr lang="en-US" sz="2400" b="1" dirty="0">
                <a:latin typeface="+mn-lt"/>
              </a:rPr>
              <a:t> Sun focuses on </a:t>
            </a:r>
            <a:r>
              <a:rPr lang="en-US" sz="2400" b="1" dirty="0" err="1">
                <a:latin typeface="+mn-lt"/>
              </a:rPr>
              <a:t>Ras</a:t>
            </a:r>
            <a:r>
              <a:rPr lang="en-US" sz="2400" b="1" dirty="0">
                <a:latin typeface="+mn-lt"/>
              </a:rPr>
              <a:t> and ER signaling study, HDL-Receptor RNA alternative processing, and K-</a:t>
            </a:r>
            <a:r>
              <a:rPr lang="en-US" sz="2400" b="1" dirty="0" err="1">
                <a:latin typeface="+mn-lt"/>
              </a:rPr>
              <a:t>Ras</a:t>
            </a:r>
            <a:r>
              <a:rPr lang="en-US" sz="2400" b="1" dirty="0">
                <a:latin typeface="+mn-lt"/>
              </a:rPr>
              <a:t>, GPCR, BH3 protein and VDR/ER drug discovery targeting by utilizing Target-Guided Synthesis (TGS) approach and conventional intervention. Dr. Sun has more than </a:t>
            </a:r>
            <a:r>
              <a:rPr lang="en-US" sz="2400" b="1" dirty="0" smtClean="0">
                <a:latin typeface="+mn-lt"/>
              </a:rPr>
              <a:t>20-year </a:t>
            </a:r>
            <a:r>
              <a:rPr lang="en-US" sz="2400" b="1" dirty="0">
                <a:latin typeface="+mn-lt"/>
              </a:rPr>
              <a:t>professional experience in academic field including Drug Discovery, Signal Transduction, Apoptosis, Cancer Biology and Cardiovascular field, also leading collaborative Institutional and Pharmaceutical Industry rational design/targeted-therapeutic approach and development of FTI, GGTI and Kinase inhibitors (tyrosine, serine/threonine and </a:t>
            </a:r>
            <a:r>
              <a:rPr lang="en-US" sz="2400" b="1" dirty="0" err="1">
                <a:latin typeface="+mn-lt"/>
              </a:rPr>
              <a:t>sphingosine</a:t>
            </a:r>
            <a:r>
              <a:rPr lang="en-US" sz="2400" b="1" dirty="0">
                <a:latin typeface="+mn-lt"/>
              </a:rPr>
              <a:t>) and nuclear hormone receptor mimics as well as BH3-mimics as drug candidates and “Chemical-Genetics” tool/model. Recently </a:t>
            </a:r>
            <a:r>
              <a:rPr lang="en-US" sz="2400" b="1" dirty="0" smtClean="0">
                <a:latin typeface="+mn-lt"/>
              </a:rPr>
              <a:t>Dr. Sun’s </a:t>
            </a:r>
            <a:r>
              <a:rPr lang="en-US" sz="2400" b="1" dirty="0">
                <a:latin typeface="+mn-lt"/>
              </a:rPr>
              <a:t>lab has been focus on </a:t>
            </a:r>
            <a:r>
              <a:rPr lang="en-US" sz="2400" b="1" dirty="0" err="1">
                <a:latin typeface="+mn-lt"/>
              </a:rPr>
              <a:t>scFv</a:t>
            </a:r>
            <a:r>
              <a:rPr lang="en-US" sz="2400" b="1" dirty="0">
                <a:latin typeface="+mn-lt"/>
              </a:rPr>
              <a:t> and ADC development in terms of targeting EGFR/K-</a:t>
            </a:r>
            <a:r>
              <a:rPr lang="en-US" sz="2400" b="1" dirty="0" err="1">
                <a:latin typeface="+mn-lt"/>
              </a:rPr>
              <a:t>Ras</a:t>
            </a:r>
            <a:r>
              <a:rPr lang="en-US" sz="2400" b="1" dirty="0">
                <a:latin typeface="+mn-lt"/>
              </a:rPr>
              <a:t> in </a:t>
            </a:r>
            <a:r>
              <a:rPr lang="en-US" sz="2400" b="1" dirty="0" err="1">
                <a:latin typeface="+mn-lt"/>
              </a:rPr>
              <a:t>Cre</a:t>
            </a:r>
            <a:r>
              <a:rPr lang="en-US" sz="2400" b="1" dirty="0">
                <a:latin typeface="+mn-lt"/>
              </a:rPr>
              <a:t>-activated K-rasG12D transgenic mouse models. </a:t>
            </a:r>
          </a:p>
        </p:txBody>
      </p:sp>
      <p:sp>
        <p:nvSpPr>
          <p:cNvPr id="4" name="Title 1"/>
          <p:cNvSpPr txBox="1">
            <a:spLocks/>
          </p:cNvSpPr>
          <p:nvPr/>
        </p:nvSpPr>
        <p:spPr>
          <a:xfrm>
            <a:off x="319087" y="13855"/>
            <a:ext cx="8291513" cy="850900"/>
          </a:xfrm>
          <a:prstGeom prst="rect">
            <a:avLst/>
          </a:prstGeom>
        </p:spPr>
        <p:style>
          <a:lnRef idx="1">
            <a:schemeClr val="accent6"/>
          </a:lnRef>
          <a:fillRef idx="2">
            <a:schemeClr val="accent6"/>
          </a:fillRef>
          <a:effectRef idx="1">
            <a:schemeClr val="accent6"/>
          </a:effectRef>
          <a:fontRef idx="minor">
            <a:schemeClr val="dk1"/>
          </a:fontRef>
        </p:style>
        <p:txBody>
          <a:bodyPr anchor="ctr">
            <a:normAutofit fontScale="975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fontAlgn="auto">
              <a:spcAft>
                <a:spcPts val="0"/>
              </a:spcAft>
              <a:defRPr/>
            </a:pPr>
            <a:r>
              <a:rPr lang="en-IN" b="1" dirty="0" smtClean="0">
                <a:cs typeface="Calibri" pitchFamily="34" charset="0"/>
              </a:rPr>
              <a:t>RESEARCH INTERESTS</a:t>
            </a:r>
            <a:endParaRPr lang="en-IN" b="1" dirty="0">
              <a:cs typeface="Calibri"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noChangeArrowheads="1"/>
          </p:cNvSpPr>
          <p:nvPr/>
        </p:nvSpPr>
        <p:spPr bwMode="auto">
          <a:xfrm>
            <a:off x="381000" y="1143000"/>
            <a:ext cx="8229600" cy="5909310"/>
          </a:xfrm>
          <a:prstGeom prst="rect">
            <a:avLst/>
          </a:prstGeom>
          <a:noFill/>
          <a:ln w="9525">
            <a:noFill/>
            <a:miter lim="800000"/>
            <a:headEnd/>
            <a:tailEnd/>
          </a:ln>
        </p:spPr>
        <p:txBody>
          <a:bodyPr>
            <a:spAutoFit/>
          </a:bodyPr>
          <a:lstStyle/>
          <a:p>
            <a:pPr algn="just">
              <a:buFont typeface="Wingdings" pitchFamily="2" charset="2"/>
              <a:buChar char="§"/>
            </a:pPr>
            <a:r>
              <a:rPr lang="en-US" b="1" dirty="0">
                <a:latin typeface="+mn-lt"/>
              </a:rPr>
              <a:t>Prediction of the likelihood of drug interactions with kinase inhibitors based on in vitro and computational studies.</a:t>
            </a:r>
          </a:p>
          <a:p>
            <a:pPr algn="just">
              <a:buFont typeface="Wingdings" pitchFamily="2" charset="2"/>
              <a:buChar char="§"/>
            </a:pPr>
            <a:endParaRPr lang="en-US" b="1" dirty="0">
              <a:latin typeface="+mn-lt"/>
            </a:endParaRPr>
          </a:p>
          <a:p>
            <a:pPr algn="just">
              <a:buFont typeface="Wingdings" pitchFamily="2" charset="2"/>
              <a:buChar char="§"/>
            </a:pPr>
            <a:r>
              <a:rPr lang="en-US" b="1" dirty="0">
                <a:latin typeface="+mn-lt"/>
              </a:rPr>
              <a:t>Prediction of drug-target interactions for drug repositioning only based on genomic expression similarity.</a:t>
            </a:r>
          </a:p>
          <a:p>
            <a:pPr algn="just">
              <a:buFont typeface="Wingdings" pitchFamily="2" charset="2"/>
              <a:buChar char="§"/>
            </a:pPr>
            <a:endParaRPr lang="en-US" b="1" dirty="0">
              <a:latin typeface="+mn-lt"/>
            </a:endParaRPr>
          </a:p>
          <a:p>
            <a:pPr algn="just">
              <a:buFont typeface="Wingdings" pitchFamily="2" charset="2"/>
              <a:buChar char="§"/>
            </a:pPr>
            <a:r>
              <a:rPr lang="en-IN" b="1" dirty="0">
                <a:latin typeface="+mn-lt"/>
              </a:rPr>
              <a:t>The BH3 alpha-helical mimic BH3-M6 disrupts </a:t>
            </a:r>
            <a:r>
              <a:rPr lang="en-IN" b="1" dirty="0" err="1">
                <a:latin typeface="+mn-lt"/>
              </a:rPr>
              <a:t>Bcl</a:t>
            </a:r>
            <a:r>
              <a:rPr lang="en-IN" b="1" dirty="0">
                <a:latin typeface="+mn-lt"/>
              </a:rPr>
              <a:t>-X(L), Bcl-2, and MCL-1 protein-protein interactions with </a:t>
            </a:r>
            <a:r>
              <a:rPr lang="en-IN" b="1" dirty="0" err="1">
                <a:latin typeface="+mn-lt"/>
              </a:rPr>
              <a:t>Bax</a:t>
            </a:r>
            <a:r>
              <a:rPr lang="en-IN" b="1" dirty="0">
                <a:latin typeface="+mn-lt"/>
              </a:rPr>
              <a:t>, </a:t>
            </a:r>
            <a:r>
              <a:rPr lang="en-IN" b="1" dirty="0" err="1">
                <a:latin typeface="+mn-lt"/>
              </a:rPr>
              <a:t>Bak</a:t>
            </a:r>
            <a:r>
              <a:rPr lang="en-IN" b="1" dirty="0">
                <a:latin typeface="+mn-lt"/>
              </a:rPr>
              <a:t>, Bad, or </a:t>
            </a:r>
            <a:r>
              <a:rPr lang="en-IN" b="1" dirty="0" err="1">
                <a:latin typeface="+mn-lt"/>
              </a:rPr>
              <a:t>Bim</a:t>
            </a:r>
            <a:r>
              <a:rPr lang="en-IN" b="1" dirty="0">
                <a:latin typeface="+mn-lt"/>
              </a:rPr>
              <a:t> and induces apoptosis in a </a:t>
            </a:r>
            <a:r>
              <a:rPr lang="en-IN" b="1" dirty="0" err="1">
                <a:latin typeface="+mn-lt"/>
              </a:rPr>
              <a:t>Bax</a:t>
            </a:r>
            <a:r>
              <a:rPr lang="en-IN" b="1" dirty="0">
                <a:latin typeface="+mn-lt"/>
              </a:rPr>
              <a:t>- and </a:t>
            </a:r>
            <a:r>
              <a:rPr lang="en-IN" b="1" dirty="0" err="1">
                <a:latin typeface="+mn-lt"/>
              </a:rPr>
              <a:t>Bim</a:t>
            </a:r>
            <a:r>
              <a:rPr lang="en-IN" b="1" dirty="0">
                <a:latin typeface="+mn-lt"/>
              </a:rPr>
              <a:t>-dependent manner.</a:t>
            </a:r>
          </a:p>
          <a:p>
            <a:pPr algn="just">
              <a:buFont typeface="Wingdings" pitchFamily="2" charset="2"/>
              <a:buChar char="§"/>
            </a:pPr>
            <a:endParaRPr lang="en-IN" b="1" dirty="0">
              <a:latin typeface="+mn-lt"/>
            </a:endParaRPr>
          </a:p>
          <a:p>
            <a:pPr algn="just">
              <a:buFont typeface="Wingdings" pitchFamily="2" charset="2"/>
              <a:buChar char="§"/>
            </a:pPr>
            <a:r>
              <a:rPr lang="en-US" b="1" dirty="0" err="1">
                <a:latin typeface="+mn-lt"/>
              </a:rPr>
              <a:t>Apogossypol</a:t>
            </a:r>
            <a:r>
              <a:rPr lang="en-US" b="1" dirty="0">
                <a:latin typeface="+mn-lt"/>
              </a:rPr>
              <a:t> derivatives as antagonists of </a:t>
            </a:r>
            <a:r>
              <a:rPr lang="en-US" b="1" dirty="0" err="1">
                <a:latin typeface="+mn-lt"/>
              </a:rPr>
              <a:t>antiapoptotic</a:t>
            </a:r>
            <a:r>
              <a:rPr lang="en-US" b="1" dirty="0">
                <a:latin typeface="+mn-lt"/>
              </a:rPr>
              <a:t> Bcl-2 family proteins.</a:t>
            </a:r>
          </a:p>
          <a:p>
            <a:pPr algn="just">
              <a:buFont typeface="Wingdings" pitchFamily="2" charset="2"/>
              <a:buChar char="§"/>
            </a:pPr>
            <a:endParaRPr lang="en-US" b="1" dirty="0">
              <a:latin typeface="+mn-lt"/>
            </a:endParaRPr>
          </a:p>
          <a:p>
            <a:pPr algn="just">
              <a:buFont typeface="Wingdings" pitchFamily="2" charset="2"/>
              <a:buChar char="§"/>
            </a:pPr>
            <a:r>
              <a:rPr lang="en-US" b="1" dirty="0" err="1">
                <a:latin typeface="+mn-lt"/>
              </a:rPr>
              <a:t>Bcl</a:t>
            </a:r>
            <a:r>
              <a:rPr lang="en-US" b="1" dirty="0">
                <a:latin typeface="+mn-lt"/>
              </a:rPr>
              <a:t>-XL-</a:t>
            </a:r>
            <a:r>
              <a:rPr lang="en-US" b="1" dirty="0" err="1">
                <a:latin typeface="+mn-lt"/>
              </a:rPr>
              <a:t>templated</a:t>
            </a:r>
            <a:r>
              <a:rPr lang="en-US" b="1" dirty="0">
                <a:latin typeface="+mn-lt"/>
              </a:rPr>
              <a:t> assembly of its own protein-protein interaction modulator from fragments decorated with </a:t>
            </a:r>
            <a:r>
              <a:rPr lang="en-US" b="1" dirty="0" err="1">
                <a:latin typeface="+mn-lt"/>
              </a:rPr>
              <a:t>thio</a:t>
            </a:r>
            <a:r>
              <a:rPr lang="en-US" b="1" dirty="0">
                <a:latin typeface="+mn-lt"/>
              </a:rPr>
              <a:t> acids and </a:t>
            </a:r>
            <a:r>
              <a:rPr lang="en-US" b="1" dirty="0" err="1">
                <a:latin typeface="+mn-lt"/>
              </a:rPr>
              <a:t>sulfonyl</a:t>
            </a:r>
            <a:r>
              <a:rPr lang="en-US" b="1" dirty="0">
                <a:latin typeface="+mn-lt"/>
              </a:rPr>
              <a:t> </a:t>
            </a:r>
            <a:r>
              <a:rPr lang="en-US" b="1" dirty="0" err="1">
                <a:latin typeface="+mn-lt"/>
              </a:rPr>
              <a:t>azides</a:t>
            </a:r>
            <a:r>
              <a:rPr lang="en-US" b="1" dirty="0">
                <a:latin typeface="+mn-lt"/>
              </a:rPr>
              <a:t>.</a:t>
            </a:r>
          </a:p>
          <a:p>
            <a:pPr algn="just">
              <a:buFont typeface="Wingdings" pitchFamily="2" charset="2"/>
              <a:buChar char="§"/>
            </a:pPr>
            <a:endParaRPr lang="en-US" b="1" dirty="0">
              <a:latin typeface="+mn-lt"/>
            </a:endParaRPr>
          </a:p>
          <a:p>
            <a:pPr algn="just">
              <a:buFont typeface="Wingdings" pitchFamily="2" charset="2"/>
              <a:buChar char="§"/>
            </a:pPr>
            <a:r>
              <a:rPr lang="en-US" b="1" dirty="0">
                <a:latin typeface="+mn-lt"/>
              </a:rPr>
              <a:t>Structure-based design of imidazole-containing </a:t>
            </a:r>
            <a:r>
              <a:rPr lang="en-US" b="1" dirty="0" err="1">
                <a:latin typeface="+mn-lt"/>
              </a:rPr>
              <a:t>peptidomimetic</a:t>
            </a:r>
            <a:r>
              <a:rPr lang="en-US" b="1" dirty="0">
                <a:latin typeface="+mn-lt"/>
              </a:rPr>
              <a:t> inhibitors of protein </a:t>
            </a:r>
            <a:r>
              <a:rPr lang="en-US" b="1" dirty="0" err="1">
                <a:latin typeface="+mn-lt"/>
              </a:rPr>
              <a:t>farnesyltransferase</a:t>
            </a:r>
            <a:r>
              <a:rPr lang="en-US" b="1" dirty="0">
                <a:latin typeface="+mn-lt"/>
              </a:rPr>
              <a:t>.</a:t>
            </a:r>
          </a:p>
          <a:p>
            <a:pPr algn="just">
              <a:buFont typeface="Wingdings" pitchFamily="2" charset="2"/>
              <a:buChar char="§"/>
            </a:pPr>
            <a:endParaRPr lang="en-US" b="1" dirty="0">
              <a:latin typeface="+mn-lt"/>
            </a:endParaRPr>
          </a:p>
          <a:p>
            <a:pPr algn="just">
              <a:buFont typeface="Wingdings" pitchFamily="2" charset="2"/>
              <a:buChar char="§"/>
            </a:pPr>
            <a:r>
              <a:rPr lang="en-US" b="1" dirty="0" err="1">
                <a:latin typeface="+mn-lt"/>
              </a:rPr>
              <a:t>Cucurbitacin</a:t>
            </a:r>
            <a:r>
              <a:rPr lang="en-US" b="1" dirty="0">
                <a:latin typeface="+mn-lt"/>
              </a:rPr>
              <a:t> Q: a selective STAT3 activation inhibitor with potent antitumor activity.</a:t>
            </a:r>
          </a:p>
          <a:p>
            <a:pPr algn="just">
              <a:buFont typeface="Wingdings" pitchFamily="2" charset="2"/>
              <a:buChar char="§"/>
            </a:pPr>
            <a:endParaRPr lang="en-US" b="1" dirty="0">
              <a:latin typeface="+mn-lt"/>
            </a:endParaRPr>
          </a:p>
          <a:p>
            <a:pPr algn="just"/>
            <a:endParaRPr lang="en-IN" b="1" dirty="0">
              <a:latin typeface="+mn-lt"/>
            </a:endParaRPr>
          </a:p>
        </p:txBody>
      </p:sp>
      <p:sp>
        <p:nvSpPr>
          <p:cNvPr id="3" name="Title 1"/>
          <p:cNvSpPr txBox="1">
            <a:spLocks/>
          </p:cNvSpPr>
          <p:nvPr/>
        </p:nvSpPr>
        <p:spPr>
          <a:xfrm>
            <a:off x="323850" y="115888"/>
            <a:ext cx="8291513" cy="850900"/>
          </a:xfrm>
          <a:prstGeom prst="rect">
            <a:avLst/>
          </a:prstGeom>
        </p:spPr>
        <p:style>
          <a:lnRef idx="1">
            <a:schemeClr val="accent6"/>
          </a:lnRef>
          <a:fillRef idx="2">
            <a:schemeClr val="accent6"/>
          </a:fillRef>
          <a:effectRef idx="1">
            <a:schemeClr val="accent6"/>
          </a:effectRef>
          <a:fontRef idx="minor">
            <a:schemeClr val="dk1"/>
          </a:fontRef>
        </p:style>
        <p:txBody>
          <a:bodyPr anchor="ctr">
            <a:normAutofit fontScale="975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fontAlgn="auto">
              <a:spcAft>
                <a:spcPts val="0"/>
              </a:spcAft>
              <a:defRPr/>
            </a:pPr>
            <a:r>
              <a:rPr lang="en-US" b="1" dirty="0" smtClean="0">
                <a:cs typeface="Calibri" pitchFamily="34" charset="0"/>
              </a:rPr>
              <a:t>RECENT PUBLICATIONS</a:t>
            </a:r>
            <a:endParaRPr lang="en-US" b="1" dirty="0">
              <a:cs typeface="Calibri"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ChangeArrowheads="1"/>
          </p:cNvSpPr>
          <p:nvPr/>
        </p:nvSpPr>
        <p:spPr bwMode="auto">
          <a:xfrm>
            <a:off x="609168" y="1011972"/>
            <a:ext cx="8153400" cy="5632311"/>
          </a:xfrm>
          <a:prstGeom prst="rect">
            <a:avLst/>
          </a:prstGeom>
          <a:noFill/>
          <a:ln w="9525">
            <a:noFill/>
            <a:miter lim="800000"/>
            <a:headEnd/>
            <a:tailEnd/>
          </a:ln>
        </p:spPr>
        <p:txBody>
          <a:bodyPr>
            <a:spAutoFit/>
          </a:bodyPr>
          <a:lstStyle/>
          <a:p>
            <a:pPr algn="just"/>
            <a:r>
              <a:rPr lang="en-US" sz="2000" b="1" dirty="0">
                <a:latin typeface="+mn-lt"/>
              </a:rPr>
              <a:t>There are two ways that a cell can die: necrosis and apoptosis. Necrosis occurs when a cell is damaged by an external force, such as poison, a bodily injury, an infection or getting cut off from the blood supply (which might occur during a heart attack or stroke). When cells die from necrosis, it's a rather messy affair. The death causes inflammation that can cause further distress or injury within the body.</a:t>
            </a:r>
          </a:p>
          <a:p>
            <a:pPr algn="just"/>
            <a:endParaRPr lang="en-US" sz="2000" b="1" dirty="0">
              <a:latin typeface="+mn-lt"/>
            </a:endParaRPr>
          </a:p>
          <a:p>
            <a:pPr algn="just"/>
            <a:r>
              <a:rPr lang="en-US" sz="2000" b="1" dirty="0">
                <a:latin typeface="+mn-lt"/>
              </a:rPr>
              <a:t>Apoptosis, on the other hand, is relatively civil, even though it may not sound so at first -- it's when a cell commits suicide. How is that better than necrosis? For one thing, the cleanup is much easier. It's sometimes referred to as programmed cell death, and indeed, the process of apoptosis follows a controlled, predictable routine</a:t>
            </a:r>
            <a:r>
              <a:rPr lang="en-US" sz="2000" b="1" dirty="0" smtClean="0">
                <a:latin typeface="+mn-lt"/>
              </a:rPr>
              <a:t>.</a:t>
            </a:r>
          </a:p>
          <a:p>
            <a:pPr algn="just"/>
            <a:endParaRPr lang="en-US" sz="2000" b="1" dirty="0">
              <a:latin typeface="+mn-lt"/>
            </a:endParaRPr>
          </a:p>
          <a:p>
            <a:pPr algn="just"/>
            <a:r>
              <a:rPr lang="en-US" sz="2000" b="1" dirty="0">
                <a:latin typeface="+mn-lt"/>
              </a:rPr>
              <a:t>When a cell is compelled to commit suicide (we'll get to the triggers for apoptosis in just a minute), proteins called </a:t>
            </a:r>
            <a:r>
              <a:rPr lang="en-US" sz="2000" b="1" dirty="0" err="1">
                <a:latin typeface="+mn-lt"/>
              </a:rPr>
              <a:t>caspases</a:t>
            </a:r>
            <a:r>
              <a:rPr lang="en-US" sz="2000" b="1" dirty="0">
                <a:latin typeface="+mn-lt"/>
              </a:rPr>
              <a:t> go into action. They break down the cellular components needed for survival, and they spur production of enzymes known as </a:t>
            </a:r>
            <a:r>
              <a:rPr lang="en-US" sz="2000" b="1" dirty="0" err="1">
                <a:latin typeface="+mn-lt"/>
              </a:rPr>
              <a:t>DNases</a:t>
            </a:r>
            <a:r>
              <a:rPr lang="en-US" sz="2000" b="1" dirty="0">
                <a:latin typeface="+mn-lt"/>
              </a:rPr>
              <a:t>, which destroy the DNA in the nucleus of the cell.</a:t>
            </a:r>
          </a:p>
        </p:txBody>
      </p:sp>
      <p:sp>
        <p:nvSpPr>
          <p:cNvPr id="6" name="Title 1"/>
          <p:cNvSpPr txBox="1">
            <a:spLocks/>
          </p:cNvSpPr>
          <p:nvPr/>
        </p:nvSpPr>
        <p:spPr>
          <a:xfrm>
            <a:off x="471055" y="381000"/>
            <a:ext cx="8291513" cy="493713"/>
          </a:xfrm>
          <a:prstGeom prst="rect">
            <a:avLst/>
          </a:prstGeom>
        </p:spPr>
        <p:style>
          <a:lnRef idx="1">
            <a:schemeClr val="accent6"/>
          </a:lnRef>
          <a:fillRef idx="2">
            <a:schemeClr val="accent6"/>
          </a:fillRef>
          <a:effectRef idx="1">
            <a:schemeClr val="accent6"/>
          </a:effectRef>
          <a:fontRef idx="minor">
            <a:schemeClr val="dk1"/>
          </a:fontRef>
        </p:style>
        <p:txBody>
          <a:bodyPr anchor="ctr">
            <a:normAutofit fontScale="675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fontAlgn="auto">
              <a:spcAft>
                <a:spcPts val="0"/>
              </a:spcAft>
              <a:defRPr/>
            </a:pPr>
            <a:r>
              <a:rPr lang="en-US" b="1" dirty="0"/>
              <a:t>What is apoptosis?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AutoShape 4" descr="data:image/jpeg;base64,/9j/4AAQSkZJRgABAQAAAQABAAD/2wCEAAkGBxATERUUEhEVFRUXFSIYFxgYGBsZGhsXFxYWGBsaGhkYHCggGxwlGxsaIjEhJS0rLi4uGB8zRDMsNygtLisBCgoKDg0OGxAQGy0lICQuLCwvLCwvLywsLyw0LjQsLCwsLCw2LCwsLy0sLCwsLywsLCwtLCwsLCwsLDQsLC8sLP/AABEIANQA7QMBEQACEQEDEQH/xAAbAAACAwEBAQAAAAAAAAAAAAAAAwIEBQYBB//EAE0QAAIBAgQEAQcHBwoFAwUAAAECEQADBBIhMQUTQVEiBhUyVGFxkRQjNEJSgbEHM3OhstHTQ3J0k5Wjs7TU8CRiksLDU8HxJYKi0uH/xAAaAQEAAwEBAQAAAAAAAAAAAAAAAQIEAwUG/8QAQBEAAQICBQcJBwQBBQEBAAAAAQACAxEEEiExURMUQYGR0fAFQlJhcaGxweEVIjIzNFNykqKy0vEjQ2KCwuIk/9oADAMBAAIRAxEAPwD7QSa+ciRH1zabzpXYBeSe9Uyj8TtSQRJ70yj8TtSQRJ70yj8TtSQRJ70yj8TtSQRJ70yj8TtSQRJ70yj8TtSQRJ70yj8TtSQRJ70yj8TtSQRJ70yj8TtSQRJ70yj8TtSQRJ70yj8TtSQRJ70yj8TtSQXhf2/rqco/E7UkEZ/b+umUfiUkEZ/b+umUfiUkEB/bTKPxO1JBeye9RlH4nakgiT3plH4nakgiT3plH4nakgiT3plH4nakgiT3plH4nakgiT3plH4nakgiT3plH4nakgiT3plH4nakgiT3plH4nakgiT3plH4nakgiT3plH4nakgiT3plH4nakgp262UR7jOZwVXKDb1jifGe0qwuXlURFERREURFERREURFERREURFERRFwmN4JhsTxDH86wl1kw9gpmUMVLDETlEGT4RprtXvQqXGgUSDk3FoLnztlP4d65loLimjyOwAE+b7TKNibUOZLRIEREDp9adKr7TpJMssQe2zjXoUhjcEtfJfh5cgcPw5y3ArAWmJAJeRIMTopkkABjuYBseUKUGgmM60E39mvEaZywVaowVzyb4XYw/EsXbsWltJ8nsNlUQJL4iT+oVxplIix6FCfFcSaz7T2NVmgBxkuurx1dFERREURFERREURFERREURFERREy1W2h87Uocsbyhxdy2s22AOV21AIlVkTXWBDhuEV7xOr29eC0wWtybnOE5SXCP5ZcUDxlsuvuyGPeZA+FUa+jm9ned65129Ed+9WeG+WONcjmKqAtHhAbKoGpMgSfdFWBo55g2nemUHRHfvWvd8pTPhumPanXrrl/8AitDINHcJho2neqGM0XsHfvVHF+U+LV/C6FCAV8GoMagnY+8aQRXCM2FDMqg2u3qwitPNHfvXScNx118ILjHxmNgNCcugEe01GRhmOwAWFs5W4HWuzmtrCzRPuWdiONXkMNcE9oUn3xExXcwIXQG129Zc4HRHfvTF4pfKhg+h7qB/7VTJQugNrt6nLjojv3q7cxF8IrC5JKgkQvX7qZKD0BtdvTLjojv3ri+MeW2Os3Mk2hrHiUbwezaT7YroKPBPMG129MsOiO/etb8nXlRisY90YhUXIAVCkSZJEsNxsR757VxpcCGyFWaJGYGnA4ldA4PYTKVox613FeYuaKIuP8quGXbJxGNs484YtaUMCltkJt5hbzF0YjxOfRHXrXt8nRWRjDosSDXEzcTO2+UiBcNJXKL7oLpyXOXOJY5c/wD9UdMmGW6eZbs/NvciLd6LZ9LMuUjMdG2r2BRKK6X/AOcGs8tsLrWi8stF0jOchdKazZVw51w7+tXeCPxC/fFocSvrFgXHm1YLW2YiEcG3rmUggmW0Mhaz02HRIEExDBaZvkLXSIE5ltug2HRdIlXhvc50p6OJrquB8CuWb129dxT4i5cREJZESFtlyNLYA+ueleHSqYyLDbDZDDQCTYSbTLGeC0tbIzmtysCsiiIoiKIiiIoiKIiiIoiKIiiIoiZarbQ+dqUOXOeWV4JaZjstm6T7hbmtFGaXMjgcXrTC+S/V4r5phsatw+Ez/ufw6VhMJwMis6lZxLAEtEAkiO3ur0DQbJNCqXtGlO4iuGdLZsPdN0gG4pIADQSYKxtp7NaqYJhEBhMzoQkablVt4skwxII08Wnw9lcokKIbXWoCJWL6VwBv+BQ/zT+xXaUqRDH/AB8itrr2/j5FcH5T4W6nEBfQZ0bKYLbMsIVA7FSD8a1TmJLyHWEFdPcxyBFPQjQASfuArhIzV5iU07HcR+btrbjMUBAI30+6NquyHNVc6Vy43G8Gv4q41xb9tCz5ijo5XNAAOdHn6sCR3q8pIIg0ra/JXhcTaxGKXEWkRsisrIWZXVnuNILE6Zi3YgkzXCmiUC/SPArZCP8ApHtHgV9JmvHUKvxDGJZtXLtwwltGuOYmFRSxMDfQGrNaXEAaUXBcW8pbXEV5eFw7YjlPbuXbbEoIdigDois7ZD4mSAfD1G/tUCFHoznOaQCQRO8jrGHauMQNeACreB8necLmfBEt8o5jl3a3bvQCUHjtZzbXNATKBKjU61sziltIDHgANqiw+7iRbeZWk222SXPIsN+M+30U/JPjOBF2+tnLcuMTdu3bbm7K5vSDG2ma2pYL82GCyJ3msNNEeOGtrAhgADRo1W2m8kmZXdsLJisQRW0nT/hdsrAgEGQdQR2rxVde0RFERNERREURYl6yLCXLly7btJ9ZmcIurHVngZZnLOpGmpq7QXSAC5BhBJTLFu5cUsl0MpUZWW4YbRNiAQBIbUamem9DZYUqu4PG1XsIjgtnM66fCSdz1J36AVBkrtB0qyTVVZFERREURMtVtofO1KHLl/L5QcNdBMA4e8J7TaOu1bKD/u9u9aYfyX6vFfHvJ21+c8Q8TCB7MqjWR3Fa6IxrnF2Fi86M4ixbPyIm6EQGGUSYkL4oP4z91bXvY02lUhw3PuC7zjfktYsWQbWkDXuYG5rk2RM5KzhYvn+MtoHyts+sTpI0kDvrSoFSsvo3A1ycLUTOW2upj6qpqZ0rzY1lLb2eRXrDmfh5L535Qcct3bqopzEGG29kxG21dmCya8t6uY/FtFrICSl4khTry5caH3FagNNYpMSC8xGGuXLVm7YKriLaFWRyQzIHzBCT6JEnxa6mKqPcdapnO5XPI7iFu4pUgpcYFip1hkOwYaGQenY11cNK5kLY4Hhxjbd6w926isuhRsrp84raH6s5R91caW8shh3WPArXA+U7tHgVPh/5OcPh8TYvjHYsm2xhbl2QxIgLMDTuOteeaS57S2qNQVwwm0Lt2v24MusDRtRA7g1mqOwVqrsFy/EeDYjDKbnB7eHRmgtbaRafX7I0AhmMqV1rdR6Y5hqxCZca1zc1Ov8AGcYLVqzctBr7WybvKVrogDKxgFAksftyIMTE1rNNZKYG2zf4KtUrkfJ69f4YWt2eD3b0rl+VfOK2SdEZHDkKsa5GgwDA6WhUiFKdgOCu9z3yrEmVg7MAun8jflCRbJvPZVPE163y8jTotoNDlANIYaADXpXm0gsdN0pGei3agBXXVjUrO8oeDri8O1hrly2GIJa02VxlYNoYMTEH2GukOJUdWA2oVzPBvyb2sNi7WJTGYt+WGGS5czBi+Xc6eHQyvU5dsuvd9LL2FpaLVAau3rIpRRF87/KdwXiN+7aNjNcwwChrQyQLguE8xlPiYZSvomRlOmprVBcyoWmw226tHFq0UaK2E/KEEkSIul1zniNIuvWz+TzyZu4G1dW6bWa7dz5bUlF8KruwEkxJ0Fc4rw4AAky0lKTGEaKYgaGz0BdXXFZ1wfGPyYWL73nONxqtdZ2jmyim4SYCRqgmMs7CJrYymOaAKos6lFVdhwbh4w9i3ZDvcFtAuZzmYx1JrM91ZxcpVyqIiiJlqttD52pQ5YPlRbVlyuAVNu4GB2IKag+ytdC/3eMVph/Jfq8V8vOBtcxgH8IaVE5VUAxlXKCBr1NbWRaoXmliYhtG9baSyoZOa4VAjaYMETrrNWiOrWldIZq2Ca3uM+V6XpW2SUiM0giR7fbXSE8EKkQSK4vitwEq0iQfxFdSuK+n8NYeaSTEcoHUAiMi7g6Ee+vKjfWN7PIr2G8z8B4L4txC8lnEZw6EFWJAt201X+Yonf8AXWltoXmuC1PPzWES6cjgjMssRmBIIVTEgkDL7BPaK5B0yQFDGt0rveCYa3xFbWJt3MOisrLdtm2WzaxuW0Yfb6ztppXIk3m1dgQNC5PyxfFcKckYQi2WA+UKQUZRBDZQZRtSMpgGNzWgNxXGouq/JLdL8xyZzrmEdi2nx/32rJyh8nWPArRA+W7tHgV3+Kw5YqQYjrBmDEjQjt1keyvJY+rOa6tdIEKk9gCF5qgoVC+HsRlDeKWMkbRvsJrsHm+rfPTtXUO0yvnp2ry7btMom8v19dhmaHJAnSB+o70BeDY3DcpBcDdhuXr2FfNF0bSdDIGctBOYeHoR1igcWym3iXioDi2VnEvHrXjpbMRfjwbSdssTvvIU9/Ce5oC4Xt08ee1AXC9unjzXllLQzQ4EyZyx4XLADfXUT76OLzKzDukpJcZWcBS+TIZC3QF1WIO8Eaa92JPtqK5vLbVFY3kW8bktcIjwLd/7R8IPVVXcHTY/GrZRzbXNw3q1cttc3DetWxZCiBtJI9kmYrM51YzKzuM7VK4YB91VRtpWJwmziLuHtXWxlwF7SuQEswCyhjE29tasTJejSXwIUd8MQhJriL3aDLFPtYa4yhlx1wqwkELZII7j5ui5Oiw2ktdBAI637178juyR8uuSNxlszrMfyfsPwpNMtDlPIja/eo37FxPTx9xdY1WzvBP/AKfYE/dSalkRj/hgA639mKmuDvEAjG3IP/JZ67fydFBjQgZGCNrv7It4O6RIx1wg6iEsnT+rpNQ6NCaZGCNr9684c11cRdtPda4FtW3BZUBBd76n0FGngWhuUxxDdAZEY0NJc4WEm4NIvJxK1aqsKZarbQ+dqUOVDFCb9me7/s1toF8XtHiVoh/Ifq8Ut8cwJAsArmUSANJvPbMiZJhZ071vA41T9FjFqrnjFuATZt6q50YEHlrmgQsxEgsQAGBEkxMy41y46lCjf4wFUt8ntkANABHiKm0BkJWGBzmDpPh70l5JetPAsrlgbaaHSFG2d1H3ws/eKKFmMo+T3RGmciPZmFYYn1rOzevXHzmdg8FqXLIATLZRhGvh19Geg7/jW4LzZAkzVb5T3wvhDETHbWYybbfr7UqiU1fJN6S9XGMNFwvSdiBoSI9Cex+89qmqEyTOlxtUjxB2BBw5ImACG11PdPYD/sAqoQwWjncbUtFAxGihZsgkDocw9grByl8kfl5FdwAKPZ0vJPxmNt2gDcaJ20J/AV48OE+J8IVYUB8WYYJrP854PMWzmT7LnSNhEDYe+K0ZvHlKXgtGZ0mUqveFXS/gYhrjNqSJFzSQojQbQoFXLKRoEtiuaPStDZbE48QwWYtmMsCp0ubNv00+6q5CkSlLwVc0pMpS7wvFx2BAgMQJna5uZ1mJ6mhg0gmcvBDRaSTOXgg47BfbO0fym3iP/cdfbTI0jDw40IKLScPBRXF4EbMRqD/KdNvePZtUmFSTo8FJotKN48FKzjsCpUqx8MxpcMTp1FQ6DSHTmL+xQ6i0ozmL+sK158w3/qf/AIt/+tc80jYd4VMxj9HvG9Tt8Us3JVHk5SYysNh7RVH0eIwTcFV1Fiw5OcLO0KvwKznwFhSSA2GQEjQwbajQ1zdeutMfUpsR2D3H9xUL3DLCnJncZlIAjPAObZipy6udZHbYRXVkGI5peBYOsX+J1KmfvBBIE7MdEr5dg8b7Ur5DhWb89J0Y6rBzNeI1iDJZ9P8AlH33zWOADUOkXYSnZfhapHKDgJADiQ/8jvTH4fhnDXOZ4Wl5lYAdLibkaDxn4CqGBFa7JlpnaJStx46lDKe9rRKVgHcQfIL04LDBmbmjwtmaSpAknQggxqdO3SpbR4xIAYbbrDaoz5xbVMrpYeB/zpVnAcLt22DqWPzYQbRlEEGAN9N//wCRxMxMFRFpborKplfNQsfTb39Hs/4mKpoV3/SM/N/gxadVWJMtVtofO1KHKjifpFn3t+zW2gXxe0eJWiH8h+rxWoFA2Fb1iVTiHELNoAXWjNoFgsT38IBJH76ImYTGW7gJRpgwRBBBiYIIBGhoieFHbff8KIudb6Pd/nn9oViifWs7N69YfPZ2DwWvfwnMVfERC9CRuPYa3TXnB9VxWdi+QmVbuKtKwk+NlBhgNIZtAeveTEA1NZSIsp2ccXeabgTYd5tX7LkDZMpI0iBDHKvs92tQSoMWYkrDcN+zcYe8k7ztJ9o9nsqZqRFxCrqhXEAEyRYAnvDDWsPKRnBH5eRWgGdHn/y8lQ8qLjKLZX0gxI98CsvJgm8z6l3oYmyJPBZ+DwVzEOLlycg7iMx7CNNNp2ke+vae4NEguLnhgkFa441m3bykKATJ9y766mSNB76oyZM1WHWcZqjdsOAPCARrHXbbsP110sK5udN16ziSQrDXP9WdhHQ+zrRLbkwIQQNzFFUk4rCbjGOxV+6mH8KWrhtnKBHhJWSzCZ0O3ce+sjw6di7MLAJm1VeKWsdb9OzevAmJVyw3+yASPvFcyx2K6iM3QsTFcTuK4S5Z5E9WV5+B37TQQxO1SYxlYV2X5MsQHNwhs24O8AhF0Ejbr95rhTWgQrF0a8uo5J6QXdeTZjBYafV7f+GteTIl0guXKH1cX8neJSsTxDDuwBZysZswBy7tGpEgyp21Mjea9aDRKVCaSAJzlIm3RouIkdNgtNiwEgqK2sKMkS0GVIWRqHubxlG52iJA0qxiU01iZCy223Q26c9t99qj3ZKbDDKpVrgh4+CKpjtEQT0Ob21QGlueHsZa3xJPndgBgp90IdsKFVc5XQkbhokhtCJk+IRvvG1Q3PHOLg2dowlcCLZ3CwznK6d6e6FpYa6rCFJhfDsRqOmo6V50WG9h9/TboVgRoVGx9Nvf0ez/AImKqmhbn/SM/N/gxadVWJMtVtofO1KHKjifpFn3v+zW2gXxe0eJWiH8h+rxWrW9Yly/lPwtecl/LmJUW2kgKFVi07TsW9hygdao8kCxdYQBMirnkrhGS2xb6xEazoB00mMxbf8ACKlpJFqiIAHSC3Ksua5xvo93+ef2hWKJ9azs3r1h89nYPBP8oOIrZSwHLBLlzI2XQwLN25AMgiSgk9BOwkjavLd8RWXx/wAovkFguLNlAIK21zOxzsFBYW1yrJMTJk96mVhJuF5XFz5ODG2udYBpJUeDeUIxlnmXLFl1C8yQ5BCgkFl5igBlYEGWUqQO4qXNkAdBVIUcRHOYQQ5pkQbwt/yfxou2iwZmUXGRSwIYhWIEzrPSTqYqq7qN36Uf0X/dWLlH5A/LyK2t+m/7eSzfKYn5uASZOwk7dqy8m/GdS70T4InYqPn3LbFtF2QgFiAfCO/f2xXtmHMzK45KZmVDC2ReW2B0Um9qVGYxAO4mCfbHUVUmqShNUnuT+I34zTGbYCZ1OgqwuXCVqyWshXCW+gkk/DpsTNSpBnaV6rMHMgnQdRA1O2gohtXzB+KXcPjr7oWy/KHDKDEqbrbdjA0NZyJkpMhdfwzyvvX7n5hVsg+IswzZdYIEjqKoSLlcMN8knyyxJxFpeXZtOqGcztJjTRQjTrpuelRXAKkQnK9+SefnJRVMtooIGqJ3JkzWanGcNaWCrRzPpBdnwLillMLYR84ZbKKwNu5oQigg+GvJtDphdabRYj6TEc2Ui5xHvNun2p3yvBxHj2j0L0wCSNYnQkweld86jTnPuEsLpS1LLmEXAfqG9HyzB/8AP/03o2K7R2OvemdRse4btmGhPZ8XAfqG9etjcGftfW2S6PT9KYXWaClRhzsMNF3GnSmYRcB+pu9evjsITMuDBGiXhuSeg7k+6TUNpMUACd2IBus0jqGxMwi4D9Q3ow2PwlucmcSAPQunRRAAldAO1RFjxIsq5nfgL77scUFAijQP1Dejh19bmLvOubLyLSyVZdQ+JJHiA2DD41xNy7R2GHRmMdKdZ5vBskzDsK2KqvPTLVbaHztShyo4n6RZ97/s1toF8XtHiVoh/Ifq8Vp3GABJ2Ak+4VvWJcfxvjXhzXJyEyEGkDcFu5Ee6a5Al85WACa9GBRJkaXYeSdwXjTG2rL6GsIYMAfZOhiPf20qXEsdVvut7VFIoYYSNIXWCui89c430e7/ADz+0KxRPrWdm9esPns7B4LXxGGLrbZSA9s5knacjIQY6FWI9mh6RW1eW74iuX455M27+hwZtk/nCmV7LjfVRdtljMEMVBq7X1exZI9GEWRBk4XESmm8E8nbdgjl4RmZQAjXmQW0AMxbVWcp9yyYGvaHOLlaDR2wpkWk3k3ldPgsPkWCczElmMRLMZMDoOgHYdaqu6pXfpR/Rf8AdWLlH5A/LyK2t+m/7eSq8WHztjWPGfwrz6K8sD3DQF2o3y4nYm3reGdiGNssY6rmkjTbWSAfhXYcoRxoGw71jDiLim4Th9u2gRBCjpM7+01U8oxSZkDZ6qSSTMqjicDhGuHO3zkj6xUzBiPbE1YcoR5WAbDvUTkvDgMGDJdQQD/KdDBJOvs3p7Rj4DYd6hO8yYdtYbUbhjtv0NR7SjYDZ6oubx/5N+HE3LjveGdy7eMRmLE6eHu23uqmfxSdCmZSbf5O+FyAL1yToBzEk7mB4J2k0NMi4DYlc4q9hvyd4NJi5fIO4Z1YfAppVTTYhwVg8hN8n/JyxgsQLdkuVZSxznMZ0XcAdAKu+M6JAJditYJNFd+QW9xDEXEyFFzCTmEEmMpiI28UfdNY2gG9YVnDjd5Qc2HYlcskaZiy5mKrBIA1id4jeriGDK1DYnHjLwfmWmWAAJMlCsaheoafuNRU68PPjWmnjj/CH4pezMow/osBJYwZUkkQhMSIEgTNAwSnPiaLwcWvFsowx9EGSxA1t5yNFJ0Ph23FCwXzRMXiNyEm1Ja4V3YQofKPq75Tm6CAdaFgx0Ik2eIYnwZran5pXcDMNWzZgPCdRAgfhUljcdMvBHWT4x9Ff4di2uBi1splcqATMgdfZ7qo5oErU0yV+1Wqh87Uocs3iF0JetMZgFpgTuAK20D4onaPNa4DS+E9o0yTMRxS06MssuZSJKExIjYVvXLM4gw2hcz5RcEs4gIFvFQDL+FwWA2SQpha4uY8NkwjWu4EeZMr+sb1ZwmEtIIBVRrACvoCBp6Ps/XVIEKKGARXAnFRk4pvE77yN66HzxZGni/6TWpcBQ4nVtWYNcPc0Orkj7yKwRCM9Z2b1tujt7FYucRXQrccQB4cvhkTvpP6632LPmr9IG1JfFzEXrm4J8LbRqBHfX3adqWKwo7uiNoXl3GTOW64kdQ2+TLO+muunvqbEFGdpA2jFe/LzmB5rQCNMp2BFLEzU1ZSG1PtYgXMQWWY5UaiNcwrByj8kdvkUdDMOBVOPkq3lCSDZgE+M6AkE6DYrr8K86jWtf2KaP8AKidiRy0F1FSzdhbgl8xKmWYQSSSYKAkRA8Otc5mUydBWJdBXBSsrH+JoNqZuBJBY+HJOeIjRjEbafdXVvbjx3IUq6lgtdXlXS1lMxyltcwZgEIaC++mhGmwKkhWsMxbxsRXxilW4lnI+qZg2UlAFgQX2Dew7+3WqkTFZF5xY/NEZC4JAIEjQkT6OtQy9SqDKtliUwxIB0IZjOsnSDqTJ9pIkiSRecxaVAFqba4pezQ2HI8QWQWO8SfQEga/q+4WDFRNTu/S0/RH8a6t+nPatzfpXfkFdxebLCtlYkAHSd5MSCCcoNZgsazuXjAF8cmDJ8ETl+t4e+2X75rpNnHHYo44714LeIZiOawEjK3zckADxKAuu+uYEaiIp7oF3HEk4471FbeMliz65dACm+ZZyAiPR0GeYYnoaklmjjjw60CQ97FSQzlcoBcwir0zcsusHQ6kyJPTSrAMvUWqzhreMhy7AmH5YBXqEygwIMENqQNCPbVSWWS6vVSvLSYuPFdBfLBUZBpCSwBHpEh4k5dqGpoCLTwSOLahzLBRmMzr1161zdfYitWq10PnalDlA71lifGe0qRcvKoiKIiiIoiKIiiIoiKIiiIoip8QwPMykOUKmQR7a7QouTnZOa0QI+SmCJzSBw276y/wFdMuzoBdc5h/bCPNt31l/gKZdnQCZzD+2EebbvrL/AAFMuzoBM5h/bCPNt31l/gKZdnQCZzD+2EebbvrL/AUy7OgEzmH9sI823fWX+Apl2dAJnMP7YR5tu+sv8BTLs6ATOYf2wjzbd9Zf4CmXZ0Amcw/thTw3DWW4LjXWcgRqBsaq+OHMqhslWJSQ5lRrQNKT5lDFi5BzOWgL35kZiT4iM+nbKB7aplJXLKvTwklgxfUXc40zQo+qJgCSWMkGM5jYERXEtXHHqokkjyfGvjBkAeJJBjXxjN4+3TQKOlWyvG7i9F5a4G2a5mZYICrIL5gHDzdmMxPokfZ0mpMUWcbPHtUSU7HAFGbM+YMSSCumrWzsSR9QfjUGKrCxTtcEA9K4SwACtEFQoC6amCVGp6yemlQYnUoloSzwERvbByhSBa8Bysxhlzarr6M7zrrU5XifGCgBSt8CVWRlfVWzEsMzEhmMyTGYhsuYgmBpFDFnoSVi3LVd6JztSOXptGuzuT3lxMworo5J71X2a/EJXCOSe9PZr8QlcI5J709mvxCVwjknvT2a/EJXCOSe9PZr8QlcI5J709mvxCVwjknvT2a/EJXCOSe9PZr8QlcI5J709mvxCVwjknvT2a/EJXCOSe9PZr8QlcI5J709mvxCVwjknvT2a/EJXCOSe9PZr8QlcI5J709mvxCVwjknvT2a/EJXCOSe9PZr8QlcI5J709mvxCVwjknvT2a/EJXCOSe9PZr8QlcI5J709mvxCVwjknvT2a/EJXCOSe9PZr8QlcI5J709mvxCVwjknvT2a/EJXCOSe9PZr8QlcI5J709mvxCVwjknvT2a/EJXC9S2RWiBQ3Q5zKgumplgK1xIzIcqxlNVAJXnMHeueeQeklUo5g70zyD0kqlHMHemeQeklUo5g70zyD0kqlHMHemeQeklUo5g70zyD0kqlHMHemeQeklUo5g70zyD0kqlHMHemeQeklUo5g70zyD0kqlHMHemeQeklUo5g70zyD0kqlHMHemeQeklUo5g70zyD0kqlHMHemeQeklUo5g70zyD0kqlHMHemeQeklUo5g70zyD0kqlHMHemeQeklUo5g70zyD0kqlHMHemeQeklUo5g70zyD0kqlHMHemeQeklUo5g70zyD0kqlHMHemeQeklUo5g70zyD0kqlHMHemeQeklUqSsDXSHGZEnUM5IRJe11UJN/pXlcpczX5K7EqvLV0URFERREURFERREURFERREURFERREURFERRFXxGPs2zFy7bQxMMyqY7wTUyXaHAixBNjSewEpXnjC+sWf6xf30kVfM6R9t2wo88YX1iz/WL++kimZ0j7bthR54wvrFn+sX99JFMzpH23bCjzxhfWLP9Yv76SKZnSPtu2FHnjC+sWf6xf30kUzOkfbdsKPPGF9Ys/1i/vpIpmdI+27YUeeML6xZ/rF/fSRTM6R9t2wo88YX1iz/AFi/vpIpmdI+27YVdBqFnRRQm2OtepyZztXmqPTq9VUSb/SvK5S5mvyV2JVeWrooiKIiiIoiUMVb08a6sUHiHpiZX+cIOm+hrpkn9E3Tu0Y9nWorBBxVvXxrowQ+IaOYhf5xkab6imSf0TdO7Rj2daVhim1zUooiKIiiIoiKIiiIoiKIsm2gOOuyAf8AhrW4n+VxVW0Le5xFDZI89/8AFi0TZT7A+Aqs1jD3YrLXiCeAm2hDLmOUglfzehBA+3+qrStktxo7veAcbLLdN92xerxSyQDyjqARos+IAjrtB326b1At44xUGixQSK108dF/+L9NylY4jZZgvLgkxqFEeiDqTBMsNBrUgT46pqH0eK1tat49e5IucVQkcuwDqR4gF1DW0GnvcfCgXQUVwHvvwumdBPkpni1mCRamAxAIVZygHqd9Rpv7KjRNVzSLMAuwxN/Z/hWsDibVxnUW4KRMgQcwJ0I32qSuMaHEhta4usM8dGKhx+wnyXEeFfzD9B9hqC9WoT3ZzDtPxN8QtCx6K+4fhULK/wCIqdQqJtjrXqcmc7V5qj06vVVEm/0ryuUuZr8ldiVXlq6KIiiIoioce4kuHw9y80wq6Abljoqj2liB99aqFRnUmO2E3Sdg0nUFSI8MaXFfP+HY17ZsZ+Yowdlr18sFIHNlhacFNcQVK+MFT4n01Ir6qkQGRBEqyOWcGtAnbVsLhb8AIPu2iwW2TWJr5S/4iZ16O3rvvT/Jy9euXsJayXAyNcxN3NlPLF0vlW74BmuMJIbwkB9jrXOnshQ4MaLMEENhtlMVqspltpk0XEWgkXhTCLi5rZYk9U8es+a+kV8et6KIqPG+IfJ7Fy7kL5FnKASSdugmOpPQAmtNDo+cR2wpymbzxfhiVSI+o0uWZc8psr3VNpm5WHF0ZVebpIBPLlYKiVG8ydtK2t5MrNY6sBWeW2ke7+Vt5kThLTaueWkSJXCfb2J/DOOG7eW3lGuHW6WGbKxeNLZI1UTqTB8S6VypNBEGEYk+eWysmJdLAnRLA2qzItZ0uqf+FtV5y6ooiKIiiLLsfTr39Gtf4uKq2hbX/Rs/N/8AFisYrEsrqsqoMbqWLSYKrBEEDXrv2BrqyGC0ngdZ4CxFU8NxZmGYWNIkwZP14ygLrOUdvSFdX0ZrTKtxZv7krEqS8TYsFFpTKjxBwV1cLp4ZKjfNEdKg0doEy7utun2T6pqKxXr8TbO6rZnId5iQA0keE+LwxHWQZg0FHFUEuv6uzff2oXFeniRlvAsBgNSRqS85jl0PhECDqw11qMgJC3iy7bf1dSFxXnnBwNbSzvOYgAHSScpjXfeAJk7UyDCbHd3rsxKmsV4vFHgHkwCCRqfqqT4vD4RMa66TpUmjtnKtx59yisVPjFzNgrx01sOdDI/NtsYEj2xWctquktdB+ph/k3xWhY9FfcPwqq4P+IqdQqJtjrXqcmc7V5qj06vVVEm/0ryuUuZr8ldiVXlq6KIiiKnxfilnDWWvX3CW1iWM9SFGg1JJIq7GOearb0XO8R8r5dFw9i3eQ3Chu3rwsW1uIpcLJRzOUSDA3EE1vg0GIRMmqqlwVy1x5Gw7XjhiEEm4zNaS2HtuUbx3GXNDLo0QYFBQo8/iusFuhRWCt8G43h76q9sQLh8LeEq7KIIDoSCwgjKSG8J0gVnjUeLDArWgbFayctK16yqUURYXlRwN8XybZfLZW5zLsHxMUHgQaRBJJJO2UadvT5NpzaHXiATeRVbgJ3ntw7TbjxjQspIaL1hv5EXblpku3hmxOI52LYT6Ckstq1I1AbLqY2mOlekOXIcOIHQ2WQ2VYYOJsLnap2DbpXE0YkSJvMzuC2/JvgLWLl+9dcNdvvJA9FUSRbUSJMLEnT9VedyhT2x2Q4MMSawabyTa4nWu0KFVJcbyt6vLXZFERREURZdj6de/o1r/ABcVVtC2v+jZ+b/4sWpVVjWOMfiMpY2zvtkbaLegG5MlhJIGk7VtyMKcp946/TEqsypNxDEBiOTpzCuznwAxMxGxDSJESNxUZGFKdbRPRfxZ33JMqPnDEQPmvqEklH9IMw0UAmNAQDBOYbQanIQpn3tOIu7d1glpSZWlbvE282UzlnKwymY2M7a1mLAH1Z671ItWXh+KXnIyIrKdnyuAfHlJjoFHQmT91an0eGz4jI4WYT78ZKs5q5w7E3XZhct5QAI0bcjXcQfu261xjQ4bQKpns44sUzM155QfRMR+gf8AYauAvWug/Uw/yb4hXLHor7h+FFwf8RU6hUTbHWvU5M52rzVHp1eqqJN/pXlcpczX5K7EqvLV0URcBxryO4vcN82uNOofOUt8vKFDZsqZ1YsAAQMwE9YrayPCEpsVZHFdS3BRdwa4fFub5yKHuRkLOsEOMvosGAIjtWcRS19dlitKxcnhOOYbgqtheTddRLcxLDqWfLnLXLhGW5pALqSRG0A5fao1IMUWjv8AK8LkRJa/l7ZXH4dbOHvSQwuyiC6pyDwo8HwyTmB729jtV4z4dWq8ymusCI6FEERoBIxuVLB43AWeHPhcPcc4gSVtXB/xHyksWUsmwPMAII8Ph0MCrDJ5Kz4ZdyrEiPiPL3mZKdjsDi8awT5ZewV2yo5q2YZX5moaSfYa8ebIQmBWBumpvWj5J+T+IwpvG9j72KFxgV5gHghYMb6n2QNBpMmuUaK18pNAQBPOHXDKz3sdeKlSvzrW4BMeJctsEuI033OlULwdAVXxGwxNxkF41pLCNzcde+cAVC7W8wJ25YFsSxnqD7qF4JuCOiNYPeN6MRaSzbKXMfeDXGAVma3zAZGiAW4M7HQ79KVxOcgofEYz4jeuHx/5NuJPxC9iLXFbli25UhlZjdbLbVDnVMidIG+kVsbS4YhhpZM93mrVTNdhxLC42xw66tnEPiMSqEq7qmY7SFVQFmJyzOsTNZmljogmJBXbKdt3evnvkBh8Vdxdq7h2utbQzfuXHfKwdGUrDHx3NQ20AqNRtVyXgHK6bhxoXscpOoIhth0YW3zGGBOk6V097yEx5GnHcXMg6gdCD0NWFJh/bC8WRxXUYRSMZdBJJGGs6mJPzmJ1MafCspuW5/0bPzf/ABYr2ON2ByomdZE6ZW9o6wPvq8KpP31iKpPdxeng21MZdfAumrfazfcBXYNgY8T7MJKLVG1cxcEsusbDKfrKNPFqSsmDUubAuB8cOzGQQTU3uYuCQqzAgQN4tSJzdSbnuyj74DYEwJ8W+ii1Nxj3z+bBEodYBhoMTLCNY2mapDEMfEdPds3KTNQe5igdFB1jYa+JtT4tAVy9yJ2PSwEE6eJdmM0tUEuYsekoPo6gDqrFtC/RoG+3epIgaDj42aMLVFqdx/6JiP0D/sNWUXrZQfqYf5N8Qrlj0V9w/Ci4P+IqdQqJtjrXqcmc7V5qj06vVVEm/wBK8rlLma/JXYlV5auvHJgwAT0kwPjBqRKdqkS0qkOJAKC6kSAdNQA0xqY6Ak6dK7ZAkyace5dckSZBTXHrpowkwJgDXYzPU6Ab+yoyJ449FXJlJbiFpozIYlYkAwXkgx00E/fVsg4XHHuVsifHuWRi8Hh7ly5dvm+4YAoOY6LbTIohVtuNT4nLEZtSOgFdRDeAGtlxq1KMgSVWHk7gVzMPliEE5iuMxM6aCfntZ2ET91T/AKhkLDqG7QoyGBXQ8F4dYsoeUjCT4i7M7kqSPE7szGDPU1miucTJx3KhbVMloVyULn7nk2jXlv37nMvL6MgC2Gjwxb3gHXeT8KlYzRGl4iPM3DZs9VKz5MoL3ylnNy/lMM4GQMdmCDYDYCf160QUNoiZUmbuu7ZxtUuH+S9m3fOIZmuXiNWeIDEmWUR4d4A6CimHQ2NiZQ2u61uVC1ooiKIiiLLsfTr39Gtf4uKq2hbX/Rs/N/8AFitY1LjFRbfLB8UZZiR9oHpmrpDLBMuE8L/KXUsSromJnxNA0mMsaDXLpO8zPcRFdCYMrB49/lLWoE0q1axRVWzkNGzZdZy+llWNPEREHaZ1qznQA4iVmvunqvUCa9W3igB49S065T4dIDACNpnJGse2hdAJu0dfd66FNqTaOLYFlLRGgbIrSJ1YFdBv0B26a1d2QbYQO+Wq3i1RancvFi2PEOZnBY6RlCAHQ6AFgdtpmuc4BfdZI+NmwKbZKT2cTAGcnUExlB6SPR9Hf27axNA6DO7x4n3IZpvlB9ExH6B/2GrKL1roP1MP8m+IVyx6K+4fhRcH/EVOoVE2x1r1OTOdq81R6dXqqiTf6V5XKXM1+SuxKry1dFEWfexFvPka2D4go9E9FjQ9s+3aa0tY6rWB0T8dy7BrpVgdHHgl3MSuYgrbBVoUmCFjNqSNtojQgn42DDKYJtG3jWrBhlYSl2rtuQgt24BWBuTLMsrI6an7zUua+1xJnbvtUuDpTmU1sRaJINkaGJIU6BlXT4iqhjwJh3jhNVquFxXtjEWWdVFtZILAwpAnMDqOpgz76PZEa0mfVpRzXtaTPqWiABt/uazTXFe1ChU8fguYV1iJ79SpnQidtjIqQZKj2Vkm5gLnS5OijUsNik7N2U7faNTNQWHFSOCuA6XCZK9TsBlbr1E/frSaioccOOO1aFVXVFERREURZdj6de/o1r/ExVW0La/6Nn5v/ixe4nhrlnZLmXPvv9m2BENuMp/6jWhkdoaA5s5eu/uWIiZBRe4Wx0Fw5dYBLmNSeja79Z2FG0gC2VurcoqoHDHnW60ZVBgsJym2Ts2k5T/1nemXbobjh19XX3JJQs8LuCZvkysDfQ5WWRrPUf8ATUupDDKTeJzQC1e2uF3AVIukRMgTHiZ26k6+Iant91DSGkEFuHgB5JJR80vGt0+6XIAknQF/b1n8InOWz+Hw3eCVUW+E3QkG+xbSGJPQkkxMGdPhQ0lhdOpZgkk/j0/JL878h/8ADasovWug/Uw/yb4q7Y9FfcPwqFwf8RU6hUTbHWvU5M52rzVHp1eqqJN/pXlcpczX5K7EqvLV0UREVKleQKTRZicYzFsmHvOFdkzAJBKMUaMzg7g1MlsNDqgVojRMAyM7iJi4YFS85v6piPhb/iUkozVv3Wfu/qjzm/qmI+Fr+JSSZq37rP3f1R50f1TEfC3/ABKiSZq37rP3f1R50f1TEfC3/EpJM1b91n7v6o86P6piPhb/AIlJJmrfus/d/VHnR/VMR8Lf8SkkzVv3Wfu/qjzo/qmI+Fv+JSSZq37rP3f1R50f1TEfC3/EpJM1b91n7v6o86P6piPhb/iUkmat+6z939U/h+PF3OMjoUbKyuBMlVYeiSNmFCFzjwDCqmYIImCJ4y0gaQs7GcVxfyi5Zw+Gs3BbRGZrmIa1rczwAq2H2y7z1rq1jKoc4nZ6hZ1QxOH4i9zmfJLKsVCEpxC6sqpYiQML0LN8amULpHZ6rRDpURjKkgRMm0A2mQN/YFD5JxL1dP7Sv/6WkoXSOwb1fPH9Bn6RuR8k4l6un9pX/wDS0lC6R2DemeP6DP0jcj5JxL1dP7Sv/wClpKF0jsG9M8f0GfpG5HyTiXq6f2lf/wBLSULpHYN6Z4/oM/SNyPknEvV0/tK//paShdI7BvTPH9Bn6RuR8k4l6un9pX/9LSULpHYN6jPH9Bn6RuR8k4l6un9pX/8AS0lC6R2DemeP6DP0jcoXcBxFlKthkKsCCDxK/BBEEfRe1T/pdI7BvVm06I1wc1rZi34RuXR8CxpvYa1dKZC6A5c2aPZmgT74FcojariFknO1XqooTbHWvU5M52rzVHp1eqqJN/pXlcpczX5K7EqvLV0URFERRFl+Tn5q5/Sb/wDmbtSb1up/zG/hD/gFZ4kjELlDEZxmynKcsHqCDvFAuMAtBM5XWTE7e9U7fyoDWTBiPCTl5Z1nqQ+UHXoacd29d3Zs42ed8/CU5JWGxOKbMCDmET4VAHzkHISNTy9dZE+yrWK8SHR2yIuM9Jwsn/2w0da8sNjVDSpOVZUErLQVOUmdGPjG8bbRrCl4ojiJGUzbfZfb1gWHG+/RO4MZJGhAywRABINose4/lJGukbdViq3NZT7dV8v/ADLr7ltexswAZgESE11TNmjQfXiOw36rLeMVYMokpnxPXKXdOfXLqaxxgBiTt9gGJSY0iYLbj6o+9Zxr9FQZqSNG3r9NuzxxjMyyTGYZsoQaBrW0yYINyd9APvmzjX6KRmoaZXysnPB3h7u3ZtVRecs3hn5/FfpV/wAvZqxWykfJg/if5uSOH/TsV+js/wDmq7vlt1rHpWzXJFl+UWEu3rQtWjlzMM7ByhVRLaMoJksFGnQmukMhpmdCaONayb+G4mwDZgrEOWXMhCtlTl5SRtPM191dZwrhxf6KBPTxd6puKwvEQtwW7hJM5SSkr47mUjQdOXMnad4g1BhztUjr4u9Uy5g8byQEcrcz3WJDL9bmG2NQdMxXQdu1A6HWtu9d01Ugy46O9Qv4biOoS5rBCklYjNejNpJYqbMHYFTPXNIMOyY7dgu1z4um1Vhw7iBFxc5CMHKqSpbxPdIDOG0bW3EAgBSJ72DodhOiXl6qHAkGWHkutrKrIoix/I/6DY/Rj8TXWN8ZQXLYrkibY616nJnO1eao9Or1VRJv9K8rlLma/JXYlV5auiiIoiKIsryc/NXP6Tf/AMzdqSt1P+Y38If8AkWcPjdczxuVGYbxa021WRc+4jbYTYujolFsqjts/LvlV4tMkw2I5dzxkXGywZBkrGeNRAJB0kaHptRQYkCu2z3RPvu1jWo38JirjeIjLmQkBtPC9tj7TpnkaTppU2ca/RSyNR4bbBbJ2jEEDyxkltYxiqrli7qjeEGAzE2SAQCRBK3Bm6B+g2WXBXESiuJYBIEi3Ae9PC0TbZplp03LuGxOZQLvhFuCYElsrgsfeShGh9E7dYxWdsWBVJLbZzl1TFmyYv06dFXE4bGsFGYCUbOA2ksl3wjSYVzagxsp9xmzjV6rvDiUVpJlpErMC23WA6YxOyd6zjZ8LaadRuHuGfcVKjXtt1oJWccaVVj6LK0cSHfOe/QvFwmKE5WOxglpObM5ViTqVEiR+qoEuNXqhjUcymMNGiQmB1nFX+HWryk8xpBVes+KWzfdGWo0LNHfCdKoJWnZZLzSuGfn8V+lX/L2akq9I+TB/E/zckcP+nYr9HZ/81Xd8tutY0cVw2LZnNq5Ay2wqz2uObsCV1K5ACSNulGFoFvX4Wd6i2fGNvcql3CcRl4u5gQmugPhChwgDDfUzKxMa9LVoeGPn6Y71vGr14ulawmPN3x3Pm5XNlIEhdyOonrEf+5F0OVg4t9EIMuOr1UTgMYQrZ2FxUaTnENcJs6gAaWyVYhTtPTagcwHqs47Udpl1+cvJTtYfGteBLstsXXzgkeJMz8vKBqABE7TI7VE2hvXx6Ib+Or14up3MNxHMozGcniOhk5rOfK3hgNDlVkQB00AuDDt40GWw3qeONXGlXjgsWRDuzEXLbEq4VWVWQkBREGA0gwDI36QHMBs6/P04vqQZbPL1VQ8LxyC6LTwXe46HPIGa7dIzZhJm2bQUbKVOw3V2GU9EvDfacVd19nF3rxd1FlIUCSYG5Mn41xJmVAuWT5H/QbH6MfiavG+MoLlsVyRNsda9TkznavNUenV6qok3+leVylzNfkrsSq8tXRREURFEWV5Ofmrn9Jv/wCZu1Y3rdT/AJjfwh/wC94ngLz3Fa3eKKIzLLCdSp2/5Gf/AO5UPSgPHGrvUUePCYwh7JnQbO0d4GouGlVrnBrpzEOAxDZWzNIYq4X7hINAQOOzcuzaZDEgW2WTEhdME7bU9+HXRczo8AuWK5mAI+agaCNlb40nZx171yFIhmHUcNEpyHXvCXhOF31CZrxLLEnO5Bgp0J10DfGhIt4x9FeLSoLi6TLD1Dr9Ni8w3DMQIzXjIYH02IjNaJGwnRXGv2vfUzHGtTEpUAzqs0YDAgYyvGxe4vhV1nuslwqHMiHIO1gRsQB8223R+m9VmohUqG1jA5s5dQPS6x0hsU1wOIDlubM5DGZolMmYAfVUw2+YknepmFUx4BaG1eloGmcp4kWYASuSF4TieWym+xYqoBFwjUZZ+qSNiJGpDHY60JwXU0uBXBDBKZ0Dr6+vsEtIsW5bBgTvGsd/vqCvNMp2LP4Z+fxX6Vf8vZqStVI+TB/E/wA3JHD/AKdiv0dn/wA1Xd8tutY1e4nauMgFskHOpMHKSgYZgG6Ej/Y3qjSJ28Wb0NywMJwvH28PlFybnLKD5zRTyVVCJHS4GMxPi9gA0GJDLwZWeu6xUIdIy4s328STcDaxjC7mNwfmx4mjMVuOb2T7AZMoEaCRBETVSWAN1+Al3zVraxw9T5SSsHwziKIwF1ZCDlqWJXMDbIVj7xcBYAaXOsAKL4Zlx1cdinSdfimYjheOJYC+CAbeQn/kNkksO8rcOgE5wDOmUHw8MfPeNm2sjp6vET80q5guIksFuMvhBtk3JCmVzhjHjLQ8ds67QMqtD41+FnF8icxPi714usXeHY4Bst0wTsXJOUMDAMgqYLagjoO0RXZxr9EAPGr/AOtuzxuF4wvbLXSyh8zgOVnK9krAUAbC6SNjIBnSJD4eHHvbxsUEGWzy3HaukrOrLH8j/oNj9GPxNdY3xlBctiuSJtjrXqcmc7V5qj06vVVEm/0ryuUuZr8ldiVXlq6KIiiIoiybfBWUtkxd9FZ2fKBZIBuOXaM1kmJJ3Jq01uNNa6VeE0kACfvaBIXOAuGCn5ru+vYj4Yf+BUTCjOof2Wfv/ujzXd9exHww/wDApMJnUP7LP3/3R5ru+vYj4Yf+BSYTOof2Wfv/ALo813fXsR8MP/ApMJnUP7LP3/3R5ru+vYj4Yf8AgUmEzqH9ln7/AO6PNd317EfDD/wKTCZ1D+yz9/8AdHmu769iPhh/4FJhM6h/ZZ+/+6PNd317EfDD/wACkwmdQ/ss/f8A3R5ru+vYj4Yf+BSYTOof2Wfv/un8OwHKzk3HuM7ZmZ8kyFVB6CqIhR0oSuUekZWqKoaGiQAniTpJN5xVPE8Ivc971rEm3zFVWXlq4+bzwQTr9Y/CugiCrVIWde+b8Z69/cJ++lZnR70R5vxnr39wn76V2dHvRHm/Gevf3CfvpXZ0e9Eeb8Z69/cJ++lZnR70R5vxnr39wn76VmdHvRHm/Gevf3CfvpXZ0e9Eeb8Z69/cJ++ldnR70R5vxnr39wn76VmdHvRHm/Gevf3CfvpXZ0e9Fb4PgORYt2QxbIuXMQATHUgaCqvdWcSiuVRE2x1r1OTOdq81R6dXqqihcWaxUuCIlWfWrNMlDliseaMxKtWRyxTNGYlKyOWKZozEpWRyxTNGYlKyOWKZozEpWRyxTNGYlKyOWKZozEpWRyxTNGYlKyOWKZozEpWRyxTNGYlKyOWKZozEpWRyxTNGYlKyOWKZozEpWRyxTNGYlKyOWKZozEpWRyxTNGYlKyOWKZozEpWRyxTNGYlKyOWKZozEpWRyxTNGYlKyOWKZozEpWRyxTNGYlKyOWKZozEpWRyxTNGYlKyOWKZozEpWRyxTNGYlKyOWKZozEpWU7axWyiQhDrS6lVxmp1tVV/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46" name="AutoShape 6" descr="data:image/jpeg;base64,/9j/4AAQSkZJRgABAQAAAQABAAD/2wCEAAkGBxATERUUEhEVFRUXFSIYFxgYGBsZGhsXFxYWGBsaGhkYHCggGxwlGxsaIjEhJS0rLi4uGB8zRDMsNygtLisBCgoKDg0OGxAQGy0lICQuLCwvLCwvLywsLyw0LjQsLCwsLCw2LCwsLy0sLCwsLywsLCwtLCwsLCwsLDQsLC8sLP/AABEIANQA7QMBEQACEQEDEQH/xAAbAAACAwEBAQAAAAAAAAAAAAAAAwIEBQYBB//EAE0QAAIBAgQEAQcHBwoFAwUAAAECEQADBBIhMQUTQVEiBhUyVGFxkRQjNEJSgbEHM3OhstHTQ3J0k5Wjs7TU8CRiksLDU8HxJYKi0uH/xAAaAQEAAwEBAQAAAAAAAAAAAAAAAQIEAwUG/8QAQBEAAQICBQcJBwQBBQEBAAAAAQACAxEEEiExURMUQYGR0fAFQlJhcaGxweEVIjIzNFNykqKy0vEjQ2KCwuIk/9oADAMBAAIRAxEAPwD7QSa+ciRH1zabzpXYBeSe9Uyj8TtSQRJ70yj8TtSQRJ70yj8TtSQRJ70yj8TtSQRJ70yj8TtSQRJ70yj8TtSQRJ70yj8TtSQRJ70yj8TtSQRJ70yj8TtSQRJ70yj8TtSQRJ70yj8TtSQRJ70yj8TtSQXhf2/rqco/E7UkEZ/b+umUfiUkEZ/b+umUfiUkEB/bTKPxO1JBeye9RlH4nakgiT3plH4nakgiT3plH4nakgiT3plH4nakgiT3plH4nakgiT3plH4nakgiT3plH4nakgiT3plH4nakgiT3plH4nakgiT3plH4nakgiT3plH4nakgiT3plH4nakgp262UR7jOZwVXKDb1jifGe0qwuXlURFERREURFERREURFERREURFERRFwmN4JhsTxDH86wl1kw9gpmUMVLDETlEGT4RprtXvQqXGgUSDk3FoLnztlP4d65loLimjyOwAE+b7TKNibUOZLRIEREDp9adKr7TpJMssQe2zjXoUhjcEtfJfh5cgcPw5y3ArAWmJAJeRIMTopkkABjuYBseUKUGgmM60E39mvEaZywVaowVzyb4XYw/EsXbsWltJ8nsNlUQJL4iT+oVxplIix6FCfFcSaz7T2NVmgBxkuurx1dFERREURFERREURFERREURFERREy1W2h87Uocsbyhxdy2s22AOV21AIlVkTXWBDhuEV7xOr29eC0wWtybnOE5SXCP5ZcUDxlsuvuyGPeZA+FUa+jm9ned65129Ed+9WeG+WONcjmKqAtHhAbKoGpMgSfdFWBo55g2nemUHRHfvWvd8pTPhumPanXrrl/8AitDINHcJho2neqGM0XsHfvVHF+U+LV/C6FCAV8GoMagnY+8aQRXCM2FDMqg2u3qwitPNHfvXScNx118ILjHxmNgNCcugEe01GRhmOwAWFs5W4HWuzmtrCzRPuWdiONXkMNcE9oUn3xExXcwIXQG129Zc4HRHfvTF4pfKhg+h7qB/7VTJQugNrt6nLjojv3q7cxF8IrC5JKgkQvX7qZKD0BtdvTLjojv3ri+MeW2Os3Mk2hrHiUbwezaT7YroKPBPMG129MsOiO/etb8nXlRisY90YhUXIAVCkSZJEsNxsR757VxpcCGyFWaJGYGnA4ldA4PYTKVox613FeYuaKIuP8quGXbJxGNs484YtaUMCltkJt5hbzF0YjxOfRHXrXt8nRWRjDosSDXEzcTO2+UiBcNJXKL7oLpyXOXOJY5c/wD9UdMmGW6eZbs/NvciLd6LZ9LMuUjMdG2r2BRKK6X/AOcGs8tsLrWi8stF0jOchdKazZVw51w7+tXeCPxC/fFocSvrFgXHm1YLW2YiEcG3rmUggmW0Mhaz02HRIEExDBaZvkLXSIE5ltug2HRdIlXhvc50p6OJrquB8CuWb129dxT4i5cREJZESFtlyNLYA+ueleHSqYyLDbDZDDQCTYSbTLGeC0tbIzmtysCsiiIoiKIiiIoiKIiiIoiKIiiIoiZarbQ+dqUOXOeWV4JaZjstm6T7hbmtFGaXMjgcXrTC+S/V4r5phsatw+Ez/ufw6VhMJwMis6lZxLAEtEAkiO3ur0DQbJNCqXtGlO4iuGdLZsPdN0gG4pIADQSYKxtp7NaqYJhEBhMzoQkablVt4skwxII08Wnw9lcokKIbXWoCJWL6VwBv+BQ/zT+xXaUqRDH/AB8itrr2/j5FcH5T4W6nEBfQZ0bKYLbMsIVA7FSD8a1TmJLyHWEFdPcxyBFPQjQASfuArhIzV5iU07HcR+btrbjMUBAI30+6NquyHNVc6Vy43G8Gv4q41xb9tCz5ijo5XNAAOdHn6sCR3q8pIIg0ra/JXhcTaxGKXEWkRsisrIWZXVnuNILE6Zi3YgkzXCmiUC/SPArZCP8ApHtHgV9JmvHUKvxDGJZtXLtwwltGuOYmFRSxMDfQGrNaXEAaUXBcW8pbXEV5eFw7YjlPbuXbbEoIdigDois7ZD4mSAfD1G/tUCFHoznOaQCQRO8jrGHauMQNeACreB8necLmfBEt8o5jl3a3bvQCUHjtZzbXNATKBKjU61sziltIDHgANqiw+7iRbeZWk222SXPIsN+M+30U/JPjOBF2+tnLcuMTdu3bbm7K5vSDG2ma2pYL82GCyJ3msNNEeOGtrAhgADRo1W2m8kmZXdsLJisQRW0nT/hdsrAgEGQdQR2rxVde0RFERNERREURYl6yLCXLly7btJ9ZmcIurHVngZZnLOpGmpq7QXSAC5BhBJTLFu5cUsl0MpUZWW4YbRNiAQBIbUamem9DZYUqu4PG1XsIjgtnM66fCSdz1J36AVBkrtB0qyTVVZFERREURMtVtofO1KHLl/L5QcNdBMA4e8J7TaOu1bKD/u9u9aYfyX6vFfHvJ21+c8Q8TCB7MqjWR3Fa6IxrnF2Fi86M4ixbPyIm6EQGGUSYkL4oP4z91bXvY02lUhw3PuC7zjfktYsWQbWkDXuYG5rk2RM5KzhYvn+MtoHyts+sTpI0kDvrSoFSsvo3A1ycLUTOW2upj6qpqZ0rzY1lLb2eRXrDmfh5L535Qcct3bqopzEGG29kxG21dmCya8t6uY/FtFrICSl4khTry5caH3FagNNYpMSC8xGGuXLVm7YKriLaFWRyQzIHzBCT6JEnxa6mKqPcdapnO5XPI7iFu4pUgpcYFip1hkOwYaGQenY11cNK5kLY4Hhxjbd6w926isuhRsrp84raH6s5R91caW8shh3WPArXA+U7tHgVPh/5OcPh8TYvjHYsm2xhbl2QxIgLMDTuOteeaS57S2qNQVwwm0Lt2v24MusDRtRA7g1mqOwVqrsFy/EeDYjDKbnB7eHRmgtbaRafX7I0AhmMqV1rdR6Y5hqxCZca1zc1Ov8AGcYLVqzctBr7WybvKVrogDKxgFAksftyIMTE1rNNZKYG2zf4KtUrkfJ69f4YWt2eD3b0rl+VfOK2SdEZHDkKsa5GgwDA6WhUiFKdgOCu9z3yrEmVg7MAun8jflCRbJvPZVPE163y8jTotoNDlANIYaADXpXm0gsdN0pGei3agBXXVjUrO8oeDri8O1hrly2GIJa02VxlYNoYMTEH2GukOJUdWA2oVzPBvyb2sNi7WJTGYt+WGGS5czBi+Xc6eHQyvU5dsuvd9LL2FpaLVAau3rIpRRF87/KdwXiN+7aNjNcwwChrQyQLguE8xlPiYZSvomRlOmprVBcyoWmw226tHFq0UaK2E/KEEkSIul1zniNIuvWz+TzyZu4G1dW6bWa7dz5bUlF8KruwEkxJ0Fc4rw4AAky0lKTGEaKYgaGz0BdXXFZ1wfGPyYWL73nONxqtdZ2jmyim4SYCRqgmMs7CJrYymOaAKos6lFVdhwbh4w9i3ZDvcFtAuZzmYx1JrM91ZxcpVyqIiiJlqttD52pQ5YPlRbVlyuAVNu4GB2IKag+ytdC/3eMVph/Jfq8V8vOBtcxgH8IaVE5VUAxlXKCBr1NbWRaoXmliYhtG9baSyoZOa4VAjaYMETrrNWiOrWldIZq2Ca3uM+V6XpW2SUiM0giR7fbXSE8EKkQSK4vitwEq0iQfxFdSuK+n8NYeaSTEcoHUAiMi7g6Ee+vKjfWN7PIr2G8z8B4L4txC8lnEZw6EFWJAt201X+Yonf8AXWltoXmuC1PPzWES6cjgjMssRmBIIVTEgkDL7BPaK5B0yQFDGt0rveCYa3xFbWJt3MOisrLdtm2WzaxuW0Yfb6ztppXIk3m1dgQNC5PyxfFcKckYQi2WA+UKQUZRBDZQZRtSMpgGNzWgNxXGouq/JLdL8xyZzrmEdi2nx/32rJyh8nWPArRA+W7tHgV3+Kw5YqQYjrBmDEjQjt1keyvJY+rOa6tdIEKk9gCF5qgoVC+HsRlDeKWMkbRvsJrsHm+rfPTtXUO0yvnp2ry7btMom8v19dhmaHJAnSB+o70BeDY3DcpBcDdhuXr2FfNF0bSdDIGctBOYeHoR1igcWym3iXioDi2VnEvHrXjpbMRfjwbSdssTvvIU9/Ce5oC4Xt08ee1AXC9unjzXllLQzQ4EyZyx4XLADfXUT76OLzKzDukpJcZWcBS+TIZC3QF1WIO8Eaa92JPtqK5vLbVFY3kW8bktcIjwLd/7R8IPVVXcHTY/GrZRzbXNw3q1cttc3DetWxZCiBtJI9kmYrM51YzKzuM7VK4YB91VRtpWJwmziLuHtXWxlwF7SuQEswCyhjE29tasTJejSXwIUd8MQhJriL3aDLFPtYa4yhlx1wqwkELZII7j5ui5Oiw2ktdBAI637178juyR8uuSNxlszrMfyfsPwpNMtDlPIja/eo37FxPTx9xdY1WzvBP/AKfYE/dSalkRj/hgA639mKmuDvEAjG3IP/JZ67fydFBjQgZGCNrv7It4O6RIx1wg6iEsnT+rpNQ6NCaZGCNr9684c11cRdtPda4FtW3BZUBBd76n0FGngWhuUxxDdAZEY0NJc4WEm4NIvJxK1aqsKZarbQ+dqUOVDFCb9me7/s1toF8XtHiVoh/Ifq8Ut8cwJAsArmUSANJvPbMiZJhZ071vA41T9FjFqrnjFuATZt6q50YEHlrmgQsxEgsQAGBEkxMy41y46lCjf4wFUt8ntkANABHiKm0BkJWGBzmDpPh70l5JetPAsrlgbaaHSFG2d1H3ws/eKKFmMo+T3RGmciPZmFYYn1rOzevXHzmdg8FqXLIATLZRhGvh19Geg7/jW4LzZAkzVb5T3wvhDETHbWYybbfr7UqiU1fJN6S9XGMNFwvSdiBoSI9Cex+89qmqEyTOlxtUjxB2BBw5ImACG11PdPYD/sAqoQwWjncbUtFAxGihZsgkDocw9grByl8kfl5FdwAKPZ0vJPxmNt2gDcaJ20J/AV48OE+J8IVYUB8WYYJrP854PMWzmT7LnSNhEDYe+K0ZvHlKXgtGZ0mUqveFXS/gYhrjNqSJFzSQojQbQoFXLKRoEtiuaPStDZbE48QwWYtmMsCp0ubNv00+6q5CkSlLwVc0pMpS7wvFx2BAgMQJna5uZ1mJ6mhg0gmcvBDRaSTOXgg47BfbO0fym3iP/cdfbTI0jDw40IKLScPBRXF4EbMRqD/KdNvePZtUmFSTo8FJotKN48FKzjsCpUqx8MxpcMTp1FQ6DSHTmL+xQ6i0ozmL+sK158w3/qf/AIt/+tc80jYd4VMxj9HvG9Tt8Us3JVHk5SYysNh7RVH0eIwTcFV1Fiw5OcLO0KvwKznwFhSSA2GQEjQwbajQ1zdeutMfUpsR2D3H9xUL3DLCnJncZlIAjPAObZipy6udZHbYRXVkGI5peBYOsX+J1KmfvBBIE7MdEr5dg8b7Ur5DhWb89J0Y6rBzNeI1iDJZ9P8AlH33zWOADUOkXYSnZfhapHKDgJADiQ/8jvTH4fhnDXOZ4Wl5lYAdLibkaDxn4CqGBFa7JlpnaJStx46lDKe9rRKVgHcQfIL04LDBmbmjwtmaSpAknQggxqdO3SpbR4xIAYbbrDaoz5xbVMrpYeB/zpVnAcLt22DqWPzYQbRlEEGAN9N//wCRxMxMFRFpborKplfNQsfTb39Hs/4mKpoV3/SM/N/gxadVWJMtVtofO1KHKjifpFn3t+zW2gXxe0eJWiH8h+rxWoFA2Fb1iVTiHELNoAXWjNoFgsT38IBJH76ImYTGW7gJRpgwRBBBiYIIBGhoieFHbff8KIudb6Pd/nn9oViifWs7N69YfPZ2DwWvfwnMVfERC9CRuPYa3TXnB9VxWdi+QmVbuKtKwk+NlBhgNIZtAeveTEA1NZSIsp2ccXeabgTYd5tX7LkDZMpI0iBDHKvs92tQSoMWYkrDcN+zcYe8k7ztJ9o9nsqZqRFxCrqhXEAEyRYAnvDDWsPKRnBH5eRWgGdHn/y8lQ8qLjKLZX0gxI98CsvJgm8z6l3oYmyJPBZ+DwVzEOLlycg7iMx7CNNNp2ke+vae4NEguLnhgkFa441m3bykKATJ9y766mSNB76oyZM1WHWcZqjdsOAPCARrHXbbsP110sK5udN16ziSQrDXP9WdhHQ+zrRLbkwIQQNzFFUk4rCbjGOxV+6mH8KWrhtnKBHhJWSzCZ0O3ce+sjw6di7MLAJm1VeKWsdb9OzevAmJVyw3+yASPvFcyx2K6iM3QsTFcTuK4S5Z5E9WV5+B37TQQxO1SYxlYV2X5MsQHNwhs24O8AhF0Ejbr95rhTWgQrF0a8uo5J6QXdeTZjBYafV7f+GteTIl0guXKH1cX8neJSsTxDDuwBZysZswBy7tGpEgyp21Mjea9aDRKVCaSAJzlIm3RouIkdNgtNiwEgqK2sKMkS0GVIWRqHubxlG52iJA0qxiU01iZCy223Q26c9t99qj3ZKbDDKpVrgh4+CKpjtEQT0Ob21QGlueHsZa3xJPndgBgp90IdsKFVc5XQkbhokhtCJk+IRvvG1Q3PHOLg2dowlcCLZ3CwznK6d6e6FpYa6rCFJhfDsRqOmo6V50WG9h9/TboVgRoVGx9Nvf0ez/AImKqmhbn/SM/N/gxadVWJMtVtofO1KHKjifpFn3v+zW2gXxe0eJWiH8h+rxWrW9Yly/lPwtecl/LmJUW2kgKFVi07TsW9hygdao8kCxdYQBMirnkrhGS2xb6xEazoB00mMxbf8ACKlpJFqiIAHSC3Ksua5xvo93+ef2hWKJ9azs3r1h89nYPBP8oOIrZSwHLBLlzI2XQwLN25AMgiSgk9BOwkjavLd8RWXx/wAovkFguLNlAIK21zOxzsFBYW1yrJMTJk96mVhJuF5XFz5ODG2udYBpJUeDeUIxlnmXLFl1C8yQ5BCgkFl5igBlYEGWUqQO4qXNkAdBVIUcRHOYQQ5pkQbwt/yfxou2iwZmUXGRSwIYhWIEzrPSTqYqq7qN36Uf0X/dWLlH5A/LyK2t+m/7eSzfKYn5uASZOwk7dqy8m/GdS70T4InYqPn3LbFtF2QgFiAfCO/f2xXtmHMzK45KZmVDC2ReW2B0Um9qVGYxAO4mCfbHUVUmqShNUnuT+I34zTGbYCZ1OgqwuXCVqyWshXCW+gkk/DpsTNSpBnaV6rMHMgnQdRA1O2gohtXzB+KXcPjr7oWy/KHDKDEqbrbdjA0NZyJkpMhdfwzyvvX7n5hVsg+IswzZdYIEjqKoSLlcMN8knyyxJxFpeXZtOqGcztJjTRQjTrpuelRXAKkQnK9+SefnJRVMtooIGqJ3JkzWanGcNaWCrRzPpBdnwLillMLYR84ZbKKwNu5oQigg+GvJtDphdabRYj6TEc2Ui5xHvNun2p3yvBxHj2j0L0wCSNYnQkweld86jTnPuEsLpS1LLmEXAfqG9HyzB/8AP/03o2K7R2OvemdRse4btmGhPZ8XAfqG9etjcGftfW2S6PT9KYXWaClRhzsMNF3GnSmYRcB+pu9evjsITMuDBGiXhuSeg7k+6TUNpMUACd2IBus0jqGxMwi4D9Q3ow2PwlucmcSAPQunRRAAldAO1RFjxIsq5nfgL77scUFAijQP1Dejh19bmLvOubLyLSyVZdQ+JJHiA2DD41xNy7R2GHRmMdKdZ5vBskzDsK2KqvPTLVbaHztShyo4n6RZ97/s1toF8XtHiVoh/Ifq8Vp3GABJ2Ak+4VvWJcfxvjXhzXJyEyEGkDcFu5Ee6a5Al85WACa9GBRJkaXYeSdwXjTG2rL6GsIYMAfZOhiPf20qXEsdVvut7VFIoYYSNIXWCui89c430e7/ADz+0KxRPrWdm9esPns7B4LXxGGLrbZSA9s5knacjIQY6FWI9mh6RW1eW74iuX455M27+hwZtk/nCmV7LjfVRdtljMEMVBq7X1exZI9GEWRBk4XESmm8E8nbdgjl4RmZQAjXmQW0AMxbVWcp9yyYGvaHOLlaDR2wpkWk3k3ldPgsPkWCczElmMRLMZMDoOgHYdaqu6pXfpR/Rf8AdWLlH5A/LyK2t+m/7eSq8WHztjWPGfwrz6K8sD3DQF2o3y4nYm3reGdiGNssY6rmkjTbWSAfhXYcoRxoGw71jDiLim4Th9u2gRBCjpM7+01U8oxSZkDZ6qSSTMqjicDhGuHO3zkj6xUzBiPbE1YcoR5WAbDvUTkvDgMGDJdQQD/KdDBJOvs3p7Rj4DYd6hO8yYdtYbUbhjtv0NR7SjYDZ6oubx/5N+HE3LjveGdy7eMRmLE6eHu23uqmfxSdCmZSbf5O+FyAL1yToBzEk7mB4J2k0NMi4DYlc4q9hvyd4NJi5fIO4Z1YfAppVTTYhwVg8hN8n/JyxgsQLdkuVZSxznMZ0XcAdAKu+M6JAJditYJNFd+QW9xDEXEyFFzCTmEEmMpiI28UfdNY2gG9YVnDjd5Qc2HYlcskaZiy5mKrBIA1id4jeriGDK1DYnHjLwfmWmWAAJMlCsaheoafuNRU68PPjWmnjj/CH4pezMow/osBJYwZUkkQhMSIEgTNAwSnPiaLwcWvFsowx9EGSxA1t5yNFJ0Ph23FCwXzRMXiNyEm1Ja4V3YQofKPq75Tm6CAdaFgx0Ik2eIYnwZran5pXcDMNWzZgPCdRAgfhUljcdMvBHWT4x9Ff4di2uBi1splcqATMgdfZ7qo5oErU0yV+1Wqh87Uocs3iF0JetMZgFpgTuAK20D4onaPNa4DS+E9o0yTMRxS06MssuZSJKExIjYVvXLM4gw2hcz5RcEs4gIFvFQDL+FwWA2SQpha4uY8NkwjWu4EeZMr+sb1ZwmEtIIBVRrACvoCBp6Ps/XVIEKKGARXAnFRk4pvE77yN66HzxZGni/6TWpcBQ4nVtWYNcPc0Orkj7yKwRCM9Z2b1tujt7FYucRXQrccQB4cvhkTvpP6632LPmr9IG1JfFzEXrm4J8LbRqBHfX3adqWKwo7uiNoXl3GTOW64kdQ2+TLO+muunvqbEFGdpA2jFe/LzmB5rQCNMp2BFLEzU1ZSG1PtYgXMQWWY5UaiNcwrByj8kdvkUdDMOBVOPkq3lCSDZgE+M6AkE6DYrr8K86jWtf2KaP8AKidiRy0F1FSzdhbgl8xKmWYQSSSYKAkRA8Otc5mUydBWJdBXBSsrH+JoNqZuBJBY+HJOeIjRjEbafdXVvbjx3IUq6lgtdXlXS1lMxyltcwZgEIaC++mhGmwKkhWsMxbxsRXxilW4lnI+qZg2UlAFgQX2Dew7+3WqkTFZF5xY/NEZC4JAIEjQkT6OtQy9SqDKtliUwxIB0IZjOsnSDqTJ9pIkiSRecxaVAFqba4pezQ2HI8QWQWO8SfQEga/q+4WDFRNTu/S0/RH8a6t+nPatzfpXfkFdxebLCtlYkAHSd5MSCCcoNZgsazuXjAF8cmDJ8ETl+t4e+2X75rpNnHHYo44714LeIZiOawEjK3zckADxKAuu+uYEaiIp7oF3HEk4471FbeMliz65dACm+ZZyAiPR0GeYYnoaklmjjjw60CQ97FSQzlcoBcwir0zcsusHQ6kyJPTSrAMvUWqzhreMhy7AmH5YBXqEygwIMENqQNCPbVSWWS6vVSvLSYuPFdBfLBUZBpCSwBHpEh4k5dqGpoCLTwSOLahzLBRmMzr1161zdfYitWq10PnalDlA71lifGe0qRcvKoiKIiiIoiKIiiIoiKIiiIoip8QwPMykOUKmQR7a7QouTnZOa0QI+SmCJzSBw276y/wFdMuzoBdc5h/bCPNt31l/gKZdnQCZzD+2EebbvrL/AAFMuzoBM5h/bCPNt31l/gKZdnQCZzD+2EebbvrL/AUy7OgEzmH9sI823fWX+Apl2dAJnMP7YR5tu+sv8BTLs6ATOYf2wjzbd9Zf4CmXZ0Amcw/thTw3DWW4LjXWcgRqBsaq+OHMqhslWJSQ5lRrQNKT5lDFi5BzOWgL35kZiT4iM+nbKB7aplJXLKvTwklgxfUXc40zQo+qJgCSWMkGM5jYERXEtXHHqokkjyfGvjBkAeJJBjXxjN4+3TQKOlWyvG7i9F5a4G2a5mZYICrIL5gHDzdmMxPokfZ0mpMUWcbPHtUSU7HAFGbM+YMSSCumrWzsSR9QfjUGKrCxTtcEA9K4SwACtEFQoC6amCVGp6yemlQYnUoloSzwERvbByhSBa8Bysxhlzarr6M7zrrU5XifGCgBSt8CVWRlfVWzEsMzEhmMyTGYhsuYgmBpFDFnoSVi3LVd6JztSOXptGuzuT3lxMworo5J71X2a/EJXCOSe9PZr8QlcI5J709mvxCVwjknvT2a/EJXCOSe9PZr8QlcI5J709mvxCVwjknvT2a/EJXCOSe9PZr8QlcI5J709mvxCVwjknvT2a/EJXCOSe9PZr8QlcI5J709mvxCVwjknvT2a/EJXCOSe9PZr8QlcI5J709mvxCVwjknvT2a/EJXCOSe9PZr8QlcI5J709mvxCVwjknvT2a/EJXCOSe9PZr8QlcI5J709mvxCVwjknvT2a/EJXCOSe9PZr8QlcI5J709mvxCVwjknvT2a/EJXCOSe9PZr8QlcI5J709mvxCVwjknvT2a/EJXC9S2RWiBQ3Q5zKgumplgK1xIzIcqxlNVAJXnMHeueeQeklUo5g70zyD0kqlHMHemeQeklUo5g70zyD0kqlHMHemeQeklUo5g70zyD0kqlHMHemeQeklUo5g70zyD0kqlHMHemeQeklUo5g70zyD0kqlHMHemeQeklUo5g70zyD0kqlHMHemeQeklUo5g70zyD0kqlHMHemeQeklUo5g70zyD0kqlHMHemeQeklUo5g70zyD0kqlHMHemeQeklUo5g70zyD0kqlHMHemeQeklUo5g70zyD0kqlHMHemeQeklUo5g70zyD0kqlHMHemeQeklUo5g70zyD0kqlHMHemeQeklUqSsDXSHGZEnUM5IRJe11UJN/pXlcpczX5K7EqvLV0URFERREURFERREURFERREURFERREURFERRFXxGPs2zFy7bQxMMyqY7wTUyXaHAixBNjSewEpXnjC+sWf6xf30kVfM6R9t2wo88YX1iz/WL++kimZ0j7bthR54wvrFn+sX99JFMzpH23bCjzxhfWLP9Yv76SKZnSPtu2FHnjC+sWf6xf30kUzOkfbdsKPPGF9Ys/1i/vpIpmdI+27YUeeML6xZ/rF/fSRTM6R9t2wo88YX1iz/AFi/vpIpmdI+27YVdBqFnRRQm2OtepyZztXmqPTq9VUSb/SvK5S5mvyV2JVeWrooiKIiiIoiUMVb08a6sUHiHpiZX+cIOm+hrpkn9E3Tu0Y9nWorBBxVvXxrowQ+IaOYhf5xkab6imSf0TdO7Rj2daVhim1zUooiKIiiIoiKIiiIoiKIsm2gOOuyAf8AhrW4n+VxVW0Le5xFDZI89/8AFi0TZT7A+Aqs1jD3YrLXiCeAm2hDLmOUglfzehBA+3+qrStktxo7veAcbLLdN92xerxSyQDyjqARos+IAjrtB326b1At44xUGixQSK108dF/+L9NylY4jZZgvLgkxqFEeiDqTBMsNBrUgT46pqH0eK1tat49e5IucVQkcuwDqR4gF1DW0GnvcfCgXQUVwHvvwumdBPkpni1mCRamAxAIVZygHqd9Rpv7KjRNVzSLMAuwxN/Z/hWsDibVxnUW4KRMgQcwJ0I32qSuMaHEhta4usM8dGKhx+wnyXEeFfzD9B9hqC9WoT3ZzDtPxN8QtCx6K+4fhULK/wCIqdQqJtjrXqcmc7V5qj06vVVEm/0ryuUuZr8ldiVXlq6KIiiIoioce4kuHw9y80wq6Abljoqj2liB99aqFRnUmO2E3Sdg0nUFSI8MaXFfP+HY17ZsZ+Yowdlr18sFIHNlhacFNcQVK+MFT4n01Ir6qkQGRBEqyOWcGtAnbVsLhb8AIPu2iwW2TWJr5S/4iZ16O3rvvT/Jy9euXsJayXAyNcxN3NlPLF0vlW74BmuMJIbwkB9jrXOnshQ4MaLMEENhtlMVqspltpk0XEWgkXhTCLi5rZYk9U8es+a+kV8et6KIqPG+IfJ7Fy7kL5FnKASSdugmOpPQAmtNDo+cR2wpymbzxfhiVSI+o0uWZc8psr3VNpm5WHF0ZVebpIBPLlYKiVG8ydtK2t5MrNY6sBWeW2ke7+Vt5kThLTaueWkSJXCfb2J/DOOG7eW3lGuHW6WGbKxeNLZI1UTqTB8S6VypNBEGEYk+eWysmJdLAnRLA2qzItZ0uqf+FtV5y6ooiKIiiLLsfTr39Gtf4uKq2hbX/Rs/N/8AFisYrEsrqsqoMbqWLSYKrBEEDXrv2BrqyGC0ngdZ4CxFU8NxZmGYWNIkwZP14ygLrOUdvSFdX0ZrTKtxZv7krEqS8TYsFFpTKjxBwV1cLp4ZKjfNEdKg0doEy7utun2T6pqKxXr8TbO6rZnId5iQA0keE+LwxHWQZg0FHFUEuv6uzff2oXFeniRlvAsBgNSRqS85jl0PhECDqw11qMgJC3iy7bf1dSFxXnnBwNbSzvOYgAHSScpjXfeAJk7UyDCbHd3rsxKmsV4vFHgHkwCCRqfqqT4vD4RMa66TpUmjtnKtx59yisVPjFzNgrx01sOdDI/NtsYEj2xWctquktdB+ph/k3xWhY9FfcPwqq4P+IqdQqJtjrXqcmc7V5qj06vVVEm/0ryuUuZr8ldiVXlq6KIiiKnxfilnDWWvX3CW1iWM9SFGg1JJIq7GOearb0XO8R8r5dFw9i3eQ3Chu3rwsW1uIpcLJRzOUSDA3EE1vg0GIRMmqqlwVy1x5Gw7XjhiEEm4zNaS2HtuUbx3GXNDLo0QYFBQo8/iusFuhRWCt8G43h76q9sQLh8LeEq7KIIDoSCwgjKSG8J0gVnjUeLDArWgbFayctK16yqUURYXlRwN8XybZfLZW5zLsHxMUHgQaRBJJJO2UadvT5NpzaHXiATeRVbgJ3ntw7TbjxjQspIaL1hv5EXblpku3hmxOI52LYT6Ckstq1I1AbLqY2mOlekOXIcOIHQ2WQ2VYYOJsLnap2DbpXE0YkSJvMzuC2/JvgLWLl+9dcNdvvJA9FUSRbUSJMLEnT9VedyhT2x2Q4MMSawabyTa4nWu0KFVJcbyt6vLXZFERREURZdj6de/o1r/ABcVVtC2v+jZ+b/4sWpVVjWOMfiMpY2zvtkbaLegG5MlhJIGk7VtyMKcp946/TEqsypNxDEBiOTpzCuznwAxMxGxDSJESNxUZGFKdbRPRfxZ33JMqPnDEQPmvqEklH9IMw0UAmNAQDBOYbQanIQpn3tOIu7d1glpSZWlbvE282UzlnKwymY2M7a1mLAH1Z671ItWXh+KXnIyIrKdnyuAfHlJjoFHQmT91an0eGz4jI4WYT78ZKs5q5w7E3XZhct5QAI0bcjXcQfu261xjQ4bQKpns44sUzM155QfRMR+gf8AYauAvWug/Uw/yb4hXLHor7h+FFwf8RU6hUTbHWvU5M52rzVHp1eqqJN/pXlcpczX5K7EqvLV0URcBxryO4vcN82uNOofOUt8vKFDZsqZ1YsAAQMwE9YrayPCEpsVZHFdS3BRdwa4fFub5yKHuRkLOsEOMvosGAIjtWcRS19dlitKxcnhOOYbgqtheTddRLcxLDqWfLnLXLhGW5pALqSRG0A5fao1IMUWjv8AK8LkRJa/l7ZXH4dbOHvSQwuyiC6pyDwo8HwyTmB729jtV4z4dWq8ymusCI6FEERoBIxuVLB43AWeHPhcPcc4gSVtXB/xHyksWUsmwPMAII8Ph0MCrDJ5Kz4ZdyrEiPiPL3mZKdjsDi8awT5ZewV2yo5q2YZX5moaSfYa8ebIQmBWBumpvWj5J+T+IwpvG9j72KFxgV5gHghYMb6n2QNBpMmuUaK18pNAQBPOHXDKz3sdeKlSvzrW4BMeJctsEuI033OlULwdAVXxGwxNxkF41pLCNzcde+cAVC7W8wJ25YFsSxnqD7qF4JuCOiNYPeN6MRaSzbKXMfeDXGAVma3zAZGiAW4M7HQ79KVxOcgofEYz4jeuHx/5NuJPxC9iLXFbli25UhlZjdbLbVDnVMidIG+kVsbS4YhhpZM93mrVTNdhxLC42xw66tnEPiMSqEq7qmY7SFVQFmJyzOsTNZmljogmJBXbKdt3evnvkBh8Vdxdq7h2utbQzfuXHfKwdGUrDHx3NQ20AqNRtVyXgHK6bhxoXscpOoIhth0YW3zGGBOk6V097yEx5GnHcXMg6gdCD0NWFJh/bC8WRxXUYRSMZdBJJGGs6mJPzmJ1MafCspuW5/0bPzf/ABYr2ON2ByomdZE6ZW9o6wPvq8KpP31iKpPdxeng21MZdfAumrfazfcBXYNgY8T7MJKLVG1cxcEsusbDKfrKNPFqSsmDUubAuB8cOzGQQTU3uYuCQqzAgQN4tSJzdSbnuyj74DYEwJ8W+ii1Nxj3z+bBEodYBhoMTLCNY2mapDEMfEdPds3KTNQe5igdFB1jYa+JtT4tAVy9yJ2PSwEE6eJdmM0tUEuYsekoPo6gDqrFtC/RoG+3epIgaDj42aMLVFqdx/6JiP0D/sNWUXrZQfqYf5N8Qrlj0V9w/Ci4P+IqdQqJtjrXqcmc7V5qj06vVVEm/wBK8rlLma/JXYlV5auvHJgwAT0kwPjBqRKdqkS0qkOJAKC6kSAdNQA0xqY6Ak6dK7ZAkyace5dckSZBTXHrpowkwJgDXYzPU6Ab+yoyJ449FXJlJbiFpozIYlYkAwXkgx00E/fVsg4XHHuVsifHuWRi8Hh7ly5dvm+4YAoOY6LbTIohVtuNT4nLEZtSOgFdRDeAGtlxq1KMgSVWHk7gVzMPliEE5iuMxM6aCfntZ2ET91T/AKhkLDqG7QoyGBXQ8F4dYsoeUjCT4i7M7kqSPE7szGDPU1miucTJx3KhbVMloVyULn7nk2jXlv37nMvL6MgC2Gjwxb3gHXeT8KlYzRGl4iPM3DZs9VKz5MoL3ylnNy/lMM4GQMdmCDYDYCf160QUNoiZUmbuu7ZxtUuH+S9m3fOIZmuXiNWeIDEmWUR4d4A6CimHQ2NiZQ2u61uVC1ooiKIiiLLsfTr39Gtf4uKq2hbX/Rs/N/8AFitY1LjFRbfLB8UZZiR9oHpmrpDLBMuE8L/KXUsSromJnxNA0mMsaDXLpO8zPcRFdCYMrB49/lLWoE0q1axRVWzkNGzZdZy+llWNPEREHaZ1qznQA4iVmvunqvUCa9W3igB49S065T4dIDACNpnJGse2hdAJu0dfd66FNqTaOLYFlLRGgbIrSJ1YFdBv0B26a1d2QbYQO+Wq3i1RancvFi2PEOZnBY6RlCAHQ6AFgdtpmuc4BfdZI+NmwKbZKT2cTAGcnUExlB6SPR9Hf27axNA6DO7x4n3IZpvlB9ExH6B/2GrKL1roP1MP8m+IVyx6K+4fhRcH/EVOoVE2x1r1OTOdq81R6dXqqiTf6V5XKXM1+SuxKry1dFEWfexFvPka2D4go9E9FjQ9s+3aa0tY6rWB0T8dy7BrpVgdHHgl3MSuYgrbBVoUmCFjNqSNtojQgn42DDKYJtG3jWrBhlYSl2rtuQgt24BWBuTLMsrI6an7zUua+1xJnbvtUuDpTmU1sRaJINkaGJIU6BlXT4iqhjwJh3jhNVquFxXtjEWWdVFtZILAwpAnMDqOpgz76PZEa0mfVpRzXtaTPqWiABt/uazTXFe1ChU8fguYV1iJ79SpnQidtjIqQZKj2Vkm5gLnS5OijUsNik7N2U7faNTNQWHFSOCuA6XCZK9TsBlbr1E/frSaioccOOO1aFVXVFERREURZdj6de/o1r/ExVW0La/6Nn5v/ixe4nhrlnZLmXPvv9m2BENuMp/6jWhkdoaA5s5eu/uWIiZBRe4Wx0Fw5dYBLmNSeja79Z2FG0gC2VurcoqoHDHnW60ZVBgsJym2Ts2k5T/1nemXbobjh19XX3JJQs8LuCZvkysDfQ5WWRrPUf8ATUupDDKTeJzQC1e2uF3AVIukRMgTHiZ26k6+Iant91DSGkEFuHgB5JJR80vGt0+6XIAknQF/b1n8InOWz+Hw3eCVUW+E3QkG+xbSGJPQkkxMGdPhQ0lhdOpZgkk/j0/JL878h/8ADasovWug/Uw/yb4q7Y9FfcPwqFwf8RU6hUTbHWvU5M52rzVHp1eqqJN/pXlcpczX5K7EqvLV0UREVKleQKTRZicYzFsmHvOFdkzAJBKMUaMzg7g1MlsNDqgVojRMAyM7iJi4YFS85v6piPhb/iUkozVv3Wfu/qjzm/qmI+Fr+JSSZq37rP3f1R50f1TEfC3/ABKiSZq37rP3f1R50f1TEfC3/EpJM1b91n7v6o86P6piPhb/AIlJJmrfus/d/VHnR/VMR8Lf8SkkzVv3Wfu/qjzo/qmI+Fv+JSSZq37rP3f1R50f1TEfC3/EpJM1b91n7v6o86P6piPhb/iUkmat+6z939U/h+PF3OMjoUbKyuBMlVYeiSNmFCFzjwDCqmYIImCJ4y0gaQs7GcVxfyi5Zw+Gs3BbRGZrmIa1rczwAq2H2y7z1rq1jKoc4nZ6hZ1QxOH4i9zmfJLKsVCEpxC6sqpYiQML0LN8amULpHZ6rRDpURjKkgRMm0A2mQN/YFD5JxL1dP7Sv/6WkoXSOwb1fPH9Bn6RuR8k4l6un9pX/wDS0lC6R2DemeP6DP0jcj5JxL1dP7Sv/wClpKF0jsG9M8f0GfpG5HyTiXq6f2lf/wBLSULpHYN6Z4/oM/SNyPknEvV0/tK//paShdI7BvTPH9Bn6RuR8k4l6un9pX/9LSULpHYN6jPH9Bn6RuR8k4l6un9pX/8AS0lC6R2DemeP6DP0jcoXcBxFlKthkKsCCDxK/BBEEfRe1T/pdI7BvVm06I1wc1rZi34RuXR8CxpvYa1dKZC6A5c2aPZmgT74FcojariFknO1XqooTbHWvU5M52rzVHp1eqqJN/pXlcpczX5K7EqvLV0URFERRFl+Tn5q5/Sb/wDmbtSb1up/zG/hD/gFZ4kjELlDEZxmynKcsHqCDvFAuMAtBM5XWTE7e9U7fyoDWTBiPCTl5Z1nqQ+UHXoacd29d3Zs42ed8/CU5JWGxOKbMCDmET4VAHzkHISNTy9dZE+yrWK8SHR2yIuM9Jwsn/2w0da8sNjVDSpOVZUErLQVOUmdGPjG8bbRrCl4ojiJGUzbfZfb1gWHG+/RO4MZJGhAywRABINose4/lJGukbdViq3NZT7dV8v/ADLr7ltexswAZgESE11TNmjQfXiOw36rLeMVYMokpnxPXKXdOfXLqaxxgBiTt9gGJSY0iYLbj6o+9Zxr9FQZqSNG3r9NuzxxjMyyTGYZsoQaBrW0yYINyd9APvmzjX6KRmoaZXysnPB3h7u3ZtVRecs3hn5/FfpV/wAvZqxWykfJg/if5uSOH/TsV+js/wDmq7vlt1rHpWzXJFl+UWEu3rQtWjlzMM7ByhVRLaMoJksFGnQmukMhpmdCaONayb+G4mwDZgrEOWXMhCtlTl5SRtPM191dZwrhxf6KBPTxd6puKwvEQtwW7hJM5SSkr47mUjQdOXMnad4g1BhztUjr4u9Uy5g8byQEcrcz3WJDL9bmG2NQdMxXQdu1A6HWtu9d01Ugy46O9Qv4biOoS5rBCklYjNejNpJYqbMHYFTPXNIMOyY7dgu1z4um1Vhw7iBFxc5CMHKqSpbxPdIDOG0bW3EAgBSJ72DodhOiXl6qHAkGWHkutrKrIoix/I/6DY/Rj8TXWN8ZQXLYrkibY616nJnO1eao9Or1VRJv9K8rlLma/JXYlV5auiiIoiKIsryc/NXP6Tf/AMzdqSt1P+Y38If8AkWcPjdczxuVGYbxa021WRc+4jbYTYujolFsqjts/LvlV4tMkw2I5dzxkXGywZBkrGeNRAJB0kaHptRQYkCu2z3RPvu1jWo38JirjeIjLmQkBtPC9tj7TpnkaTppU2ca/RSyNR4bbBbJ2jEEDyxkltYxiqrli7qjeEGAzE2SAQCRBK3Bm6B+g2WXBXESiuJYBIEi3Ae9PC0TbZplp03LuGxOZQLvhFuCYElsrgsfeShGh9E7dYxWdsWBVJLbZzl1TFmyYv06dFXE4bGsFGYCUbOA2ksl3wjSYVzagxsp9xmzjV6rvDiUVpJlpErMC23WA6YxOyd6zjZ8LaadRuHuGfcVKjXtt1oJWccaVVj6LK0cSHfOe/QvFwmKE5WOxglpObM5ViTqVEiR+qoEuNXqhjUcymMNGiQmB1nFX+HWryk8xpBVes+KWzfdGWo0LNHfCdKoJWnZZLzSuGfn8V+lX/L2akq9I+TB/E/zckcP+nYr9HZ/81Xd8tutY0cVw2LZnNq5Ay2wqz2uObsCV1K5ACSNulGFoFvX4Wd6i2fGNvcql3CcRl4u5gQmugPhChwgDDfUzKxMa9LVoeGPn6Y71vGr14ulawmPN3x3Pm5XNlIEhdyOonrEf+5F0OVg4t9EIMuOr1UTgMYQrZ2FxUaTnENcJs6gAaWyVYhTtPTagcwHqs47Udpl1+cvJTtYfGteBLstsXXzgkeJMz8vKBqABE7TI7VE2hvXx6Ib+Or14up3MNxHMozGcniOhk5rOfK3hgNDlVkQB00AuDDt40GWw3qeONXGlXjgsWRDuzEXLbEq4VWVWQkBREGA0gwDI36QHMBs6/P04vqQZbPL1VQ8LxyC6LTwXe46HPIGa7dIzZhJm2bQUbKVOw3V2GU9EvDfacVd19nF3rxd1FlIUCSYG5Mn41xJmVAuWT5H/QbH6MfiavG+MoLlsVyRNsda9TkznavNUenV6qok3+leVylzNfkrsSq8tXRREURFEWV5Ofmrn9Jv/wCZu1Y3rdT/AJjfwh/wC94ngLz3Fa3eKKIzLLCdSp2/5Gf/AO5UPSgPHGrvUUePCYwh7JnQbO0d4GouGlVrnBrpzEOAxDZWzNIYq4X7hINAQOOzcuzaZDEgW2WTEhdME7bU9+HXRczo8AuWK5mAI+agaCNlb40nZx171yFIhmHUcNEpyHXvCXhOF31CZrxLLEnO5Bgp0J10DfGhIt4x9FeLSoLi6TLD1Dr9Ni8w3DMQIzXjIYH02IjNaJGwnRXGv2vfUzHGtTEpUAzqs0YDAgYyvGxe4vhV1nuslwqHMiHIO1gRsQB8223R+m9VmohUqG1jA5s5dQPS6x0hsU1wOIDlubM5DGZolMmYAfVUw2+YknepmFUx4BaG1eloGmcp4kWYASuSF4TieWym+xYqoBFwjUZZ+qSNiJGpDHY60JwXU0uBXBDBKZ0Dr6+vsEtIsW5bBgTvGsd/vqCvNMp2LP4Z+fxX6Vf8vZqStVI+TB/E/wA3JHD/AKdiv0dn/wA1Xd8tutY1e4nauMgFskHOpMHKSgYZgG6Ej/Y3qjSJ28Wb0NywMJwvH28PlFybnLKD5zRTyVVCJHS4GMxPi9gA0GJDLwZWeu6xUIdIy4s328STcDaxjC7mNwfmx4mjMVuOb2T7AZMoEaCRBETVSWAN1+Al3zVraxw9T5SSsHwziKIwF1ZCDlqWJXMDbIVj7xcBYAaXOsAKL4Zlx1cdinSdfimYjheOJYC+CAbeQn/kNkksO8rcOgE5wDOmUHw8MfPeNm2sjp6vET80q5guIksFuMvhBtk3JCmVzhjHjLQ8ds67QMqtD41+FnF8icxPi714usXeHY4Bst0wTsXJOUMDAMgqYLagjoO0RXZxr9EAPGr/AOtuzxuF4wvbLXSyh8zgOVnK9krAUAbC6SNjIBnSJD4eHHvbxsUEGWzy3HaukrOrLH8j/oNj9GPxNdY3xlBctiuSJtjrXqcmc7V5qj06vVVEm/0ryuUuZr8ldiVXlq6KIiiIoiybfBWUtkxd9FZ2fKBZIBuOXaM1kmJJ3Jq01uNNa6VeE0kACfvaBIXOAuGCn5ru+vYj4Yf+BUTCjOof2Wfv/ujzXd9exHww/wDApMJnUP7LP3/3R5ru+vYj4Yf+BSYTOof2Wfv/ALo813fXsR8MP/ApMJnUP7LP3/3R5ru+vYj4Yf8AgUmEzqH9ln7/AO6PNd317EfDD/wKTCZ1D+yz9/8AdHmu769iPhh/4FJhM6h/ZZ+/+6PNd317EfDD/wACkwmdQ/ss/f8A3R5ru+vYj4Yf+BSYTOof2Wfv/un8OwHKzk3HuM7ZmZ8kyFVB6CqIhR0oSuUekZWqKoaGiQAniTpJN5xVPE8Ivc971rEm3zFVWXlq4+bzwQTr9Y/CugiCrVIWde+b8Z69/cJ++lZnR70R5vxnr39wn76V2dHvRHm/Gevf3CfvpXZ0e9Eeb8Z69/cJ++lZnR70R5vxnr39wn76VmdHvRHm/Gevf3CfvpXZ0e9Eeb8Z69/cJ++ldnR70R5vxnr39wn76VmdHvRHm/Gevf3CfvpXZ0e9Fb4PgORYt2QxbIuXMQATHUgaCqvdWcSiuVRE2x1r1OTOdq81R6dXqqihcWaxUuCIlWfWrNMlDliseaMxKtWRyxTNGYlKyOWKZozEpWRyxTNGYlKyOWKZozEpWRyxTNGYlKyOWKZozEpWRyxTNGYlKyOWKZozEpWRyxTNGYlKyOWKZozEpWRyxTNGYlKyOWKZozEpWRyxTNGYlKyOWKZozEpWRyxTNGYlKyOWKZozEpWRyxTNGYlKyOWKZozEpWRyxTNGYlKyOWKZozEpWRyxTNGYlKyOWKZozEpWRyxTNGYlKyOWKZozEpWRyxTNGYlKyOWKZozEpWU7axWyiQhDrS6lVxmp1tVV/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48" name="AutoShape 8" descr="data:image/jpeg;base64,/9j/4AAQSkZJRgABAQAAAQABAAD/2wCEAAkGBxATERUUEhEVFRUXFSIYFxgYGBsZGhsXFxYWGBsaGhkYHCggGxwlGxsaIjEhJS0rLi4uGB8zRDMsNygtLisBCgoKDg0OGxAQGy0lICQuLCwvLCwvLywsLyw0LjQsLCwsLCw2LCwsLy0sLCwsLywsLCwtLCwsLCwsLDQsLC8sLP/AABEIANQA7QMBEQACEQEDEQH/xAAbAAACAwEBAQAAAAAAAAAAAAAAAwIEBQYBB//EAE0QAAIBAgQEAQcHBwoFAwUAAAECEQADBBIhMQUTQVEiBhUyVGFxkRQjNEJSgbEHM3OhstHTQ3J0k5Wjs7TU8CRiksLDU8HxJYKi0uH/xAAaAQEAAwEBAQAAAAAAAAAAAAAAAQIEAwUG/8QAQBEAAQICBQcJBwQBBQEBAAAAAQACAxEEEiExURMUQYGR0fAFQlJhcaGxweEVIjIzNFNykqKy0vEjQ2KCwuIk/9oADAMBAAIRAxEAPwD7QSa+ciRH1zabzpXYBeSe9Uyj8TtSQRJ70yj8TtSQRJ70yj8TtSQRJ70yj8TtSQRJ70yj8TtSQRJ70yj8TtSQRJ70yj8TtSQRJ70yj8TtSQRJ70yj8TtSQRJ70yj8TtSQRJ70yj8TtSQRJ70yj8TtSQXhf2/rqco/E7UkEZ/b+umUfiUkEZ/b+umUfiUkEB/bTKPxO1JBeye9RlH4nakgiT3plH4nakgiT3plH4nakgiT3plH4nakgiT3plH4nakgiT3plH4nakgiT3plH4nakgiT3plH4nakgiT3plH4nakgiT3plH4nakgiT3plH4nakgiT3plH4nakgp262UR7jOZwVXKDb1jifGe0qwuXlURFERREURFERREURFERREURFERRFwmN4JhsTxDH86wl1kw9gpmUMVLDETlEGT4RprtXvQqXGgUSDk3FoLnztlP4d65loLimjyOwAE+b7TKNibUOZLRIEREDp9adKr7TpJMssQe2zjXoUhjcEtfJfh5cgcPw5y3ArAWmJAJeRIMTopkkABjuYBseUKUGgmM60E39mvEaZywVaowVzyb4XYw/EsXbsWltJ8nsNlUQJL4iT+oVxplIix6FCfFcSaz7T2NVmgBxkuurx1dFERREURFERREURFERREURFERREy1W2h87Uocsbyhxdy2s22AOV21AIlVkTXWBDhuEV7xOr29eC0wWtybnOE5SXCP5ZcUDxlsuvuyGPeZA+FUa+jm9ned65129Ed+9WeG+WONcjmKqAtHhAbKoGpMgSfdFWBo55g2nemUHRHfvWvd8pTPhumPanXrrl/8AitDINHcJho2neqGM0XsHfvVHF+U+LV/C6FCAV8GoMagnY+8aQRXCM2FDMqg2u3qwitPNHfvXScNx118ILjHxmNgNCcugEe01GRhmOwAWFs5W4HWuzmtrCzRPuWdiONXkMNcE9oUn3xExXcwIXQG129Zc4HRHfvTF4pfKhg+h7qB/7VTJQugNrt6nLjojv3q7cxF8IrC5JKgkQvX7qZKD0BtdvTLjojv3ri+MeW2Os3Mk2hrHiUbwezaT7YroKPBPMG129MsOiO/etb8nXlRisY90YhUXIAVCkSZJEsNxsR757VxpcCGyFWaJGYGnA4ldA4PYTKVox613FeYuaKIuP8quGXbJxGNs484YtaUMCltkJt5hbzF0YjxOfRHXrXt8nRWRjDosSDXEzcTO2+UiBcNJXKL7oLpyXOXOJY5c/wD9UdMmGW6eZbs/NvciLd6LZ9LMuUjMdG2r2BRKK6X/AOcGs8tsLrWi8stF0jOchdKazZVw51w7+tXeCPxC/fFocSvrFgXHm1YLW2YiEcG3rmUggmW0Mhaz02HRIEExDBaZvkLXSIE5ltug2HRdIlXhvc50p6OJrquB8CuWb129dxT4i5cREJZESFtlyNLYA+ueleHSqYyLDbDZDDQCTYSbTLGeC0tbIzmtysCsiiIoiKIiiIoiKIiiIoiKIiiIoiZarbQ+dqUOXOeWV4JaZjstm6T7hbmtFGaXMjgcXrTC+S/V4r5phsatw+Ez/ufw6VhMJwMis6lZxLAEtEAkiO3ur0DQbJNCqXtGlO4iuGdLZsPdN0gG4pIADQSYKxtp7NaqYJhEBhMzoQkablVt4skwxII08Wnw9lcokKIbXWoCJWL6VwBv+BQ/zT+xXaUqRDH/AB8itrr2/j5FcH5T4W6nEBfQZ0bKYLbMsIVA7FSD8a1TmJLyHWEFdPcxyBFPQjQASfuArhIzV5iU07HcR+btrbjMUBAI30+6NquyHNVc6Vy43G8Gv4q41xb9tCz5ijo5XNAAOdHn6sCR3q8pIIg0ra/JXhcTaxGKXEWkRsisrIWZXVnuNILE6Zi3YgkzXCmiUC/SPArZCP8ApHtHgV9JmvHUKvxDGJZtXLtwwltGuOYmFRSxMDfQGrNaXEAaUXBcW8pbXEV5eFw7YjlPbuXbbEoIdigDois7ZD4mSAfD1G/tUCFHoznOaQCQRO8jrGHauMQNeACreB8necLmfBEt8o5jl3a3bvQCUHjtZzbXNATKBKjU61sziltIDHgANqiw+7iRbeZWk222SXPIsN+M+30U/JPjOBF2+tnLcuMTdu3bbm7K5vSDG2ma2pYL82GCyJ3msNNEeOGtrAhgADRo1W2m8kmZXdsLJisQRW0nT/hdsrAgEGQdQR2rxVde0RFERNERREURYl6yLCXLly7btJ9ZmcIurHVngZZnLOpGmpq7QXSAC5BhBJTLFu5cUsl0MpUZWW4YbRNiAQBIbUamem9DZYUqu4PG1XsIjgtnM66fCSdz1J36AVBkrtB0qyTVVZFERREURMtVtofO1KHLl/L5QcNdBMA4e8J7TaOu1bKD/u9u9aYfyX6vFfHvJ21+c8Q8TCB7MqjWR3Fa6IxrnF2Fi86M4ixbPyIm6EQGGUSYkL4oP4z91bXvY02lUhw3PuC7zjfktYsWQbWkDXuYG5rk2RM5KzhYvn+MtoHyts+sTpI0kDvrSoFSsvo3A1ycLUTOW2upj6qpqZ0rzY1lLb2eRXrDmfh5L535Qcct3bqopzEGG29kxG21dmCya8t6uY/FtFrICSl4khTry5caH3FagNNYpMSC8xGGuXLVm7YKriLaFWRyQzIHzBCT6JEnxa6mKqPcdapnO5XPI7iFu4pUgpcYFip1hkOwYaGQenY11cNK5kLY4Hhxjbd6w926isuhRsrp84raH6s5R91caW8shh3WPArXA+U7tHgVPh/5OcPh8TYvjHYsm2xhbl2QxIgLMDTuOteeaS57S2qNQVwwm0Lt2v24MusDRtRA7g1mqOwVqrsFy/EeDYjDKbnB7eHRmgtbaRafX7I0AhmMqV1rdR6Y5hqxCZca1zc1Ov8AGcYLVqzctBr7WybvKVrogDKxgFAksftyIMTE1rNNZKYG2zf4KtUrkfJ69f4YWt2eD3b0rl+VfOK2SdEZHDkKsa5GgwDA6WhUiFKdgOCu9z3yrEmVg7MAun8jflCRbJvPZVPE163y8jTotoNDlANIYaADXpXm0gsdN0pGei3agBXXVjUrO8oeDri8O1hrly2GIJa02VxlYNoYMTEH2GukOJUdWA2oVzPBvyb2sNi7WJTGYt+WGGS5czBi+Xc6eHQyvU5dsuvd9LL2FpaLVAau3rIpRRF87/KdwXiN+7aNjNcwwChrQyQLguE8xlPiYZSvomRlOmprVBcyoWmw226tHFq0UaK2E/KEEkSIul1zniNIuvWz+TzyZu4G1dW6bWa7dz5bUlF8KruwEkxJ0Fc4rw4AAky0lKTGEaKYgaGz0BdXXFZ1wfGPyYWL73nONxqtdZ2jmyim4SYCRqgmMs7CJrYymOaAKos6lFVdhwbh4w9i3ZDvcFtAuZzmYx1JrM91ZxcpVyqIiiJlqttD52pQ5YPlRbVlyuAVNu4GB2IKag+ytdC/3eMVph/Jfq8V8vOBtcxgH8IaVE5VUAxlXKCBr1NbWRaoXmliYhtG9baSyoZOa4VAjaYMETrrNWiOrWldIZq2Ca3uM+V6XpW2SUiM0giR7fbXSE8EKkQSK4vitwEq0iQfxFdSuK+n8NYeaSTEcoHUAiMi7g6Ee+vKjfWN7PIr2G8z8B4L4txC8lnEZw6EFWJAt201X+Yonf8AXWltoXmuC1PPzWES6cjgjMssRmBIIVTEgkDL7BPaK5B0yQFDGt0rveCYa3xFbWJt3MOisrLdtm2WzaxuW0Yfb6ztppXIk3m1dgQNC5PyxfFcKckYQi2WA+UKQUZRBDZQZRtSMpgGNzWgNxXGouq/JLdL8xyZzrmEdi2nx/32rJyh8nWPArRA+W7tHgV3+Kw5YqQYjrBmDEjQjt1keyvJY+rOa6tdIEKk9gCF5qgoVC+HsRlDeKWMkbRvsJrsHm+rfPTtXUO0yvnp2ry7btMom8v19dhmaHJAnSB+o70BeDY3DcpBcDdhuXr2FfNF0bSdDIGctBOYeHoR1igcWym3iXioDi2VnEvHrXjpbMRfjwbSdssTvvIU9/Ce5oC4Xt08ee1AXC9unjzXllLQzQ4EyZyx4XLADfXUT76OLzKzDukpJcZWcBS+TIZC3QF1WIO8Eaa92JPtqK5vLbVFY3kW8bktcIjwLd/7R8IPVVXcHTY/GrZRzbXNw3q1cttc3DetWxZCiBtJI9kmYrM51YzKzuM7VK4YB91VRtpWJwmziLuHtXWxlwF7SuQEswCyhjE29tasTJejSXwIUd8MQhJriL3aDLFPtYa4yhlx1wqwkELZII7j5ui5Oiw2ktdBAI637178juyR8uuSNxlszrMfyfsPwpNMtDlPIja/eo37FxPTx9xdY1WzvBP/AKfYE/dSalkRj/hgA639mKmuDvEAjG3IP/JZ67fydFBjQgZGCNrv7It4O6RIx1wg6iEsnT+rpNQ6NCaZGCNr9684c11cRdtPda4FtW3BZUBBd76n0FGngWhuUxxDdAZEY0NJc4WEm4NIvJxK1aqsKZarbQ+dqUOVDFCb9me7/s1toF8XtHiVoh/Ifq8Ut8cwJAsArmUSANJvPbMiZJhZ071vA41T9FjFqrnjFuATZt6q50YEHlrmgQsxEgsQAGBEkxMy41y46lCjf4wFUt8ntkANABHiKm0BkJWGBzmDpPh70l5JetPAsrlgbaaHSFG2d1H3ws/eKKFmMo+T3RGmciPZmFYYn1rOzevXHzmdg8FqXLIATLZRhGvh19Geg7/jW4LzZAkzVb5T3wvhDETHbWYybbfr7UqiU1fJN6S9XGMNFwvSdiBoSI9Cex+89qmqEyTOlxtUjxB2BBw5ImACG11PdPYD/sAqoQwWjncbUtFAxGihZsgkDocw9grByl8kfl5FdwAKPZ0vJPxmNt2gDcaJ20J/AV48OE+J8IVYUB8WYYJrP854PMWzmT7LnSNhEDYe+K0ZvHlKXgtGZ0mUqveFXS/gYhrjNqSJFzSQojQbQoFXLKRoEtiuaPStDZbE48QwWYtmMsCp0ubNv00+6q5CkSlLwVc0pMpS7wvFx2BAgMQJna5uZ1mJ6mhg0gmcvBDRaSTOXgg47BfbO0fym3iP/cdfbTI0jDw40IKLScPBRXF4EbMRqD/KdNvePZtUmFSTo8FJotKN48FKzjsCpUqx8MxpcMTp1FQ6DSHTmL+xQ6i0ozmL+sK158w3/qf/AIt/+tc80jYd4VMxj9HvG9Tt8Us3JVHk5SYysNh7RVH0eIwTcFV1Fiw5OcLO0KvwKznwFhSSA2GQEjQwbajQ1zdeutMfUpsR2D3H9xUL3DLCnJncZlIAjPAObZipy6udZHbYRXVkGI5peBYOsX+J1KmfvBBIE7MdEr5dg8b7Ur5DhWb89J0Y6rBzNeI1iDJZ9P8AlH33zWOADUOkXYSnZfhapHKDgJADiQ/8jvTH4fhnDXOZ4Wl5lYAdLibkaDxn4CqGBFa7JlpnaJStx46lDKe9rRKVgHcQfIL04LDBmbmjwtmaSpAknQggxqdO3SpbR4xIAYbbrDaoz5xbVMrpYeB/zpVnAcLt22DqWPzYQbRlEEGAN9N//wCRxMxMFRFpborKplfNQsfTb39Hs/4mKpoV3/SM/N/gxadVWJMtVtofO1KHKjifpFn3t+zW2gXxe0eJWiH8h+rxWoFA2Fb1iVTiHELNoAXWjNoFgsT38IBJH76ImYTGW7gJRpgwRBBBiYIIBGhoieFHbff8KIudb6Pd/nn9oViifWs7N69YfPZ2DwWvfwnMVfERC9CRuPYa3TXnB9VxWdi+QmVbuKtKwk+NlBhgNIZtAeveTEA1NZSIsp2ccXeabgTYd5tX7LkDZMpI0iBDHKvs92tQSoMWYkrDcN+zcYe8k7ztJ9o9nsqZqRFxCrqhXEAEyRYAnvDDWsPKRnBH5eRWgGdHn/y8lQ8qLjKLZX0gxI98CsvJgm8z6l3oYmyJPBZ+DwVzEOLlycg7iMx7CNNNp2ke+vae4NEguLnhgkFa441m3bykKATJ9y766mSNB76oyZM1WHWcZqjdsOAPCARrHXbbsP110sK5udN16ziSQrDXP9WdhHQ+zrRLbkwIQQNzFFUk4rCbjGOxV+6mH8KWrhtnKBHhJWSzCZ0O3ce+sjw6di7MLAJm1VeKWsdb9OzevAmJVyw3+yASPvFcyx2K6iM3QsTFcTuK4S5Z5E9WV5+B37TQQxO1SYxlYV2X5MsQHNwhs24O8AhF0Ejbr95rhTWgQrF0a8uo5J6QXdeTZjBYafV7f+GteTIl0guXKH1cX8neJSsTxDDuwBZysZswBy7tGpEgyp21Mjea9aDRKVCaSAJzlIm3RouIkdNgtNiwEgqK2sKMkS0GVIWRqHubxlG52iJA0qxiU01iZCy223Q26c9t99qj3ZKbDDKpVrgh4+CKpjtEQT0Ob21QGlueHsZa3xJPndgBgp90IdsKFVc5XQkbhokhtCJk+IRvvG1Q3PHOLg2dowlcCLZ3CwznK6d6e6FpYa6rCFJhfDsRqOmo6V50WG9h9/TboVgRoVGx9Nvf0ez/AImKqmhbn/SM/N/gxadVWJMtVtofO1KHKjifpFn3v+zW2gXxe0eJWiH8h+rxWrW9Yly/lPwtecl/LmJUW2kgKFVi07TsW9hygdao8kCxdYQBMirnkrhGS2xb6xEazoB00mMxbf8ACKlpJFqiIAHSC3Ksua5xvo93+ef2hWKJ9azs3r1h89nYPBP8oOIrZSwHLBLlzI2XQwLN25AMgiSgk9BOwkjavLd8RWXx/wAovkFguLNlAIK21zOxzsFBYW1yrJMTJk96mVhJuF5XFz5ODG2udYBpJUeDeUIxlnmXLFl1C8yQ5BCgkFl5igBlYEGWUqQO4qXNkAdBVIUcRHOYQQ5pkQbwt/yfxou2iwZmUXGRSwIYhWIEzrPSTqYqq7qN36Uf0X/dWLlH5A/LyK2t+m/7eSzfKYn5uASZOwk7dqy8m/GdS70T4InYqPn3LbFtF2QgFiAfCO/f2xXtmHMzK45KZmVDC2ReW2B0Um9qVGYxAO4mCfbHUVUmqShNUnuT+I34zTGbYCZ1OgqwuXCVqyWshXCW+gkk/DpsTNSpBnaV6rMHMgnQdRA1O2gohtXzB+KXcPjr7oWy/KHDKDEqbrbdjA0NZyJkpMhdfwzyvvX7n5hVsg+IswzZdYIEjqKoSLlcMN8knyyxJxFpeXZtOqGcztJjTRQjTrpuelRXAKkQnK9+SefnJRVMtooIGqJ3JkzWanGcNaWCrRzPpBdnwLillMLYR84ZbKKwNu5oQigg+GvJtDphdabRYj6TEc2Ui5xHvNun2p3yvBxHj2j0L0wCSNYnQkweld86jTnPuEsLpS1LLmEXAfqG9HyzB/8AP/03o2K7R2OvemdRse4btmGhPZ8XAfqG9etjcGftfW2S6PT9KYXWaClRhzsMNF3GnSmYRcB+pu9evjsITMuDBGiXhuSeg7k+6TUNpMUACd2IBus0jqGxMwi4D9Q3ow2PwlucmcSAPQunRRAAldAO1RFjxIsq5nfgL77scUFAijQP1Dejh19bmLvOubLyLSyVZdQ+JJHiA2DD41xNy7R2GHRmMdKdZ5vBskzDsK2KqvPTLVbaHztShyo4n6RZ97/s1toF8XtHiVoh/Ifq8Vp3GABJ2Ak+4VvWJcfxvjXhzXJyEyEGkDcFu5Ee6a5Al85WACa9GBRJkaXYeSdwXjTG2rL6GsIYMAfZOhiPf20qXEsdVvut7VFIoYYSNIXWCui89c430e7/ADz+0KxRPrWdm9esPns7B4LXxGGLrbZSA9s5knacjIQY6FWI9mh6RW1eW74iuX455M27+hwZtk/nCmV7LjfVRdtljMEMVBq7X1exZI9GEWRBk4XESmm8E8nbdgjl4RmZQAjXmQW0AMxbVWcp9yyYGvaHOLlaDR2wpkWk3k3ldPgsPkWCczElmMRLMZMDoOgHYdaqu6pXfpR/Rf8AdWLlH5A/LyK2t+m/7eSq8WHztjWPGfwrz6K8sD3DQF2o3y4nYm3reGdiGNssY6rmkjTbWSAfhXYcoRxoGw71jDiLim4Th9u2gRBCjpM7+01U8oxSZkDZ6qSSTMqjicDhGuHO3zkj6xUzBiPbE1YcoR5WAbDvUTkvDgMGDJdQQD/KdDBJOvs3p7Rj4DYd6hO8yYdtYbUbhjtv0NR7SjYDZ6oubx/5N+HE3LjveGdy7eMRmLE6eHu23uqmfxSdCmZSbf5O+FyAL1yToBzEk7mB4J2k0NMi4DYlc4q9hvyd4NJi5fIO4Z1YfAppVTTYhwVg8hN8n/JyxgsQLdkuVZSxznMZ0XcAdAKu+M6JAJditYJNFd+QW9xDEXEyFFzCTmEEmMpiI28UfdNY2gG9YVnDjd5Qc2HYlcskaZiy5mKrBIA1id4jeriGDK1DYnHjLwfmWmWAAJMlCsaheoafuNRU68PPjWmnjj/CH4pezMow/osBJYwZUkkQhMSIEgTNAwSnPiaLwcWvFsowx9EGSxA1t5yNFJ0Ph23FCwXzRMXiNyEm1Ja4V3YQofKPq75Tm6CAdaFgx0Ik2eIYnwZran5pXcDMNWzZgPCdRAgfhUljcdMvBHWT4x9Ff4di2uBi1splcqATMgdfZ7qo5oErU0yV+1Wqh87Uocs3iF0JetMZgFpgTuAK20D4onaPNa4DS+E9o0yTMRxS06MssuZSJKExIjYVvXLM4gw2hcz5RcEs4gIFvFQDL+FwWA2SQpha4uY8NkwjWu4EeZMr+sb1ZwmEtIIBVRrACvoCBp6Ps/XVIEKKGARXAnFRk4pvE77yN66HzxZGni/6TWpcBQ4nVtWYNcPc0Orkj7yKwRCM9Z2b1tujt7FYucRXQrccQB4cvhkTvpP6632LPmr9IG1JfFzEXrm4J8LbRqBHfX3adqWKwo7uiNoXl3GTOW64kdQ2+TLO+muunvqbEFGdpA2jFe/LzmB5rQCNMp2BFLEzU1ZSG1PtYgXMQWWY5UaiNcwrByj8kdvkUdDMOBVOPkq3lCSDZgE+M6AkE6DYrr8K86jWtf2KaP8AKidiRy0F1FSzdhbgl8xKmWYQSSSYKAkRA8Otc5mUydBWJdBXBSsrH+JoNqZuBJBY+HJOeIjRjEbafdXVvbjx3IUq6lgtdXlXS1lMxyltcwZgEIaC++mhGmwKkhWsMxbxsRXxilW4lnI+qZg2UlAFgQX2Dew7+3WqkTFZF5xY/NEZC4JAIEjQkT6OtQy9SqDKtliUwxIB0IZjOsnSDqTJ9pIkiSRecxaVAFqba4pezQ2HI8QWQWO8SfQEga/q+4WDFRNTu/S0/RH8a6t+nPatzfpXfkFdxebLCtlYkAHSd5MSCCcoNZgsazuXjAF8cmDJ8ETl+t4e+2X75rpNnHHYo44714LeIZiOawEjK3zckADxKAuu+uYEaiIp7oF3HEk4471FbeMliz65dACm+ZZyAiPR0GeYYnoaklmjjjw60CQ97FSQzlcoBcwir0zcsusHQ6kyJPTSrAMvUWqzhreMhy7AmH5YBXqEygwIMENqQNCPbVSWWS6vVSvLSYuPFdBfLBUZBpCSwBHpEh4k5dqGpoCLTwSOLahzLBRmMzr1161zdfYitWq10PnalDlA71lifGe0qRcvKoiKIiiIoiKIiiIoiKIiiIoip8QwPMykOUKmQR7a7QouTnZOa0QI+SmCJzSBw276y/wFdMuzoBdc5h/bCPNt31l/gKZdnQCZzD+2EebbvrL/AAFMuzoBM5h/bCPNt31l/gKZdnQCZzD+2EebbvrL/AUy7OgEzmH9sI823fWX+Apl2dAJnMP7YR5tu+sv8BTLs6ATOYf2wjzbd9Zf4CmXZ0Amcw/thTw3DWW4LjXWcgRqBsaq+OHMqhslWJSQ5lRrQNKT5lDFi5BzOWgL35kZiT4iM+nbKB7aplJXLKvTwklgxfUXc40zQo+qJgCSWMkGM5jYERXEtXHHqokkjyfGvjBkAeJJBjXxjN4+3TQKOlWyvG7i9F5a4G2a5mZYICrIL5gHDzdmMxPokfZ0mpMUWcbPHtUSU7HAFGbM+YMSSCumrWzsSR9QfjUGKrCxTtcEA9K4SwACtEFQoC6amCVGp6yemlQYnUoloSzwERvbByhSBa8Bysxhlzarr6M7zrrU5XifGCgBSt8CVWRlfVWzEsMzEhmMyTGYhsuYgmBpFDFnoSVi3LVd6JztSOXptGuzuT3lxMworo5J71X2a/EJXCOSe9PZr8QlcI5J709mvxCVwjknvT2a/EJXCOSe9PZr8QlcI5J709mvxCVwjknvT2a/EJXCOSe9PZr8QlcI5J709mvxCVwjknvT2a/EJXCOSe9PZr8QlcI5J709mvxCVwjknvT2a/EJXCOSe9PZr8QlcI5J709mvxCVwjknvT2a/EJXCOSe9PZr8QlcI5J709mvxCVwjknvT2a/EJXCOSe9PZr8QlcI5J709mvxCVwjknvT2a/EJXCOSe9PZr8QlcI5J709mvxCVwjknvT2a/EJXCOSe9PZr8QlcI5J709mvxCVwjknvT2a/EJXC9S2RWiBQ3Q5zKgumplgK1xIzIcqxlNVAJXnMHeueeQeklUo5g70zyD0kqlHMHemeQeklUo5g70zyD0kqlHMHemeQeklUo5g70zyD0kqlHMHemeQeklUo5g70zyD0kqlHMHemeQeklUo5g70zyD0kqlHMHemeQeklUo5g70zyD0kqlHMHemeQeklUo5g70zyD0kqlHMHemeQeklUo5g70zyD0kqlHMHemeQeklUo5g70zyD0kqlHMHemeQeklUo5g70zyD0kqlHMHemeQeklUo5g70zyD0kqlHMHemeQeklUo5g70zyD0kqlHMHemeQeklUo5g70zyD0kqlHMHemeQeklUqSsDXSHGZEnUM5IRJe11UJN/pXlcpczX5K7EqvLV0URFERREURFERREURFERREURFERREURFERRFXxGPs2zFy7bQxMMyqY7wTUyXaHAixBNjSewEpXnjC+sWf6xf30kVfM6R9t2wo88YX1iz/WL++kimZ0j7bthR54wvrFn+sX99JFMzpH23bCjzxhfWLP9Yv76SKZnSPtu2FHnjC+sWf6xf30kUzOkfbdsKPPGF9Ys/1i/vpIpmdI+27YUeeML6xZ/rF/fSRTM6R9t2wo88YX1iz/AFi/vpIpmdI+27YVdBqFnRRQm2OtepyZztXmqPTq9VUSb/SvK5S5mvyV2JVeWrooiKIiiIoiUMVb08a6sUHiHpiZX+cIOm+hrpkn9E3Tu0Y9nWorBBxVvXxrowQ+IaOYhf5xkab6imSf0TdO7Rj2daVhim1zUooiKIiiIoiKIiiIoiKIsm2gOOuyAf8AhrW4n+VxVW0Le5xFDZI89/8AFi0TZT7A+Aqs1jD3YrLXiCeAm2hDLmOUglfzehBA+3+qrStktxo7veAcbLLdN92xerxSyQDyjqARos+IAjrtB326b1At44xUGixQSK108dF/+L9NylY4jZZgvLgkxqFEeiDqTBMsNBrUgT46pqH0eK1tat49e5IucVQkcuwDqR4gF1DW0GnvcfCgXQUVwHvvwumdBPkpni1mCRamAxAIVZygHqd9Rpv7KjRNVzSLMAuwxN/Z/hWsDibVxnUW4KRMgQcwJ0I32qSuMaHEhta4usM8dGKhx+wnyXEeFfzD9B9hqC9WoT3ZzDtPxN8QtCx6K+4fhULK/wCIqdQqJtjrXqcmc7V5qj06vVVEm/0ryuUuZr8ldiVXlq6KIiiIoioce4kuHw9y80wq6Abljoqj2liB99aqFRnUmO2E3Sdg0nUFSI8MaXFfP+HY17ZsZ+Yowdlr18sFIHNlhacFNcQVK+MFT4n01Ir6qkQGRBEqyOWcGtAnbVsLhb8AIPu2iwW2TWJr5S/4iZ16O3rvvT/Jy9euXsJayXAyNcxN3NlPLF0vlW74BmuMJIbwkB9jrXOnshQ4MaLMEENhtlMVqspltpk0XEWgkXhTCLi5rZYk9U8es+a+kV8et6KIqPG+IfJ7Fy7kL5FnKASSdugmOpPQAmtNDo+cR2wpymbzxfhiVSI+o0uWZc8psr3VNpm5WHF0ZVebpIBPLlYKiVG8ydtK2t5MrNY6sBWeW2ke7+Vt5kThLTaueWkSJXCfb2J/DOOG7eW3lGuHW6WGbKxeNLZI1UTqTB8S6VypNBEGEYk+eWysmJdLAnRLA2qzItZ0uqf+FtV5y6ooiKIiiLLsfTr39Gtf4uKq2hbX/Rs/N/8AFisYrEsrqsqoMbqWLSYKrBEEDXrv2BrqyGC0ngdZ4CxFU8NxZmGYWNIkwZP14ygLrOUdvSFdX0ZrTKtxZv7krEqS8TYsFFpTKjxBwV1cLp4ZKjfNEdKg0doEy7utun2T6pqKxXr8TbO6rZnId5iQA0keE+LwxHWQZg0FHFUEuv6uzff2oXFeniRlvAsBgNSRqS85jl0PhECDqw11qMgJC3iy7bf1dSFxXnnBwNbSzvOYgAHSScpjXfeAJk7UyDCbHd3rsxKmsV4vFHgHkwCCRqfqqT4vD4RMa66TpUmjtnKtx59yisVPjFzNgrx01sOdDI/NtsYEj2xWctquktdB+ph/k3xWhY9FfcPwqq4P+IqdQqJtjrXqcmc7V5qj06vVVEm/0ryuUuZr8ldiVXlq6KIiiKnxfilnDWWvX3CW1iWM9SFGg1JJIq7GOearb0XO8R8r5dFw9i3eQ3Chu3rwsW1uIpcLJRzOUSDA3EE1vg0GIRMmqqlwVy1x5Gw7XjhiEEm4zNaS2HtuUbx3GXNDLo0QYFBQo8/iusFuhRWCt8G43h76q9sQLh8LeEq7KIIDoSCwgjKSG8J0gVnjUeLDArWgbFayctK16yqUURYXlRwN8XybZfLZW5zLsHxMUHgQaRBJJJO2UadvT5NpzaHXiATeRVbgJ3ntw7TbjxjQspIaL1hv5EXblpku3hmxOI52LYT6Ckstq1I1AbLqY2mOlekOXIcOIHQ2WQ2VYYOJsLnap2DbpXE0YkSJvMzuC2/JvgLWLl+9dcNdvvJA9FUSRbUSJMLEnT9VedyhT2x2Q4MMSawabyTa4nWu0KFVJcbyt6vLXZFERREURZdj6de/o1r/ABcVVtC2v+jZ+b/4sWpVVjWOMfiMpY2zvtkbaLegG5MlhJIGk7VtyMKcp946/TEqsypNxDEBiOTpzCuznwAxMxGxDSJESNxUZGFKdbRPRfxZ33JMqPnDEQPmvqEklH9IMw0UAmNAQDBOYbQanIQpn3tOIu7d1glpSZWlbvE282UzlnKwymY2M7a1mLAH1Z671ItWXh+KXnIyIrKdnyuAfHlJjoFHQmT91an0eGz4jI4WYT78ZKs5q5w7E3XZhct5QAI0bcjXcQfu261xjQ4bQKpns44sUzM155QfRMR+gf8AYauAvWug/Uw/yb4hXLHor7h+FFwf8RU6hUTbHWvU5M52rzVHp1eqqJN/pXlcpczX5K7EqvLV0URcBxryO4vcN82uNOofOUt8vKFDZsqZ1YsAAQMwE9YrayPCEpsVZHFdS3BRdwa4fFub5yKHuRkLOsEOMvosGAIjtWcRS19dlitKxcnhOOYbgqtheTddRLcxLDqWfLnLXLhGW5pALqSRG0A5fao1IMUWjv8AK8LkRJa/l7ZXH4dbOHvSQwuyiC6pyDwo8HwyTmB729jtV4z4dWq8ymusCI6FEERoBIxuVLB43AWeHPhcPcc4gSVtXB/xHyksWUsmwPMAII8Ph0MCrDJ5Kz4ZdyrEiPiPL3mZKdjsDi8awT5ZewV2yo5q2YZX5moaSfYa8ebIQmBWBumpvWj5J+T+IwpvG9j72KFxgV5gHghYMb6n2QNBpMmuUaK18pNAQBPOHXDKz3sdeKlSvzrW4BMeJctsEuI033OlULwdAVXxGwxNxkF41pLCNzcde+cAVC7W8wJ25YFsSxnqD7qF4JuCOiNYPeN6MRaSzbKXMfeDXGAVma3zAZGiAW4M7HQ79KVxOcgofEYz4jeuHx/5NuJPxC9iLXFbli25UhlZjdbLbVDnVMidIG+kVsbS4YhhpZM93mrVTNdhxLC42xw66tnEPiMSqEq7qmY7SFVQFmJyzOsTNZmljogmJBXbKdt3evnvkBh8Vdxdq7h2utbQzfuXHfKwdGUrDHx3NQ20AqNRtVyXgHK6bhxoXscpOoIhth0YW3zGGBOk6V097yEx5GnHcXMg6gdCD0NWFJh/bC8WRxXUYRSMZdBJJGGs6mJPzmJ1MafCspuW5/0bPzf/ABYr2ON2ByomdZE6ZW9o6wPvq8KpP31iKpPdxeng21MZdfAumrfazfcBXYNgY8T7MJKLVG1cxcEsusbDKfrKNPFqSsmDUubAuB8cOzGQQTU3uYuCQqzAgQN4tSJzdSbnuyj74DYEwJ8W+ii1Nxj3z+bBEodYBhoMTLCNY2mapDEMfEdPds3KTNQe5igdFB1jYa+JtT4tAVy9yJ2PSwEE6eJdmM0tUEuYsekoPo6gDqrFtC/RoG+3epIgaDj42aMLVFqdx/6JiP0D/sNWUXrZQfqYf5N8Qrlj0V9w/Ci4P+IqdQqJtjrXqcmc7V5qj06vVVEm/wBK8rlLma/JXYlV5auvHJgwAT0kwPjBqRKdqkS0qkOJAKC6kSAdNQA0xqY6Ak6dK7ZAkyace5dckSZBTXHrpowkwJgDXYzPU6Ab+yoyJ449FXJlJbiFpozIYlYkAwXkgx00E/fVsg4XHHuVsifHuWRi8Hh7ly5dvm+4YAoOY6LbTIohVtuNT4nLEZtSOgFdRDeAGtlxq1KMgSVWHk7gVzMPliEE5iuMxM6aCfntZ2ET91T/AKhkLDqG7QoyGBXQ8F4dYsoeUjCT4i7M7kqSPE7szGDPU1miucTJx3KhbVMloVyULn7nk2jXlv37nMvL6MgC2Gjwxb3gHXeT8KlYzRGl4iPM3DZs9VKz5MoL3ylnNy/lMM4GQMdmCDYDYCf160QUNoiZUmbuu7ZxtUuH+S9m3fOIZmuXiNWeIDEmWUR4d4A6CimHQ2NiZQ2u61uVC1ooiKIiiLLsfTr39Gtf4uKq2hbX/Rs/N/8AFitY1LjFRbfLB8UZZiR9oHpmrpDLBMuE8L/KXUsSromJnxNA0mMsaDXLpO8zPcRFdCYMrB49/lLWoE0q1axRVWzkNGzZdZy+llWNPEREHaZ1qznQA4iVmvunqvUCa9W3igB49S065T4dIDACNpnJGse2hdAJu0dfd66FNqTaOLYFlLRGgbIrSJ1YFdBv0B26a1d2QbYQO+Wq3i1RancvFi2PEOZnBY6RlCAHQ6AFgdtpmuc4BfdZI+NmwKbZKT2cTAGcnUExlB6SPR9Hf27axNA6DO7x4n3IZpvlB9ExH6B/2GrKL1roP1MP8m+IVyx6K+4fhRcH/EVOoVE2x1r1OTOdq81R6dXqqiTf6V5XKXM1+SuxKry1dFEWfexFvPka2D4go9E9FjQ9s+3aa0tY6rWB0T8dy7BrpVgdHHgl3MSuYgrbBVoUmCFjNqSNtojQgn42DDKYJtG3jWrBhlYSl2rtuQgt24BWBuTLMsrI6an7zUua+1xJnbvtUuDpTmU1sRaJINkaGJIU6BlXT4iqhjwJh3jhNVquFxXtjEWWdVFtZILAwpAnMDqOpgz76PZEa0mfVpRzXtaTPqWiABt/uazTXFe1ChU8fguYV1iJ79SpnQidtjIqQZKj2Vkm5gLnS5OijUsNik7N2U7faNTNQWHFSOCuA6XCZK9TsBlbr1E/frSaioccOOO1aFVXVFERREURZdj6de/o1r/ExVW0La/6Nn5v/ixe4nhrlnZLmXPvv9m2BENuMp/6jWhkdoaA5s5eu/uWIiZBRe4Wx0Fw5dYBLmNSeja79Z2FG0gC2VurcoqoHDHnW60ZVBgsJym2Ts2k5T/1nemXbobjh19XX3JJQs8LuCZvkysDfQ5WWRrPUf8ATUupDDKTeJzQC1e2uF3AVIukRMgTHiZ26k6+Iant91DSGkEFuHgB5JJR80vGt0+6XIAknQF/b1n8InOWz+Hw3eCVUW+E3QkG+xbSGJPQkkxMGdPhQ0lhdOpZgkk/j0/JL878h/8ADasovWug/Uw/yb4q7Y9FfcPwqFwf8RU6hUTbHWvU5M52rzVHp1eqqJN/pXlcpczX5K7EqvLV0UREVKleQKTRZicYzFsmHvOFdkzAJBKMUaMzg7g1MlsNDqgVojRMAyM7iJi4YFS85v6piPhb/iUkozVv3Wfu/qjzm/qmI+Fr+JSSZq37rP3f1R50f1TEfC3/ABKiSZq37rP3f1R50f1TEfC3/EpJM1b91n7v6o86P6piPhb/AIlJJmrfus/d/VHnR/VMR8Lf8SkkzVv3Wfu/qjzo/qmI+Fv+JSSZq37rP3f1R50f1TEfC3/EpJM1b91n7v6o86P6piPhb/iUkmat+6z939U/h+PF3OMjoUbKyuBMlVYeiSNmFCFzjwDCqmYIImCJ4y0gaQs7GcVxfyi5Zw+Gs3BbRGZrmIa1rczwAq2H2y7z1rq1jKoc4nZ6hZ1QxOH4i9zmfJLKsVCEpxC6sqpYiQML0LN8amULpHZ6rRDpURjKkgRMm0A2mQN/YFD5JxL1dP7Sv/6WkoXSOwb1fPH9Bn6RuR8k4l6un9pX/wDS0lC6R2DemeP6DP0jcj5JxL1dP7Sv/wClpKF0jsG9M8f0GfpG5HyTiXq6f2lf/wBLSULpHYN6Z4/oM/SNyPknEvV0/tK//paShdI7BvTPH9Bn6RuR8k4l6un9pX/9LSULpHYN6jPH9Bn6RuR8k4l6un9pX/8AS0lC6R2DemeP6DP0jcoXcBxFlKthkKsCCDxK/BBEEfRe1T/pdI7BvVm06I1wc1rZi34RuXR8CxpvYa1dKZC6A5c2aPZmgT74FcojariFknO1XqooTbHWvU5M52rzVHp1eqqJN/pXlcpczX5K7EqvLV0URFERRFl+Tn5q5/Sb/wDmbtSb1up/zG/hD/gFZ4kjELlDEZxmynKcsHqCDvFAuMAtBM5XWTE7e9U7fyoDWTBiPCTl5Z1nqQ+UHXoacd29d3Zs42ed8/CU5JWGxOKbMCDmET4VAHzkHISNTy9dZE+yrWK8SHR2yIuM9Jwsn/2w0da8sNjVDSpOVZUErLQVOUmdGPjG8bbRrCl4ojiJGUzbfZfb1gWHG+/RO4MZJGhAywRABINose4/lJGukbdViq3NZT7dV8v/ADLr7ltexswAZgESE11TNmjQfXiOw36rLeMVYMokpnxPXKXdOfXLqaxxgBiTt9gGJSY0iYLbj6o+9Zxr9FQZqSNG3r9NuzxxjMyyTGYZsoQaBrW0yYINyd9APvmzjX6KRmoaZXysnPB3h7u3ZtVRecs3hn5/FfpV/wAvZqxWykfJg/if5uSOH/TsV+js/wDmq7vlt1rHpWzXJFl+UWEu3rQtWjlzMM7ByhVRLaMoJksFGnQmukMhpmdCaONayb+G4mwDZgrEOWXMhCtlTl5SRtPM191dZwrhxf6KBPTxd6puKwvEQtwW7hJM5SSkr47mUjQdOXMnad4g1BhztUjr4u9Uy5g8byQEcrcz3WJDL9bmG2NQdMxXQdu1A6HWtu9d01Ugy46O9Qv4biOoS5rBCklYjNejNpJYqbMHYFTPXNIMOyY7dgu1z4um1Vhw7iBFxc5CMHKqSpbxPdIDOG0bW3EAgBSJ72DodhOiXl6qHAkGWHkutrKrIoix/I/6DY/Rj8TXWN8ZQXLYrkibY616nJnO1eao9Or1VRJv9K8rlLma/JXYlV5auiiIoiKIsryc/NXP6Tf/AMzdqSt1P+Y38If8AkWcPjdczxuVGYbxa021WRc+4jbYTYujolFsqjts/LvlV4tMkw2I5dzxkXGywZBkrGeNRAJB0kaHptRQYkCu2z3RPvu1jWo38JirjeIjLmQkBtPC9tj7TpnkaTppU2ca/RSyNR4bbBbJ2jEEDyxkltYxiqrli7qjeEGAzE2SAQCRBK3Bm6B+g2WXBXESiuJYBIEi3Ae9PC0TbZplp03LuGxOZQLvhFuCYElsrgsfeShGh9E7dYxWdsWBVJLbZzl1TFmyYv06dFXE4bGsFGYCUbOA2ksl3wjSYVzagxsp9xmzjV6rvDiUVpJlpErMC23WA6YxOyd6zjZ8LaadRuHuGfcVKjXtt1oJWccaVVj6LK0cSHfOe/QvFwmKE5WOxglpObM5ViTqVEiR+qoEuNXqhjUcymMNGiQmB1nFX+HWryk8xpBVes+KWzfdGWo0LNHfCdKoJWnZZLzSuGfn8V+lX/L2akq9I+TB/E/zckcP+nYr9HZ/81Xd8tutY0cVw2LZnNq5Ay2wqz2uObsCV1K5ACSNulGFoFvX4Wd6i2fGNvcql3CcRl4u5gQmugPhChwgDDfUzKxMa9LVoeGPn6Y71vGr14ulawmPN3x3Pm5XNlIEhdyOonrEf+5F0OVg4t9EIMuOr1UTgMYQrZ2FxUaTnENcJs6gAaWyVYhTtPTagcwHqs47Udpl1+cvJTtYfGteBLstsXXzgkeJMz8vKBqABE7TI7VE2hvXx6Ib+Or14up3MNxHMozGcniOhk5rOfK3hgNDlVkQB00AuDDt40GWw3qeONXGlXjgsWRDuzEXLbEq4VWVWQkBREGA0gwDI36QHMBs6/P04vqQZbPL1VQ8LxyC6LTwXe46HPIGa7dIzZhJm2bQUbKVOw3V2GU9EvDfacVd19nF3rxd1FlIUCSYG5Mn41xJmVAuWT5H/QbH6MfiavG+MoLlsVyRNsda9TkznavNUenV6qok3+leVylzNfkrsSq8tXRREURFEWV5Ofmrn9Jv/wCZu1Y3rdT/AJjfwh/wC94ngLz3Fa3eKKIzLLCdSp2/5Gf/AO5UPSgPHGrvUUePCYwh7JnQbO0d4GouGlVrnBrpzEOAxDZWzNIYq4X7hINAQOOzcuzaZDEgW2WTEhdME7bU9+HXRczo8AuWK5mAI+agaCNlb40nZx171yFIhmHUcNEpyHXvCXhOF31CZrxLLEnO5Bgp0J10DfGhIt4x9FeLSoLi6TLD1Dr9Ni8w3DMQIzXjIYH02IjNaJGwnRXGv2vfUzHGtTEpUAzqs0YDAgYyvGxe4vhV1nuslwqHMiHIO1gRsQB8223R+m9VmohUqG1jA5s5dQPS6x0hsU1wOIDlubM5DGZolMmYAfVUw2+YknepmFUx4BaG1eloGmcp4kWYASuSF4TieWym+xYqoBFwjUZZ+qSNiJGpDHY60JwXU0uBXBDBKZ0Dr6+vsEtIsW5bBgTvGsd/vqCvNMp2LP4Z+fxX6Vf8vZqStVI+TB/E/wA3JHD/AKdiv0dn/wA1Xd8tutY1e4nauMgFskHOpMHKSgYZgG6Ej/Y3qjSJ28Wb0NywMJwvH28PlFybnLKD5zRTyVVCJHS4GMxPi9gA0GJDLwZWeu6xUIdIy4s328STcDaxjC7mNwfmx4mjMVuOb2T7AZMoEaCRBETVSWAN1+Al3zVraxw9T5SSsHwziKIwF1ZCDlqWJXMDbIVj7xcBYAaXOsAKL4Zlx1cdinSdfimYjheOJYC+CAbeQn/kNkksO8rcOgE5wDOmUHw8MfPeNm2sjp6vET80q5guIksFuMvhBtk3JCmVzhjHjLQ8ds67QMqtD41+FnF8icxPi714usXeHY4Bst0wTsXJOUMDAMgqYLagjoO0RXZxr9EAPGr/AOtuzxuF4wvbLXSyh8zgOVnK9krAUAbC6SNjIBnSJD4eHHvbxsUEGWzy3HaukrOrLH8j/oNj9GPxNdY3xlBctiuSJtjrXqcmc7V5qj06vVVEm/0ryuUuZr8ldiVXlq6KIiiIoiybfBWUtkxd9FZ2fKBZIBuOXaM1kmJJ3Jq01uNNa6VeE0kACfvaBIXOAuGCn5ru+vYj4Yf+BUTCjOof2Wfv/ujzXd9exHww/wDApMJnUP7LP3/3R5ru+vYj4Yf+BSYTOof2Wfv/ALo813fXsR8MP/ApMJnUP7LP3/3R5ru+vYj4Yf8AgUmEzqH9ln7/AO6PNd317EfDD/wKTCZ1D+yz9/8AdHmu769iPhh/4FJhM6h/ZZ+/+6PNd317EfDD/wACkwmdQ/ss/f8A3R5ru+vYj4Yf+BSYTOof2Wfv/un8OwHKzk3HuM7ZmZ8kyFVB6CqIhR0oSuUekZWqKoaGiQAniTpJN5xVPE8Ivc971rEm3zFVWXlq4+bzwQTr9Y/CugiCrVIWde+b8Z69/cJ++lZnR70R5vxnr39wn76V2dHvRHm/Gevf3CfvpXZ0e9Eeb8Z69/cJ++lZnR70R5vxnr39wn76VmdHvRHm/Gevf3CfvpXZ0e9Eeb8Z69/cJ++ldnR70R5vxnr39wn76VmdHvRHm/Gevf3CfvpXZ0e9Fb4PgORYt2QxbIuXMQATHUgaCqvdWcSiuVRE2x1r1OTOdq81R6dXqqihcWaxUuCIlWfWrNMlDliseaMxKtWRyxTNGYlKyOWKZozEpWRyxTNGYlKyOWKZozEpWRyxTNGYlKyOWKZozEpWRyxTNGYlKyOWKZozEpWRyxTNGYlKyOWKZozEpWRyxTNGYlKyOWKZozEpWRyxTNGYlKyOWKZozEpWRyxTNGYlKyOWKZozEpWRyxTNGYlKyOWKZozEpWRyxTNGYlKyOWKZozEpWRyxTNGYlKyOWKZozEpWRyxTNGYlKyOWKZozEpWRyxTNGYlKyOWKZozEpWU7axWyiQhDrS6lVxmp1tVV/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50" name="AutoShape 10" descr="data:image/jpeg;base64,/9j/4AAQSkZJRgABAQAAAQABAAD/2wCEAAkGBxATERUUEhEVFRUXFSIYFxgYGBsZGhsXFxYWGBsaGhkYHCggGxwlGxsaIjEhJS0rLi4uGB8zRDMsNygtLisBCgoKDg0OGxAQGy0lICQuLCwvLCwvLywsLyw0LjQsLCwsLCw2LCwsLy0sLCwsLywsLCwtLCwsLCwsLDQsLC8sLP/AABEIANQA7QMBEQACEQEDEQH/xAAbAAACAwEBAQAAAAAAAAAAAAAAAwIEBQYBB//EAE0QAAIBAgQEAQcHBwoFAwUAAAECEQADBBIhMQUTQVEiBhUyVGFxkRQjNEJSgbEHM3OhstHTQ3J0k5Wjs7TU8CRiksLDU8HxJYKi0uH/xAAaAQEAAwEBAQAAAAAAAAAAAAAAAQIEAwUG/8QAQBEAAQICBQcJBwQBBQEBAAAAAQACAxEEEiExURMUQYGR0fAFQlJhcaGxweEVIjIzNFNykqKy0vEjQ2KCwuIk/9oADAMBAAIRAxEAPwD7QSa+ciRH1zabzpXYBeSe9Uyj8TtSQRJ70yj8TtSQRJ70yj8TtSQRJ70yj8TtSQRJ70yj8TtSQRJ70yj8TtSQRJ70yj8TtSQRJ70yj8TtSQRJ70yj8TtSQRJ70yj8TtSQRJ70yj8TtSQRJ70yj8TtSQXhf2/rqco/E7UkEZ/b+umUfiUkEZ/b+umUfiUkEB/bTKPxO1JBeye9RlH4nakgiT3plH4nakgiT3plH4nakgiT3plH4nakgiT3plH4nakgiT3plH4nakgiT3plH4nakgiT3plH4nakgiT3plH4nakgiT3plH4nakgiT3plH4nakgiT3plH4nakgp262UR7jOZwVXKDb1jifGe0qwuXlURFERREURFERREURFERREURFERRFwmN4JhsTxDH86wl1kw9gpmUMVLDETlEGT4RprtXvQqXGgUSDk3FoLnztlP4d65loLimjyOwAE+b7TKNibUOZLRIEREDp9adKr7TpJMssQe2zjXoUhjcEtfJfh5cgcPw5y3ArAWmJAJeRIMTopkkABjuYBseUKUGgmM60E39mvEaZywVaowVzyb4XYw/EsXbsWltJ8nsNlUQJL4iT+oVxplIix6FCfFcSaz7T2NVmgBxkuurx1dFERREURFERREURFERREURFERREy1W2h87Uocsbyhxdy2s22AOV21AIlVkTXWBDhuEV7xOr29eC0wWtybnOE5SXCP5ZcUDxlsuvuyGPeZA+FUa+jm9ned65129Ed+9WeG+WONcjmKqAtHhAbKoGpMgSfdFWBo55g2nemUHRHfvWvd8pTPhumPanXrrl/8AitDINHcJho2neqGM0XsHfvVHF+U+LV/C6FCAV8GoMagnY+8aQRXCM2FDMqg2u3qwitPNHfvXScNx118ILjHxmNgNCcugEe01GRhmOwAWFs5W4HWuzmtrCzRPuWdiONXkMNcE9oUn3xExXcwIXQG129Zc4HRHfvTF4pfKhg+h7qB/7VTJQugNrt6nLjojv3q7cxF8IrC5JKgkQvX7qZKD0BtdvTLjojv3ri+MeW2Os3Mk2hrHiUbwezaT7YroKPBPMG129MsOiO/etb8nXlRisY90YhUXIAVCkSZJEsNxsR757VxpcCGyFWaJGYGnA4ldA4PYTKVox613FeYuaKIuP8quGXbJxGNs484YtaUMCltkJt5hbzF0YjxOfRHXrXt8nRWRjDosSDXEzcTO2+UiBcNJXKL7oLpyXOXOJY5c/wD9UdMmGW6eZbs/NvciLd6LZ9LMuUjMdG2r2BRKK6X/AOcGs8tsLrWi8stF0jOchdKazZVw51w7+tXeCPxC/fFocSvrFgXHm1YLW2YiEcG3rmUggmW0Mhaz02HRIEExDBaZvkLXSIE5ltug2HRdIlXhvc50p6OJrquB8CuWb129dxT4i5cREJZESFtlyNLYA+ueleHSqYyLDbDZDDQCTYSbTLGeC0tbIzmtysCsiiIoiKIiiIoiKIiiIoiKIiiIoiZarbQ+dqUOXOeWV4JaZjstm6T7hbmtFGaXMjgcXrTC+S/V4r5phsatw+Ez/ufw6VhMJwMis6lZxLAEtEAkiO3ur0DQbJNCqXtGlO4iuGdLZsPdN0gG4pIADQSYKxtp7NaqYJhEBhMzoQkablVt4skwxII08Wnw9lcokKIbXWoCJWL6VwBv+BQ/zT+xXaUqRDH/AB8itrr2/j5FcH5T4W6nEBfQZ0bKYLbMsIVA7FSD8a1TmJLyHWEFdPcxyBFPQjQASfuArhIzV5iU07HcR+btrbjMUBAI30+6NquyHNVc6Vy43G8Gv4q41xb9tCz5ijo5XNAAOdHn6sCR3q8pIIg0ra/JXhcTaxGKXEWkRsisrIWZXVnuNILE6Zi3YgkzXCmiUC/SPArZCP8ApHtHgV9JmvHUKvxDGJZtXLtwwltGuOYmFRSxMDfQGrNaXEAaUXBcW8pbXEV5eFw7YjlPbuXbbEoIdigDois7ZD4mSAfD1G/tUCFHoznOaQCQRO8jrGHauMQNeACreB8necLmfBEt8o5jl3a3bvQCUHjtZzbXNATKBKjU61sziltIDHgANqiw+7iRbeZWk222SXPIsN+M+30U/JPjOBF2+tnLcuMTdu3bbm7K5vSDG2ma2pYL82GCyJ3msNNEeOGtrAhgADRo1W2m8kmZXdsLJisQRW0nT/hdsrAgEGQdQR2rxVde0RFERNERREURYl6yLCXLly7btJ9ZmcIurHVngZZnLOpGmpq7QXSAC5BhBJTLFu5cUsl0MpUZWW4YbRNiAQBIbUamem9DZYUqu4PG1XsIjgtnM66fCSdz1J36AVBkrtB0qyTVVZFERREURMtVtofO1KHLl/L5QcNdBMA4e8J7TaOu1bKD/u9u9aYfyX6vFfHvJ21+c8Q8TCB7MqjWR3Fa6IxrnF2Fi86M4ixbPyIm6EQGGUSYkL4oP4z91bXvY02lUhw3PuC7zjfktYsWQbWkDXuYG5rk2RM5KzhYvn+MtoHyts+sTpI0kDvrSoFSsvo3A1ycLUTOW2upj6qpqZ0rzY1lLb2eRXrDmfh5L535Qcct3bqopzEGG29kxG21dmCya8t6uY/FtFrICSl4khTry5caH3FagNNYpMSC8xGGuXLVm7YKriLaFWRyQzIHzBCT6JEnxa6mKqPcdapnO5XPI7iFu4pUgpcYFip1hkOwYaGQenY11cNK5kLY4Hhxjbd6w926isuhRsrp84raH6s5R91caW8shh3WPArXA+U7tHgVPh/5OcPh8TYvjHYsm2xhbl2QxIgLMDTuOteeaS57S2qNQVwwm0Lt2v24MusDRtRA7g1mqOwVqrsFy/EeDYjDKbnB7eHRmgtbaRafX7I0AhmMqV1rdR6Y5hqxCZca1zc1Ov8AGcYLVqzctBr7WybvKVrogDKxgFAksftyIMTE1rNNZKYG2zf4KtUrkfJ69f4YWt2eD3b0rl+VfOK2SdEZHDkKsa5GgwDA6WhUiFKdgOCu9z3yrEmVg7MAun8jflCRbJvPZVPE163y8jTotoNDlANIYaADXpXm0gsdN0pGei3agBXXVjUrO8oeDri8O1hrly2GIJa02VxlYNoYMTEH2GukOJUdWA2oVzPBvyb2sNi7WJTGYt+WGGS5czBi+Xc6eHQyvU5dsuvd9LL2FpaLVAau3rIpRRF87/KdwXiN+7aNjNcwwChrQyQLguE8xlPiYZSvomRlOmprVBcyoWmw226tHFq0UaK2E/KEEkSIul1zniNIuvWz+TzyZu4G1dW6bWa7dz5bUlF8KruwEkxJ0Fc4rw4AAky0lKTGEaKYgaGz0BdXXFZ1wfGPyYWL73nONxqtdZ2jmyim4SYCRqgmMs7CJrYymOaAKos6lFVdhwbh4w9i3ZDvcFtAuZzmYx1JrM91ZxcpVyqIiiJlqttD52pQ5YPlRbVlyuAVNu4GB2IKag+ytdC/3eMVph/Jfq8V8vOBtcxgH8IaVE5VUAxlXKCBr1NbWRaoXmliYhtG9baSyoZOa4VAjaYMETrrNWiOrWldIZq2Ca3uM+V6XpW2SUiM0giR7fbXSE8EKkQSK4vitwEq0iQfxFdSuK+n8NYeaSTEcoHUAiMi7g6Ee+vKjfWN7PIr2G8z8B4L4txC8lnEZw6EFWJAt201X+Yonf8AXWltoXmuC1PPzWES6cjgjMssRmBIIVTEgkDL7BPaK5B0yQFDGt0rveCYa3xFbWJt3MOisrLdtm2WzaxuW0Yfb6ztppXIk3m1dgQNC5PyxfFcKckYQi2WA+UKQUZRBDZQZRtSMpgGNzWgNxXGouq/JLdL8xyZzrmEdi2nx/32rJyh8nWPArRA+W7tHgV3+Kw5YqQYjrBmDEjQjt1keyvJY+rOa6tdIEKk9gCF5qgoVC+HsRlDeKWMkbRvsJrsHm+rfPTtXUO0yvnp2ry7btMom8v19dhmaHJAnSB+o70BeDY3DcpBcDdhuXr2FfNF0bSdDIGctBOYeHoR1igcWym3iXioDi2VnEvHrXjpbMRfjwbSdssTvvIU9/Ce5oC4Xt08ee1AXC9unjzXllLQzQ4EyZyx4XLADfXUT76OLzKzDukpJcZWcBS+TIZC3QF1WIO8Eaa92JPtqK5vLbVFY3kW8bktcIjwLd/7R8IPVVXcHTY/GrZRzbXNw3q1cttc3DetWxZCiBtJI9kmYrM51YzKzuM7VK4YB91VRtpWJwmziLuHtXWxlwF7SuQEswCyhjE29tasTJejSXwIUd8MQhJriL3aDLFPtYa4yhlx1wqwkELZII7j5ui5Oiw2ktdBAI637178juyR8uuSNxlszrMfyfsPwpNMtDlPIja/eo37FxPTx9xdY1WzvBP/AKfYE/dSalkRj/hgA639mKmuDvEAjG3IP/JZ67fydFBjQgZGCNrv7It4O6RIx1wg6iEsnT+rpNQ6NCaZGCNr9684c11cRdtPda4FtW3BZUBBd76n0FGngWhuUxxDdAZEY0NJc4WEm4NIvJxK1aqsKZarbQ+dqUOVDFCb9me7/s1toF8XtHiVoh/Ifq8Ut8cwJAsArmUSANJvPbMiZJhZ071vA41T9FjFqrnjFuATZt6q50YEHlrmgQsxEgsQAGBEkxMy41y46lCjf4wFUt8ntkANABHiKm0BkJWGBzmDpPh70l5JetPAsrlgbaaHSFG2d1H3ws/eKKFmMo+T3RGmciPZmFYYn1rOzevXHzmdg8FqXLIATLZRhGvh19Geg7/jW4LzZAkzVb5T3wvhDETHbWYybbfr7UqiU1fJN6S9XGMNFwvSdiBoSI9Cex+89qmqEyTOlxtUjxB2BBw5ImACG11PdPYD/sAqoQwWjncbUtFAxGihZsgkDocw9grByl8kfl5FdwAKPZ0vJPxmNt2gDcaJ20J/AV48OE+J8IVYUB8WYYJrP854PMWzmT7LnSNhEDYe+K0ZvHlKXgtGZ0mUqveFXS/gYhrjNqSJFzSQojQbQoFXLKRoEtiuaPStDZbE48QwWYtmMsCp0ubNv00+6q5CkSlLwVc0pMpS7wvFx2BAgMQJna5uZ1mJ6mhg0gmcvBDRaSTOXgg47BfbO0fym3iP/cdfbTI0jDw40IKLScPBRXF4EbMRqD/KdNvePZtUmFSTo8FJotKN48FKzjsCpUqx8MxpcMTp1FQ6DSHTmL+xQ6i0ozmL+sK158w3/qf/AIt/+tc80jYd4VMxj9HvG9Tt8Us3JVHk5SYysNh7RVH0eIwTcFV1Fiw5OcLO0KvwKznwFhSSA2GQEjQwbajQ1zdeutMfUpsR2D3H9xUL3DLCnJncZlIAjPAObZipy6udZHbYRXVkGI5peBYOsX+J1KmfvBBIE7MdEr5dg8b7Ur5DhWb89J0Y6rBzNeI1iDJZ9P8AlH33zWOADUOkXYSnZfhapHKDgJADiQ/8jvTH4fhnDXOZ4Wl5lYAdLibkaDxn4CqGBFa7JlpnaJStx46lDKe9rRKVgHcQfIL04LDBmbmjwtmaSpAknQggxqdO3SpbR4xIAYbbrDaoz5xbVMrpYeB/zpVnAcLt22DqWPzYQbRlEEGAN9N//wCRxMxMFRFpborKplfNQsfTb39Hs/4mKpoV3/SM/N/gxadVWJMtVtofO1KHKjifpFn3t+zW2gXxe0eJWiH8h+rxWoFA2Fb1iVTiHELNoAXWjNoFgsT38IBJH76ImYTGW7gJRpgwRBBBiYIIBGhoieFHbff8KIudb6Pd/nn9oViifWs7N69YfPZ2DwWvfwnMVfERC9CRuPYa3TXnB9VxWdi+QmVbuKtKwk+NlBhgNIZtAeveTEA1NZSIsp2ccXeabgTYd5tX7LkDZMpI0iBDHKvs92tQSoMWYkrDcN+zcYe8k7ztJ9o9nsqZqRFxCrqhXEAEyRYAnvDDWsPKRnBH5eRWgGdHn/y8lQ8qLjKLZX0gxI98CsvJgm8z6l3oYmyJPBZ+DwVzEOLlycg7iMx7CNNNp2ke+vae4NEguLnhgkFa441m3bykKATJ9y766mSNB76oyZM1WHWcZqjdsOAPCARrHXbbsP110sK5udN16ziSQrDXP9WdhHQ+zrRLbkwIQQNzFFUk4rCbjGOxV+6mH8KWrhtnKBHhJWSzCZ0O3ce+sjw6di7MLAJm1VeKWsdb9OzevAmJVyw3+yASPvFcyx2K6iM3QsTFcTuK4S5Z5E9WV5+B37TQQxO1SYxlYV2X5MsQHNwhs24O8AhF0Ejbr95rhTWgQrF0a8uo5J6QXdeTZjBYafV7f+GteTIl0guXKH1cX8neJSsTxDDuwBZysZswBy7tGpEgyp21Mjea9aDRKVCaSAJzlIm3RouIkdNgtNiwEgqK2sKMkS0GVIWRqHubxlG52iJA0qxiU01iZCy223Q26c9t99qj3ZKbDDKpVrgh4+CKpjtEQT0Ob21QGlueHsZa3xJPndgBgp90IdsKFVc5XQkbhokhtCJk+IRvvG1Q3PHOLg2dowlcCLZ3CwznK6d6e6FpYa6rCFJhfDsRqOmo6V50WG9h9/TboVgRoVGx9Nvf0ez/AImKqmhbn/SM/N/gxadVWJMtVtofO1KHKjifpFn3v+zW2gXxe0eJWiH8h+rxWrW9Yly/lPwtecl/LmJUW2kgKFVi07TsW9hygdao8kCxdYQBMirnkrhGS2xb6xEazoB00mMxbf8ACKlpJFqiIAHSC3Ksua5xvo93+ef2hWKJ9azs3r1h89nYPBP8oOIrZSwHLBLlzI2XQwLN25AMgiSgk9BOwkjavLd8RWXx/wAovkFguLNlAIK21zOxzsFBYW1yrJMTJk96mVhJuF5XFz5ODG2udYBpJUeDeUIxlnmXLFl1C8yQ5BCgkFl5igBlYEGWUqQO4qXNkAdBVIUcRHOYQQ5pkQbwt/yfxou2iwZmUXGRSwIYhWIEzrPSTqYqq7qN36Uf0X/dWLlH5A/LyK2t+m/7eSzfKYn5uASZOwk7dqy8m/GdS70T4InYqPn3LbFtF2QgFiAfCO/f2xXtmHMzK45KZmVDC2ReW2B0Um9qVGYxAO4mCfbHUVUmqShNUnuT+I34zTGbYCZ1OgqwuXCVqyWshXCW+gkk/DpsTNSpBnaV6rMHMgnQdRA1O2gohtXzB+KXcPjr7oWy/KHDKDEqbrbdjA0NZyJkpMhdfwzyvvX7n5hVsg+IswzZdYIEjqKoSLlcMN8knyyxJxFpeXZtOqGcztJjTRQjTrpuelRXAKkQnK9+SefnJRVMtooIGqJ3JkzWanGcNaWCrRzPpBdnwLillMLYR84ZbKKwNu5oQigg+GvJtDphdabRYj6TEc2Ui5xHvNun2p3yvBxHj2j0L0wCSNYnQkweld86jTnPuEsLpS1LLmEXAfqG9HyzB/8AP/03o2K7R2OvemdRse4btmGhPZ8XAfqG9etjcGftfW2S6PT9KYXWaClRhzsMNF3GnSmYRcB+pu9evjsITMuDBGiXhuSeg7k+6TUNpMUACd2IBus0jqGxMwi4D9Q3ow2PwlucmcSAPQunRRAAldAO1RFjxIsq5nfgL77scUFAijQP1Dejh19bmLvOubLyLSyVZdQ+JJHiA2DD41xNy7R2GHRmMdKdZ5vBskzDsK2KqvPTLVbaHztShyo4n6RZ97/s1toF8XtHiVoh/Ifq8Vp3GABJ2Ak+4VvWJcfxvjXhzXJyEyEGkDcFu5Ee6a5Al85WACa9GBRJkaXYeSdwXjTG2rL6GsIYMAfZOhiPf20qXEsdVvut7VFIoYYSNIXWCui89c430e7/ADz+0KxRPrWdm9esPns7B4LXxGGLrbZSA9s5knacjIQY6FWI9mh6RW1eW74iuX455M27+hwZtk/nCmV7LjfVRdtljMEMVBq7X1exZI9GEWRBk4XESmm8E8nbdgjl4RmZQAjXmQW0AMxbVWcp9yyYGvaHOLlaDR2wpkWk3k3ldPgsPkWCczElmMRLMZMDoOgHYdaqu6pXfpR/Rf8AdWLlH5A/LyK2t+m/7eSq8WHztjWPGfwrz6K8sD3DQF2o3y4nYm3reGdiGNssY6rmkjTbWSAfhXYcoRxoGw71jDiLim4Th9u2gRBCjpM7+01U8oxSZkDZ6qSSTMqjicDhGuHO3zkj6xUzBiPbE1YcoR5WAbDvUTkvDgMGDJdQQD/KdDBJOvs3p7Rj4DYd6hO8yYdtYbUbhjtv0NR7SjYDZ6oubx/5N+HE3LjveGdy7eMRmLE6eHu23uqmfxSdCmZSbf5O+FyAL1yToBzEk7mB4J2k0NMi4DYlc4q9hvyd4NJi5fIO4Z1YfAppVTTYhwVg8hN8n/JyxgsQLdkuVZSxznMZ0XcAdAKu+M6JAJditYJNFd+QW9xDEXEyFFzCTmEEmMpiI28UfdNY2gG9YVnDjd5Qc2HYlcskaZiy5mKrBIA1id4jeriGDK1DYnHjLwfmWmWAAJMlCsaheoafuNRU68PPjWmnjj/CH4pezMow/osBJYwZUkkQhMSIEgTNAwSnPiaLwcWvFsowx9EGSxA1t5yNFJ0Ph23FCwXzRMXiNyEm1Ja4V3YQofKPq75Tm6CAdaFgx0Ik2eIYnwZran5pXcDMNWzZgPCdRAgfhUljcdMvBHWT4x9Ff4di2uBi1splcqATMgdfZ7qo5oErU0yV+1Wqh87Uocs3iF0JetMZgFpgTuAK20D4onaPNa4DS+E9o0yTMRxS06MssuZSJKExIjYVvXLM4gw2hcz5RcEs4gIFvFQDL+FwWA2SQpha4uY8NkwjWu4EeZMr+sb1ZwmEtIIBVRrACvoCBp6Ps/XVIEKKGARXAnFRk4pvE77yN66HzxZGni/6TWpcBQ4nVtWYNcPc0Orkj7yKwRCM9Z2b1tujt7FYucRXQrccQB4cvhkTvpP6632LPmr9IG1JfFzEXrm4J8LbRqBHfX3adqWKwo7uiNoXl3GTOW64kdQ2+TLO+muunvqbEFGdpA2jFe/LzmB5rQCNMp2BFLEzU1ZSG1PtYgXMQWWY5UaiNcwrByj8kdvkUdDMOBVOPkq3lCSDZgE+M6AkE6DYrr8K86jWtf2KaP8AKidiRy0F1FSzdhbgl8xKmWYQSSSYKAkRA8Otc5mUydBWJdBXBSsrH+JoNqZuBJBY+HJOeIjRjEbafdXVvbjx3IUq6lgtdXlXS1lMxyltcwZgEIaC++mhGmwKkhWsMxbxsRXxilW4lnI+qZg2UlAFgQX2Dew7+3WqkTFZF5xY/NEZC4JAIEjQkT6OtQy9SqDKtliUwxIB0IZjOsnSDqTJ9pIkiSRecxaVAFqba4pezQ2HI8QWQWO8SfQEga/q+4WDFRNTu/S0/RH8a6t+nPatzfpXfkFdxebLCtlYkAHSd5MSCCcoNZgsazuXjAF8cmDJ8ETl+t4e+2X75rpNnHHYo44714LeIZiOawEjK3zckADxKAuu+uYEaiIp7oF3HEk4471FbeMliz65dACm+ZZyAiPR0GeYYnoaklmjjjw60CQ97FSQzlcoBcwir0zcsusHQ6kyJPTSrAMvUWqzhreMhy7AmH5YBXqEygwIMENqQNCPbVSWWS6vVSvLSYuPFdBfLBUZBpCSwBHpEh4k5dqGpoCLTwSOLahzLBRmMzr1161zdfYitWq10PnalDlA71lifGe0qRcvKoiKIiiIoiKIiiIoiKIiiIoip8QwPMykOUKmQR7a7QouTnZOa0QI+SmCJzSBw276y/wFdMuzoBdc5h/bCPNt31l/gKZdnQCZzD+2EebbvrL/AAFMuzoBM5h/bCPNt31l/gKZdnQCZzD+2EebbvrL/AUy7OgEzmH9sI823fWX+Apl2dAJnMP7YR5tu+sv8BTLs6ATOYf2wjzbd9Zf4CmXZ0Amcw/thTw3DWW4LjXWcgRqBsaq+OHMqhslWJSQ5lRrQNKT5lDFi5BzOWgL35kZiT4iM+nbKB7aplJXLKvTwklgxfUXc40zQo+qJgCSWMkGM5jYERXEtXHHqokkjyfGvjBkAeJJBjXxjN4+3TQKOlWyvG7i9F5a4G2a5mZYICrIL5gHDzdmMxPokfZ0mpMUWcbPHtUSU7HAFGbM+YMSSCumrWzsSR9QfjUGKrCxTtcEA9K4SwACtEFQoC6amCVGp6yemlQYnUoloSzwERvbByhSBa8Bysxhlzarr6M7zrrU5XifGCgBSt8CVWRlfVWzEsMzEhmMyTGYhsuYgmBpFDFnoSVi3LVd6JztSOXptGuzuT3lxMworo5J71X2a/EJXCOSe9PZr8QlcI5J709mvxCVwjknvT2a/EJXCOSe9PZr8QlcI5J709mvxCVwjknvT2a/EJXCOSe9PZr8QlcI5J709mvxCVwjknvT2a/EJXCOSe9PZr8QlcI5J709mvxCVwjknvT2a/EJXCOSe9PZr8QlcI5J709mvxCVwjknvT2a/EJXCOSe9PZr8QlcI5J709mvxCVwjknvT2a/EJXCOSe9PZr8QlcI5J709mvxCVwjknvT2a/EJXCOSe9PZr8QlcI5J709mvxCVwjknvT2a/EJXCOSe9PZr8QlcI5J709mvxCVwjknvT2a/EJXC9S2RWiBQ3Q5zKgumplgK1xIzIcqxlNVAJXnMHeueeQeklUo5g70zyD0kqlHMHemeQeklUo5g70zyD0kqlHMHemeQeklUo5g70zyD0kqlHMHemeQeklUo5g70zyD0kqlHMHemeQeklUo5g70zyD0kqlHMHemeQeklUo5g70zyD0kqlHMHemeQeklUo5g70zyD0kqlHMHemeQeklUo5g70zyD0kqlHMHemeQeklUo5g70zyD0kqlHMHemeQeklUo5g70zyD0kqlHMHemeQeklUo5g70zyD0kqlHMHemeQeklUo5g70zyD0kqlHMHemeQeklUo5g70zyD0kqlHMHemeQeklUqSsDXSHGZEnUM5IRJe11UJN/pXlcpczX5K7EqvLV0URFERREURFERREURFERREURFERREURFERRFXxGPs2zFy7bQxMMyqY7wTUyXaHAixBNjSewEpXnjC+sWf6xf30kVfM6R9t2wo88YX1iz/WL++kimZ0j7bthR54wvrFn+sX99JFMzpH23bCjzxhfWLP9Yv76SKZnSPtu2FHnjC+sWf6xf30kUzOkfbdsKPPGF9Ys/1i/vpIpmdI+27YUeeML6xZ/rF/fSRTM6R9t2wo88YX1iz/AFi/vpIpmdI+27YVdBqFnRRQm2OtepyZztXmqPTq9VUSb/SvK5S5mvyV2JVeWrooiKIiiIoiUMVb08a6sUHiHpiZX+cIOm+hrpkn9E3Tu0Y9nWorBBxVvXxrowQ+IaOYhf5xkab6imSf0TdO7Rj2daVhim1zUooiKIiiIoiKIiiIoiKIsm2gOOuyAf8AhrW4n+VxVW0Le5xFDZI89/8AFi0TZT7A+Aqs1jD3YrLXiCeAm2hDLmOUglfzehBA+3+qrStktxo7veAcbLLdN92xerxSyQDyjqARos+IAjrtB326b1At44xUGixQSK108dF/+L9NylY4jZZgvLgkxqFEeiDqTBMsNBrUgT46pqH0eK1tat49e5IucVQkcuwDqR4gF1DW0GnvcfCgXQUVwHvvwumdBPkpni1mCRamAxAIVZygHqd9Rpv7KjRNVzSLMAuwxN/Z/hWsDibVxnUW4KRMgQcwJ0I32qSuMaHEhta4usM8dGKhx+wnyXEeFfzD9B9hqC9WoT3ZzDtPxN8QtCx6K+4fhULK/wCIqdQqJtjrXqcmc7V5qj06vVVEm/0ryuUuZr8ldiVXlq6KIiiIoioce4kuHw9y80wq6Abljoqj2liB99aqFRnUmO2E3Sdg0nUFSI8MaXFfP+HY17ZsZ+Yowdlr18sFIHNlhacFNcQVK+MFT4n01Ir6qkQGRBEqyOWcGtAnbVsLhb8AIPu2iwW2TWJr5S/4iZ16O3rvvT/Jy9euXsJayXAyNcxN3NlPLF0vlW74BmuMJIbwkB9jrXOnshQ4MaLMEENhtlMVqspltpk0XEWgkXhTCLi5rZYk9U8es+a+kV8et6KIqPG+IfJ7Fy7kL5FnKASSdugmOpPQAmtNDo+cR2wpymbzxfhiVSI+o0uWZc8psr3VNpm5WHF0ZVebpIBPLlYKiVG8ydtK2t5MrNY6sBWeW2ke7+Vt5kThLTaueWkSJXCfb2J/DOOG7eW3lGuHW6WGbKxeNLZI1UTqTB8S6VypNBEGEYk+eWysmJdLAnRLA2qzItZ0uqf+FtV5y6ooiKIiiLLsfTr39Gtf4uKq2hbX/Rs/N/8AFisYrEsrqsqoMbqWLSYKrBEEDXrv2BrqyGC0ngdZ4CxFU8NxZmGYWNIkwZP14ygLrOUdvSFdX0ZrTKtxZv7krEqS8TYsFFpTKjxBwV1cLp4ZKjfNEdKg0doEy7utun2T6pqKxXr8TbO6rZnId5iQA0keE+LwxHWQZg0FHFUEuv6uzff2oXFeniRlvAsBgNSRqS85jl0PhECDqw11qMgJC3iy7bf1dSFxXnnBwNbSzvOYgAHSScpjXfeAJk7UyDCbHd3rsxKmsV4vFHgHkwCCRqfqqT4vD4RMa66TpUmjtnKtx59yisVPjFzNgrx01sOdDI/NtsYEj2xWctquktdB+ph/k3xWhY9FfcPwqq4P+IqdQqJtjrXqcmc7V5qj06vVVEm/0ryuUuZr8ldiVXlq6KIiiKnxfilnDWWvX3CW1iWM9SFGg1JJIq7GOearb0XO8R8r5dFw9i3eQ3Chu3rwsW1uIpcLJRzOUSDA3EE1vg0GIRMmqqlwVy1x5Gw7XjhiEEm4zNaS2HtuUbx3GXNDLo0QYFBQo8/iusFuhRWCt8G43h76q9sQLh8LeEq7KIIDoSCwgjKSG8J0gVnjUeLDArWgbFayctK16yqUURYXlRwN8XybZfLZW5zLsHxMUHgQaRBJJJO2UadvT5NpzaHXiATeRVbgJ3ntw7TbjxjQspIaL1hv5EXblpku3hmxOI52LYT6Ckstq1I1AbLqY2mOlekOXIcOIHQ2WQ2VYYOJsLnap2DbpXE0YkSJvMzuC2/JvgLWLl+9dcNdvvJA9FUSRbUSJMLEnT9VedyhT2x2Q4MMSawabyTa4nWu0KFVJcbyt6vLXZFERREURZdj6de/o1r/ABcVVtC2v+jZ+b/4sWpVVjWOMfiMpY2zvtkbaLegG5MlhJIGk7VtyMKcp946/TEqsypNxDEBiOTpzCuznwAxMxGxDSJESNxUZGFKdbRPRfxZ33JMqPnDEQPmvqEklH9IMw0UAmNAQDBOYbQanIQpn3tOIu7d1glpSZWlbvE282UzlnKwymY2M7a1mLAH1Z671ItWXh+KXnIyIrKdnyuAfHlJjoFHQmT91an0eGz4jI4WYT78ZKs5q5w7E3XZhct5QAI0bcjXcQfu261xjQ4bQKpns44sUzM155QfRMR+gf8AYauAvWug/Uw/yb4hXLHor7h+FFwf8RU6hUTbHWvU5M52rzVHp1eqqJN/pXlcpczX5K7EqvLV0URcBxryO4vcN82uNOofOUt8vKFDZsqZ1YsAAQMwE9YrayPCEpsVZHFdS3BRdwa4fFub5yKHuRkLOsEOMvosGAIjtWcRS19dlitKxcnhOOYbgqtheTddRLcxLDqWfLnLXLhGW5pALqSRG0A5fao1IMUWjv8AK8LkRJa/l7ZXH4dbOHvSQwuyiC6pyDwo8HwyTmB729jtV4z4dWq8ymusCI6FEERoBIxuVLB43AWeHPhcPcc4gSVtXB/xHyksWUsmwPMAII8Ph0MCrDJ5Kz4ZdyrEiPiPL3mZKdjsDi8awT5ZewV2yo5q2YZX5moaSfYa8ebIQmBWBumpvWj5J+T+IwpvG9j72KFxgV5gHghYMb6n2QNBpMmuUaK18pNAQBPOHXDKz3sdeKlSvzrW4BMeJctsEuI033OlULwdAVXxGwxNxkF41pLCNzcde+cAVC7W8wJ25YFsSxnqD7qF4JuCOiNYPeN6MRaSzbKXMfeDXGAVma3zAZGiAW4M7HQ79KVxOcgofEYz4jeuHx/5NuJPxC9iLXFbli25UhlZjdbLbVDnVMidIG+kVsbS4YhhpZM93mrVTNdhxLC42xw66tnEPiMSqEq7qmY7SFVQFmJyzOsTNZmljogmJBXbKdt3evnvkBh8Vdxdq7h2utbQzfuXHfKwdGUrDHx3NQ20AqNRtVyXgHK6bhxoXscpOoIhth0YW3zGGBOk6V097yEx5GnHcXMg6gdCD0NWFJh/bC8WRxXUYRSMZdBJJGGs6mJPzmJ1MafCspuW5/0bPzf/ABYr2ON2ByomdZE6ZW9o6wPvq8KpP31iKpPdxeng21MZdfAumrfazfcBXYNgY8T7MJKLVG1cxcEsusbDKfrKNPFqSsmDUubAuB8cOzGQQTU3uYuCQqzAgQN4tSJzdSbnuyj74DYEwJ8W+ii1Nxj3z+bBEodYBhoMTLCNY2mapDEMfEdPds3KTNQe5igdFB1jYa+JtT4tAVy9yJ2PSwEE6eJdmM0tUEuYsekoPo6gDqrFtC/RoG+3epIgaDj42aMLVFqdx/6JiP0D/sNWUXrZQfqYf5N8Qrlj0V9w/Ci4P+IqdQqJtjrXqcmc7V5qj06vVVEm/wBK8rlLma/JXYlV5auvHJgwAT0kwPjBqRKdqkS0qkOJAKC6kSAdNQA0xqY6Ak6dK7ZAkyace5dckSZBTXHrpowkwJgDXYzPU6Ab+yoyJ449FXJlJbiFpozIYlYkAwXkgx00E/fVsg4XHHuVsifHuWRi8Hh7ly5dvm+4YAoOY6LbTIohVtuNT4nLEZtSOgFdRDeAGtlxq1KMgSVWHk7gVzMPliEE5iuMxM6aCfntZ2ET91T/AKhkLDqG7QoyGBXQ8F4dYsoeUjCT4i7M7kqSPE7szGDPU1miucTJx3KhbVMloVyULn7nk2jXlv37nMvL6MgC2Gjwxb3gHXeT8KlYzRGl4iPM3DZs9VKz5MoL3ylnNy/lMM4GQMdmCDYDYCf160QUNoiZUmbuu7ZxtUuH+S9m3fOIZmuXiNWeIDEmWUR4d4A6CimHQ2NiZQ2u61uVC1ooiKIiiLLsfTr39Gtf4uKq2hbX/Rs/N/8AFitY1LjFRbfLB8UZZiR9oHpmrpDLBMuE8L/KXUsSromJnxNA0mMsaDXLpO8zPcRFdCYMrB49/lLWoE0q1axRVWzkNGzZdZy+llWNPEREHaZ1qznQA4iVmvunqvUCa9W3igB49S065T4dIDACNpnJGse2hdAJu0dfd66FNqTaOLYFlLRGgbIrSJ1YFdBv0B26a1d2QbYQO+Wq3i1RancvFi2PEOZnBY6RlCAHQ6AFgdtpmuc4BfdZI+NmwKbZKT2cTAGcnUExlB6SPR9Hf27axNA6DO7x4n3IZpvlB9ExH6B/2GrKL1roP1MP8m+IVyx6K+4fhRcH/EVOoVE2x1r1OTOdq81R6dXqqiTf6V5XKXM1+SuxKry1dFEWfexFvPka2D4go9E9FjQ9s+3aa0tY6rWB0T8dy7BrpVgdHHgl3MSuYgrbBVoUmCFjNqSNtojQgn42DDKYJtG3jWrBhlYSl2rtuQgt24BWBuTLMsrI6an7zUua+1xJnbvtUuDpTmU1sRaJINkaGJIU6BlXT4iqhjwJh3jhNVquFxXtjEWWdVFtZILAwpAnMDqOpgz76PZEa0mfVpRzXtaTPqWiABt/uazTXFe1ChU8fguYV1iJ79SpnQidtjIqQZKj2Vkm5gLnS5OijUsNik7N2U7faNTNQWHFSOCuA6XCZK9TsBlbr1E/frSaioccOOO1aFVXVFERREURZdj6de/o1r/ExVW0La/6Nn5v/ixe4nhrlnZLmXPvv9m2BENuMp/6jWhkdoaA5s5eu/uWIiZBRe4Wx0Fw5dYBLmNSeja79Z2FG0gC2VurcoqoHDHnW60ZVBgsJym2Ts2k5T/1nemXbobjh19XX3JJQs8LuCZvkysDfQ5WWRrPUf8ATUupDDKTeJzQC1e2uF3AVIukRMgTHiZ26k6+Iant91DSGkEFuHgB5JJR80vGt0+6XIAknQF/b1n8InOWz+Hw3eCVUW+E3QkG+xbSGJPQkkxMGdPhQ0lhdOpZgkk/j0/JL878h/8ADasovWug/Uw/yb4q7Y9FfcPwqFwf8RU6hUTbHWvU5M52rzVHp1eqqJN/pXlcpczX5K7EqvLV0UREVKleQKTRZicYzFsmHvOFdkzAJBKMUaMzg7g1MlsNDqgVojRMAyM7iJi4YFS85v6piPhb/iUkozVv3Wfu/qjzm/qmI+Fr+JSSZq37rP3f1R50f1TEfC3/ABKiSZq37rP3f1R50f1TEfC3/EpJM1b91n7v6o86P6piPhb/AIlJJmrfus/d/VHnR/VMR8Lf8SkkzVv3Wfu/qjzo/qmI+Fv+JSSZq37rP3f1R50f1TEfC3/EpJM1b91n7v6o86P6piPhb/iUkmat+6z939U/h+PF3OMjoUbKyuBMlVYeiSNmFCFzjwDCqmYIImCJ4y0gaQs7GcVxfyi5Zw+Gs3BbRGZrmIa1rczwAq2H2y7z1rq1jKoc4nZ6hZ1QxOH4i9zmfJLKsVCEpxC6sqpYiQML0LN8amULpHZ6rRDpURjKkgRMm0A2mQN/YFD5JxL1dP7Sv/6WkoXSOwb1fPH9Bn6RuR8k4l6un9pX/wDS0lC6R2DemeP6DP0jcj5JxL1dP7Sv/wClpKF0jsG9M8f0GfpG5HyTiXq6f2lf/wBLSULpHYN6Z4/oM/SNyPknEvV0/tK//paShdI7BvTPH9Bn6RuR8k4l6un9pX/9LSULpHYN6jPH9Bn6RuR8k4l6un9pX/8AS0lC6R2DemeP6DP0jcoXcBxFlKthkKsCCDxK/BBEEfRe1T/pdI7BvVm06I1wc1rZi34RuXR8CxpvYa1dKZC6A5c2aPZmgT74FcojariFknO1XqooTbHWvU5M52rzVHp1eqqJN/pXlcpczX5K7EqvLV0URFERRFl+Tn5q5/Sb/wDmbtSb1up/zG/hD/gFZ4kjELlDEZxmynKcsHqCDvFAuMAtBM5XWTE7e9U7fyoDWTBiPCTl5Z1nqQ+UHXoacd29d3Zs42ed8/CU5JWGxOKbMCDmET4VAHzkHISNTy9dZE+yrWK8SHR2yIuM9Jwsn/2w0da8sNjVDSpOVZUErLQVOUmdGPjG8bbRrCl4ojiJGUzbfZfb1gWHG+/RO4MZJGhAywRABINose4/lJGukbdViq3NZT7dV8v/ADLr7ltexswAZgESE11TNmjQfXiOw36rLeMVYMokpnxPXKXdOfXLqaxxgBiTt9gGJSY0iYLbj6o+9Zxr9FQZqSNG3r9NuzxxjMyyTGYZsoQaBrW0yYINyd9APvmzjX6KRmoaZXysnPB3h7u3ZtVRecs3hn5/FfpV/wAvZqxWykfJg/if5uSOH/TsV+js/wDmq7vlt1rHpWzXJFl+UWEu3rQtWjlzMM7ByhVRLaMoJksFGnQmukMhpmdCaONayb+G4mwDZgrEOWXMhCtlTl5SRtPM191dZwrhxf6KBPTxd6puKwvEQtwW7hJM5SSkr47mUjQdOXMnad4g1BhztUjr4u9Uy5g8byQEcrcz3WJDL9bmG2NQdMxXQdu1A6HWtu9d01Ugy46O9Qv4biOoS5rBCklYjNejNpJYqbMHYFTPXNIMOyY7dgu1z4um1Vhw7iBFxc5CMHKqSpbxPdIDOG0bW3EAgBSJ72DodhOiXl6qHAkGWHkutrKrIoix/I/6DY/Rj8TXWN8ZQXLYrkibY616nJnO1eao9Or1VRJv9K8rlLma/JXYlV5auiiIoiKIsryc/NXP6Tf/AMzdqSt1P+Y38If8AkWcPjdczxuVGYbxa021WRc+4jbYTYujolFsqjts/LvlV4tMkw2I5dzxkXGywZBkrGeNRAJB0kaHptRQYkCu2z3RPvu1jWo38JirjeIjLmQkBtPC9tj7TpnkaTppU2ca/RSyNR4bbBbJ2jEEDyxkltYxiqrli7qjeEGAzE2SAQCRBK3Bm6B+g2WXBXESiuJYBIEi3Ae9PC0TbZplp03LuGxOZQLvhFuCYElsrgsfeShGh9E7dYxWdsWBVJLbZzl1TFmyYv06dFXE4bGsFGYCUbOA2ksl3wjSYVzagxsp9xmzjV6rvDiUVpJlpErMC23WA6YxOyd6zjZ8LaadRuHuGfcVKjXtt1oJWccaVVj6LK0cSHfOe/QvFwmKE5WOxglpObM5ViTqVEiR+qoEuNXqhjUcymMNGiQmB1nFX+HWryk8xpBVes+KWzfdGWo0LNHfCdKoJWnZZLzSuGfn8V+lX/L2akq9I+TB/E/zckcP+nYr9HZ/81Xd8tutY0cVw2LZnNq5Ay2wqz2uObsCV1K5ACSNulGFoFvX4Wd6i2fGNvcql3CcRl4u5gQmugPhChwgDDfUzKxMa9LVoeGPn6Y71vGr14ulawmPN3x3Pm5XNlIEhdyOonrEf+5F0OVg4t9EIMuOr1UTgMYQrZ2FxUaTnENcJs6gAaWyVYhTtPTagcwHqs47Udpl1+cvJTtYfGteBLstsXXzgkeJMz8vKBqABE7TI7VE2hvXx6Ib+Or14up3MNxHMozGcniOhk5rOfK3hgNDlVkQB00AuDDt40GWw3qeONXGlXjgsWRDuzEXLbEq4VWVWQkBREGA0gwDI36QHMBs6/P04vqQZbPL1VQ8LxyC6LTwXe46HPIGa7dIzZhJm2bQUbKVOw3V2GU9EvDfacVd19nF3rxd1FlIUCSYG5Mn41xJmVAuWT5H/QbH6MfiavG+MoLlsVyRNsda9TkznavNUenV6qok3+leVylzNfkrsSq8tXRREURFEWV5Ofmrn9Jv/wCZu1Y3rdT/AJjfwh/wC94ngLz3Fa3eKKIzLLCdSp2/5Gf/AO5UPSgPHGrvUUePCYwh7JnQbO0d4GouGlVrnBrpzEOAxDZWzNIYq4X7hINAQOOzcuzaZDEgW2WTEhdME7bU9+HXRczo8AuWK5mAI+agaCNlb40nZx171yFIhmHUcNEpyHXvCXhOF31CZrxLLEnO5Bgp0J10DfGhIt4x9FeLSoLi6TLD1Dr9Ni8w3DMQIzXjIYH02IjNaJGwnRXGv2vfUzHGtTEpUAzqs0YDAgYyvGxe4vhV1nuslwqHMiHIO1gRsQB8223R+m9VmohUqG1jA5s5dQPS6x0hsU1wOIDlubM5DGZolMmYAfVUw2+YknepmFUx4BaG1eloGmcp4kWYASuSF4TieWym+xYqoBFwjUZZ+qSNiJGpDHY60JwXU0uBXBDBKZ0Dr6+vsEtIsW5bBgTvGsd/vqCvNMp2LP4Z+fxX6Vf8vZqStVI+TB/E/wA3JHD/AKdiv0dn/wA1Xd8tutY1e4nauMgFskHOpMHKSgYZgG6Ej/Y3qjSJ28Wb0NywMJwvH28PlFybnLKD5zRTyVVCJHS4GMxPi9gA0GJDLwZWeu6xUIdIy4s328STcDaxjC7mNwfmx4mjMVuOb2T7AZMoEaCRBETVSWAN1+Al3zVraxw9T5SSsHwziKIwF1ZCDlqWJXMDbIVj7xcBYAaXOsAKL4Zlx1cdinSdfimYjheOJYC+CAbeQn/kNkksO8rcOgE5wDOmUHw8MfPeNm2sjp6vET80q5guIksFuMvhBtk3JCmVzhjHjLQ8ds67QMqtD41+FnF8icxPi714usXeHY4Bst0wTsXJOUMDAMgqYLagjoO0RXZxr9EAPGr/AOtuzxuF4wvbLXSyh8zgOVnK9krAUAbC6SNjIBnSJD4eHHvbxsUEGWzy3HaukrOrLH8j/oNj9GPxNdY3xlBctiuSJtjrXqcmc7V5qj06vVVEm/0ryuUuZr8ldiVXlq6KIiiIoiybfBWUtkxd9FZ2fKBZIBuOXaM1kmJJ3Jq01uNNa6VeE0kACfvaBIXOAuGCn5ru+vYj4Yf+BUTCjOof2Wfv/ujzXd9exHww/wDApMJnUP7LP3/3R5ru+vYj4Yf+BSYTOof2Wfv/ALo813fXsR8MP/ApMJnUP7LP3/3R5ru+vYj4Yf8AgUmEzqH9ln7/AO6PNd317EfDD/wKTCZ1D+yz9/8AdHmu769iPhh/4FJhM6h/ZZ+/+6PNd317EfDD/wACkwmdQ/ss/f8A3R5ru+vYj4Yf+BSYTOof2Wfv/un8OwHKzk3HuM7ZmZ8kyFVB6CqIhR0oSuUekZWqKoaGiQAniTpJN5xVPE8Ivc971rEm3zFVWXlq4+bzwQTr9Y/CugiCrVIWde+b8Z69/cJ++lZnR70R5vxnr39wn76V2dHvRHm/Gevf3CfvpXZ0e9Eeb8Z69/cJ++lZnR70R5vxnr39wn76VmdHvRHm/Gevf3CfvpXZ0e9Eeb8Z69/cJ++ldnR70R5vxnr39wn76VmdHvRHm/Gevf3CfvpXZ0e9Fb4PgORYt2QxbIuXMQATHUgaCqvdWcSiuVRE2x1r1OTOdq81R6dXqqihcWaxUuCIlWfWrNMlDliseaMxKtWRyxTNGYlKyOWKZozEpWRyxTNGYlKyOWKZozEpWRyxTNGYlKyOWKZozEpWRyxTNGYlKyOWKZozEpWRyxTNGYlKyOWKZozEpWRyxTNGYlKyOWKZozEpWRyxTNGYlKyOWKZozEpWRyxTNGYlKyOWKZozEpWRyxTNGYlKyOWKZozEpWRyxTNGYlKyOWKZozEpWRyxTNGYlKyOWKZozEpWRyxTNGYlKyOWKZozEpWRyxTNGYlKyOWKZozEpWU7axWyiQhDrS6lVxmp1tVV/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52" name="AutoShape 12" descr="data:image/jpeg;base64,/9j/4AAQSkZJRgABAQAAAQABAAD/2wCEAAkGBxATERUUEhEVFRUXFSIYFxgYGBsZGhsXFxYWGBsaGhkYHCggGxwlGxsaIjEhJS0rLi4uGB8zRDMsNygtLisBCgoKDg0OGxAQGy0lICQuLCwvLCwvLywsLyw0LjQsLCwsLCw2LCwsLy0sLCwsLywsLCwtLCwsLCwsLDQsLC8sLP/AABEIANQA7QMBEQACEQEDEQH/xAAbAAACAwEBAQAAAAAAAAAAAAAAAwIEBQYBB//EAE0QAAIBAgQEAQcHBwoFAwUAAAECEQADBBIhMQUTQVEiBhUyVGFxkRQjNEJSgbEHM3OhstHTQ3J0k5Wjs7TU8CRiksLDU8HxJYKi0uH/xAAaAQEAAwEBAQAAAAAAAAAAAAAAAQIEAwUG/8QAQBEAAQICBQcJBwQBBQEBAAAAAQACAxEEEiExURMUQYGR0fAFQlJhcaGxweEVIjIzNFNykqKy0vEjQ2KCwuIk/9oADAMBAAIRAxEAPwD7QSa+ciRH1zabzpXYBeSe9Uyj8TtSQRJ70yj8TtSQRJ70yj8TtSQRJ70yj8TtSQRJ70yj8TtSQRJ70yj8TtSQRJ70yj8TtSQRJ70yj8TtSQRJ70yj8TtSQRJ70yj8TtSQRJ70yj8TtSQRJ70yj8TtSQXhf2/rqco/E7UkEZ/b+umUfiUkEZ/b+umUfiUkEB/bTKPxO1JBeye9RlH4nakgiT3plH4nakgiT3plH4nakgiT3plH4nakgiT3plH4nakgiT3plH4nakgiT3plH4nakgiT3plH4nakgiT3plH4nakgiT3plH4nakgiT3plH4nakgiT3plH4nakgp262UR7jOZwVXKDb1jifGe0qwuXlURFERREURFERREURFERREURFERRFwmN4JhsTxDH86wl1kw9gpmUMVLDETlEGT4RprtXvQqXGgUSDk3FoLnztlP4d65loLimjyOwAE+b7TKNibUOZLRIEREDp9adKr7TpJMssQe2zjXoUhjcEtfJfh5cgcPw5y3ArAWmJAJeRIMTopkkABjuYBseUKUGgmM60E39mvEaZywVaowVzyb4XYw/EsXbsWltJ8nsNlUQJL4iT+oVxplIix6FCfFcSaz7T2NVmgBxkuurx1dFERREURFERREURFERREURFERREy1W2h87Uocsbyhxdy2s22AOV21AIlVkTXWBDhuEV7xOr29eC0wWtybnOE5SXCP5ZcUDxlsuvuyGPeZA+FUa+jm9ned65129Ed+9WeG+WONcjmKqAtHhAbKoGpMgSfdFWBo55g2nemUHRHfvWvd8pTPhumPanXrrl/8AitDINHcJho2neqGM0XsHfvVHF+U+LV/C6FCAV8GoMagnY+8aQRXCM2FDMqg2u3qwitPNHfvXScNx118ILjHxmNgNCcugEe01GRhmOwAWFs5W4HWuzmtrCzRPuWdiONXkMNcE9oUn3xExXcwIXQG129Zc4HRHfvTF4pfKhg+h7qB/7VTJQugNrt6nLjojv3q7cxF8IrC5JKgkQvX7qZKD0BtdvTLjojv3ri+MeW2Os3Mk2hrHiUbwezaT7YroKPBPMG129MsOiO/etb8nXlRisY90YhUXIAVCkSZJEsNxsR757VxpcCGyFWaJGYGnA4ldA4PYTKVox613FeYuaKIuP8quGXbJxGNs484YtaUMCltkJt5hbzF0YjxOfRHXrXt8nRWRjDosSDXEzcTO2+UiBcNJXKL7oLpyXOXOJY5c/wD9UdMmGW6eZbs/NvciLd6LZ9LMuUjMdG2r2BRKK6X/AOcGs8tsLrWi8stF0jOchdKazZVw51w7+tXeCPxC/fFocSvrFgXHm1YLW2YiEcG3rmUggmW0Mhaz02HRIEExDBaZvkLXSIE5ltug2HRdIlXhvc50p6OJrquB8CuWb129dxT4i5cREJZESFtlyNLYA+ueleHSqYyLDbDZDDQCTYSbTLGeC0tbIzmtysCsiiIoiKIiiIoiKIiiIoiKIiiIoiZarbQ+dqUOXOeWV4JaZjstm6T7hbmtFGaXMjgcXrTC+S/V4r5phsatw+Ez/ufw6VhMJwMis6lZxLAEtEAkiO3ur0DQbJNCqXtGlO4iuGdLZsPdN0gG4pIADQSYKxtp7NaqYJhEBhMzoQkablVt4skwxII08Wnw9lcokKIbXWoCJWL6VwBv+BQ/zT+xXaUqRDH/AB8itrr2/j5FcH5T4W6nEBfQZ0bKYLbMsIVA7FSD8a1TmJLyHWEFdPcxyBFPQjQASfuArhIzV5iU07HcR+btrbjMUBAI30+6NquyHNVc6Vy43G8Gv4q41xb9tCz5ijo5XNAAOdHn6sCR3q8pIIg0ra/JXhcTaxGKXEWkRsisrIWZXVnuNILE6Zi3YgkzXCmiUC/SPArZCP8ApHtHgV9JmvHUKvxDGJZtXLtwwltGuOYmFRSxMDfQGrNaXEAaUXBcW8pbXEV5eFw7YjlPbuXbbEoIdigDois7ZD4mSAfD1G/tUCFHoznOaQCQRO8jrGHauMQNeACreB8necLmfBEt8o5jl3a3bvQCUHjtZzbXNATKBKjU61sziltIDHgANqiw+7iRbeZWk222SXPIsN+M+30U/JPjOBF2+tnLcuMTdu3bbm7K5vSDG2ma2pYL82GCyJ3msNNEeOGtrAhgADRo1W2m8kmZXdsLJisQRW0nT/hdsrAgEGQdQR2rxVde0RFERNERREURYl6yLCXLly7btJ9ZmcIurHVngZZnLOpGmpq7QXSAC5BhBJTLFu5cUsl0MpUZWW4YbRNiAQBIbUamem9DZYUqu4PG1XsIjgtnM66fCSdz1J36AVBkrtB0qyTVVZFERREURMtVtofO1KHLl/L5QcNdBMA4e8J7TaOu1bKD/u9u9aYfyX6vFfHvJ21+c8Q8TCB7MqjWR3Fa6IxrnF2Fi86M4ixbPyIm6EQGGUSYkL4oP4z91bXvY02lUhw3PuC7zjfktYsWQbWkDXuYG5rk2RM5KzhYvn+MtoHyts+sTpI0kDvrSoFSsvo3A1ycLUTOW2upj6qpqZ0rzY1lLb2eRXrDmfh5L535Qcct3bqopzEGG29kxG21dmCya8t6uY/FtFrICSl4khTry5caH3FagNNYpMSC8xGGuXLVm7YKriLaFWRyQzIHzBCT6JEnxa6mKqPcdapnO5XPI7iFu4pUgpcYFip1hkOwYaGQenY11cNK5kLY4Hhxjbd6w926isuhRsrp84raH6s5R91caW8shh3WPArXA+U7tHgVPh/5OcPh8TYvjHYsm2xhbl2QxIgLMDTuOteeaS57S2qNQVwwm0Lt2v24MusDRtRA7g1mqOwVqrsFy/EeDYjDKbnB7eHRmgtbaRafX7I0AhmMqV1rdR6Y5hqxCZca1zc1Ov8AGcYLVqzctBr7WybvKVrogDKxgFAksftyIMTE1rNNZKYG2zf4KtUrkfJ69f4YWt2eD3b0rl+VfOK2SdEZHDkKsa5GgwDA6WhUiFKdgOCu9z3yrEmVg7MAun8jflCRbJvPZVPE163y8jTotoNDlANIYaADXpXm0gsdN0pGei3agBXXVjUrO8oeDri8O1hrly2GIJa02VxlYNoYMTEH2GukOJUdWA2oVzPBvyb2sNi7WJTGYt+WGGS5czBi+Xc6eHQyvU5dsuvd9LL2FpaLVAau3rIpRRF87/KdwXiN+7aNjNcwwChrQyQLguE8xlPiYZSvomRlOmprVBcyoWmw226tHFq0UaK2E/KEEkSIul1zniNIuvWz+TzyZu4G1dW6bWa7dz5bUlF8KruwEkxJ0Fc4rw4AAky0lKTGEaKYgaGz0BdXXFZ1wfGPyYWL73nONxqtdZ2jmyim4SYCRqgmMs7CJrYymOaAKos6lFVdhwbh4w9i3ZDvcFtAuZzmYx1JrM91ZxcpVyqIiiJlqttD52pQ5YPlRbVlyuAVNu4GB2IKag+ytdC/3eMVph/Jfq8V8vOBtcxgH8IaVE5VUAxlXKCBr1NbWRaoXmliYhtG9baSyoZOa4VAjaYMETrrNWiOrWldIZq2Ca3uM+V6XpW2SUiM0giR7fbXSE8EKkQSK4vitwEq0iQfxFdSuK+n8NYeaSTEcoHUAiMi7g6Ee+vKjfWN7PIr2G8z8B4L4txC8lnEZw6EFWJAt201X+Yonf8AXWltoXmuC1PPzWES6cjgjMssRmBIIVTEgkDL7BPaK5B0yQFDGt0rveCYa3xFbWJt3MOisrLdtm2WzaxuW0Yfb6ztppXIk3m1dgQNC5PyxfFcKckYQi2WA+UKQUZRBDZQZRtSMpgGNzWgNxXGouq/JLdL8xyZzrmEdi2nx/32rJyh8nWPArRA+W7tHgV3+Kw5YqQYjrBmDEjQjt1keyvJY+rOa6tdIEKk9gCF5qgoVC+HsRlDeKWMkbRvsJrsHm+rfPTtXUO0yvnp2ry7btMom8v19dhmaHJAnSB+o70BeDY3DcpBcDdhuXr2FfNF0bSdDIGctBOYeHoR1igcWym3iXioDi2VnEvHrXjpbMRfjwbSdssTvvIU9/Ce5oC4Xt08ee1AXC9unjzXllLQzQ4EyZyx4XLADfXUT76OLzKzDukpJcZWcBS+TIZC3QF1WIO8Eaa92JPtqK5vLbVFY3kW8bktcIjwLd/7R8IPVVXcHTY/GrZRzbXNw3q1cttc3DetWxZCiBtJI9kmYrM51YzKzuM7VK4YB91VRtpWJwmziLuHtXWxlwF7SuQEswCyhjE29tasTJejSXwIUd8MQhJriL3aDLFPtYa4yhlx1wqwkELZII7j5ui5Oiw2ktdBAI637178juyR8uuSNxlszrMfyfsPwpNMtDlPIja/eo37FxPTx9xdY1WzvBP/AKfYE/dSalkRj/hgA639mKmuDvEAjG3IP/JZ67fydFBjQgZGCNrv7It4O6RIx1wg6iEsnT+rpNQ6NCaZGCNr9684c11cRdtPda4FtW3BZUBBd76n0FGngWhuUxxDdAZEY0NJc4WEm4NIvJxK1aqsKZarbQ+dqUOVDFCb9me7/s1toF8XtHiVoh/Ifq8Ut8cwJAsArmUSANJvPbMiZJhZ071vA41T9FjFqrnjFuATZt6q50YEHlrmgQsxEgsQAGBEkxMy41y46lCjf4wFUt8ntkANABHiKm0BkJWGBzmDpPh70l5JetPAsrlgbaaHSFG2d1H3ws/eKKFmMo+T3RGmciPZmFYYn1rOzevXHzmdg8FqXLIATLZRhGvh19Geg7/jW4LzZAkzVb5T3wvhDETHbWYybbfr7UqiU1fJN6S9XGMNFwvSdiBoSI9Cex+89qmqEyTOlxtUjxB2BBw5ImACG11PdPYD/sAqoQwWjncbUtFAxGihZsgkDocw9grByl8kfl5FdwAKPZ0vJPxmNt2gDcaJ20J/AV48OE+J8IVYUB8WYYJrP854PMWzmT7LnSNhEDYe+K0ZvHlKXgtGZ0mUqveFXS/gYhrjNqSJFzSQojQbQoFXLKRoEtiuaPStDZbE48QwWYtmMsCp0ubNv00+6q5CkSlLwVc0pMpS7wvFx2BAgMQJna5uZ1mJ6mhg0gmcvBDRaSTOXgg47BfbO0fym3iP/cdfbTI0jDw40IKLScPBRXF4EbMRqD/KdNvePZtUmFSTo8FJotKN48FKzjsCpUqx8MxpcMTp1FQ6DSHTmL+xQ6i0ozmL+sK158w3/qf/AIt/+tc80jYd4VMxj9HvG9Tt8Us3JVHk5SYysNh7RVH0eIwTcFV1Fiw5OcLO0KvwKznwFhSSA2GQEjQwbajQ1zdeutMfUpsR2D3H9xUL3DLCnJncZlIAjPAObZipy6udZHbYRXVkGI5peBYOsX+J1KmfvBBIE7MdEr5dg8b7Ur5DhWb89J0Y6rBzNeI1iDJZ9P8AlH33zWOADUOkXYSnZfhapHKDgJADiQ/8jvTH4fhnDXOZ4Wl5lYAdLibkaDxn4CqGBFa7JlpnaJStx46lDKe9rRKVgHcQfIL04LDBmbmjwtmaSpAknQggxqdO3SpbR4xIAYbbrDaoz5xbVMrpYeB/zpVnAcLt22DqWPzYQbRlEEGAN9N//wCRxMxMFRFpborKplfNQsfTb39Hs/4mKpoV3/SM/N/gxadVWJMtVtofO1KHKjifpFn3t+zW2gXxe0eJWiH8h+rxWoFA2Fb1iVTiHELNoAXWjNoFgsT38IBJH76ImYTGW7gJRpgwRBBBiYIIBGhoieFHbff8KIudb6Pd/nn9oViifWs7N69YfPZ2DwWvfwnMVfERC9CRuPYa3TXnB9VxWdi+QmVbuKtKwk+NlBhgNIZtAeveTEA1NZSIsp2ccXeabgTYd5tX7LkDZMpI0iBDHKvs92tQSoMWYkrDcN+zcYe8k7ztJ9o9nsqZqRFxCrqhXEAEyRYAnvDDWsPKRnBH5eRWgGdHn/y8lQ8qLjKLZX0gxI98CsvJgm8z6l3oYmyJPBZ+DwVzEOLlycg7iMx7CNNNp2ke+vae4NEguLnhgkFa441m3bykKATJ9y766mSNB76oyZM1WHWcZqjdsOAPCARrHXbbsP110sK5udN16ziSQrDXP9WdhHQ+zrRLbkwIQQNzFFUk4rCbjGOxV+6mH8KWrhtnKBHhJWSzCZ0O3ce+sjw6di7MLAJm1VeKWsdb9OzevAmJVyw3+yASPvFcyx2K6iM3QsTFcTuK4S5Z5E9WV5+B37TQQxO1SYxlYV2X5MsQHNwhs24O8AhF0Ejbr95rhTWgQrF0a8uo5J6QXdeTZjBYafV7f+GteTIl0guXKH1cX8neJSsTxDDuwBZysZswBy7tGpEgyp21Mjea9aDRKVCaSAJzlIm3RouIkdNgtNiwEgqK2sKMkS0GVIWRqHubxlG52iJA0qxiU01iZCy223Q26c9t99qj3ZKbDDKpVrgh4+CKpjtEQT0Ob21QGlueHsZa3xJPndgBgp90IdsKFVc5XQkbhokhtCJk+IRvvG1Q3PHOLg2dowlcCLZ3CwznK6d6e6FpYa6rCFJhfDsRqOmo6V50WG9h9/TboVgRoVGx9Nvf0ez/AImKqmhbn/SM/N/gxadVWJMtVtofO1KHKjifpFn3v+zW2gXxe0eJWiH8h+rxWrW9Yly/lPwtecl/LmJUW2kgKFVi07TsW9hygdao8kCxdYQBMirnkrhGS2xb6xEazoB00mMxbf8ACKlpJFqiIAHSC3Ksua5xvo93+ef2hWKJ9azs3r1h89nYPBP8oOIrZSwHLBLlzI2XQwLN25AMgiSgk9BOwkjavLd8RWXx/wAovkFguLNlAIK21zOxzsFBYW1yrJMTJk96mVhJuF5XFz5ODG2udYBpJUeDeUIxlnmXLFl1C8yQ5BCgkFl5igBlYEGWUqQO4qXNkAdBVIUcRHOYQQ5pkQbwt/yfxou2iwZmUXGRSwIYhWIEzrPSTqYqq7qN36Uf0X/dWLlH5A/LyK2t+m/7eSzfKYn5uASZOwk7dqy8m/GdS70T4InYqPn3LbFtF2QgFiAfCO/f2xXtmHMzK45KZmVDC2ReW2B0Um9qVGYxAO4mCfbHUVUmqShNUnuT+I34zTGbYCZ1OgqwuXCVqyWshXCW+gkk/DpsTNSpBnaV6rMHMgnQdRA1O2gohtXzB+KXcPjr7oWy/KHDKDEqbrbdjA0NZyJkpMhdfwzyvvX7n5hVsg+IswzZdYIEjqKoSLlcMN8knyyxJxFpeXZtOqGcztJjTRQjTrpuelRXAKkQnK9+SefnJRVMtooIGqJ3JkzWanGcNaWCrRzPpBdnwLillMLYR84ZbKKwNu5oQigg+GvJtDphdabRYj6TEc2Ui5xHvNun2p3yvBxHj2j0L0wCSNYnQkweld86jTnPuEsLpS1LLmEXAfqG9HyzB/8AP/03o2K7R2OvemdRse4btmGhPZ8XAfqG9etjcGftfW2S6PT9KYXWaClRhzsMNF3GnSmYRcB+pu9evjsITMuDBGiXhuSeg7k+6TUNpMUACd2IBus0jqGxMwi4D9Q3ow2PwlucmcSAPQunRRAAldAO1RFjxIsq5nfgL77scUFAijQP1Dejh19bmLvOubLyLSyVZdQ+JJHiA2DD41xNy7R2GHRmMdKdZ5vBskzDsK2KqvPTLVbaHztShyo4n6RZ97/s1toF8XtHiVoh/Ifq8Vp3GABJ2Ak+4VvWJcfxvjXhzXJyEyEGkDcFu5Ee6a5Al85WACa9GBRJkaXYeSdwXjTG2rL6GsIYMAfZOhiPf20qXEsdVvut7VFIoYYSNIXWCui89c430e7/ADz+0KxRPrWdm9esPns7B4LXxGGLrbZSA9s5knacjIQY6FWI9mh6RW1eW74iuX455M27+hwZtk/nCmV7LjfVRdtljMEMVBq7X1exZI9GEWRBk4XESmm8E8nbdgjl4RmZQAjXmQW0AMxbVWcp9yyYGvaHOLlaDR2wpkWk3k3ldPgsPkWCczElmMRLMZMDoOgHYdaqu6pXfpR/Rf8AdWLlH5A/LyK2t+m/7eSq8WHztjWPGfwrz6K8sD3DQF2o3y4nYm3reGdiGNssY6rmkjTbWSAfhXYcoRxoGw71jDiLim4Th9u2gRBCjpM7+01U8oxSZkDZ6qSSTMqjicDhGuHO3zkj6xUzBiPbE1YcoR5WAbDvUTkvDgMGDJdQQD/KdDBJOvs3p7Rj4DYd6hO8yYdtYbUbhjtv0NR7SjYDZ6oubx/5N+HE3LjveGdy7eMRmLE6eHu23uqmfxSdCmZSbf5O+FyAL1yToBzEk7mB4J2k0NMi4DYlc4q9hvyd4NJi5fIO4Z1YfAppVTTYhwVg8hN8n/JyxgsQLdkuVZSxznMZ0XcAdAKu+M6JAJditYJNFd+QW9xDEXEyFFzCTmEEmMpiI28UfdNY2gG9YVnDjd5Qc2HYlcskaZiy5mKrBIA1id4jeriGDK1DYnHjLwfmWmWAAJMlCsaheoafuNRU68PPjWmnjj/CH4pezMow/osBJYwZUkkQhMSIEgTNAwSnPiaLwcWvFsowx9EGSxA1t5yNFJ0Ph23FCwXzRMXiNyEm1Ja4V3YQofKPq75Tm6CAdaFgx0Ik2eIYnwZran5pXcDMNWzZgPCdRAgfhUljcdMvBHWT4x9Ff4di2uBi1splcqATMgdfZ7qo5oErU0yV+1Wqh87Uocs3iF0JetMZgFpgTuAK20D4onaPNa4DS+E9o0yTMRxS06MssuZSJKExIjYVvXLM4gw2hcz5RcEs4gIFvFQDL+FwWA2SQpha4uY8NkwjWu4EeZMr+sb1ZwmEtIIBVRrACvoCBp6Ps/XVIEKKGARXAnFRk4pvE77yN66HzxZGni/6TWpcBQ4nVtWYNcPc0Orkj7yKwRCM9Z2b1tujt7FYucRXQrccQB4cvhkTvpP6632LPmr9IG1JfFzEXrm4J8LbRqBHfX3adqWKwo7uiNoXl3GTOW64kdQ2+TLO+muunvqbEFGdpA2jFe/LzmB5rQCNMp2BFLEzU1ZSG1PtYgXMQWWY5UaiNcwrByj8kdvkUdDMOBVOPkq3lCSDZgE+M6AkE6DYrr8K86jWtf2KaP8AKidiRy0F1FSzdhbgl8xKmWYQSSSYKAkRA8Otc5mUydBWJdBXBSsrH+JoNqZuBJBY+HJOeIjRjEbafdXVvbjx3IUq6lgtdXlXS1lMxyltcwZgEIaC++mhGmwKkhWsMxbxsRXxilW4lnI+qZg2UlAFgQX2Dew7+3WqkTFZF5xY/NEZC4JAIEjQkT6OtQy9SqDKtliUwxIB0IZjOsnSDqTJ9pIkiSRecxaVAFqba4pezQ2HI8QWQWO8SfQEga/q+4WDFRNTu/S0/RH8a6t+nPatzfpXfkFdxebLCtlYkAHSd5MSCCcoNZgsazuXjAF8cmDJ8ETl+t4e+2X75rpNnHHYo44714LeIZiOawEjK3zckADxKAuu+uYEaiIp7oF3HEk4471FbeMliz65dACm+ZZyAiPR0GeYYnoaklmjjjw60CQ97FSQzlcoBcwir0zcsusHQ6kyJPTSrAMvUWqzhreMhy7AmH5YBXqEygwIMENqQNCPbVSWWS6vVSvLSYuPFdBfLBUZBpCSwBHpEh4k5dqGpoCLTwSOLahzLBRmMzr1161zdfYitWq10PnalDlA71lifGe0qRcvKoiKIiiIoiKIiiIoiKIiiIoip8QwPMykOUKmQR7a7QouTnZOa0QI+SmCJzSBw276y/wFdMuzoBdc5h/bCPNt31l/gKZdnQCZzD+2EebbvrL/AAFMuzoBM5h/bCPNt31l/gKZdnQCZzD+2EebbvrL/AUy7OgEzmH9sI823fWX+Apl2dAJnMP7YR5tu+sv8BTLs6ATOYf2wjzbd9Zf4CmXZ0Amcw/thTw3DWW4LjXWcgRqBsaq+OHMqhslWJSQ5lRrQNKT5lDFi5BzOWgL35kZiT4iM+nbKB7aplJXLKvTwklgxfUXc40zQo+qJgCSWMkGM5jYERXEtXHHqokkjyfGvjBkAeJJBjXxjN4+3TQKOlWyvG7i9F5a4G2a5mZYICrIL5gHDzdmMxPokfZ0mpMUWcbPHtUSU7HAFGbM+YMSSCumrWzsSR9QfjUGKrCxTtcEA9K4SwACtEFQoC6amCVGp6yemlQYnUoloSzwERvbByhSBa8Bysxhlzarr6M7zrrU5XifGCgBSt8CVWRlfVWzEsMzEhmMyTGYhsuYgmBpFDFnoSVi3LVd6JztSOXptGuzuT3lxMworo5J71X2a/EJXCOSe9PZr8QlcI5J709mvxCVwjknvT2a/EJXCOSe9PZr8QlcI5J709mvxCVwjknvT2a/EJXCOSe9PZr8QlcI5J709mvxCVwjknvT2a/EJXCOSe9PZr8QlcI5J709mvxCVwjknvT2a/EJXCOSe9PZr8QlcI5J709mvxCVwjknvT2a/EJXCOSe9PZr8QlcI5J709mvxCVwjknvT2a/EJXCOSe9PZr8QlcI5J709mvxCVwjknvT2a/EJXCOSe9PZr8QlcI5J709mvxCVwjknvT2a/EJXCOSe9PZr8QlcI5J709mvxCVwjknvT2a/EJXC9S2RWiBQ3Q5zKgumplgK1xIzIcqxlNVAJXnMHeueeQeklUo5g70zyD0kqlHMHemeQeklUo5g70zyD0kqlHMHemeQeklUo5g70zyD0kqlHMHemeQeklUo5g70zyD0kqlHMHemeQeklUo5g70zyD0kqlHMHemeQeklUo5g70zyD0kqlHMHemeQeklUo5g70zyD0kqlHMHemeQeklUo5g70zyD0kqlHMHemeQeklUo5g70zyD0kqlHMHemeQeklUo5g70zyD0kqlHMHemeQeklUo5g70zyD0kqlHMHemeQeklUo5g70zyD0kqlHMHemeQeklUo5g70zyD0kqlHMHemeQeklUqSsDXSHGZEnUM5IRJe11UJN/pXlcpczX5K7EqvLV0URFERREURFERREURFERREURFERREURFERRFXxGPs2zFy7bQxMMyqY7wTUyXaHAixBNjSewEpXnjC+sWf6xf30kVfM6R9t2wo88YX1iz/WL++kimZ0j7bthR54wvrFn+sX99JFMzpH23bCjzxhfWLP9Yv76SKZnSPtu2FHnjC+sWf6xf30kUzOkfbdsKPPGF9Ys/1i/vpIpmdI+27YUeeML6xZ/rF/fSRTM6R9t2wo88YX1iz/AFi/vpIpmdI+27YVdBqFnRRQm2OtepyZztXmqPTq9VUSb/SvK5S5mvyV2JVeWrooiKIiiIoiUMVb08a6sUHiHpiZX+cIOm+hrpkn9E3Tu0Y9nWorBBxVvXxrowQ+IaOYhf5xkab6imSf0TdO7Rj2daVhim1zUooiKIiiIoiKIiiIoiKIsm2gOOuyAf8AhrW4n+VxVW0Le5xFDZI89/8AFi0TZT7A+Aqs1jD3YrLXiCeAm2hDLmOUglfzehBA+3+qrStktxo7veAcbLLdN92xerxSyQDyjqARos+IAjrtB326b1At44xUGixQSK108dF/+L9NylY4jZZgvLgkxqFEeiDqTBMsNBrUgT46pqH0eK1tat49e5IucVQkcuwDqR4gF1DW0GnvcfCgXQUVwHvvwumdBPkpni1mCRamAxAIVZygHqd9Rpv7KjRNVzSLMAuwxN/Z/hWsDibVxnUW4KRMgQcwJ0I32qSuMaHEhta4usM8dGKhx+wnyXEeFfzD9B9hqC9WoT3ZzDtPxN8QtCx6K+4fhULK/wCIqdQqJtjrXqcmc7V5qj06vVVEm/0ryuUuZr8ldiVXlq6KIiiIoioce4kuHw9y80wq6Abljoqj2liB99aqFRnUmO2E3Sdg0nUFSI8MaXFfP+HY17ZsZ+Yowdlr18sFIHNlhacFNcQVK+MFT4n01Ir6qkQGRBEqyOWcGtAnbVsLhb8AIPu2iwW2TWJr5S/4iZ16O3rvvT/Jy9euXsJayXAyNcxN3NlPLF0vlW74BmuMJIbwkB9jrXOnshQ4MaLMEENhtlMVqspltpk0XEWgkXhTCLi5rZYk9U8es+a+kV8et6KIqPG+IfJ7Fy7kL5FnKASSdugmOpPQAmtNDo+cR2wpymbzxfhiVSI+o0uWZc8psr3VNpm5WHF0ZVebpIBPLlYKiVG8ydtK2t5MrNY6sBWeW2ke7+Vt5kThLTaueWkSJXCfb2J/DOOG7eW3lGuHW6WGbKxeNLZI1UTqTB8S6VypNBEGEYk+eWysmJdLAnRLA2qzItZ0uqf+FtV5y6ooiKIiiLLsfTr39Gtf4uKq2hbX/Rs/N/8AFisYrEsrqsqoMbqWLSYKrBEEDXrv2BrqyGC0ngdZ4CxFU8NxZmGYWNIkwZP14ygLrOUdvSFdX0ZrTKtxZv7krEqS8TYsFFpTKjxBwV1cLp4ZKjfNEdKg0doEy7utun2T6pqKxXr8TbO6rZnId5iQA0keE+LwxHWQZg0FHFUEuv6uzff2oXFeniRlvAsBgNSRqS85jl0PhECDqw11qMgJC3iy7bf1dSFxXnnBwNbSzvOYgAHSScpjXfeAJk7UyDCbHd3rsxKmsV4vFHgHkwCCRqfqqT4vD4RMa66TpUmjtnKtx59yisVPjFzNgrx01sOdDI/NtsYEj2xWctquktdB+ph/k3xWhY9FfcPwqq4P+IqdQqJtjrXqcmc7V5qj06vVVEm/0ryuUuZr8ldiVXlq6KIiiKnxfilnDWWvX3CW1iWM9SFGg1JJIq7GOearb0XO8R8r5dFw9i3eQ3Chu3rwsW1uIpcLJRzOUSDA3EE1vg0GIRMmqqlwVy1x5Gw7XjhiEEm4zNaS2HtuUbx3GXNDLo0QYFBQo8/iusFuhRWCt8G43h76q9sQLh8LeEq7KIIDoSCwgjKSG8J0gVnjUeLDArWgbFayctK16yqUURYXlRwN8XybZfLZW5zLsHxMUHgQaRBJJJO2UadvT5NpzaHXiATeRVbgJ3ntw7TbjxjQspIaL1hv5EXblpku3hmxOI52LYT6Ckstq1I1AbLqY2mOlekOXIcOIHQ2WQ2VYYOJsLnap2DbpXE0YkSJvMzuC2/JvgLWLl+9dcNdvvJA9FUSRbUSJMLEnT9VedyhT2x2Q4MMSawabyTa4nWu0KFVJcbyt6vLXZFERREURZdj6de/o1r/ABcVVtC2v+jZ+b/4sWpVVjWOMfiMpY2zvtkbaLegG5MlhJIGk7VtyMKcp946/TEqsypNxDEBiOTpzCuznwAxMxGxDSJESNxUZGFKdbRPRfxZ33JMqPnDEQPmvqEklH9IMw0UAmNAQDBOYbQanIQpn3tOIu7d1glpSZWlbvE282UzlnKwymY2M7a1mLAH1Z671ItWXh+KXnIyIrKdnyuAfHlJjoFHQmT91an0eGz4jI4WYT78ZKs5q5w7E3XZhct5QAI0bcjXcQfu261xjQ4bQKpns44sUzM155QfRMR+gf8AYauAvWug/Uw/yb4hXLHor7h+FFwf8RU6hUTbHWvU5M52rzVHp1eqqJN/pXlcpczX5K7EqvLV0URcBxryO4vcN82uNOofOUt8vKFDZsqZ1YsAAQMwE9YrayPCEpsVZHFdS3BRdwa4fFub5yKHuRkLOsEOMvosGAIjtWcRS19dlitKxcnhOOYbgqtheTddRLcxLDqWfLnLXLhGW5pALqSRG0A5fao1IMUWjv8AK8LkRJa/l7ZXH4dbOHvSQwuyiC6pyDwo8HwyTmB729jtV4z4dWq8ymusCI6FEERoBIxuVLB43AWeHPhcPcc4gSVtXB/xHyksWUsmwPMAII8Ph0MCrDJ5Kz4ZdyrEiPiPL3mZKdjsDi8awT5ZewV2yo5q2YZX5moaSfYa8ebIQmBWBumpvWj5J+T+IwpvG9j72KFxgV5gHghYMb6n2QNBpMmuUaK18pNAQBPOHXDKz3sdeKlSvzrW4BMeJctsEuI033OlULwdAVXxGwxNxkF41pLCNzcde+cAVC7W8wJ25YFsSxnqD7qF4JuCOiNYPeN6MRaSzbKXMfeDXGAVma3zAZGiAW4M7HQ79KVxOcgofEYz4jeuHx/5NuJPxC9iLXFbli25UhlZjdbLbVDnVMidIG+kVsbS4YhhpZM93mrVTNdhxLC42xw66tnEPiMSqEq7qmY7SFVQFmJyzOsTNZmljogmJBXbKdt3evnvkBh8Vdxdq7h2utbQzfuXHfKwdGUrDHx3NQ20AqNRtVyXgHK6bhxoXscpOoIhth0YW3zGGBOk6V097yEx5GnHcXMg6gdCD0NWFJh/bC8WRxXUYRSMZdBJJGGs6mJPzmJ1MafCspuW5/0bPzf/ABYr2ON2ByomdZE6ZW9o6wPvq8KpP31iKpPdxeng21MZdfAumrfazfcBXYNgY8T7MJKLVG1cxcEsusbDKfrKNPFqSsmDUubAuB8cOzGQQTU3uYuCQqzAgQN4tSJzdSbnuyj74DYEwJ8W+ii1Nxj3z+bBEodYBhoMTLCNY2mapDEMfEdPds3KTNQe5igdFB1jYa+JtT4tAVy9yJ2PSwEE6eJdmM0tUEuYsekoPo6gDqrFtC/RoG+3epIgaDj42aMLVFqdx/6JiP0D/sNWUXrZQfqYf5N8Qrlj0V9w/Ci4P+IqdQqJtjrXqcmc7V5qj06vVVEm/wBK8rlLma/JXYlV5auvHJgwAT0kwPjBqRKdqkS0qkOJAKC6kSAdNQA0xqY6Ak6dK7ZAkyace5dckSZBTXHrpowkwJgDXYzPU6Ab+yoyJ449FXJlJbiFpozIYlYkAwXkgx00E/fVsg4XHHuVsifHuWRi8Hh7ly5dvm+4YAoOY6LbTIohVtuNT4nLEZtSOgFdRDeAGtlxq1KMgSVWHk7gVzMPliEE5iuMxM6aCfntZ2ET91T/AKhkLDqG7QoyGBXQ8F4dYsoeUjCT4i7M7kqSPE7szGDPU1miucTJx3KhbVMloVyULn7nk2jXlv37nMvL6MgC2Gjwxb3gHXeT8KlYzRGl4iPM3DZs9VKz5MoL3ylnNy/lMM4GQMdmCDYDYCf160QUNoiZUmbuu7ZxtUuH+S9m3fOIZmuXiNWeIDEmWUR4d4A6CimHQ2NiZQ2u61uVC1ooiKIiiLLsfTr39Gtf4uKq2hbX/Rs/N/8AFitY1LjFRbfLB8UZZiR9oHpmrpDLBMuE8L/KXUsSromJnxNA0mMsaDXLpO8zPcRFdCYMrB49/lLWoE0q1axRVWzkNGzZdZy+llWNPEREHaZ1qznQA4iVmvunqvUCa9W3igB49S065T4dIDACNpnJGse2hdAJu0dfd66FNqTaOLYFlLRGgbIrSJ1YFdBv0B26a1d2QbYQO+Wq3i1RancvFi2PEOZnBY6RlCAHQ6AFgdtpmuc4BfdZI+NmwKbZKT2cTAGcnUExlB6SPR9Hf27axNA6DO7x4n3IZpvlB9ExH6B/2GrKL1roP1MP8m+IVyx6K+4fhRcH/EVOoVE2x1r1OTOdq81R6dXqqiTf6V5XKXM1+SuxKry1dFEWfexFvPka2D4go9E9FjQ9s+3aa0tY6rWB0T8dy7BrpVgdHHgl3MSuYgrbBVoUmCFjNqSNtojQgn42DDKYJtG3jWrBhlYSl2rtuQgt24BWBuTLMsrI6an7zUua+1xJnbvtUuDpTmU1sRaJINkaGJIU6BlXT4iqhjwJh3jhNVquFxXtjEWWdVFtZILAwpAnMDqOpgz76PZEa0mfVpRzXtaTPqWiABt/uazTXFe1ChU8fguYV1iJ79SpnQidtjIqQZKj2Vkm5gLnS5OijUsNik7N2U7faNTNQWHFSOCuA6XCZK9TsBlbr1E/frSaioccOOO1aFVXVFERREURZdj6de/o1r/ExVW0La/6Nn5v/ixe4nhrlnZLmXPvv9m2BENuMp/6jWhkdoaA5s5eu/uWIiZBRe4Wx0Fw5dYBLmNSeja79Z2FG0gC2VurcoqoHDHnW60ZVBgsJym2Ts2k5T/1nemXbobjh19XX3JJQs8LuCZvkysDfQ5WWRrPUf8ATUupDDKTeJzQC1e2uF3AVIukRMgTHiZ26k6+Iant91DSGkEFuHgB5JJR80vGt0+6XIAknQF/b1n8InOWz+Hw3eCVUW+E3QkG+xbSGJPQkkxMGdPhQ0lhdOpZgkk/j0/JL878h/8ADasovWug/Uw/yb4q7Y9FfcPwqFwf8RU6hUTbHWvU5M52rzVHp1eqqJN/pXlcpczX5K7EqvLV0UREVKleQKTRZicYzFsmHvOFdkzAJBKMUaMzg7g1MlsNDqgVojRMAyM7iJi4YFS85v6piPhb/iUkozVv3Wfu/qjzm/qmI+Fr+JSSZq37rP3f1R50f1TEfC3/ABKiSZq37rP3f1R50f1TEfC3/EpJM1b91n7v6o86P6piPhb/AIlJJmrfus/d/VHnR/VMR8Lf8SkkzVv3Wfu/qjzo/qmI+Fv+JSSZq37rP3f1R50f1TEfC3/EpJM1b91n7v6o86P6piPhb/iUkmat+6z939U/h+PF3OMjoUbKyuBMlVYeiSNmFCFzjwDCqmYIImCJ4y0gaQs7GcVxfyi5Zw+Gs3BbRGZrmIa1rczwAq2H2y7z1rq1jKoc4nZ6hZ1QxOH4i9zmfJLKsVCEpxC6sqpYiQML0LN8amULpHZ6rRDpURjKkgRMm0A2mQN/YFD5JxL1dP7Sv/6WkoXSOwb1fPH9Bn6RuR8k4l6un9pX/wDS0lC6R2DemeP6DP0jcj5JxL1dP7Sv/wClpKF0jsG9M8f0GfpG5HyTiXq6f2lf/wBLSULpHYN6Z4/oM/SNyPknEvV0/tK//paShdI7BvTPH9Bn6RuR8k4l6un9pX/9LSULpHYN6jPH9Bn6RuR8k4l6un9pX/8AS0lC6R2DemeP6DP0jcoXcBxFlKthkKsCCDxK/BBEEfRe1T/pdI7BvVm06I1wc1rZi34RuXR8CxpvYa1dKZC6A5c2aPZmgT74FcojariFknO1XqooTbHWvU5M52rzVHp1eqqJN/pXlcpczX5K7EqvLV0URFERRFl+Tn5q5/Sb/wDmbtSb1up/zG/hD/gFZ4kjELlDEZxmynKcsHqCDvFAuMAtBM5XWTE7e9U7fyoDWTBiPCTl5Z1nqQ+UHXoacd29d3Zs42ed8/CU5JWGxOKbMCDmET4VAHzkHISNTy9dZE+yrWK8SHR2yIuM9Jwsn/2w0da8sNjVDSpOVZUErLQVOUmdGPjG8bbRrCl4ojiJGUzbfZfb1gWHG+/RO4MZJGhAywRABINose4/lJGukbdViq3NZT7dV8v/ADLr7ltexswAZgESE11TNmjQfXiOw36rLeMVYMokpnxPXKXdOfXLqaxxgBiTt9gGJSY0iYLbj6o+9Zxr9FQZqSNG3r9NuzxxjMyyTGYZsoQaBrW0yYINyd9APvmzjX6KRmoaZXysnPB3h7u3ZtVRecs3hn5/FfpV/wAvZqxWykfJg/if5uSOH/TsV+js/wDmq7vlt1rHpWzXJFl+UWEu3rQtWjlzMM7ByhVRLaMoJksFGnQmukMhpmdCaONayb+G4mwDZgrEOWXMhCtlTl5SRtPM191dZwrhxf6KBPTxd6puKwvEQtwW7hJM5SSkr47mUjQdOXMnad4g1BhztUjr4u9Uy5g8byQEcrcz3WJDL9bmG2NQdMxXQdu1A6HWtu9d01Ugy46O9Qv4biOoS5rBCklYjNejNpJYqbMHYFTPXNIMOyY7dgu1z4um1Vhw7iBFxc5CMHKqSpbxPdIDOG0bW3EAgBSJ72DodhOiXl6qHAkGWHkutrKrIoix/I/6DY/Rj8TXWN8ZQXLYrkibY616nJnO1eao9Or1VRJv9K8rlLma/JXYlV5auiiIoiKIsryc/NXP6Tf/AMzdqSt1P+Y38If8AkWcPjdczxuVGYbxa021WRc+4jbYTYujolFsqjts/LvlV4tMkw2I5dzxkXGywZBkrGeNRAJB0kaHptRQYkCu2z3RPvu1jWo38JirjeIjLmQkBtPC9tj7TpnkaTppU2ca/RSyNR4bbBbJ2jEEDyxkltYxiqrli7qjeEGAzE2SAQCRBK3Bm6B+g2WXBXESiuJYBIEi3Ae9PC0TbZplp03LuGxOZQLvhFuCYElsrgsfeShGh9E7dYxWdsWBVJLbZzl1TFmyYv06dFXE4bGsFGYCUbOA2ksl3wjSYVzagxsp9xmzjV6rvDiUVpJlpErMC23WA6YxOyd6zjZ8LaadRuHuGfcVKjXtt1oJWccaVVj6LK0cSHfOe/QvFwmKE5WOxglpObM5ViTqVEiR+qoEuNXqhjUcymMNGiQmB1nFX+HWryk8xpBVes+KWzfdGWo0LNHfCdKoJWnZZLzSuGfn8V+lX/L2akq9I+TB/E/zckcP+nYr9HZ/81Xd8tutY0cVw2LZnNq5Ay2wqz2uObsCV1K5ACSNulGFoFvX4Wd6i2fGNvcql3CcRl4u5gQmugPhChwgDDfUzKxMa9LVoeGPn6Y71vGr14ulawmPN3x3Pm5XNlIEhdyOonrEf+5F0OVg4t9EIMuOr1UTgMYQrZ2FxUaTnENcJs6gAaWyVYhTtPTagcwHqs47Udpl1+cvJTtYfGteBLstsXXzgkeJMz8vKBqABE7TI7VE2hvXx6Ib+Or14up3MNxHMozGcniOhk5rOfK3hgNDlVkQB00AuDDt40GWw3qeONXGlXjgsWRDuzEXLbEq4VWVWQkBREGA0gwDI36QHMBs6/P04vqQZbPL1VQ8LxyC6LTwXe46HPIGa7dIzZhJm2bQUbKVOw3V2GU9EvDfacVd19nF3rxd1FlIUCSYG5Mn41xJmVAuWT5H/QbH6MfiavG+MoLlsVyRNsda9TkznavNUenV6qok3+leVylzNfkrsSq8tXRREURFEWV5Ofmrn9Jv/wCZu1Y3rdT/AJjfwh/wC94ngLz3Fa3eKKIzLLCdSp2/5Gf/AO5UPSgPHGrvUUePCYwh7JnQbO0d4GouGlVrnBrpzEOAxDZWzNIYq4X7hINAQOOzcuzaZDEgW2WTEhdME7bU9+HXRczo8AuWK5mAI+agaCNlb40nZx171yFIhmHUcNEpyHXvCXhOF31CZrxLLEnO5Bgp0J10DfGhIt4x9FeLSoLi6TLD1Dr9Ni8w3DMQIzXjIYH02IjNaJGwnRXGv2vfUzHGtTEpUAzqs0YDAgYyvGxe4vhV1nuslwqHMiHIO1gRsQB8223R+m9VmohUqG1jA5s5dQPS6x0hsU1wOIDlubM5DGZolMmYAfVUw2+YknepmFUx4BaG1eloGmcp4kWYASuSF4TieWym+xYqoBFwjUZZ+qSNiJGpDHY60JwXU0uBXBDBKZ0Dr6+vsEtIsW5bBgTvGsd/vqCvNMp2LP4Z+fxX6Vf8vZqStVI+TB/E/wA3JHD/AKdiv0dn/wA1Xd8tutY1e4nauMgFskHOpMHKSgYZgG6Ej/Y3qjSJ28Wb0NywMJwvH28PlFybnLKD5zRTyVVCJHS4GMxPi9gA0GJDLwZWeu6xUIdIy4s328STcDaxjC7mNwfmx4mjMVuOb2T7AZMoEaCRBETVSWAN1+Al3zVraxw9T5SSsHwziKIwF1ZCDlqWJXMDbIVj7xcBYAaXOsAKL4Zlx1cdinSdfimYjheOJYC+CAbeQn/kNkksO8rcOgE5wDOmUHw8MfPeNm2sjp6vET80q5guIksFuMvhBtk3JCmVzhjHjLQ8ds67QMqtD41+FnF8icxPi714usXeHY4Bst0wTsXJOUMDAMgqYLagjoO0RXZxr9EAPGr/AOtuzxuF4wvbLXSyh8zgOVnK9krAUAbC6SNjIBnSJD4eHHvbxsUEGWzy3HaukrOrLH8j/oNj9GPxNdY3xlBctiuSJtjrXqcmc7V5qj06vVVEm/0ryuUuZr8ldiVXlq6KIiiIoiybfBWUtkxd9FZ2fKBZIBuOXaM1kmJJ3Jq01uNNa6VeE0kACfvaBIXOAuGCn5ru+vYj4Yf+BUTCjOof2Wfv/ujzXd9exHww/wDApMJnUP7LP3/3R5ru+vYj4Yf+BSYTOof2Wfv/ALo813fXsR8MP/ApMJnUP7LP3/3R5ru+vYj4Yf8AgUmEzqH9ln7/AO6PNd317EfDD/wKTCZ1D+yz9/8AdHmu769iPhh/4FJhM6h/ZZ+/+6PNd317EfDD/wACkwmdQ/ss/f8A3R5ru+vYj4Yf+BSYTOof2Wfv/un8OwHKzk3HuM7ZmZ8kyFVB6CqIhR0oSuUekZWqKoaGiQAniTpJN5xVPE8Ivc971rEm3zFVWXlq4+bzwQTr9Y/CugiCrVIWde+b8Z69/cJ++lZnR70R5vxnr39wn76V2dHvRHm/Gevf3CfvpXZ0e9Eeb8Z69/cJ++lZnR70R5vxnr39wn76VmdHvRHm/Gevf3CfvpXZ0e9Eeb8Z69/cJ++ldnR70R5vxnr39wn76VmdHvRHm/Gevf3CfvpXZ0e9Fb4PgORYt2QxbIuXMQATHUgaCqvdWcSiuVRE2x1r1OTOdq81R6dXqqihcWaxUuCIlWfWrNMlDliseaMxKtWRyxTNGYlKyOWKZozEpWRyxTNGYlKyOWKZozEpWRyxTNGYlKyOWKZozEpWRyxTNGYlKyOWKZozEpWRyxTNGYlKyOWKZozEpWRyxTNGYlKyOWKZozEpWRyxTNGYlKyOWKZozEpWRyxTNGYlKyOWKZozEpWRyxTNGYlKyOWKZozEpWRyxTNGYlKyOWKZozEpWRyxTNGYlKyOWKZozEpWRyxTNGYlKyOWKZozEpWRyxTNGYlKyOWKZozEpWU7axWyiQhDrS6lVxmp1tVV/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54" name="AutoShape 14" descr="data:image/jpeg;base64,/9j/4AAQSkZJRgABAQAAAQABAAD/2wCEAAkGBxATERUUEhEVFRUXFSIYFxgYGBsZGhsXFxYWGBsaGhkYHCggGxwlGxsaIjEhJS0rLi4uGB8zRDMsNygtLisBCgoKDg0OGxAQGy0lICQuLCwvLCwvLywsLyw0LjQsLCwsLCw2LCwsLy0sLCwsLywsLCwtLCwsLCwsLDQsLC8sLP/AABEIANQA7QMBEQACEQEDEQH/xAAbAAACAwEBAQAAAAAAAAAAAAAAAwIEBQYBB//EAE0QAAIBAgQEAQcHBwoFAwUAAAECEQADBBIhMQUTQVEiBhUyVGFxkRQjNEJSgbEHM3OhstHTQ3J0k5Wjs7TU8CRiksLDU8HxJYKi0uH/xAAaAQEAAwEBAQAAAAAAAAAAAAAAAQIEAwUG/8QAQBEAAQICBQcJBwQBBQEBAAAAAQACAxEEEiExURMUQYGR0fAFQlJhcaGxweEVIjIzNFNykqKy0vEjQ2KCwuIk/9oADAMBAAIRAxEAPwD7QSa+ciRH1zabzpXYBeSe9Uyj8TtSQRJ70yj8TtSQRJ70yj8TtSQRJ70yj8TtSQRJ70yj8TtSQRJ70yj8TtSQRJ70yj8TtSQRJ70yj8TtSQRJ70yj8TtSQRJ70yj8TtSQRJ70yj8TtSQRJ70yj8TtSQXhf2/rqco/E7UkEZ/b+umUfiUkEZ/b+umUfiUkEB/bTKPxO1JBeye9RlH4nakgiT3plH4nakgiT3plH4nakgiT3plH4nakgiT3plH4nakgiT3plH4nakgiT3plH4nakgiT3plH4nakgiT3plH4nakgiT3plH4nakgiT3plH4nakgiT3plH4nakgp262UR7jOZwVXKDb1jifGe0qwuXlURFERREURFERREURFERREURFERRFwmN4JhsTxDH86wl1kw9gpmUMVLDETlEGT4RprtXvQqXGgUSDk3FoLnztlP4d65loLimjyOwAE+b7TKNibUOZLRIEREDp9adKr7TpJMssQe2zjXoUhjcEtfJfh5cgcPw5y3ArAWmJAJeRIMTopkkABjuYBseUKUGgmM60E39mvEaZywVaowVzyb4XYw/EsXbsWltJ8nsNlUQJL4iT+oVxplIix6FCfFcSaz7T2NVmgBxkuurx1dFERREURFERREURFERREURFERREy1W2h87Uocsbyhxdy2s22AOV21AIlVkTXWBDhuEV7xOr29eC0wWtybnOE5SXCP5ZcUDxlsuvuyGPeZA+FUa+jm9ned65129Ed+9WeG+WONcjmKqAtHhAbKoGpMgSfdFWBo55g2nemUHRHfvWvd8pTPhumPanXrrl/8AitDINHcJho2neqGM0XsHfvVHF+U+LV/C6FCAV8GoMagnY+8aQRXCM2FDMqg2u3qwitPNHfvXScNx118ILjHxmNgNCcugEe01GRhmOwAWFs5W4HWuzmtrCzRPuWdiONXkMNcE9oUn3xExXcwIXQG129Zc4HRHfvTF4pfKhg+h7qB/7VTJQugNrt6nLjojv3q7cxF8IrC5JKgkQvX7qZKD0BtdvTLjojv3ri+MeW2Os3Mk2hrHiUbwezaT7YroKPBPMG129MsOiO/etb8nXlRisY90YhUXIAVCkSZJEsNxsR757VxpcCGyFWaJGYGnA4ldA4PYTKVox613FeYuaKIuP8quGXbJxGNs484YtaUMCltkJt5hbzF0YjxOfRHXrXt8nRWRjDosSDXEzcTO2+UiBcNJXKL7oLpyXOXOJY5c/wD9UdMmGW6eZbs/NvciLd6LZ9LMuUjMdG2r2BRKK6X/AOcGs8tsLrWi8stF0jOchdKazZVw51w7+tXeCPxC/fFocSvrFgXHm1YLW2YiEcG3rmUggmW0Mhaz02HRIEExDBaZvkLXSIE5ltug2HRdIlXhvc50p6OJrquB8CuWb129dxT4i5cREJZESFtlyNLYA+ueleHSqYyLDbDZDDQCTYSbTLGeC0tbIzmtysCsiiIoiKIiiIoiKIiiIoiKIiiIoiZarbQ+dqUOXOeWV4JaZjstm6T7hbmtFGaXMjgcXrTC+S/V4r5phsatw+Ez/ufw6VhMJwMis6lZxLAEtEAkiO3ur0DQbJNCqXtGlO4iuGdLZsPdN0gG4pIADQSYKxtp7NaqYJhEBhMzoQkablVt4skwxII08Wnw9lcokKIbXWoCJWL6VwBv+BQ/zT+xXaUqRDH/AB8itrr2/j5FcH5T4W6nEBfQZ0bKYLbMsIVA7FSD8a1TmJLyHWEFdPcxyBFPQjQASfuArhIzV5iU07HcR+btrbjMUBAI30+6NquyHNVc6Vy43G8Gv4q41xb9tCz5ijo5XNAAOdHn6sCR3q8pIIg0ra/JXhcTaxGKXEWkRsisrIWZXVnuNILE6Zi3YgkzXCmiUC/SPArZCP8ApHtHgV9JmvHUKvxDGJZtXLtwwltGuOYmFRSxMDfQGrNaXEAaUXBcW8pbXEV5eFw7YjlPbuXbbEoIdigDois7ZD4mSAfD1G/tUCFHoznOaQCQRO8jrGHauMQNeACreB8necLmfBEt8o5jl3a3bvQCUHjtZzbXNATKBKjU61sziltIDHgANqiw+7iRbeZWk222SXPIsN+M+30U/JPjOBF2+tnLcuMTdu3bbm7K5vSDG2ma2pYL82GCyJ3msNNEeOGtrAhgADRo1W2m8kmZXdsLJisQRW0nT/hdsrAgEGQdQR2rxVde0RFERNERREURYl6yLCXLly7btJ9ZmcIurHVngZZnLOpGmpq7QXSAC5BhBJTLFu5cUsl0MpUZWW4YbRNiAQBIbUamem9DZYUqu4PG1XsIjgtnM66fCSdz1J36AVBkrtB0qyTVVZFERREURMtVtofO1KHLl/L5QcNdBMA4e8J7TaOu1bKD/u9u9aYfyX6vFfHvJ21+c8Q8TCB7MqjWR3Fa6IxrnF2Fi86M4ixbPyIm6EQGGUSYkL4oP4z91bXvY02lUhw3PuC7zjfktYsWQbWkDXuYG5rk2RM5KzhYvn+MtoHyts+sTpI0kDvrSoFSsvo3A1ycLUTOW2upj6qpqZ0rzY1lLb2eRXrDmfh5L535Qcct3bqopzEGG29kxG21dmCya8t6uY/FtFrICSl4khTry5caH3FagNNYpMSC8xGGuXLVm7YKriLaFWRyQzIHzBCT6JEnxa6mKqPcdapnO5XPI7iFu4pUgpcYFip1hkOwYaGQenY11cNK5kLY4Hhxjbd6w926isuhRsrp84raH6s5R91caW8shh3WPArXA+U7tHgVPh/5OcPh8TYvjHYsm2xhbl2QxIgLMDTuOteeaS57S2qNQVwwm0Lt2v24MusDRtRA7g1mqOwVqrsFy/EeDYjDKbnB7eHRmgtbaRafX7I0AhmMqV1rdR6Y5hqxCZca1zc1Ov8AGcYLVqzctBr7WybvKVrogDKxgFAksftyIMTE1rNNZKYG2zf4KtUrkfJ69f4YWt2eD3b0rl+VfOK2SdEZHDkKsa5GgwDA6WhUiFKdgOCu9z3yrEmVg7MAun8jflCRbJvPZVPE163y8jTotoNDlANIYaADXpXm0gsdN0pGei3agBXXVjUrO8oeDri8O1hrly2GIJa02VxlYNoYMTEH2GukOJUdWA2oVzPBvyb2sNi7WJTGYt+WGGS5czBi+Xc6eHQyvU5dsuvd9LL2FpaLVAau3rIpRRF87/KdwXiN+7aNjNcwwChrQyQLguE8xlPiYZSvomRlOmprVBcyoWmw226tHFq0UaK2E/KEEkSIul1zniNIuvWz+TzyZu4G1dW6bWa7dz5bUlF8KruwEkxJ0Fc4rw4AAky0lKTGEaKYgaGz0BdXXFZ1wfGPyYWL73nONxqtdZ2jmyim4SYCRqgmMs7CJrYymOaAKos6lFVdhwbh4w9i3ZDvcFtAuZzmYx1JrM91ZxcpVyqIiiJlqttD52pQ5YPlRbVlyuAVNu4GB2IKag+ytdC/3eMVph/Jfq8V8vOBtcxgH8IaVE5VUAxlXKCBr1NbWRaoXmliYhtG9baSyoZOa4VAjaYMETrrNWiOrWldIZq2Ca3uM+V6XpW2SUiM0giR7fbXSE8EKkQSK4vitwEq0iQfxFdSuK+n8NYeaSTEcoHUAiMi7g6Ee+vKjfWN7PIr2G8z8B4L4txC8lnEZw6EFWJAt201X+Yonf8AXWltoXmuC1PPzWES6cjgjMssRmBIIVTEgkDL7BPaK5B0yQFDGt0rveCYa3xFbWJt3MOisrLdtm2WzaxuW0Yfb6ztppXIk3m1dgQNC5PyxfFcKckYQi2WA+UKQUZRBDZQZRtSMpgGNzWgNxXGouq/JLdL8xyZzrmEdi2nx/32rJyh8nWPArRA+W7tHgV3+Kw5YqQYjrBmDEjQjt1keyvJY+rOa6tdIEKk9gCF5qgoVC+HsRlDeKWMkbRvsJrsHm+rfPTtXUO0yvnp2ry7btMom8v19dhmaHJAnSB+o70BeDY3DcpBcDdhuXr2FfNF0bSdDIGctBOYeHoR1igcWym3iXioDi2VnEvHrXjpbMRfjwbSdssTvvIU9/Ce5oC4Xt08ee1AXC9unjzXllLQzQ4EyZyx4XLADfXUT76OLzKzDukpJcZWcBS+TIZC3QF1WIO8Eaa92JPtqK5vLbVFY3kW8bktcIjwLd/7R8IPVVXcHTY/GrZRzbXNw3q1cttc3DetWxZCiBtJI9kmYrM51YzKzuM7VK4YB91VRtpWJwmziLuHtXWxlwF7SuQEswCyhjE29tasTJejSXwIUd8MQhJriL3aDLFPtYa4yhlx1wqwkELZII7j5ui5Oiw2ktdBAI637178juyR8uuSNxlszrMfyfsPwpNMtDlPIja/eo37FxPTx9xdY1WzvBP/AKfYE/dSalkRj/hgA639mKmuDvEAjG3IP/JZ67fydFBjQgZGCNrv7It4O6RIx1wg6iEsnT+rpNQ6NCaZGCNr9684c11cRdtPda4FtW3BZUBBd76n0FGngWhuUxxDdAZEY0NJc4WEm4NIvJxK1aqsKZarbQ+dqUOVDFCb9me7/s1toF8XtHiVoh/Ifq8Ut8cwJAsArmUSANJvPbMiZJhZ071vA41T9FjFqrnjFuATZt6q50YEHlrmgQsxEgsQAGBEkxMy41y46lCjf4wFUt8ntkANABHiKm0BkJWGBzmDpPh70l5JetPAsrlgbaaHSFG2d1H3ws/eKKFmMo+T3RGmciPZmFYYn1rOzevXHzmdg8FqXLIATLZRhGvh19Geg7/jW4LzZAkzVb5T3wvhDETHbWYybbfr7UqiU1fJN6S9XGMNFwvSdiBoSI9Cex+89qmqEyTOlxtUjxB2BBw5ImACG11PdPYD/sAqoQwWjncbUtFAxGihZsgkDocw9grByl8kfl5FdwAKPZ0vJPxmNt2gDcaJ20J/AV48OE+J8IVYUB8WYYJrP854PMWzmT7LnSNhEDYe+K0ZvHlKXgtGZ0mUqveFXS/gYhrjNqSJFzSQojQbQoFXLKRoEtiuaPStDZbE48QwWYtmMsCp0ubNv00+6q5CkSlLwVc0pMpS7wvFx2BAgMQJna5uZ1mJ6mhg0gmcvBDRaSTOXgg47BfbO0fym3iP/cdfbTI0jDw40IKLScPBRXF4EbMRqD/KdNvePZtUmFSTo8FJotKN48FKzjsCpUqx8MxpcMTp1FQ6DSHTmL+xQ6i0ozmL+sK158w3/qf/AIt/+tc80jYd4VMxj9HvG9Tt8Us3JVHk5SYysNh7RVH0eIwTcFV1Fiw5OcLO0KvwKznwFhSSA2GQEjQwbajQ1zdeutMfUpsR2D3H9xUL3DLCnJncZlIAjPAObZipy6udZHbYRXVkGI5peBYOsX+J1KmfvBBIE7MdEr5dg8b7Ur5DhWb89J0Y6rBzNeI1iDJZ9P8AlH33zWOADUOkXYSnZfhapHKDgJADiQ/8jvTH4fhnDXOZ4Wl5lYAdLibkaDxn4CqGBFa7JlpnaJStx46lDKe9rRKVgHcQfIL04LDBmbmjwtmaSpAknQggxqdO3SpbR4xIAYbbrDaoz5xbVMrpYeB/zpVnAcLt22DqWPzYQbRlEEGAN9N//wCRxMxMFRFpborKplfNQsfTb39Hs/4mKpoV3/SM/N/gxadVWJMtVtofO1KHKjifpFn3t+zW2gXxe0eJWiH8h+rxWoFA2Fb1iVTiHELNoAXWjNoFgsT38IBJH76ImYTGW7gJRpgwRBBBiYIIBGhoieFHbff8KIudb6Pd/nn9oViifWs7N69YfPZ2DwWvfwnMVfERC9CRuPYa3TXnB9VxWdi+QmVbuKtKwk+NlBhgNIZtAeveTEA1NZSIsp2ccXeabgTYd5tX7LkDZMpI0iBDHKvs92tQSoMWYkrDcN+zcYe8k7ztJ9o9nsqZqRFxCrqhXEAEyRYAnvDDWsPKRnBH5eRWgGdHn/y8lQ8qLjKLZX0gxI98CsvJgm8z6l3oYmyJPBZ+DwVzEOLlycg7iMx7CNNNp2ke+vae4NEguLnhgkFa441m3bykKATJ9y766mSNB76oyZM1WHWcZqjdsOAPCARrHXbbsP110sK5udN16ziSQrDXP9WdhHQ+zrRLbkwIQQNzFFUk4rCbjGOxV+6mH8KWrhtnKBHhJWSzCZ0O3ce+sjw6di7MLAJm1VeKWsdb9OzevAmJVyw3+yASPvFcyx2K6iM3QsTFcTuK4S5Z5E9WV5+B37TQQxO1SYxlYV2X5MsQHNwhs24O8AhF0Ejbr95rhTWgQrF0a8uo5J6QXdeTZjBYafV7f+GteTIl0guXKH1cX8neJSsTxDDuwBZysZswBy7tGpEgyp21Mjea9aDRKVCaSAJzlIm3RouIkdNgtNiwEgqK2sKMkS0GVIWRqHubxlG52iJA0qxiU01iZCy223Q26c9t99qj3ZKbDDKpVrgh4+CKpjtEQT0Ob21QGlueHsZa3xJPndgBgp90IdsKFVc5XQkbhokhtCJk+IRvvG1Q3PHOLg2dowlcCLZ3CwznK6d6e6FpYa6rCFJhfDsRqOmo6V50WG9h9/TboVgRoVGx9Nvf0ez/AImKqmhbn/SM/N/gxadVWJMtVtofO1KHKjifpFn3v+zW2gXxe0eJWiH8h+rxWrW9Yly/lPwtecl/LmJUW2kgKFVi07TsW9hygdao8kCxdYQBMirnkrhGS2xb6xEazoB00mMxbf8ACKlpJFqiIAHSC3Ksua5xvo93+ef2hWKJ9azs3r1h89nYPBP8oOIrZSwHLBLlzI2XQwLN25AMgiSgk9BOwkjavLd8RWXx/wAovkFguLNlAIK21zOxzsFBYW1yrJMTJk96mVhJuF5XFz5ODG2udYBpJUeDeUIxlnmXLFl1C8yQ5BCgkFl5igBlYEGWUqQO4qXNkAdBVIUcRHOYQQ5pkQbwt/yfxou2iwZmUXGRSwIYhWIEzrPSTqYqq7qN36Uf0X/dWLlH5A/LyK2t+m/7eSzfKYn5uASZOwk7dqy8m/GdS70T4InYqPn3LbFtF2QgFiAfCO/f2xXtmHMzK45KZmVDC2ReW2B0Um9qVGYxAO4mCfbHUVUmqShNUnuT+I34zTGbYCZ1OgqwuXCVqyWshXCW+gkk/DpsTNSpBnaV6rMHMgnQdRA1O2gohtXzB+KXcPjr7oWy/KHDKDEqbrbdjA0NZyJkpMhdfwzyvvX7n5hVsg+IswzZdYIEjqKoSLlcMN8knyyxJxFpeXZtOqGcztJjTRQjTrpuelRXAKkQnK9+SefnJRVMtooIGqJ3JkzWanGcNaWCrRzPpBdnwLillMLYR84ZbKKwNu5oQigg+GvJtDphdabRYj6TEc2Ui5xHvNun2p3yvBxHj2j0L0wCSNYnQkweld86jTnPuEsLpS1LLmEXAfqG9HyzB/8AP/03o2K7R2OvemdRse4btmGhPZ8XAfqG9etjcGftfW2S6PT9KYXWaClRhzsMNF3GnSmYRcB+pu9evjsITMuDBGiXhuSeg7k+6TUNpMUACd2IBus0jqGxMwi4D9Q3ow2PwlucmcSAPQunRRAAldAO1RFjxIsq5nfgL77scUFAijQP1Dejh19bmLvOubLyLSyVZdQ+JJHiA2DD41xNy7R2GHRmMdKdZ5vBskzDsK2KqvPTLVbaHztShyo4n6RZ97/s1toF8XtHiVoh/Ifq8Vp3GABJ2Ak+4VvWJcfxvjXhzXJyEyEGkDcFu5Ee6a5Al85WACa9GBRJkaXYeSdwXjTG2rL6GsIYMAfZOhiPf20qXEsdVvut7VFIoYYSNIXWCui89c430e7/ADz+0KxRPrWdm9esPns7B4LXxGGLrbZSA9s5knacjIQY6FWI9mh6RW1eW74iuX455M27+hwZtk/nCmV7LjfVRdtljMEMVBq7X1exZI9GEWRBk4XESmm8E8nbdgjl4RmZQAjXmQW0AMxbVWcp9yyYGvaHOLlaDR2wpkWk3k3ldPgsPkWCczElmMRLMZMDoOgHYdaqu6pXfpR/Rf8AdWLlH5A/LyK2t+m/7eSq8WHztjWPGfwrz6K8sD3DQF2o3y4nYm3reGdiGNssY6rmkjTbWSAfhXYcoRxoGw71jDiLim4Th9u2gRBCjpM7+01U8oxSZkDZ6qSSTMqjicDhGuHO3zkj6xUzBiPbE1YcoR5WAbDvUTkvDgMGDJdQQD/KdDBJOvs3p7Rj4DYd6hO8yYdtYbUbhjtv0NR7SjYDZ6oubx/5N+HE3LjveGdy7eMRmLE6eHu23uqmfxSdCmZSbf5O+FyAL1yToBzEk7mB4J2k0NMi4DYlc4q9hvyd4NJi5fIO4Z1YfAppVTTYhwVg8hN8n/JyxgsQLdkuVZSxznMZ0XcAdAKu+M6JAJditYJNFd+QW9xDEXEyFFzCTmEEmMpiI28UfdNY2gG9YVnDjd5Qc2HYlcskaZiy5mKrBIA1id4jeriGDK1DYnHjLwfmWmWAAJMlCsaheoafuNRU68PPjWmnjj/CH4pezMow/osBJYwZUkkQhMSIEgTNAwSnPiaLwcWvFsowx9EGSxA1t5yNFJ0Ph23FCwXzRMXiNyEm1Ja4V3YQofKPq75Tm6CAdaFgx0Ik2eIYnwZran5pXcDMNWzZgPCdRAgfhUljcdMvBHWT4x9Ff4di2uBi1splcqATMgdfZ7qo5oErU0yV+1Wqh87Uocs3iF0JetMZgFpgTuAK20D4onaPNa4DS+E9o0yTMRxS06MssuZSJKExIjYVvXLM4gw2hcz5RcEs4gIFvFQDL+FwWA2SQpha4uY8NkwjWu4EeZMr+sb1ZwmEtIIBVRrACvoCBp6Ps/XVIEKKGARXAnFRk4pvE77yN66HzxZGni/6TWpcBQ4nVtWYNcPc0Orkj7yKwRCM9Z2b1tujt7FYucRXQrccQB4cvhkTvpP6632LPmr9IG1JfFzEXrm4J8LbRqBHfX3adqWKwo7uiNoXl3GTOW64kdQ2+TLO+muunvqbEFGdpA2jFe/LzmB5rQCNMp2BFLEzU1ZSG1PtYgXMQWWY5UaiNcwrByj8kdvkUdDMOBVOPkq3lCSDZgE+M6AkE6DYrr8K86jWtf2KaP8AKidiRy0F1FSzdhbgl8xKmWYQSSSYKAkRA8Otc5mUydBWJdBXBSsrH+JoNqZuBJBY+HJOeIjRjEbafdXVvbjx3IUq6lgtdXlXS1lMxyltcwZgEIaC++mhGmwKkhWsMxbxsRXxilW4lnI+qZg2UlAFgQX2Dew7+3WqkTFZF5xY/NEZC4JAIEjQkT6OtQy9SqDKtliUwxIB0IZjOsnSDqTJ9pIkiSRecxaVAFqba4pezQ2HI8QWQWO8SfQEga/q+4WDFRNTu/S0/RH8a6t+nPatzfpXfkFdxebLCtlYkAHSd5MSCCcoNZgsazuXjAF8cmDJ8ETl+t4e+2X75rpNnHHYo44714LeIZiOawEjK3zckADxKAuu+uYEaiIp7oF3HEk4471FbeMliz65dACm+ZZyAiPR0GeYYnoaklmjjjw60CQ97FSQzlcoBcwir0zcsusHQ6kyJPTSrAMvUWqzhreMhy7AmH5YBXqEygwIMENqQNCPbVSWWS6vVSvLSYuPFdBfLBUZBpCSwBHpEh4k5dqGpoCLTwSOLahzLBRmMzr1161zdfYitWq10PnalDlA71lifGe0qRcvKoiKIiiIoiKIiiIoiKIiiIoip8QwPMykOUKmQR7a7QouTnZOa0QI+SmCJzSBw276y/wFdMuzoBdc5h/bCPNt31l/gKZdnQCZzD+2EebbvrL/AAFMuzoBM5h/bCPNt31l/gKZdnQCZzD+2EebbvrL/AUy7OgEzmH9sI823fWX+Apl2dAJnMP7YR5tu+sv8BTLs6ATOYf2wjzbd9Zf4CmXZ0Amcw/thTw3DWW4LjXWcgRqBsaq+OHMqhslWJSQ5lRrQNKT5lDFi5BzOWgL35kZiT4iM+nbKB7aplJXLKvTwklgxfUXc40zQo+qJgCSWMkGM5jYERXEtXHHqokkjyfGvjBkAeJJBjXxjN4+3TQKOlWyvG7i9F5a4G2a5mZYICrIL5gHDzdmMxPokfZ0mpMUWcbPHtUSU7HAFGbM+YMSSCumrWzsSR9QfjUGKrCxTtcEA9K4SwACtEFQoC6amCVGp6yemlQYnUoloSzwERvbByhSBa8Bysxhlzarr6M7zrrU5XifGCgBSt8CVWRlfVWzEsMzEhmMyTGYhsuYgmBpFDFnoSVi3LVd6JztSOXptGuzuT3lxMworo5J71X2a/EJXCOSe9PZr8QlcI5J709mvxCVwjknvT2a/EJXCOSe9PZr8QlcI5J709mvxCVwjknvT2a/EJXCOSe9PZr8QlcI5J709mvxCVwjknvT2a/EJXCOSe9PZr8QlcI5J709mvxCVwjknvT2a/EJXCOSe9PZr8QlcI5J709mvxCVwjknvT2a/EJXCOSe9PZr8QlcI5J709mvxCVwjknvT2a/EJXCOSe9PZr8QlcI5J709mvxCVwjknvT2a/EJXCOSe9PZr8QlcI5J709mvxCVwjknvT2a/EJXCOSe9PZr8QlcI5J709mvxCVwjknvT2a/EJXC9S2RWiBQ3Q5zKgumplgK1xIzIcqxlNVAJXnMHeueeQeklUo5g70zyD0kqlHMHemeQeklUo5g70zyD0kqlHMHemeQeklUo5g70zyD0kqlHMHemeQeklUo5g70zyD0kqlHMHemeQeklUo5g70zyD0kqlHMHemeQeklUo5g70zyD0kqlHMHemeQeklUo5g70zyD0kqlHMHemeQeklUo5g70zyD0kqlHMHemeQeklUo5g70zyD0kqlHMHemeQeklUo5g70zyD0kqlHMHemeQeklUo5g70zyD0kqlHMHemeQeklUo5g70zyD0kqlHMHemeQeklUo5g70zyD0kqlHMHemeQeklUqSsDXSHGZEnUM5IRJe11UJN/pXlcpczX5K7EqvLV0URFERREURFERREURFERREURFERREURFERRFXxGPs2zFy7bQxMMyqY7wTUyXaHAixBNjSewEpXnjC+sWf6xf30kVfM6R9t2wo88YX1iz/WL++kimZ0j7bthR54wvrFn+sX99JFMzpH23bCjzxhfWLP9Yv76SKZnSPtu2FHnjC+sWf6xf30kUzOkfbdsKPPGF9Ys/1i/vpIpmdI+27YUeeML6xZ/rF/fSRTM6R9t2wo88YX1iz/AFi/vpIpmdI+27YVdBqFnRRQm2OtepyZztXmqPTq9VUSb/SvK5S5mvyV2JVeWrooiKIiiIoiUMVb08a6sUHiHpiZX+cIOm+hrpkn9E3Tu0Y9nWorBBxVvXxrowQ+IaOYhf5xkab6imSf0TdO7Rj2daVhim1zUooiKIiiIoiKIiiIoiKIsm2gOOuyAf8AhrW4n+VxVW0Le5xFDZI89/8AFi0TZT7A+Aqs1jD3YrLXiCeAm2hDLmOUglfzehBA+3+qrStktxo7veAcbLLdN92xerxSyQDyjqARos+IAjrtB326b1At44xUGixQSK108dF/+L9NylY4jZZgvLgkxqFEeiDqTBMsNBrUgT46pqH0eK1tat49e5IucVQkcuwDqR4gF1DW0GnvcfCgXQUVwHvvwumdBPkpni1mCRamAxAIVZygHqd9Rpv7KjRNVzSLMAuwxN/Z/hWsDibVxnUW4KRMgQcwJ0I32qSuMaHEhta4usM8dGKhx+wnyXEeFfzD9B9hqC9WoT3ZzDtPxN8QtCx6K+4fhULK/wCIqdQqJtjrXqcmc7V5qj06vVVEm/0ryuUuZr8ldiVXlq6KIiiIoioce4kuHw9y80wq6Abljoqj2liB99aqFRnUmO2E3Sdg0nUFSI8MaXFfP+HY17ZsZ+Yowdlr18sFIHNlhacFNcQVK+MFT4n01Ir6qkQGRBEqyOWcGtAnbVsLhb8AIPu2iwW2TWJr5S/4iZ16O3rvvT/Jy9euXsJayXAyNcxN3NlPLF0vlW74BmuMJIbwkB9jrXOnshQ4MaLMEENhtlMVqspltpk0XEWgkXhTCLi5rZYk9U8es+a+kV8et6KIqPG+IfJ7Fy7kL5FnKASSdugmOpPQAmtNDo+cR2wpymbzxfhiVSI+o0uWZc8psr3VNpm5WHF0ZVebpIBPLlYKiVG8ydtK2t5MrNY6sBWeW2ke7+Vt5kThLTaueWkSJXCfb2J/DOOG7eW3lGuHW6WGbKxeNLZI1UTqTB8S6VypNBEGEYk+eWysmJdLAnRLA2qzItZ0uqf+FtV5y6ooiKIiiLLsfTr39Gtf4uKq2hbX/Rs/N/8AFisYrEsrqsqoMbqWLSYKrBEEDXrv2BrqyGC0ngdZ4CxFU8NxZmGYWNIkwZP14ygLrOUdvSFdX0ZrTKtxZv7krEqS8TYsFFpTKjxBwV1cLp4ZKjfNEdKg0doEy7utun2T6pqKxXr8TbO6rZnId5iQA0keE+LwxHWQZg0FHFUEuv6uzff2oXFeniRlvAsBgNSRqS85jl0PhECDqw11qMgJC3iy7bf1dSFxXnnBwNbSzvOYgAHSScpjXfeAJk7UyDCbHd3rsxKmsV4vFHgHkwCCRqfqqT4vD4RMa66TpUmjtnKtx59yisVPjFzNgrx01sOdDI/NtsYEj2xWctquktdB+ph/k3xWhY9FfcPwqq4P+IqdQqJtjrXqcmc7V5qj06vVVEm/0ryuUuZr8ldiVXlq6KIiiKnxfilnDWWvX3CW1iWM9SFGg1JJIq7GOearb0XO8R8r5dFw9i3eQ3Chu3rwsW1uIpcLJRzOUSDA3EE1vg0GIRMmqqlwVy1x5Gw7XjhiEEm4zNaS2HtuUbx3GXNDLo0QYFBQo8/iusFuhRWCt8G43h76q9sQLh8LeEq7KIIDoSCwgjKSG8J0gVnjUeLDArWgbFayctK16yqUURYXlRwN8XybZfLZW5zLsHxMUHgQaRBJJJO2UadvT5NpzaHXiATeRVbgJ3ntw7TbjxjQspIaL1hv5EXblpku3hmxOI52LYT6Ckstq1I1AbLqY2mOlekOXIcOIHQ2WQ2VYYOJsLnap2DbpXE0YkSJvMzuC2/JvgLWLl+9dcNdvvJA9FUSRbUSJMLEnT9VedyhT2x2Q4MMSawabyTa4nWu0KFVJcbyt6vLXZFERREURZdj6de/o1r/ABcVVtC2v+jZ+b/4sWpVVjWOMfiMpY2zvtkbaLegG5MlhJIGk7VtyMKcp946/TEqsypNxDEBiOTpzCuznwAxMxGxDSJESNxUZGFKdbRPRfxZ33JMqPnDEQPmvqEklH9IMw0UAmNAQDBOYbQanIQpn3tOIu7d1glpSZWlbvE282UzlnKwymY2M7a1mLAH1Z671ItWXh+KXnIyIrKdnyuAfHlJjoFHQmT91an0eGz4jI4WYT78ZKs5q5w7E3XZhct5QAI0bcjXcQfu261xjQ4bQKpns44sUzM155QfRMR+gf8AYauAvWug/Uw/yb4hXLHor7h+FFwf8RU6hUTbHWvU5M52rzVHp1eqqJN/pXlcpczX5K7EqvLV0URcBxryO4vcN82uNOofOUt8vKFDZsqZ1YsAAQMwE9YrayPCEpsVZHFdS3BRdwa4fFub5yKHuRkLOsEOMvosGAIjtWcRS19dlitKxcnhOOYbgqtheTddRLcxLDqWfLnLXLhGW5pALqSRG0A5fao1IMUWjv8AK8LkRJa/l7ZXH4dbOHvSQwuyiC6pyDwo8HwyTmB729jtV4z4dWq8ymusCI6FEERoBIxuVLB43AWeHPhcPcc4gSVtXB/xHyksWUsmwPMAII8Ph0MCrDJ5Kz4ZdyrEiPiPL3mZKdjsDi8awT5ZewV2yo5q2YZX5moaSfYa8ebIQmBWBumpvWj5J+T+IwpvG9j72KFxgV5gHghYMb6n2QNBpMmuUaK18pNAQBPOHXDKz3sdeKlSvzrW4BMeJctsEuI033OlULwdAVXxGwxNxkF41pLCNzcde+cAVC7W8wJ25YFsSxnqD7qF4JuCOiNYPeN6MRaSzbKXMfeDXGAVma3zAZGiAW4M7HQ79KVxOcgofEYz4jeuHx/5NuJPxC9iLXFbli25UhlZjdbLbVDnVMidIG+kVsbS4YhhpZM93mrVTNdhxLC42xw66tnEPiMSqEq7qmY7SFVQFmJyzOsTNZmljogmJBXbKdt3evnvkBh8Vdxdq7h2utbQzfuXHfKwdGUrDHx3NQ20AqNRtVyXgHK6bhxoXscpOoIhth0YW3zGGBOk6V097yEx5GnHcXMg6gdCD0NWFJh/bC8WRxXUYRSMZdBJJGGs6mJPzmJ1MafCspuW5/0bPzf/ABYr2ON2ByomdZE6ZW9o6wPvq8KpP31iKpPdxeng21MZdfAumrfazfcBXYNgY8T7MJKLVG1cxcEsusbDKfrKNPFqSsmDUubAuB8cOzGQQTU3uYuCQqzAgQN4tSJzdSbnuyj74DYEwJ8W+ii1Nxj3z+bBEodYBhoMTLCNY2mapDEMfEdPds3KTNQe5igdFB1jYa+JtT4tAVy9yJ2PSwEE6eJdmM0tUEuYsekoPo6gDqrFtC/RoG+3epIgaDj42aMLVFqdx/6JiP0D/sNWUXrZQfqYf5N8Qrlj0V9w/Ci4P+IqdQqJtjrXqcmc7V5qj06vVVEm/wBK8rlLma/JXYlV5auvHJgwAT0kwPjBqRKdqkS0qkOJAKC6kSAdNQA0xqY6Ak6dK7ZAkyace5dckSZBTXHrpowkwJgDXYzPU6Ab+yoyJ449FXJlJbiFpozIYlYkAwXkgx00E/fVsg4XHHuVsifHuWRi8Hh7ly5dvm+4YAoOY6LbTIohVtuNT4nLEZtSOgFdRDeAGtlxq1KMgSVWHk7gVzMPliEE5iuMxM6aCfntZ2ET91T/AKhkLDqG7QoyGBXQ8F4dYsoeUjCT4i7M7kqSPE7szGDPU1miucTJx3KhbVMloVyULn7nk2jXlv37nMvL6MgC2Gjwxb3gHXeT8KlYzRGl4iPM3DZs9VKz5MoL3ylnNy/lMM4GQMdmCDYDYCf160QUNoiZUmbuu7ZxtUuH+S9m3fOIZmuXiNWeIDEmWUR4d4A6CimHQ2NiZQ2u61uVC1ooiKIiiLLsfTr39Gtf4uKq2hbX/Rs/N/8AFitY1LjFRbfLB8UZZiR9oHpmrpDLBMuE8L/KXUsSromJnxNA0mMsaDXLpO8zPcRFdCYMrB49/lLWoE0q1axRVWzkNGzZdZy+llWNPEREHaZ1qznQA4iVmvunqvUCa9W3igB49S065T4dIDACNpnJGse2hdAJu0dfd66FNqTaOLYFlLRGgbIrSJ1YFdBv0B26a1d2QbYQO+Wq3i1RancvFi2PEOZnBY6RlCAHQ6AFgdtpmuc4BfdZI+NmwKbZKT2cTAGcnUExlB6SPR9Hf27axNA6DO7x4n3IZpvlB9ExH6B/2GrKL1roP1MP8m+IVyx6K+4fhRcH/EVOoVE2x1r1OTOdq81R6dXqqiTf6V5XKXM1+SuxKry1dFEWfexFvPka2D4go9E9FjQ9s+3aa0tY6rWB0T8dy7BrpVgdHHgl3MSuYgrbBVoUmCFjNqSNtojQgn42DDKYJtG3jWrBhlYSl2rtuQgt24BWBuTLMsrI6an7zUua+1xJnbvtUuDpTmU1sRaJINkaGJIU6BlXT4iqhjwJh3jhNVquFxXtjEWWdVFtZILAwpAnMDqOpgz76PZEa0mfVpRzXtaTPqWiABt/uazTXFe1ChU8fguYV1iJ79SpnQidtjIqQZKj2Vkm5gLnS5OijUsNik7N2U7faNTNQWHFSOCuA6XCZK9TsBlbr1E/frSaioccOOO1aFVXVFERREURZdj6de/o1r/ExVW0La/6Nn5v/ixe4nhrlnZLmXPvv9m2BENuMp/6jWhkdoaA5s5eu/uWIiZBRe4Wx0Fw5dYBLmNSeja79Z2FG0gC2VurcoqoHDHnW60ZVBgsJym2Ts2k5T/1nemXbobjh19XX3JJQs8LuCZvkysDfQ5WWRrPUf8ATUupDDKTeJzQC1e2uF3AVIukRMgTHiZ26k6+Iant91DSGkEFuHgB5JJR80vGt0+6XIAknQF/b1n8InOWz+Hw3eCVUW+E3QkG+xbSGJPQkkxMGdPhQ0lhdOpZgkk/j0/JL878h/8ADasovWug/Uw/yb4q7Y9FfcPwqFwf8RU6hUTbHWvU5M52rzVHp1eqqJN/pXlcpczX5K7EqvLV0UREVKleQKTRZicYzFsmHvOFdkzAJBKMUaMzg7g1MlsNDqgVojRMAyM7iJi4YFS85v6piPhb/iUkozVv3Wfu/qjzm/qmI+Fr+JSSZq37rP3f1R50f1TEfC3/ABKiSZq37rP3f1R50f1TEfC3/EpJM1b91n7v6o86P6piPhb/AIlJJmrfus/d/VHnR/VMR8Lf8SkkzVv3Wfu/qjzo/qmI+Fv+JSSZq37rP3f1R50f1TEfC3/EpJM1b91n7v6o86P6piPhb/iUkmat+6z939U/h+PF3OMjoUbKyuBMlVYeiSNmFCFzjwDCqmYIImCJ4y0gaQs7GcVxfyi5Zw+Gs3BbRGZrmIa1rczwAq2H2y7z1rq1jKoc4nZ6hZ1QxOH4i9zmfJLKsVCEpxC6sqpYiQML0LN8amULpHZ6rRDpURjKkgRMm0A2mQN/YFD5JxL1dP7Sv/6WkoXSOwb1fPH9Bn6RuR8k4l6un9pX/wDS0lC6R2DemeP6DP0jcj5JxL1dP7Sv/wClpKF0jsG9M8f0GfpG5HyTiXq6f2lf/wBLSULpHYN6Z4/oM/SNyPknEvV0/tK//paShdI7BvTPH9Bn6RuR8k4l6un9pX/9LSULpHYN6jPH9Bn6RuR8k4l6un9pX/8AS0lC6R2DemeP6DP0jcoXcBxFlKthkKsCCDxK/BBEEfRe1T/pdI7BvVm06I1wc1rZi34RuXR8CxpvYa1dKZC6A5c2aPZmgT74FcojariFknO1XqooTbHWvU5M52rzVHp1eqqJN/pXlcpczX5K7EqvLV0URFERRFl+Tn5q5/Sb/wDmbtSb1up/zG/hD/gFZ4kjELlDEZxmynKcsHqCDvFAuMAtBM5XWTE7e9U7fyoDWTBiPCTl5Z1nqQ+UHXoacd29d3Zs42ed8/CU5JWGxOKbMCDmET4VAHzkHISNTy9dZE+yrWK8SHR2yIuM9Jwsn/2w0da8sNjVDSpOVZUErLQVOUmdGPjG8bbRrCl4ojiJGUzbfZfb1gWHG+/RO4MZJGhAywRABINose4/lJGukbdViq3NZT7dV8v/ADLr7ltexswAZgESE11TNmjQfXiOw36rLeMVYMokpnxPXKXdOfXLqaxxgBiTt9gGJSY0iYLbj6o+9Zxr9FQZqSNG3r9NuzxxjMyyTGYZsoQaBrW0yYINyd9APvmzjX6KRmoaZXysnPB3h7u3ZtVRecs3hn5/FfpV/wAvZqxWykfJg/if5uSOH/TsV+js/wDmq7vlt1rHpWzXJFl+UWEu3rQtWjlzMM7ByhVRLaMoJksFGnQmukMhpmdCaONayb+G4mwDZgrEOWXMhCtlTl5SRtPM191dZwrhxf6KBPTxd6puKwvEQtwW7hJM5SSkr47mUjQdOXMnad4g1BhztUjr4u9Uy5g8byQEcrcz3WJDL9bmG2NQdMxXQdu1A6HWtu9d01Ugy46O9Qv4biOoS5rBCklYjNejNpJYqbMHYFTPXNIMOyY7dgu1z4um1Vhw7iBFxc5CMHKqSpbxPdIDOG0bW3EAgBSJ72DodhOiXl6qHAkGWHkutrKrIoix/I/6DY/Rj8TXWN8ZQXLYrkibY616nJnO1eao9Or1VRJv9K8rlLma/JXYlV5auiiIoiKIsryc/NXP6Tf/AMzdqSt1P+Y38If8AkWcPjdczxuVGYbxa021WRc+4jbYTYujolFsqjts/LvlV4tMkw2I5dzxkXGywZBkrGeNRAJB0kaHptRQYkCu2z3RPvu1jWo38JirjeIjLmQkBtPC9tj7TpnkaTppU2ca/RSyNR4bbBbJ2jEEDyxkltYxiqrli7qjeEGAzE2SAQCRBK3Bm6B+g2WXBXESiuJYBIEi3Ae9PC0TbZplp03LuGxOZQLvhFuCYElsrgsfeShGh9E7dYxWdsWBVJLbZzl1TFmyYv06dFXE4bGsFGYCUbOA2ksl3wjSYVzagxsp9xmzjV6rvDiUVpJlpErMC23WA6YxOyd6zjZ8LaadRuHuGfcVKjXtt1oJWccaVVj6LK0cSHfOe/QvFwmKE5WOxglpObM5ViTqVEiR+qoEuNXqhjUcymMNGiQmB1nFX+HWryk8xpBVes+KWzfdGWo0LNHfCdKoJWnZZLzSuGfn8V+lX/L2akq9I+TB/E/zckcP+nYr9HZ/81Xd8tutY0cVw2LZnNq5Ay2wqz2uObsCV1K5ACSNulGFoFvX4Wd6i2fGNvcql3CcRl4u5gQmugPhChwgDDfUzKxMa9LVoeGPn6Y71vGr14ulawmPN3x3Pm5XNlIEhdyOonrEf+5F0OVg4t9EIMuOr1UTgMYQrZ2FxUaTnENcJs6gAaWyVYhTtPTagcwHqs47Udpl1+cvJTtYfGteBLstsXXzgkeJMz8vKBqABE7TI7VE2hvXx6Ib+Or14up3MNxHMozGcniOhk5rOfK3hgNDlVkQB00AuDDt40GWw3qeONXGlXjgsWRDuzEXLbEq4VWVWQkBREGA0gwDI36QHMBs6/P04vqQZbPL1VQ8LxyC6LTwXe46HPIGa7dIzZhJm2bQUbKVOw3V2GU9EvDfacVd19nF3rxd1FlIUCSYG5Mn41xJmVAuWT5H/QbH6MfiavG+MoLlsVyRNsda9TkznavNUenV6qok3+leVylzNfkrsSq8tXRREURFEWV5Ofmrn9Jv/wCZu1Y3rdT/AJjfwh/wC94ngLz3Fa3eKKIzLLCdSp2/5Gf/AO5UPSgPHGrvUUePCYwh7JnQbO0d4GouGlVrnBrpzEOAxDZWzNIYq4X7hINAQOOzcuzaZDEgW2WTEhdME7bU9+HXRczo8AuWK5mAI+agaCNlb40nZx171yFIhmHUcNEpyHXvCXhOF31CZrxLLEnO5Bgp0J10DfGhIt4x9FeLSoLi6TLD1Dr9Ni8w3DMQIzXjIYH02IjNaJGwnRXGv2vfUzHGtTEpUAzqs0YDAgYyvGxe4vhV1nuslwqHMiHIO1gRsQB8223R+m9VmohUqG1jA5s5dQPS6x0hsU1wOIDlubM5DGZolMmYAfVUw2+YknepmFUx4BaG1eloGmcp4kWYASuSF4TieWym+xYqoBFwjUZZ+qSNiJGpDHY60JwXU0uBXBDBKZ0Dr6+vsEtIsW5bBgTvGsd/vqCvNMp2LP4Z+fxX6Vf8vZqStVI+TB/E/wA3JHD/AKdiv0dn/wA1Xd8tutY1e4nauMgFskHOpMHKSgYZgG6Ej/Y3qjSJ28Wb0NywMJwvH28PlFybnLKD5zRTyVVCJHS4GMxPi9gA0GJDLwZWeu6xUIdIy4s328STcDaxjC7mNwfmx4mjMVuOb2T7AZMoEaCRBETVSWAN1+Al3zVraxw9T5SSsHwziKIwF1ZCDlqWJXMDbIVj7xcBYAaXOsAKL4Zlx1cdinSdfimYjheOJYC+CAbeQn/kNkksO8rcOgE5wDOmUHw8MfPeNm2sjp6vET80q5guIksFuMvhBtk3JCmVzhjHjLQ8ds67QMqtD41+FnF8icxPi714usXeHY4Bst0wTsXJOUMDAMgqYLagjoO0RXZxr9EAPGr/AOtuzxuF4wvbLXSyh8zgOVnK9krAUAbC6SNjIBnSJD4eHHvbxsUEGWzy3HaukrOrLH8j/oNj9GPxNdY3xlBctiuSJtjrXqcmc7V5qj06vVVEm/0ryuUuZr8ldiVXlq6KIiiIoiybfBWUtkxd9FZ2fKBZIBuOXaM1kmJJ3Jq01uNNa6VeE0kACfvaBIXOAuGCn5ru+vYj4Yf+BUTCjOof2Wfv/ujzXd9exHww/wDApMJnUP7LP3/3R5ru+vYj4Yf+BSYTOof2Wfv/ALo813fXsR8MP/ApMJnUP7LP3/3R5ru+vYj4Yf8AgUmEzqH9ln7/AO6PNd317EfDD/wKTCZ1D+yz9/8AdHmu769iPhh/4FJhM6h/ZZ+/+6PNd317EfDD/wACkwmdQ/ss/f8A3R5ru+vYj4Yf+BSYTOof2Wfv/un8OwHKzk3HuM7ZmZ8kyFVB6CqIhR0oSuUekZWqKoaGiQAniTpJN5xVPE8Ivc971rEm3zFVWXlq4+bzwQTr9Y/CugiCrVIWde+b8Z69/cJ++lZnR70R5vxnr39wn76V2dHvRHm/Gevf3CfvpXZ0e9Eeb8Z69/cJ++lZnR70R5vxnr39wn76VmdHvRHm/Gevf3CfvpXZ0e9Eeb8Z69/cJ++ldnR70R5vxnr39wn76VmdHvRHm/Gevf3CfvpXZ0e9Fb4PgORYt2QxbIuXMQATHUgaCqvdWcSiuVRE2x1r1OTOdq81R6dXqqihcWaxUuCIlWfWrNMlDliseaMxKtWRyxTNGYlKyOWKZozEpWRyxTNGYlKyOWKZozEpWRyxTNGYlKyOWKZozEpWRyxTNGYlKyOWKZozEpWRyxTNGYlKyOWKZozEpWRyxTNGYlKyOWKZozEpWRyxTNGYlKyOWKZozEpWRyxTNGYlKyOWKZozEpWRyxTNGYlKyOWKZozEpWRyxTNGYlKyOWKZozEpWRyxTNGYlKyOWKZozEpWRyxTNGYlKyOWKZozEpWRyxTNGYlKyOWKZozEpWU7axWyiQhDrS6lVxmp1tVV/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56" name="AutoShape 16" descr="data:image/jpeg;base64,/9j/4AAQSkZJRgABAQAAAQABAAD/2wCEAAkGBxATERUUEhEVFRUXFSIYFxgYGBsZGhsXFxYWGBsaGhkYHCggGxwlGxsaIjEhJS0rLi4uGB8zRDMsNygtLisBCgoKDg0OGxAQGy0lICQuLCwvLCwvLywsLyw0LjQsLCwsLCw2LCwsLy0sLCwsLywsLCwtLCwsLCwsLDQsLC8sLP/AABEIANQA7QMBEQACEQEDEQH/xAAbAAACAwEBAQAAAAAAAAAAAAAAAwIEBQYBB//EAE0QAAIBAgQEAQcHBwoFAwUAAAECEQADBBIhMQUTQVEiBhUyVGFxkRQjNEJSgbEHM3OhstHTQ3J0k5Wjs7TU8CRiksLDU8HxJYKi0uH/xAAaAQEAAwEBAQAAAAAAAAAAAAAAAQIEAwUG/8QAQBEAAQICBQcJBwQBBQEBAAAAAQACAxEEEiExURMUQYGR0fAFQlJhcaGxweEVIjIzNFNykqKy0vEjQ2KCwuIk/9oADAMBAAIRAxEAPwD7QSa+ciRH1zabzpXYBeSe9Uyj8TtSQRJ70yj8TtSQRJ70yj8TtSQRJ70yj8TtSQRJ70yj8TtSQRJ70yj8TtSQRJ70yj8TtSQRJ70yj8TtSQRJ70yj8TtSQRJ70yj8TtSQRJ70yj8TtSQRJ70yj8TtSQXhf2/rqco/E7UkEZ/b+umUfiUkEZ/b+umUfiUkEB/bTKPxO1JBeye9RlH4nakgiT3plH4nakgiT3plH4nakgiT3plH4nakgiT3plH4nakgiT3plH4nakgiT3plH4nakgiT3plH4nakgiT3plH4nakgiT3plH4nakgiT3plH4nakgiT3plH4nakgp262UR7jOZwVXKDb1jifGe0qwuXlURFERREURFERREURFERREURFERRFwmN4JhsTxDH86wl1kw9gpmUMVLDETlEGT4RprtXvQqXGgUSDk3FoLnztlP4d65loLimjyOwAE+b7TKNibUOZLRIEREDp9adKr7TpJMssQe2zjXoUhjcEtfJfh5cgcPw5y3ArAWmJAJeRIMTopkkABjuYBseUKUGgmM60E39mvEaZywVaowVzyb4XYw/EsXbsWltJ8nsNlUQJL4iT+oVxplIix6FCfFcSaz7T2NVmgBxkuurx1dFERREURFERREURFERREURFERREy1W2h87Uocsbyhxdy2s22AOV21AIlVkTXWBDhuEV7xOr29eC0wWtybnOE5SXCP5ZcUDxlsuvuyGPeZA+FUa+jm9ned65129Ed+9WeG+WONcjmKqAtHhAbKoGpMgSfdFWBo55g2nemUHRHfvWvd8pTPhumPanXrrl/8AitDINHcJho2neqGM0XsHfvVHF+U+LV/C6FCAV8GoMagnY+8aQRXCM2FDMqg2u3qwitPNHfvXScNx118ILjHxmNgNCcugEe01GRhmOwAWFs5W4HWuzmtrCzRPuWdiONXkMNcE9oUn3xExXcwIXQG129Zc4HRHfvTF4pfKhg+h7qB/7VTJQugNrt6nLjojv3q7cxF8IrC5JKgkQvX7qZKD0BtdvTLjojv3ri+MeW2Os3Mk2hrHiUbwezaT7YroKPBPMG129MsOiO/etb8nXlRisY90YhUXIAVCkSZJEsNxsR757VxpcCGyFWaJGYGnA4ldA4PYTKVox613FeYuaKIuP8quGXbJxGNs484YtaUMCltkJt5hbzF0YjxOfRHXrXt8nRWRjDosSDXEzcTO2+UiBcNJXKL7oLpyXOXOJY5c/wD9UdMmGW6eZbs/NvciLd6LZ9LMuUjMdG2r2BRKK6X/AOcGs8tsLrWi8stF0jOchdKazZVw51w7+tXeCPxC/fFocSvrFgXHm1YLW2YiEcG3rmUggmW0Mhaz02HRIEExDBaZvkLXSIE5ltug2HRdIlXhvc50p6OJrquB8CuWb129dxT4i5cREJZESFtlyNLYA+ueleHSqYyLDbDZDDQCTYSbTLGeC0tbIzmtysCsiiIoiKIiiIoiKIiiIoiKIiiIoiZarbQ+dqUOXOeWV4JaZjstm6T7hbmtFGaXMjgcXrTC+S/V4r5phsatw+Ez/ufw6VhMJwMis6lZxLAEtEAkiO3ur0DQbJNCqXtGlO4iuGdLZsPdN0gG4pIADQSYKxtp7NaqYJhEBhMzoQkablVt4skwxII08Wnw9lcokKIbXWoCJWL6VwBv+BQ/zT+xXaUqRDH/AB8itrr2/j5FcH5T4W6nEBfQZ0bKYLbMsIVA7FSD8a1TmJLyHWEFdPcxyBFPQjQASfuArhIzV5iU07HcR+btrbjMUBAI30+6NquyHNVc6Vy43G8Gv4q41xb9tCz5ijo5XNAAOdHn6sCR3q8pIIg0ra/JXhcTaxGKXEWkRsisrIWZXVnuNILE6Zi3YgkzXCmiUC/SPArZCP8ApHtHgV9JmvHUKvxDGJZtXLtwwltGuOYmFRSxMDfQGrNaXEAaUXBcW8pbXEV5eFw7YjlPbuXbbEoIdigDois7ZD4mSAfD1G/tUCFHoznOaQCQRO8jrGHauMQNeACreB8necLmfBEt8o5jl3a3bvQCUHjtZzbXNATKBKjU61sziltIDHgANqiw+7iRbeZWk222SXPIsN+M+30U/JPjOBF2+tnLcuMTdu3bbm7K5vSDG2ma2pYL82GCyJ3msNNEeOGtrAhgADRo1W2m8kmZXdsLJisQRW0nT/hdsrAgEGQdQR2rxVde0RFERNERREURYl6yLCXLly7btJ9ZmcIurHVngZZnLOpGmpq7QXSAC5BhBJTLFu5cUsl0MpUZWW4YbRNiAQBIbUamem9DZYUqu4PG1XsIjgtnM66fCSdz1J36AVBkrtB0qyTVVZFERREURMtVtofO1KHLl/L5QcNdBMA4e8J7TaOu1bKD/u9u9aYfyX6vFfHvJ21+c8Q8TCB7MqjWR3Fa6IxrnF2Fi86M4ixbPyIm6EQGGUSYkL4oP4z91bXvY02lUhw3PuC7zjfktYsWQbWkDXuYG5rk2RM5KzhYvn+MtoHyts+sTpI0kDvrSoFSsvo3A1ycLUTOW2upj6qpqZ0rzY1lLb2eRXrDmfh5L535Qcct3bqopzEGG29kxG21dmCya8t6uY/FtFrICSl4khTry5caH3FagNNYpMSC8xGGuXLVm7YKriLaFWRyQzIHzBCT6JEnxa6mKqPcdapnO5XPI7iFu4pUgpcYFip1hkOwYaGQenY11cNK5kLY4Hhxjbd6w926isuhRsrp84raH6s5R91caW8shh3WPArXA+U7tHgVPh/5OcPh8TYvjHYsm2xhbl2QxIgLMDTuOteeaS57S2qNQVwwm0Lt2v24MusDRtRA7g1mqOwVqrsFy/EeDYjDKbnB7eHRmgtbaRafX7I0AhmMqV1rdR6Y5hqxCZca1zc1Ov8AGcYLVqzctBr7WybvKVrogDKxgFAksftyIMTE1rNNZKYG2zf4KtUrkfJ69f4YWt2eD3b0rl+VfOK2SdEZHDkKsa5GgwDA6WhUiFKdgOCu9z3yrEmVg7MAun8jflCRbJvPZVPE163y8jTotoNDlANIYaADXpXm0gsdN0pGei3agBXXVjUrO8oeDri8O1hrly2GIJa02VxlYNoYMTEH2GukOJUdWA2oVzPBvyb2sNi7WJTGYt+WGGS5czBi+Xc6eHQyvU5dsuvd9LL2FpaLVAau3rIpRRF87/KdwXiN+7aNjNcwwChrQyQLguE8xlPiYZSvomRlOmprVBcyoWmw226tHFq0UaK2E/KEEkSIul1zniNIuvWz+TzyZu4G1dW6bWa7dz5bUlF8KruwEkxJ0Fc4rw4AAky0lKTGEaKYgaGz0BdXXFZ1wfGPyYWL73nONxqtdZ2jmyim4SYCRqgmMs7CJrYymOaAKos6lFVdhwbh4w9i3ZDvcFtAuZzmYx1JrM91ZxcpVyqIiiJlqttD52pQ5YPlRbVlyuAVNu4GB2IKag+ytdC/3eMVph/Jfq8V8vOBtcxgH8IaVE5VUAxlXKCBr1NbWRaoXmliYhtG9baSyoZOa4VAjaYMETrrNWiOrWldIZq2Ca3uM+V6XpW2SUiM0giR7fbXSE8EKkQSK4vitwEq0iQfxFdSuK+n8NYeaSTEcoHUAiMi7g6Ee+vKjfWN7PIr2G8z8B4L4txC8lnEZw6EFWJAt201X+Yonf8AXWltoXmuC1PPzWES6cjgjMssRmBIIVTEgkDL7BPaK5B0yQFDGt0rveCYa3xFbWJt3MOisrLdtm2WzaxuW0Yfb6ztppXIk3m1dgQNC5PyxfFcKckYQi2WA+UKQUZRBDZQZRtSMpgGNzWgNxXGouq/JLdL8xyZzrmEdi2nx/32rJyh8nWPArRA+W7tHgV3+Kw5YqQYjrBmDEjQjt1keyvJY+rOa6tdIEKk9gCF5qgoVC+HsRlDeKWMkbRvsJrsHm+rfPTtXUO0yvnp2ry7btMom8v19dhmaHJAnSB+o70BeDY3DcpBcDdhuXr2FfNF0bSdDIGctBOYeHoR1igcWym3iXioDi2VnEvHrXjpbMRfjwbSdssTvvIU9/Ce5oC4Xt08ee1AXC9unjzXllLQzQ4EyZyx4XLADfXUT76OLzKzDukpJcZWcBS+TIZC3QF1WIO8Eaa92JPtqK5vLbVFY3kW8bktcIjwLd/7R8IPVVXcHTY/GrZRzbXNw3q1cttc3DetWxZCiBtJI9kmYrM51YzKzuM7VK4YB91VRtpWJwmziLuHtXWxlwF7SuQEswCyhjE29tasTJejSXwIUd8MQhJriL3aDLFPtYa4yhlx1wqwkELZII7j5ui5Oiw2ktdBAI637178juyR8uuSNxlszrMfyfsPwpNMtDlPIja/eo37FxPTx9xdY1WzvBP/AKfYE/dSalkRj/hgA639mKmuDvEAjG3IP/JZ67fydFBjQgZGCNrv7It4O6RIx1wg6iEsnT+rpNQ6NCaZGCNr9684c11cRdtPda4FtW3BZUBBd76n0FGngWhuUxxDdAZEY0NJc4WEm4NIvJxK1aqsKZarbQ+dqUOVDFCb9me7/s1toF8XtHiVoh/Ifq8Ut8cwJAsArmUSANJvPbMiZJhZ071vA41T9FjFqrnjFuATZt6q50YEHlrmgQsxEgsQAGBEkxMy41y46lCjf4wFUt8ntkANABHiKm0BkJWGBzmDpPh70l5JetPAsrlgbaaHSFG2d1H3ws/eKKFmMo+T3RGmciPZmFYYn1rOzevXHzmdg8FqXLIATLZRhGvh19Geg7/jW4LzZAkzVb5T3wvhDETHbWYybbfr7UqiU1fJN6S9XGMNFwvSdiBoSI9Cex+89qmqEyTOlxtUjxB2BBw5ImACG11PdPYD/sAqoQwWjncbUtFAxGihZsgkDocw9grByl8kfl5FdwAKPZ0vJPxmNt2gDcaJ20J/AV48OE+J8IVYUB8WYYJrP854PMWzmT7LnSNhEDYe+K0ZvHlKXgtGZ0mUqveFXS/gYhrjNqSJFzSQojQbQoFXLKRoEtiuaPStDZbE48QwWYtmMsCp0ubNv00+6q5CkSlLwVc0pMpS7wvFx2BAgMQJna5uZ1mJ6mhg0gmcvBDRaSTOXgg47BfbO0fym3iP/cdfbTI0jDw40IKLScPBRXF4EbMRqD/KdNvePZtUmFSTo8FJotKN48FKzjsCpUqx8MxpcMTp1FQ6DSHTmL+xQ6i0ozmL+sK158w3/qf/AIt/+tc80jYd4VMxj9HvG9Tt8Us3JVHk5SYysNh7RVH0eIwTcFV1Fiw5OcLO0KvwKznwFhSSA2GQEjQwbajQ1zdeutMfUpsR2D3H9xUL3DLCnJncZlIAjPAObZipy6udZHbYRXVkGI5peBYOsX+J1KmfvBBIE7MdEr5dg8b7Ur5DhWb89J0Y6rBzNeI1iDJZ9P8AlH33zWOADUOkXYSnZfhapHKDgJADiQ/8jvTH4fhnDXOZ4Wl5lYAdLibkaDxn4CqGBFa7JlpnaJStx46lDKe9rRKVgHcQfIL04LDBmbmjwtmaSpAknQggxqdO3SpbR4xIAYbbrDaoz5xbVMrpYeB/zpVnAcLt22DqWPzYQbRlEEGAN9N//wCRxMxMFRFpborKplfNQsfTb39Hs/4mKpoV3/SM/N/gxadVWJMtVtofO1KHKjifpFn3t+zW2gXxe0eJWiH8h+rxWoFA2Fb1iVTiHELNoAXWjNoFgsT38IBJH76ImYTGW7gJRpgwRBBBiYIIBGhoieFHbff8KIudb6Pd/nn9oViifWs7N69YfPZ2DwWvfwnMVfERC9CRuPYa3TXnB9VxWdi+QmVbuKtKwk+NlBhgNIZtAeveTEA1NZSIsp2ccXeabgTYd5tX7LkDZMpI0iBDHKvs92tQSoMWYkrDcN+zcYe8k7ztJ9o9nsqZqRFxCrqhXEAEyRYAnvDDWsPKRnBH5eRWgGdHn/y8lQ8qLjKLZX0gxI98CsvJgm8z6l3oYmyJPBZ+DwVzEOLlycg7iMx7CNNNp2ke+vae4NEguLnhgkFa441m3bykKATJ9y766mSNB76oyZM1WHWcZqjdsOAPCARrHXbbsP110sK5udN16ziSQrDXP9WdhHQ+zrRLbkwIQQNzFFUk4rCbjGOxV+6mH8KWrhtnKBHhJWSzCZ0O3ce+sjw6di7MLAJm1VeKWsdb9OzevAmJVyw3+yASPvFcyx2K6iM3QsTFcTuK4S5Z5E9WV5+B37TQQxO1SYxlYV2X5MsQHNwhs24O8AhF0Ejbr95rhTWgQrF0a8uo5J6QXdeTZjBYafV7f+GteTIl0guXKH1cX8neJSsTxDDuwBZysZswBy7tGpEgyp21Mjea9aDRKVCaSAJzlIm3RouIkdNgtNiwEgqK2sKMkS0GVIWRqHubxlG52iJA0qxiU01iZCy223Q26c9t99qj3ZKbDDKpVrgh4+CKpjtEQT0Ob21QGlueHsZa3xJPndgBgp90IdsKFVc5XQkbhokhtCJk+IRvvG1Q3PHOLg2dowlcCLZ3CwznK6d6e6FpYa6rCFJhfDsRqOmo6V50WG9h9/TboVgRoVGx9Nvf0ez/AImKqmhbn/SM/N/gxadVWJMtVtofO1KHKjifpFn3v+zW2gXxe0eJWiH8h+rxWrW9Yly/lPwtecl/LmJUW2kgKFVi07TsW9hygdao8kCxdYQBMirnkrhGS2xb6xEazoB00mMxbf8ACKlpJFqiIAHSC3Ksua5xvo93+ef2hWKJ9azs3r1h89nYPBP8oOIrZSwHLBLlzI2XQwLN25AMgiSgk9BOwkjavLd8RWXx/wAovkFguLNlAIK21zOxzsFBYW1yrJMTJk96mVhJuF5XFz5ODG2udYBpJUeDeUIxlnmXLFl1C8yQ5BCgkFl5igBlYEGWUqQO4qXNkAdBVIUcRHOYQQ5pkQbwt/yfxou2iwZmUXGRSwIYhWIEzrPSTqYqq7qN36Uf0X/dWLlH5A/LyK2t+m/7eSzfKYn5uASZOwk7dqy8m/GdS70T4InYqPn3LbFtF2QgFiAfCO/f2xXtmHMzK45KZmVDC2ReW2B0Um9qVGYxAO4mCfbHUVUmqShNUnuT+I34zTGbYCZ1OgqwuXCVqyWshXCW+gkk/DpsTNSpBnaV6rMHMgnQdRA1O2gohtXzB+KXcPjr7oWy/KHDKDEqbrbdjA0NZyJkpMhdfwzyvvX7n5hVsg+IswzZdYIEjqKoSLlcMN8knyyxJxFpeXZtOqGcztJjTRQjTrpuelRXAKkQnK9+SefnJRVMtooIGqJ3JkzWanGcNaWCrRzPpBdnwLillMLYR84ZbKKwNu5oQigg+GvJtDphdabRYj6TEc2Ui5xHvNun2p3yvBxHj2j0L0wCSNYnQkweld86jTnPuEsLpS1LLmEXAfqG9HyzB/8AP/03o2K7R2OvemdRse4btmGhPZ8XAfqG9etjcGftfW2S6PT9KYXWaClRhzsMNF3GnSmYRcB+pu9evjsITMuDBGiXhuSeg7k+6TUNpMUACd2IBus0jqGxMwi4D9Q3ow2PwlucmcSAPQunRRAAldAO1RFjxIsq5nfgL77scUFAijQP1Dejh19bmLvOubLyLSyVZdQ+JJHiA2DD41xNy7R2GHRmMdKdZ5vBskzDsK2KqvPTLVbaHztShyo4n6RZ97/s1toF8XtHiVoh/Ifq8Vp3GABJ2Ak+4VvWJcfxvjXhzXJyEyEGkDcFu5Ee6a5Al85WACa9GBRJkaXYeSdwXjTG2rL6GsIYMAfZOhiPf20qXEsdVvut7VFIoYYSNIXWCui89c430e7/ADz+0KxRPrWdm9esPns7B4LXxGGLrbZSA9s5knacjIQY6FWI9mh6RW1eW74iuX455M27+hwZtk/nCmV7LjfVRdtljMEMVBq7X1exZI9GEWRBk4XESmm8E8nbdgjl4RmZQAjXmQW0AMxbVWcp9yyYGvaHOLlaDR2wpkWk3k3ldPgsPkWCczElmMRLMZMDoOgHYdaqu6pXfpR/Rf8AdWLlH5A/LyK2t+m/7eSq8WHztjWPGfwrz6K8sD3DQF2o3y4nYm3reGdiGNssY6rmkjTbWSAfhXYcoRxoGw71jDiLim4Th9u2gRBCjpM7+01U8oxSZkDZ6qSSTMqjicDhGuHO3zkj6xUzBiPbE1YcoR5WAbDvUTkvDgMGDJdQQD/KdDBJOvs3p7Rj4DYd6hO8yYdtYbUbhjtv0NR7SjYDZ6oubx/5N+HE3LjveGdy7eMRmLE6eHu23uqmfxSdCmZSbf5O+FyAL1yToBzEk7mB4J2k0NMi4DYlc4q9hvyd4NJi5fIO4Z1YfAppVTTYhwVg8hN8n/JyxgsQLdkuVZSxznMZ0XcAdAKu+M6JAJditYJNFd+QW9xDEXEyFFzCTmEEmMpiI28UfdNY2gG9YVnDjd5Qc2HYlcskaZiy5mKrBIA1id4jeriGDK1DYnHjLwfmWmWAAJMlCsaheoafuNRU68PPjWmnjj/CH4pezMow/osBJYwZUkkQhMSIEgTNAwSnPiaLwcWvFsowx9EGSxA1t5yNFJ0Ph23FCwXzRMXiNyEm1Ja4V3YQofKPq75Tm6CAdaFgx0Ik2eIYnwZran5pXcDMNWzZgPCdRAgfhUljcdMvBHWT4x9Ff4di2uBi1splcqATMgdfZ7qo5oErU0yV+1Wqh87Uocs3iF0JetMZgFpgTuAK20D4onaPNa4DS+E9o0yTMRxS06MssuZSJKExIjYVvXLM4gw2hcz5RcEs4gIFvFQDL+FwWA2SQpha4uY8NkwjWu4EeZMr+sb1ZwmEtIIBVRrACvoCBp6Ps/XVIEKKGARXAnFRk4pvE77yN66HzxZGni/6TWpcBQ4nVtWYNcPc0Orkj7yKwRCM9Z2b1tujt7FYucRXQrccQB4cvhkTvpP6632LPmr9IG1JfFzEXrm4J8LbRqBHfX3adqWKwo7uiNoXl3GTOW64kdQ2+TLO+muunvqbEFGdpA2jFe/LzmB5rQCNMp2BFLEzU1ZSG1PtYgXMQWWY5UaiNcwrByj8kdvkUdDMOBVOPkq3lCSDZgE+M6AkE6DYrr8K86jWtf2KaP8AKidiRy0F1FSzdhbgl8xKmWYQSSSYKAkRA8Otc5mUydBWJdBXBSsrH+JoNqZuBJBY+HJOeIjRjEbafdXVvbjx3IUq6lgtdXlXS1lMxyltcwZgEIaC++mhGmwKkhWsMxbxsRXxilW4lnI+qZg2UlAFgQX2Dew7+3WqkTFZF5xY/NEZC4JAIEjQkT6OtQy9SqDKtliUwxIB0IZjOsnSDqTJ9pIkiSRecxaVAFqba4pezQ2HI8QWQWO8SfQEga/q+4WDFRNTu/S0/RH8a6t+nPatzfpXfkFdxebLCtlYkAHSd5MSCCcoNZgsazuXjAF8cmDJ8ETl+t4e+2X75rpNnHHYo44714LeIZiOawEjK3zckADxKAuu+uYEaiIp7oF3HEk4471FbeMliz65dACm+ZZyAiPR0GeYYnoaklmjjjw60CQ97FSQzlcoBcwir0zcsusHQ6kyJPTSrAMvUWqzhreMhy7AmH5YBXqEygwIMENqQNCPbVSWWS6vVSvLSYuPFdBfLBUZBpCSwBHpEh4k5dqGpoCLTwSOLahzLBRmMzr1161zdfYitWq10PnalDlA71lifGe0qRcvKoiKIiiIoiKIiiIoiKIiiIoip8QwPMykOUKmQR7a7QouTnZOa0QI+SmCJzSBw276y/wFdMuzoBdc5h/bCPNt31l/gKZdnQCZzD+2EebbvrL/AAFMuzoBM5h/bCPNt31l/gKZdnQCZzD+2EebbvrL/AUy7OgEzmH9sI823fWX+Apl2dAJnMP7YR5tu+sv8BTLs6ATOYf2wjzbd9Zf4CmXZ0Amcw/thTw3DWW4LjXWcgRqBsaq+OHMqhslWJSQ5lRrQNKT5lDFi5BzOWgL35kZiT4iM+nbKB7aplJXLKvTwklgxfUXc40zQo+qJgCSWMkGM5jYERXEtXHHqokkjyfGvjBkAeJJBjXxjN4+3TQKOlWyvG7i9F5a4G2a5mZYICrIL5gHDzdmMxPokfZ0mpMUWcbPHtUSU7HAFGbM+YMSSCumrWzsSR9QfjUGKrCxTtcEA9K4SwACtEFQoC6amCVGp6yemlQYnUoloSzwERvbByhSBa8Bysxhlzarr6M7zrrU5XifGCgBSt8CVWRlfVWzEsMzEhmMyTGYhsuYgmBpFDFnoSVi3LVd6JztSOXptGuzuT3lxMworo5J71X2a/EJXCOSe9PZr8QlcI5J709mvxCVwjknvT2a/EJXCOSe9PZr8QlcI5J709mvxCVwjknvT2a/EJXCOSe9PZr8QlcI5J709mvxCVwjknvT2a/EJXCOSe9PZr8QlcI5J709mvxCVwjknvT2a/EJXCOSe9PZr8QlcI5J709mvxCVwjknvT2a/EJXCOSe9PZr8QlcI5J709mvxCVwjknvT2a/EJXCOSe9PZr8QlcI5J709mvxCVwjknvT2a/EJXCOSe9PZr8QlcI5J709mvxCVwjknvT2a/EJXCOSe9PZr8QlcI5J709mvxCVwjknvT2a/EJXC9S2RWiBQ3Q5zKgumplgK1xIzIcqxlNVAJXnMHeueeQeklUo5g70zyD0kqlHMHemeQeklUo5g70zyD0kqlHMHemeQeklUo5g70zyD0kqlHMHemeQeklUo5g70zyD0kqlHMHemeQeklUo5g70zyD0kqlHMHemeQeklUo5g70zyD0kqlHMHemeQeklUo5g70zyD0kqlHMHemeQeklUo5g70zyD0kqlHMHemeQeklUo5g70zyD0kqlHMHemeQeklUo5g70zyD0kqlHMHemeQeklUo5g70zyD0kqlHMHemeQeklUo5g70zyD0kqlHMHemeQeklUo5g70zyD0kqlHMHemeQeklUqSsDXSHGZEnUM5IRJe11UJN/pXlcpczX5K7EqvLV0URFERREURFERREURFERREURFERREURFERRFXxGPs2zFy7bQxMMyqY7wTUyXaHAixBNjSewEpXnjC+sWf6xf30kVfM6R9t2wo88YX1iz/WL++kimZ0j7bthR54wvrFn+sX99JFMzpH23bCjzxhfWLP9Yv76SKZnSPtu2FHnjC+sWf6xf30kUzOkfbdsKPPGF9Ys/1i/vpIpmdI+27YUeeML6xZ/rF/fSRTM6R9t2wo88YX1iz/AFi/vpIpmdI+27YVdBqFnRRQm2OtepyZztXmqPTq9VUSb/SvK5S5mvyV2JVeWrooiKIiiIoiUMVb08a6sUHiHpiZX+cIOm+hrpkn9E3Tu0Y9nWorBBxVvXxrowQ+IaOYhf5xkab6imSf0TdO7Rj2daVhim1zUooiKIiiIoiKIiiIoiKIsm2gOOuyAf8AhrW4n+VxVW0Le5xFDZI89/8AFi0TZT7A+Aqs1jD3YrLXiCeAm2hDLmOUglfzehBA+3+qrStktxo7veAcbLLdN92xerxSyQDyjqARos+IAjrtB326b1At44xUGixQSK108dF/+L9NylY4jZZgvLgkxqFEeiDqTBMsNBrUgT46pqH0eK1tat49e5IucVQkcuwDqR4gF1DW0GnvcfCgXQUVwHvvwumdBPkpni1mCRamAxAIVZygHqd9Rpv7KjRNVzSLMAuwxN/Z/hWsDibVxnUW4KRMgQcwJ0I32qSuMaHEhta4usM8dGKhx+wnyXEeFfzD9B9hqC9WoT3ZzDtPxN8QtCx6K+4fhULK/wCIqdQqJtjrXqcmc7V5qj06vVVEm/0ryuUuZr8ldiVXlq6KIiiIoioce4kuHw9y80wq6Abljoqj2liB99aqFRnUmO2E3Sdg0nUFSI8MaXFfP+HY17ZsZ+Yowdlr18sFIHNlhacFNcQVK+MFT4n01Ir6qkQGRBEqyOWcGtAnbVsLhb8AIPu2iwW2TWJr5S/4iZ16O3rvvT/Jy9euXsJayXAyNcxN3NlPLF0vlW74BmuMJIbwkB9jrXOnshQ4MaLMEENhtlMVqspltpk0XEWgkXhTCLi5rZYk9U8es+a+kV8et6KIqPG+IfJ7Fy7kL5FnKASSdugmOpPQAmtNDo+cR2wpymbzxfhiVSI+o0uWZc8psr3VNpm5WHF0ZVebpIBPLlYKiVG8ydtK2t5MrNY6sBWeW2ke7+Vt5kThLTaueWkSJXCfb2J/DOOG7eW3lGuHW6WGbKxeNLZI1UTqTB8S6VypNBEGEYk+eWysmJdLAnRLA2qzItZ0uqf+FtV5y6ooiKIiiLLsfTr39Gtf4uKq2hbX/Rs/N/8AFisYrEsrqsqoMbqWLSYKrBEEDXrv2BrqyGC0ngdZ4CxFU8NxZmGYWNIkwZP14ygLrOUdvSFdX0ZrTKtxZv7krEqS8TYsFFpTKjxBwV1cLp4ZKjfNEdKg0doEy7utun2T6pqKxXr8TbO6rZnId5iQA0keE+LwxHWQZg0FHFUEuv6uzff2oXFeniRlvAsBgNSRqS85jl0PhECDqw11qMgJC3iy7bf1dSFxXnnBwNbSzvOYgAHSScpjXfeAJk7UyDCbHd3rsxKmsV4vFHgHkwCCRqfqqT4vD4RMa66TpUmjtnKtx59yisVPjFzNgrx01sOdDI/NtsYEj2xWctquktdB+ph/k3xWhY9FfcPwqq4P+IqdQqJtjrXqcmc7V5qj06vVVEm/0ryuUuZr8ldiVXlq6KIiiKnxfilnDWWvX3CW1iWM9SFGg1JJIq7GOearb0XO8R8r5dFw9i3eQ3Chu3rwsW1uIpcLJRzOUSDA3EE1vg0GIRMmqqlwVy1x5Gw7XjhiEEm4zNaS2HtuUbx3GXNDLo0QYFBQo8/iusFuhRWCt8G43h76q9sQLh8LeEq7KIIDoSCwgjKSG8J0gVnjUeLDArWgbFayctK16yqUURYXlRwN8XybZfLZW5zLsHxMUHgQaRBJJJO2UadvT5NpzaHXiATeRVbgJ3ntw7TbjxjQspIaL1hv5EXblpku3hmxOI52LYT6Ckstq1I1AbLqY2mOlekOXIcOIHQ2WQ2VYYOJsLnap2DbpXE0YkSJvMzuC2/JvgLWLl+9dcNdvvJA9FUSRbUSJMLEnT9VedyhT2x2Q4MMSawabyTa4nWu0KFVJcbyt6vLXZFERREURZdj6de/o1r/ABcVVtC2v+jZ+b/4sWpVVjWOMfiMpY2zvtkbaLegG5MlhJIGk7VtyMKcp946/TEqsypNxDEBiOTpzCuznwAxMxGxDSJESNxUZGFKdbRPRfxZ33JMqPnDEQPmvqEklH9IMw0UAmNAQDBOYbQanIQpn3tOIu7d1glpSZWlbvE282UzlnKwymY2M7a1mLAH1Z671ItWXh+KXnIyIrKdnyuAfHlJjoFHQmT91an0eGz4jI4WYT78ZKs5q5w7E3XZhct5QAI0bcjXcQfu261xjQ4bQKpns44sUzM155QfRMR+gf8AYauAvWug/Uw/yb4hXLHor7h+FFwf8RU6hUTbHWvU5M52rzVHp1eqqJN/pXlcpczX5K7EqvLV0URcBxryO4vcN82uNOofOUt8vKFDZsqZ1YsAAQMwE9YrayPCEpsVZHFdS3BRdwa4fFub5yKHuRkLOsEOMvosGAIjtWcRS19dlitKxcnhOOYbgqtheTddRLcxLDqWfLnLXLhGW5pALqSRG0A5fao1IMUWjv8AK8LkRJa/l7ZXH4dbOHvSQwuyiC6pyDwo8HwyTmB729jtV4z4dWq8ymusCI6FEERoBIxuVLB43AWeHPhcPcc4gSVtXB/xHyksWUsmwPMAII8Ph0MCrDJ5Kz4ZdyrEiPiPL3mZKdjsDi8awT5ZewV2yo5q2YZX5moaSfYa8ebIQmBWBumpvWj5J+T+IwpvG9j72KFxgV5gHghYMb6n2QNBpMmuUaK18pNAQBPOHXDKz3sdeKlSvzrW4BMeJctsEuI033OlULwdAVXxGwxNxkF41pLCNzcde+cAVC7W8wJ25YFsSxnqD7qF4JuCOiNYPeN6MRaSzbKXMfeDXGAVma3zAZGiAW4M7HQ79KVxOcgofEYz4jeuHx/5NuJPxC9iLXFbli25UhlZjdbLbVDnVMidIG+kVsbS4YhhpZM93mrVTNdhxLC42xw66tnEPiMSqEq7qmY7SFVQFmJyzOsTNZmljogmJBXbKdt3evnvkBh8Vdxdq7h2utbQzfuXHfKwdGUrDHx3NQ20AqNRtVyXgHK6bhxoXscpOoIhth0YW3zGGBOk6V097yEx5GnHcXMg6gdCD0NWFJh/bC8WRxXUYRSMZdBJJGGs6mJPzmJ1MafCspuW5/0bPzf/ABYr2ON2ByomdZE6ZW9o6wPvq8KpP31iKpPdxeng21MZdfAumrfazfcBXYNgY8T7MJKLVG1cxcEsusbDKfrKNPFqSsmDUubAuB8cOzGQQTU3uYuCQqzAgQN4tSJzdSbnuyj74DYEwJ8W+ii1Nxj3z+bBEodYBhoMTLCNY2mapDEMfEdPds3KTNQe5igdFB1jYa+JtT4tAVy9yJ2PSwEE6eJdmM0tUEuYsekoPo6gDqrFtC/RoG+3epIgaDj42aMLVFqdx/6JiP0D/sNWUXrZQfqYf5N8Qrlj0V9w/Ci4P+IqdQqJtjrXqcmc7V5qj06vVVEm/wBK8rlLma/JXYlV5auvHJgwAT0kwPjBqRKdqkS0qkOJAKC6kSAdNQA0xqY6Ak6dK7ZAkyace5dckSZBTXHrpowkwJgDXYzPU6Ab+yoyJ449FXJlJbiFpozIYlYkAwXkgx00E/fVsg4XHHuVsifHuWRi8Hh7ly5dvm+4YAoOY6LbTIohVtuNT4nLEZtSOgFdRDeAGtlxq1KMgSVWHk7gVzMPliEE5iuMxM6aCfntZ2ET91T/AKhkLDqG7QoyGBXQ8F4dYsoeUjCT4i7M7kqSPE7szGDPU1miucTJx3KhbVMloVyULn7nk2jXlv37nMvL6MgC2Gjwxb3gHXeT8KlYzRGl4iPM3DZs9VKz5MoL3ylnNy/lMM4GQMdmCDYDYCf160QUNoiZUmbuu7ZxtUuH+S9m3fOIZmuXiNWeIDEmWUR4d4A6CimHQ2NiZQ2u61uVC1ooiKIiiLLsfTr39Gtf4uKq2hbX/Rs/N/8AFitY1LjFRbfLB8UZZiR9oHpmrpDLBMuE8L/KXUsSromJnxNA0mMsaDXLpO8zPcRFdCYMrB49/lLWoE0q1axRVWzkNGzZdZy+llWNPEREHaZ1qznQA4iVmvunqvUCa9W3igB49S065T4dIDACNpnJGse2hdAJu0dfd66FNqTaOLYFlLRGgbIrSJ1YFdBv0B26a1d2QbYQO+Wq3i1RancvFi2PEOZnBY6RlCAHQ6AFgdtpmuc4BfdZI+NmwKbZKT2cTAGcnUExlB6SPR9Hf27axNA6DO7x4n3IZpvlB9ExH6B/2GrKL1roP1MP8m+IVyx6K+4fhRcH/EVOoVE2x1r1OTOdq81R6dXqqiTf6V5XKXM1+SuxKry1dFEWfexFvPka2D4go9E9FjQ9s+3aa0tY6rWB0T8dy7BrpVgdHHgl3MSuYgrbBVoUmCFjNqSNtojQgn42DDKYJtG3jWrBhlYSl2rtuQgt24BWBuTLMsrI6an7zUua+1xJnbvtUuDpTmU1sRaJINkaGJIU6BlXT4iqhjwJh3jhNVquFxXtjEWWdVFtZILAwpAnMDqOpgz76PZEa0mfVpRzXtaTPqWiABt/uazTXFe1ChU8fguYV1iJ79SpnQidtjIqQZKj2Vkm5gLnS5OijUsNik7N2U7faNTNQWHFSOCuA6XCZK9TsBlbr1E/frSaioccOOO1aFVXVFERREURZdj6de/o1r/ExVW0La/6Nn5v/ixe4nhrlnZLmXPvv9m2BENuMp/6jWhkdoaA5s5eu/uWIiZBRe4Wx0Fw5dYBLmNSeja79Z2FG0gC2VurcoqoHDHnW60ZVBgsJym2Ts2k5T/1nemXbobjh19XX3JJQs8LuCZvkysDfQ5WWRrPUf8ATUupDDKTeJzQC1e2uF3AVIukRMgTHiZ26k6+Iant91DSGkEFuHgB5JJR80vGt0+6XIAknQF/b1n8InOWz+Hw3eCVUW+E3QkG+xbSGJPQkkxMGdPhQ0lhdOpZgkk/j0/JL878h/8ADasovWug/Uw/yb4q7Y9FfcPwqFwf8RU6hUTbHWvU5M52rzVHp1eqqJN/pXlcpczX5K7EqvLV0UREVKleQKTRZicYzFsmHvOFdkzAJBKMUaMzg7g1MlsNDqgVojRMAyM7iJi4YFS85v6piPhb/iUkozVv3Wfu/qjzm/qmI+Fr+JSSZq37rP3f1R50f1TEfC3/ABKiSZq37rP3f1R50f1TEfC3/EpJM1b91n7v6o86P6piPhb/AIlJJmrfus/d/VHnR/VMR8Lf8SkkzVv3Wfu/qjzo/qmI+Fv+JSSZq37rP3f1R50f1TEfC3/EpJM1b91n7v6o86P6piPhb/iUkmat+6z939U/h+PF3OMjoUbKyuBMlVYeiSNmFCFzjwDCqmYIImCJ4y0gaQs7GcVxfyi5Zw+Gs3BbRGZrmIa1rczwAq2H2y7z1rq1jKoc4nZ6hZ1QxOH4i9zmfJLKsVCEpxC6sqpYiQML0LN8amULpHZ6rRDpURjKkgRMm0A2mQN/YFD5JxL1dP7Sv/6WkoXSOwb1fPH9Bn6RuR8k4l6un9pX/wDS0lC6R2DemeP6DP0jcj5JxL1dP7Sv/wClpKF0jsG9M8f0GfpG5HyTiXq6f2lf/wBLSULpHYN6Z4/oM/SNyPknEvV0/tK//paShdI7BvTPH9Bn6RuR8k4l6un9pX/9LSULpHYN6jPH9Bn6RuR8k4l6un9pX/8AS0lC6R2DemeP6DP0jcoXcBxFlKthkKsCCDxK/BBEEfRe1T/pdI7BvVm06I1wc1rZi34RuXR8CxpvYa1dKZC6A5c2aPZmgT74FcojariFknO1XqooTbHWvU5M52rzVHp1eqqJN/pXlcpczX5K7EqvLV0URFERRFl+Tn5q5/Sb/wDmbtSb1up/zG/hD/gFZ4kjELlDEZxmynKcsHqCDvFAuMAtBM5XWTE7e9U7fyoDWTBiPCTl5Z1nqQ+UHXoacd29d3Zs42ed8/CU5JWGxOKbMCDmET4VAHzkHISNTy9dZE+yrWK8SHR2yIuM9Jwsn/2w0da8sNjVDSpOVZUErLQVOUmdGPjG8bbRrCl4ojiJGUzbfZfb1gWHG+/RO4MZJGhAywRABINose4/lJGukbdViq3NZT7dV8v/ADLr7ltexswAZgESE11TNmjQfXiOw36rLeMVYMokpnxPXKXdOfXLqaxxgBiTt9gGJSY0iYLbj6o+9Zxr9FQZqSNG3r9NuzxxjMyyTGYZsoQaBrW0yYINyd9APvmzjX6KRmoaZXysnPB3h7u3ZtVRecs3hn5/FfpV/wAvZqxWykfJg/if5uSOH/TsV+js/wDmq7vlt1rHpWzXJFl+UWEu3rQtWjlzMM7ByhVRLaMoJksFGnQmukMhpmdCaONayb+G4mwDZgrEOWXMhCtlTl5SRtPM191dZwrhxf6KBPTxd6puKwvEQtwW7hJM5SSkr47mUjQdOXMnad4g1BhztUjr4u9Uy5g8byQEcrcz3WJDL9bmG2NQdMxXQdu1A6HWtu9d01Ugy46O9Qv4biOoS5rBCklYjNejNpJYqbMHYFTPXNIMOyY7dgu1z4um1Vhw7iBFxc5CMHKqSpbxPdIDOG0bW3EAgBSJ72DodhOiXl6qHAkGWHkutrKrIoix/I/6DY/Rj8TXWN8ZQXLYrkibY616nJnO1eao9Or1VRJv9K8rlLma/JXYlV5auiiIoiKIsryc/NXP6Tf/AMzdqSt1P+Y38If8AkWcPjdczxuVGYbxa021WRc+4jbYTYujolFsqjts/LvlV4tMkw2I5dzxkXGywZBkrGeNRAJB0kaHptRQYkCu2z3RPvu1jWo38JirjeIjLmQkBtPC9tj7TpnkaTppU2ca/RSyNR4bbBbJ2jEEDyxkltYxiqrli7qjeEGAzE2SAQCRBK3Bm6B+g2WXBXESiuJYBIEi3Ae9PC0TbZplp03LuGxOZQLvhFuCYElsrgsfeShGh9E7dYxWdsWBVJLbZzl1TFmyYv06dFXE4bGsFGYCUbOA2ksl3wjSYVzagxsp9xmzjV6rvDiUVpJlpErMC23WA6YxOyd6zjZ8LaadRuHuGfcVKjXtt1oJWccaVVj6LK0cSHfOe/QvFwmKE5WOxglpObM5ViTqVEiR+qoEuNXqhjUcymMNGiQmB1nFX+HWryk8xpBVes+KWzfdGWo0LNHfCdKoJWnZZLzSuGfn8V+lX/L2akq9I+TB/E/zckcP+nYr9HZ/81Xd8tutY0cVw2LZnNq5Ay2wqz2uObsCV1K5ACSNulGFoFvX4Wd6i2fGNvcql3CcRl4u5gQmugPhChwgDDfUzKxMa9LVoeGPn6Y71vGr14ulawmPN3x3Pm5XNlIEhdyOonrEf+5F0OVg4t9EIMuOr1UTgMYQrZ2FxUaTnENcJs6gAaWyVYhTtPTagcwHqs47Udpl1+cvJTtYfGteBLstsXXzgkeJMz8vKBqABE7TI7VE2hvXx6Ib+Or14up3MNxHMozGcniOhk5rOfK3hgNDlVkQB00AuDDt40GWw3qeONXGlXjgsWRDuzEXLbEq4VWVWQkBREGA0gwDI36QHMBs6/P04vqQZbPL1VQ8LxyC6LTwXe46HPIGa7dIzZhJm2bQUbKVOw3V2GU9EvDfacVd19nF3rxd1FlIUCSYG5Mn41xJmVAuWT5H/QbH6MfiavG+MoLlsVyRNsda9TkznavNUenV6qok3+leVylzNfkrsSq8tXRREURFEWV5Ofmrn9Jv/wCZu1Y3rdT/AJjfwh/wC94ngLz3Fa3eKKIzLLCdSp2/5Gf/AO5UPSgPHGrvUUePCYwh7JnQbO0d4GouGlVrnBrpzEOAxDZWzNIYq4X7hINAQOOzcuzaZDEgW2WTEhdME7bU9+HXRczo8AuWK5mAI+agaCNlb40nZx171yFIhmHUcNEpyHXvCXhOF31CZrxLLEnO5Bgp0J10DfGhIt4x9FeLSoLi6TLD1Dr9Ni8w3DMQIzXjIYH02IjNaJGwnRXGv2vfUzHGtTEpUAzqs0YDAgYyvGxe4vhV1nuslwqHMiHIO1gRsQB8223R+m9VmohUqG1jA5s5dQPS6x0hsU1wOIDlubM5DGZolMmYAfVUw2+YknepmFUx4BaG1eloGmcp4kWYASuSF4TieWym+xYqoBFwjUZZ+qSNiJGpDHY60JwXU0uBXBDBKZ0Dr6+vsEtIsW5bBgTvGsd/vqCvNMp2LP4Z+fxX6Vf8vZqStVI+TB/E/wA3JHD/AKdiv0dn/wA1Xd8tutY1e4nauMgFskHOpMHKSgYZgG6Ej/Y3qjSJ28Wb0NywMJwvH28PlFybnLKD5zRTyVVCJHS4GMxPi9gA0GJDLwZWeu6xUIdIy4s328STcDaxjC7mNwfmx4mjMVuOb2T7AZMoEaCRBETVSWAN1+Al3zVraxw9T5SSsHwziKIwF1ZCDlqWJXMDbIVj7xcBYAaXOsAKL4Zlx1cdinSdfimYjheOJYC+CAbeQn/kNkksO8rcOgE5wDOmUHw8MfPeNm2sjp6vET80q5guIksFuMvhBtk3JCmVzhjHjLQ8ds67QMqtD41+FnF8icxPi714usXeHY4Bst0wTsXJOUMDAMgqYLagjoO0RXZxr9EAPGr/AOtuzxuF4wvbLXSyh8zgOVnK9krAUAbC6SNjIBnSJD4eHHvbxsUEGWzy3HaukrOrLH8j/oNj9GPxNdY3xlBctiuSJtjrXqcmc7V5qj06vVVEm/0ryuUuZr8ldiVXlq6KIiiIoiybfBWUtkxd9FZ2fKBZIBuOXaM1kmJJ3Jq01uNNa6VeE0kACfvaBIXOAuGCn5ru+vYj4Yf+BUTCjOof2Wfv/ujzXd9exHww/wDApMJnUP7LP3/3R5ru+vYj4Yf+BSYTOof2Wfv/ALo813fXsR8MP/ApMJnUP7LP3/3R5ru+vYj4Yf8AgUmEzqH9ln7/AO6PNd317EfDD/wKTCZ1D+yz9/8AdHmu769iPhh/4FJhM6h/ZZ+/+6PNd317EfDD/wACkwmdQ/ss/f8A3R5ru+vYj4Yf+BSYTOof2Wfv/un8OwHKzk3HuM7ZmZ8kyFVB6CqIhR0oSuUekZWqKoaGiQAniTpJN5xVPE8Ivc971rEm3zFVWXlq4+bzwQTr9Y/CugiCrVIWde+b8Z69/cJ++lZnR70R5vxnr39wn76V2dHvRHm/Gevf3CfvpXZ0e9Eeb8Z69/cJ++lZnR70R5vxnr39wn76VmdHvRHm/Gevf3CfvpXZ0e9Eeb8Z69/cJ++ldnR70R5vxnr39wn76VmdHvRHm/Gevf3CfvpXZ0e9Fb4PgORYt2QxbIuXMQATHUgaCqvdWcSiuVRE2x1r1OTOdq81R6dXqqihcWaxUuCIlWfWrNMlDliseaMxKtWRyxTNGYlKyOWKZozEpWRyxTNGYlKyOWKZozEpWRyxTNGYlKyOWKZozEpWRyxTNGYlKyOWKZozEpWRyxTNGYlKyOWKZozEpWRyxTNGYlKyOWKZozEpWRyxTNGYlKyOWKZozEpWRyxTNGYlKyOWKZozEpWRyxTNGYlKyOWKZozEpWRyxTNGYlKyOWKZozEpWRyxTNGYlKyOWKZozEpWRyxTNGYlKyOWKZozEpWRyxTNGYlKyOWKZozEpWU7axWyiQhDrS6lVxmp1tVV/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58" name="AutoShape 18" descr="data:image/jpeg;base64,/9j/4AAQSkZJRgABAQAAAQABAAD/2wCEAAkGBxATERUUEhEVFRUXFSIYFxgYGBsZGhsXFxYWGBsaGhkYHCggGxwlGxsaIjEhJS0rLi4uGB8zRDMsNygtLisBCgoKDg0OGxAQGy0lICQuLCwvLCwvLywsLyw0LjQsLCwsLCw2LCwsLy0sLCwsLywsLCwtLCwsLCwsLDQsLC8sLP/AABEIANQA7QMBEQACEQEDEQH/xAAbAAACAwEBAQAAAAAAAAAAAAAAAwIEBQYBB//EAE0QAAIBAgQEAQcHBwoFAwUAAAECEQADBBIhMQUTQVEiBhUyVGFxkRQjNEJSgbEHM3OhstHTQ3J0k5Wjs7TU8CRiksLDU8HxJYKi0uH/xAAaAQEAAwEBAQAAAAAAAAAAAAAAAQIEAwUG/8QAQBEAAQICBQcJBwQBBQEBAAAAAQACAxEEEiExURMUQYGR0fAFQlJhcaGxweEVIjIzNFNykqKy0vEjQ2KCwuIk/9oADAMBAAIRAxEAPwD7QSa+ciRH1zabzpXYBeSe9Uyj8TtSQRJ70yj8TtSQRJ70yj8TtSQRJ70yj8TtSQRJ70yj8TtSQRJ70yj8TtSQRJ70yj8TtSQRJ70yj8TtSQRJ70yj8TtSQRJ70yj8TtSQRJ70yj8TtSQRJ70yj8TtSQXhf2/rqco/E7UkEZ/b+umUfiUkEZ/b+umUfiUkEB/bTKPxO1JBeye9RlH4nakgiT3plH4nakgiT3plH4nakgiT3plH4nakgiT3plH4nakgiT3plH4nakgiT3plH4nakgiT3plH4nakgiT3plH4nakgiT3plH4nakgiT3plH4nakgiT3plH4nakgp262UR7jOZwVXKDb1jifGe0qwuXlURFERREURFERREURFERREURFERRFwmN4JhsTxDH86wl1kw9gpmUMVLDETlEGT4RprtXvQqXGgUSDk3FoLnztlP4d65loLimjyOwAE+b7TKNibUOZLRIEREDp9adKr7TpJMssQe2zjXoUhjcEtfJfh5cgcPw5y3ArAWmJAJeRIMTopkkABjuYBseUKUGgmM60E39mvEaZywVaowVzyb4XYw/EsXbsWltJ8nsNlUQJL4iT+oVxplIix6FCfFcSaz7T2NVmgBxkuurx1dFERREURFERREURFERREURFERREy1W2h87Uocsbyhxdy2s22AOV21AIlVkTXWBDhuEV7xOr29eC0wWtybnOE5SXCP5ZcUDxlsuvuyGPeZA+FUa+jm9ned65129Ed+9WeG+WONcjmKqAtHhAbKoGpMgSfdFWBo55g2nemUHRHfvWvd8pTPhumPanXrrl/8AitDINHcJho2neqGM0XsHfvVHF+U+LV/C6FCAV8GoMagnY+8aQRXCM2FDMqg2u3qwitPNHfvXScNx118ILjHxmNgNCcugEe01GRhmOwAWFs5W4HWuzmtrCzRPuWdiONXkMNcE9oUn3xExXcwIXQG129Zc4HRHfvTF4pfKhg+h7qB/7VTJQugNrt6nLjojv3q7cxF8IrC5JKgkQvX7qZKD0BtdvTLjojv3ri+MeW2Os3Mk2hrHiUbwezaT7YroKPBPMG129MsOiO/etb8nXlRisY90YhUXIAVCkSZJEsNxsR757VxpcCGyFWaJGYGnA4ldA4PYTKVox613FeYuaKIuP8quGXbJxGNs484YtaUMCltkJt5hbzF0YjxOfRHXrXt8nRWRjDosSDXEzcTO2+UiBcNJXKL7oLpyXOXOJY5c/wD9UdMmGW6eZbs/NvciLd6LZ9LMuUjMdG2r2BRKK6X/AOcGs8tsLrWi8stF0jOchdKazZVw51w7+tXeCPxC/fFocSvrFgXHm1YLW2YiEcG3rmUggmW0Mhaz02HRIEExDBaZvkLXSIE5ltug2HRdIlXhvc50p6OJrquB8CuWb129dxT4i5cREJZESFtlyNLYA+ueleHSqYyLDbDZDDQCTYSbTLGeC0tbIzmtysCsiiIoiKIiiIoiKIiiIoiKIiiIoiZarbQ+dqUOXOeWV4JaZjstm6T7hbmtFGaXMjgcXrTC+S/V4r5phsatw+Ez/ufw6VhMJwMis6lZxLAEtEAkiO3ur0DQbJNCqXtGlO4iuGdLZsPdN0gG4pIADQSYKxtp7NaqYJhEBhMzoQkablVt4skwxII08Wnw9lcokKIbXWoCJWL6VwBv+BQ/zT+xXaUqRDH/AB8itrr2/j5FcH5T4W6nEBfQZ0bKYLbMsIVA7FSD8a1TmJLyHWEFdPcxyBFPQjQASfuArhIzV5iU07HcR+btrbjMUBAI30+6NquyHNVc6Vy43G8Gv4q41xb9tCz5ijo5XNAAOdHn6sCR3q8pIIg0ra/JXhcTaxGKXEWkRsisrIWZXVnuNILE6Zi3YgkzXCmiUC/SPArZCP8ApHtHgV9JmvHUKvxDGJZtXLtwwltGuOYmFRSxMDfQGrNaXEAaUXBcW8pbXEV5eFw7YjlPbuXbbEoIdigDois7ZD4mSAfD1G/tUCFHoznOaQCQRO8jrGHauMQNeACreB8necLmfBEt8o5jl3a3bvQCUHjtZzbXNATKBKjU61sziltIDHgANqiw+7iRbeZWk222SXPIsN+M+30U/JPjOBF2+tnLcuMTdu3bbm7K5vSDG2ma2pYL82GCyJ3msNNEeOGtrAhgADRo1W2m8kmZXdsLJisQRW0nT/hdsrAgEGQdQR2rxVde0RFERNERREURYl6yLCXLly7btJ9ZmcIurHVngZZnLOpGmpq7QXSAC5BhBJTLFu5cUsl0MpUZWW4YbRNiAQBIbUamem9DZYUqu4PG1XsIjgtnM66fCSdz1J36AVBkrtB0qyTVVZFERREURMtVtofO1KHLl/L5QcNdBMA4e8J7TaOu1bKD/u9u9aYfyX6vFfHvJ21+c8Q8TCB7MqjWR3Fa6IxrnF2Fi86M4ixbPyIm6EQGGUSYkL4oP4z91bXvY02lUhw3PuC7zjfktYsWQbWkDXuYG5rk2RM5KzhYvn+MtoHyts+sTpI0kDvrSoFSsvo3A1ycLUTOW2upj6qpqZ0rzY1lLb2eRXrDmfh5L535Qcct3bqopzEGG29kxG21dmCya8t6uY/FtFrICSl4khTry5caH3FagNNYpMSC8xGGuXLVm7YKriLaFWRyQzIHzBCT6JEnxa6mKqPcdapnO5XPI7iFu4pUgpcYFip1hkOwYaGQenY11cNK5kLY4Hhxjbd6w926isuhRsrp84raH6s5R91caW8shh3WPArXA+U7tHgVPh/5OcPh8TYvjHYsm2xhbl2QxIgLMDTuOteeaS57S2qNQVwwm0Lt2v24MusDRtRA7g1mqOwVqrsFy/EeDYjDKbnB7eHRmgtbaRafX7I0AhmMqV1rdR6Y5hqxCZca1zc1Ov8AGcYLVqzctBr7WybvKVrogDKxgFAksftyIMTE1rNNZKYG2zf4KtUrkfJ69f4YWt2eD3b0rl+VfOK2SdEZHDkKsa5GgwDA6WhUiFKdgOCu9z3yrEmVg7MAun8jflCRbJvPZVPE163y8jTotoNDlANIYaADXpXm0gsdN0pGei3agBXXVjUrO8oeDri8O1hrly2GIJa02VxlYNoYMTEH2GukOJUdWA2oVzPBvyb2sNi7WJTGYt+WGGS5czBi+Xc6eHQyvU5dsuvd9LL2FpaLVAau3rIpRRF87/KdwXiN+7aNjNcwwChrQyQLguE8xlPiYZSvomRlOmprVBcyoWmw226tHFq0UaK2E/KEEkSIul1zniNIuvWz+TzyZu4G1dW6bWa7dz5bUlF8KruwEkxJ0Fc4rw4AAky0lKTGEaKYgaGz0BdXXFZ1wfGPyYWL73nONxqtdZ2jmyim4SYCRqgmMs7CJrYymOaAKos6lFVdhwbh4w9i3ZDvcFtAuZzmYx1JrM91ZxcpVyqIiiJlqttD52pQ5YPlRbVlyuAVNu4GB2IKag+ytdC/3eMVph/Jfq8V8vOBtcxgH8IaVE5VUAxlXKCBr1NbWRaoXmliYhtG9baSyoZOa4VAjaYMETrrNWiOrWldIZq2Ca3uM+V6XpW2SUiM0giR7fbXSE8EKkQSK4vitwEq0iQfxFdSuK+n8NYeaSTEcoHUAiMi7g6Ee+vKjfWN7PIr2G8z8B4L4txC8lnEZw6EFWJAt201X+Yonf8AXWltoXmuC1PPzWES6cjgjMssRmBIIVTEgkDL7BPaK5B0yQFDGt0rveCYa3xFbWJt3MOisrLdtm2WzaxuW0Yfb6ztppXIk3m1dgQNC5PyxfFcKckYQi2WA+UKQUZRBDZQZRtSMpgGNzWgNxXGouq/JLdL8xyZzrmEdi2nx/32rJyh8nWPArRA+W7tHgV3+Kw5YqQYjrBmDEjQjt1keyvJY+rOa6tdIEKk9gCF5qgoVC+HsRlDeKWMkbRvsJrsHm+rfPTtXUO0yvnp2ry7btMom8v19dhmaHJAnSB+o70BeDY3DcpBcDdhuXr2FfNF0bSdDIGctBOYeHoR1igcWym3iXioDi2VnEvHrXjpbMRfjwbSdssTvvIU9/Ce5oC4Xt08ee1AXC9unjzXllLQzQ4EyZyx4XLADfXUT76OLzKzDukpJcZWcBS+TIZC3QF1WIO8Eaa92JPtqK5vLbVFY3kW8bktcIjwLd/7R8IPVVXcHTY/GrZRzbXNw3q1cttc3DetWxZCiBtJI9kmYrM51YzKzuM7VK4YB91VRtpWJwmziLuHtXWxlwF7SuQEswCyhjE29tasTJejSXwIUd8MQhJriL3aDLFPtYa4yhlx1wqwkELZII7j5ui5Oiw2ktdBAI637178juyR8uuSNxlszrMfyfsPwpNMtDlPIja/eo37FxPTx9xdY1WzvBP/AKfYE/dSalkRj/hgA639mKmuDvEAjG3IP/JZ67fydFBjQgZGCNrv7It4O6RIx1wg6iEsnT+rpNQ6NCaZGCNr9684c11cRdtPda4FtW3BZUBBd76n0FGngWhuUxxDdAZEY0NJc4WEm4NIvJxK1aqsKZarbQ+dqUOVDFCb9me7/s1toF8XtHiVoh/Ifq8Ut8cwJAsArmUSANJvPbMiZJhZ071vA41T9FjFqrnjFuATZt6q50YEHlrmgQsxEgsQAGBEkxMy41y46lCjf4wFUt8ntkANABHiKm0BkJWGBzmDpPh70l5JetPAsrlgbaaHSFG2d1H3ws/eKKFmMo+T3RGmciPZmFYYn1rOzevXHzmdg8FqXLIATLZRhGvh19Geg7/jW4LzZAkzVb5T3wvhDETHbWYybbfr7UqiU1fJN6S9XGMNFwvSdiBoSI9Cex+89qmqEyTOlxtUjxB2BBw5ImACG11PdPYD/sAqoQwWjncbUtFAxGihZsgkDocw9grByl8kfl5FdwAKPZ0vJPxmNt2gDcaJ20J/AV48OE+J8IVYUB8WYYJrP854PMWzmT7LnSNhEDYe+K0ZvHlKXgtGZ0mUqveFXS/gYhrjNqSJFzSQojQbQoFXLKRoEtiuaPStDZbE48QwWYtmMsCp0ubNv00+6q5CkSlLwVc0pMpS7wvFx2BAgMQJna5uZ1mJ6mhg0gmcvBDRaSTOXgg47BfbO0fym3iP/cdfbTI0jDw40IKLScPBRXF4EbMRqD/KdNvePZtUmFSTo8FJotKN48FKzjsCpUqx8MxpcMTp1FQ6DSHTmL+xQ6i0ozmL+sK158w3/qf/AIt/+tc80jYd4VMxj9HvG9Tt8Us3JVHk5SYysNh7RVH0eIwTcFV1Fiw5OcLO0KvwKznwFhSSA2GQEjQwbajQ1zdeutMfUpsR2D3H9xUL3DLCnJncZlIAjPAObZipy6udZHbYRXVkGI5peBYOsX+J1KmfvBBIE7MdEr5dg8b7Ur5DhWb89J0Y6rBzNeI1iDJZ9P8AlH33zWOADUOkXYSnZfhapHKDgJADiQ/8jvTH4fhnDXOZ4Wl5lYAdLibkaDxn4CqGBFa7JlpnaJStx46lDKe9rRKVgHcQfIL04LDBmbmjwtmaSpAknQggxqdO3SpbR4xIAYbbrDaoz5xbVMrpYeB/zpVnAcLt22DqWPzYQbRlEEGAN9N//wCRxMxMFRFpborKplfNQsfTb39Hs/4mKpoV3/SM/N/gxadVWJMtVtofO1KHKjifpFn3t+zW2gXxe0eJWiH8h+rxWoFA2Fb1iVTiHELNoAXWjNoFgsT38IBJH76ImYTGW7gJRpgwRBBBiYIIBGhoieFHbff8KIudb6Pd/nn9oViifWs7N69YfPZ2DwWvfwnMVfERC9CRuPYa3TXnB9VxWdi+QmVbuKtKwk+NlBhgNIZtAeveTEA1NZSIsp2ccXeabgTYd5tX7LkDZMpI0iBDHKvs92tQSoMWYkrDcN+zcYe8k7ztJ9o9nsqZqRFxCrqhXEAEyRYAnvDDWsPKRnBH5eRWgGdHn/y8lQ8qLjKLZX0gxI98CsvJgm8z6l3oYmyJPBZ+DwVzEOLlycg7iMx7CNNNp2ke+vae4NEguLnhgkFa441m3bykKATJ9y766mSNB76oyZM1WHWcZqjdsOAPCARrHXbbsP110sK5udN16ziSQrDXP9WdhHQ+zrRLbkwIQQNzFFUk4rCbjGOxV+6mH8KWrhtnKBHhJWSzCZ0O3ce+sjw6di7MLAJm1VeKWsdb9OzevAmJVyw3+yASPvFcyx2K6iM3QsTFcTuK4S5Z5E9WV5+B37TQQxO1SYxlYV2X5MsQHNwhs24O8AhF0Ejbr95rhTWgQrF0a8uo5J6QXdeTZjBYafV7f+GteTIl0guXKH1cX8neJSsTxDDuwBZysZswBy7tGpEgyp21Mjea9aDRKVCaSAJzlIm3RouIkdNgtNiwEgqK2sKMkS0GVIWRqHubxlG52iJA0qxiU01iZCy223Q26c9t99qj3ZKbDDKpVrgh4+CKpjtEQT0Ob21QGlueHsZa3xJPndgBgp90IdsKFVc5XQkbhokhtCJk+IRvvG1Q3PHOLg2dowlcCLZ3CwznK6d6e6FpYa6rCFJhfDsRqOmo6V50WG9h9/TboVgRoVGx9Nvf0ez/AImKqmhbn/SM/N/gxadVWJMtVtofO1KHKjifpFn3v+zW2gXxe0eJWiH8h+rxWrW9Yly/lPwtecl/LmJUW2kgKFVi07TsW9hygdao8kCxdYQBMirnkrhGS2xb6xEazoB00mMxbf8ACKlpJFqiIAHSC3Ksua5xvo93+ef2hWKJ9azs3r1h89nYPBP8oOIrZSwHLBLlzI2XQwLN25AMgiSgk9BOwkjavLd8RWXx/wAovkFguLNlAIK21zOxzsFBYW1yrJMTJk96mVhJuF5XFz5ODG2udYBpJUeDeUIxlnmXLFl1C8yQ5BCgkFl5igBlYEGWUqQO4qXNkAdBVIUcRHOYQQ5pkQbwt/yfxou2iwZmUXGRSwIYhWIEzrPSTqYqq7qN36Uf0X/dWLlH5A/LyK2t+m/7eSzfKYn5uASZOwk7dqy8m/GdS70T4InYqPn3LbFtF2QgFiAfCO/f2xXtmHMzK45KZmVDC2ReW2B0Um9qVGYxAO4mCfbHUVUmqShNUnuT+I34zTGbYCZ1OgqwuXCVqyWshXCW+gkk/DpsTNSpBnaV6rMHMgnQdRA1O2gohtXzB+KXcPjr7oWy/KHDKDEqbrbdjA0NZyJkpMhdfwzyvvX7n5hVsg+IswzZdYIEjqKoSLlcMN8knyyxJxFpeXZtOqGcztJjTRQjTrpuelRXAKkQnK9+SefnJRVMtooIGqJ3JkzWanGcNaWCrRzPpBdnwLillMLYR84ZbKKwNu5oQigg+GvJtDphdabRYj6TEc2Ui5xHvNun2p3yvBxHj2j0L0wCSNYnQkweld86jTnPuEsLpS1LLmEXAfqG9HyzB/8AP/03o2K7R2OvemdRse4btmGhPZ8XAfqG9etjcGftfW2S6PT9KYXWaClRhzsMNF3GnSmYRcB+pu9evjsITMuDBGiXhuSeg7k+6TUNpMUACd2IBus0jqGxMwi4D9Q3ow2PwlucmcSAPQunRRAAldAO1RFjxIsq5nfgL77scUFAijQP1Dejh19bmLvOubLyLSyVZdQ+JJHiA2DD41xNy7R2GHRmMdKdZ5vBskzDsK2KqvPTLVbaHztShyo4n6RZ97/s1toF8XtHiVoh/Ifq8Vp3GABJ2Ak+4VvWJcfxvjXhzXJyEyEGkDcFu5Ee6a5Al85WACa9GBRJkaXYeSdwXjTG2rL6GsIYMAfZOhiPf20qXEsdVvut7VFIoYYSNIXWCui89c430e7/ADz+0KxRPrWdm9esPns7B4LXxGGLrbZSA9s5knacjIQY6FWI9mh6RW1eW74iuX455M27+hwZtk/nCmV7LjfVRdtljMEMVBq7X1exZI9GEWRBk4XESmm8E8nbdgjl4RmZQAjXmQW0AMxbVWcp9yyYGvaHOLlaDR2wpkWk3k3ldPgsPkWCczElmMRLMZMDoOgHYdaqu6pXfpR/Rf8AdWLlH5A/LyK2t+m/7eSq8WHztjWPGfwrz6K8sD3DQF2o3y4nYm3reGdiGNssY6rmkjTbWSAfhXYcoRxoGw71jDiLim4Th9u2gRBCjpM7+01U8oxSZkDZ6qSSTMqjicDhGuHO3zkj6xUzBiPbE1YcoR5WAbDvUTkvDgMGDJdQQD/KdDBJOvs3p7Rj4DYd6hO8yYdtYbUbhjtv0NR7SjYDZ6oubx/5N+HE3LjveGdy7eMRmLE6eHu23uqmfxSdCmZSbf5O+FyAL1yToBzEk7mB4J2k0NMi4DYlc4q9hvyd4NJi5fIO4Z1YfAppVTTYhwVg8hN8n/JyxgsQLdkuVZSxznMZ0XcAdAKu+M6JAJditYJNFd+QW9xDEXEyFFzCTmEEmMpiI28UfdNY2gG9YVnDjd5Qc2HYlcskaZiy5mKrBIA1id4jeriGDK1DYnHjLwfmWmWAAJMlCsaheoafuNRU68PPjWmnjj/CH4pezMow/osBJYwZUkkQhMSIEgTNAwSnPiaLwcWvFsowx9EGSxA1t5yNFJ0Ph23FCwXzRMXiNyEm1Ja4V3YQofKPq75Tm6CAdaFgx0Ik2eIYnwZran5pXcDMNWzZgPCdRAgfhUljcdMvBHWT4x9Ff4di2uBi1splcqATMgdfZ7qo5oErU0yV+1Wqh87Uocs3iF0JetMZgFpgTuAK20D4onaPNa4DS+E9o0yTMRxS06MssuZSJKExIjYVvXLM4gw2hcz5RcEs4gIFvFQDL+FwWA2SQpha4uY8NkwjWu4EeZMr+sb1ZwmEtIIBVRrACvoCBp6Ps/XVIEKKGARXAnFRk4pvE77yN66HzxZGni/6TWpcBQ4nVtWYNcPc0Orkj7yKwRCM9Z2b1tujt7FYucRXQrccQB4cvhkTvpP6632LPmr9IG1JfFzEXrm4J8LbRqBHfX3adqWKwo7uiNoXl3GTOW64kdQ2+TLO+muunvqbEFGdpA2jFe/LzmB5rQCNMp2BFLEzU1ZSG1PtYgXMQWWY5UaiNcwrByj8kdvkUdDMOBVOPkq3lCSDZgE+M6AkE6DYrr8K86jWtf2KaP8AKidiRy0F1FSzdhbgl8xKmWYQSSSYKAkRA8Otc5mUydBWJdBXBSsrH+JoNqZuBJBY+HJOeIjRjEbafdXVvbjx3IUq6lgtdXlXS1lMxyltcwZgEIaC++mhGmwKkhWsMxbxsRXxilW4lnI+qZg2UlAFgQX2Dew7+3WqkTFZF5xY/NEZC4JAIEjQkT6OtQy9SqDKtliUwxIB0IZjOsnSDqTJ9pIkiSRecxaVAFqba4pezQ2HI8QWQWO8SfQEga/q+4WDFRNTu/S0/RH8a6t+nPatzfpXfkFdxebLCtlYkAHSd5MSCCcoNZgsazuXjAF8cmDJ8ETl+t4e+2X75rpNnHHYo44714LeIZiOawEjK3zckADxKAuu+uYEaiIp7oF3HEk4471FbeMliz65dACm+ZZyAiPR0GeYYnoaklmjjjw60CQ97FSQzlcoBcwir0zcsusHQ6kyJPTSrAMvUWqzhreMhy7AmH5YBXqEygwIMENqQNCPbVSWWS6vVSvLSYuPFdBfLBUZBpCSwBHpEh4k5dqGpoCLTwSOLahzLBRmMzr1161zdfYitWq10PnalDlA71lifGe0qRcvKoiKIiiIoiKIiiIoiKIiiIoip8QwPMykOUKmQR7a7QouTnZOa0QI+SmCJzSBw276y/wFdMuzoBdc5h/bCPNt31l/gKZdnQCZzD+2EebbvrL/AAFMuzoBM5h/bCPNt31l/gKZdnQCZzD+2EebbvrL/AUy7OgEzmH9sI823fWX+Apl2dAJnMP7YR5tu+sv8BTLs6ATOYf2wjzbd9Zf4CmXZ0Amcw/thTw3DWW4LjXWcgRqBsaq+OHMqhslWJSQ5lRrQNKT5lDFi5BzOWgL35kZiT4iM+nbKB7aplJXLKvTwklgxfUXc40zQo+qJgCSWMkGM5jYERXEtXHHqokkjyfGvjBkAeJJBjXxjN4+3TQKOlWyvG7i9F5a4G2a5mZYICrIL5gHDzdmMxPokfZ0mpMUWcbPHtUSU7HAFGbM+YMSSCumrWzsSR9QfjUGKrCxTtcEA9K4SwACtEFQoC6amCVGp6yemlQYnUoloSzwERvbByhSBa8Bysxhlzarr6M7zrrU5XifGCgBSt8CVWRlfVWzEsMzEhmMyTGYhsuYgmBpFDFnoSVi3LVd6JztSOXptGuzuT3lxMworo5J71X2a/EJXCOSe9PZr8QlcI5J709mvxCVwjknvT2a/EJXCOSe9PZr8QlcI5J709mvxCVwjknvT2a/EJXCOSe9PZr8QlcI5J709mvxCVwjknvT2a/EJXCOSe9PZr8QlcI5J709mvxCVwjknvT2a/EJXCOSe9PZr8QlcI5J709mvxCVwjknvT2a/EJXCOSe9PZr8QlcI5J709mvxCVwjknvT2a/EJXCOSe9PZr8QlcI5J709mvxCVwjknvT2a/EJXCOSe9PZr8QlcI5J709mvxCVwjknvT2a/EJXCOSe9PZr8QlcI5J709mvxCVwjknvT2a/EJXC9S2RWiBQ3Q5zKgumplgK1xIzIcqxlNVAJXnMHeueeQeklUo5g70zyD0kqlHMHemeQeklUo5g70zyD0kqlHMHemeQeklUo5g70zyD0kqlHMHemeQeklUo5g70zyD0kqlHMHemeQeklUo5g70zyD0kqlHMHemeQeklUo5g70zyD0kqlHMHemeQeklUo5g70zyD0kqlHMHemeQeklUo5g70zyD0kqlHMHemeQeklUo5g70zyD0kqlHMHemeQeklUo5g70zyD0kqlHMHemeQeklUo5g70zyD0kqlHMHemeQeklUo5g70zyD0kqlHMHemeQeklUo5g70zyD0kqlHMHemeQeklUqSsDXSHGZEnUM5IRJe11UJN/pXlcpczX5K7EqvLV0URFERREURFERREURFERREURFERREURFERRFXxGPs2zFy7bQxMMyqY7wTUyXaHAixBNjSewEpXnjC+sWf6xf30kVfM6R9t2wo88YX1iz/WL++kimZ0j7bthR54wvrFn+sX99JFMzpH23bCjzxhfWLP9Yv76SKZnSPtu2FHnjC+sWf6xf30kUzOkfbdsKPPGF9Ys/1i/vpIpmdI+27YUeeML6xZ/rF/fSRTM6R9t2wo88YX1iz/AFi/vpIpmdI+27YVdBqFnRRQm2OtepyZztXmqPTq9VUSb/SvK5S5mvyV2JVeWrooiKIiiIoiUMVb08a6sUHiHpiZX+cIOm+hrpkn9E3Tu0Y9nWorBBxVvXxrowQ+IaOYhf5xkab6imSf0TdO7Rj2daVhim1zUooiKIiiIoiKIiiIoiKIsm2gOOuyAf8AhrW4n+VxVW0Le5xFDZI89/8AFi0TZT7A+Aqs1jD3YrLXiCeAm2hDLmOUglfzehBA+3+qrStktxo7veAcbLLdN92xerxSyQDyjqARos+IAjrtB326b1At44xUGixQSK108dF/+L9NylY4jZZgvLgkxqFEeiDqTBMsNBrUgT46pqH0eK1tat49e5IucVQkcuwDqR4gF1DW0GnvcfCgXQUVwHvvwumdBPkpni1mCRamAxAIVZygHqd9Rpv7KjRNVzSLMAuwxN/Z/hWsDibVxnUW4KRMgQcwJ0I32qSuMaHEhta4usM8dGKhx+wnyXEeFfzD9B9hqC9WoT3ZzDtPxN8QtCx6K+4fhULK/wCIqdQqJtjrXqcmc7V5qj06vVVEm/0ryuUuZr8ldiVXlq6KIiiIoioce4kuHw9y80wq6Abljoqj2liB99aqFRnUmO2E3Sdg0nUFSI8MaXFfP+HY17ZsZ+Yowdlr18sFIHNlhacFNcQVK+MFT4n01Ir6qkQGRBEqyOWcGtAnbVsLhb8AIPu2iwW2TWJr5S/4iZ16O3rvvT/Jy9euXsJayXAyNcxN3NlPLF0vlW74BmuMJIbwkB9jrXOnshQ4MaLMEENhtlMVqspltpk0XEWgkXhTCLi5rZYk9U8es+a+kV8et6KIqPG+IfJ7Fy7kL5FnKASSdugmOpPQAmtNDo+cR2wpymbzxfhiVSI+o0uWZc8psr3VNpm5WHF0ZVebpIBPLlYKiVG8ydtK2t5MrNY6sBWeW2ke7+Vt5kThLTaueWkSJXCfb2J/DOOG7eW3lGuHW6WGbKxeNLZI1UTqTB8S6VypNBEGEYk+eWysmJdLAnRLA2qzItZ0uqf+FtV5y6ooiKIiiLLsfTr39Gtf4uKq2hbX/Rs/N/8AFisYrEsrqsqoMbqWLSYKrBEEDXrv2BrqyGC0ngdZ4CxFU8NxZmGYWNIkwZP14ygLrOUdvSFdX0ZrTKtxZv7krEqS8TYsFFpTKjxBwV1cLp4ZKjfNEdKg0doEy7utun2T6pqKxXr8TbO6rZnId5iQA0keE+LwxHWQZg0FHFUEuv6uzff2oXFeniRlvAsBgNSRqS85jl0PhECDqw11qMgJC3iy7bf1dSFxXnnBwNbSzvOYgAHSScpjXfeAJk7UyDCbHd3rsxKmsV4vFHgHkwCCRqfqqT4vD4RMa66TpUmjtnKtx59yisVPjFzNgrx01sOdDI/NtsYEj2xWctquktdB+ph/k3xWhY9FfcPwqq4P+IqdQqJtjrXqcmc7V5qj06vVVEm/0ryuUuZr8ldiVXlq6KIiiKnxfilnDWWvX3CW1iWM9SFGg1JJIq7GOearb0XO8R8r5dFw9i3eQ3Chu3rwsW1uIpcLJRzOUSDA3EE1vg0GIRMmqqlwVy1x5Gw7XjhiEEm4zNaS2HtuUbx3GXNDLo0QYFBQo8/iusFuhRWCt8G43h76q9sQLh8LeEq7KIIDoSCwgjKSG8J0gVnjUeLDArWgbFayctK16yqUURYXlRwN8XybZfLZW5zLsHxMUHgQaRBJJJO2UadvT5NpzaHXiATeRVbgJ3ntw7TbjxjQspIaL1hv5EXblpku3hmxOI52LYT6Ckstq1I1AbLqY2mOlekOXIcOIHQ2WQ2VYYOJsLnap2DbpXE0YkSJvMzuC2/JvgLWLl+9dcNdvvJA9FUSRbUSJMLEnT9VedyhT2x2Q4MMSawabyTa4nWu0KFVJcbyt6vLXZFERREURZdj6de/o1r/ABcVVtC2v+jZ+b/4sWpVVjWOMfiMpY2zvtkbaLegG5MlhJIGk7VtyMKcp946/TEqsypNxDEBiOTpzCuznwAxMxGxDSJESNxUZGFKdbRPRfxZ33JMqPnDEQPmvqEklH9IMw0UAmNAQDBOYbQanIQpn3tOIu7d1glpSZWlbvE282UzlnKwymY2M7a1mLAH1Z671ItWXh+KXnIyIrKdnyuAfHlJjoFHQmT91an0eGz4jI4WYT78ZKs5q5w7E3XZhct5QAI0bcjXcQfu261xjQ4bQKpns44sUzM155QfRMR+gf8AYauAvWug/Uw/yb4hXLHor7h+FFwf8RU6hUTbHWvU5M52rzVHp1eqqJN/pXlcpczX5K7EqvLV0URcBxryO4vcN82uNOofOUt8vKFDZsqZ1YsAAQMwE9YrayPCEpsVZHFdS3BRdwa4fFub5yKHuRkLOsEOMvosGAIjtWcRS19dlitKxcnhOOYbgqtheTddRLcxLDqWfLnLXLhGW5pALqSRG0A5fao1IMUWjv8AK8LkRJa/l7ZXH4dbOHvSQwuyiC6pyDwo8HwyTmB729jtV4z4dWq8ymusCI6FEERoBIxuVLB43AWeHPhcPcc4gSVtXB/xHyksWUsmwPMAII8Ph0MCrDJ5Kz4ZdyrEiPiPL3mZKdjsDi8awT5ZewV2yo5q2YZX5moaSfYa8ebIQmBWBumpvWj5J+T+IwpvG9j72KFxgV5gHghYMb6n2QNBpMmuUaK18pNAQBPOHXDKz3sdeKlSvzrW4BMeJctsEuI033OlULwdAVXxGwxNxkF41pLCNzcde+cAVC7W8wJ25YFsSxnqD7qF4JuCOiNYPeN6MRaSzbKXMfeDXGAVma3zAZGiAW4M7HQ79KVxOcgofEYz4jeuHx/5NuJPxC9iLXFbli25UhlZjdbLbVDnVMidIG+kVsbS4YhhpZM93mrVTNdhxLC42xw66tnEPiMSqEq7qmY7SFVQFmJyzOsTNZmljogmJBXbKdt3evnvkBh8Vdxdq7h2utbQzfuXHfKwdGUrDHx3NQ20AqNRtVyXgHK6bhxoXscpOoIhth0YW3zGGBOk6V097yEx5GnHcXMg6gdCD0NWFJh/bC8WRxXUYRSMZdBJJGGs6mJPzmJ1MafCspuW5/0bPzf/ABYr2ON2ByomdZE6ZW9o6wPvq8KpP31iKpPdxeng21MZdfAumrfazfcBXYNgY8T7MJKLVG1cxcEsusbDKfrKNPFqSsmDUubAuB8cOzGQQTU3uYuCQqzAgQN4tSJzdSbnuyj74DYEwJ8W+ii1Nxj3z+bBEodYBhoMTLCNY2mapDEMfEdPds3KTNQe5igdFB1jYa+JtT4tAVy9yJ2PSwEE6eJdmM0tUEuYsekoPo6gDqrFtC/RoG+3epIgaDj42aMLVFqdx/6JiP0D/sNWUXrZQfqYf5N8Qrlj0V9w/Ci4P+IqdQqJtjrXqcmc7V5qj06vVVEm/wBK8rlLma/JXYlV5auvHJgwAT0kwPjBqRKdqkS0qkOJAKC6kSAdNQA0xqY6Ak6dK7ZAkyace5dckSZBTXHrpowkwJgDXYzPU6Ab+yoyJ449FXJlJbiFpozIYlYkAwXkgx00E/fVsg4XHHuVsifHuWRi8Hh7ly5dvm+4YAoOY6LbTIohVtuNT4nLEZtSOgFdRDeAGtlxq1KMgSVWHk7gVzMPliEE5iuMxM6aCfntZ2ET91T/AKhkLDqG7QoyGBXQ8F4dYsoeUjCT4i7M7kqSPE7szGDPU1miucTJx3KhbVMloVyULn7nk2jXlv37nMvL6MgC2Gjwxb3gHXeT8KlYzRGl4iPM3DZs9VKz5MoL3ylnNy/lMM4GQMdmCDYDYCf160QUNoiZUmbuu7ZxtUuH+S9m3fOIZmuXiNWeIDEmWUR4d4A6CimHQ2NiZQ2u61uVC1ooiKIiiLLsfTr39Gtf4uKq2hbX/Rs/N/8AFitY1LjFRbfLB8UZZiR9oHpmrpDLBMuE8L/KXUsSromJnxNA0mMsaDXLpO8zPcRFdCYMrB49/lLWoE0q1axRVWzkNGzZdZy+llWNPEREHaZ1qznQA4iVmvunqvUCa9W3igB49S065T4dIDACNpnJGse2hdAJu0dfd66FNqTaOLYFlLRGgbIrSJ1YFdBv0B26a1d2QbYQO+Wq3i1RancvFi2PEOZnBY6RlCAHQ6AFgdtpmuc4BfdZI+NmwKbZKT2cTAGcnUExlB6SPR9Hf27axNA6DO7x4n3IZpvlB9ExH6B/2GrKL1roP1MP8m+IVyx6K+4fhRcH/EVOoVE2x1r1OTOdq81R6dXqqiTf6V5XKXM1+SuxKry1dFEWfexFvPka2D4go9E9FjQ9s+3aa0tY6rWB0T8dy7BrpVgdHHgl3MSuYgrbBVoUmCFjNqSNtojQgn42DDKYJtG3jWrBhlYSl2rtuQgt24BWBuTLMsrI6an7zUua+1xJnbvtUuDpTmU1sRaJINkaGJIU6BlXT4iqhjwJh3jhNVquFxXtjEWWdVFtZILAwpAnMDqOpgz76PZEa0mfVpRzXtaTPqWiABt/uazTXFe1ChU8fguYV1iJ79SpnQidtjIqQZKj2Vkm5gLnS5OijUsNik7N2U7faNTNQWHFSOCuA6XCZK9TsBlbr1E/frSaioccOOO1aFVXVFERREURZdj6de/o1r/ExVW0La/6Nn5v/ixe4nhrlnZLmXPvv9m2BENuMp/6jWhkdoaA5s5eu/uWIiZBRe4Wx0Fw5dYBLmNSeja79Z2FG0gC2VurcoqoHDHnW60ZVBgsJym2Ts2k5T/1nemXbobjh19XX3JJQs8LuCZvkysDfQ5WWRrPUf8ATUupDDKTeJzQC1e2uF3AVIukRMgTHiZ26k6+Iant91DSGkEFuHgB5JJR80vGt0+6XIAknQF/b1n8InOWz+Hw3eCVUW+E3QkG+xbSGJPQkkxMGdPhQ0lhdOpZgkk/j0/JL878h/8ADasovWug/Uw/yb4q7Y9FfcPwqFwf8RU6hUTbHWvU5M52rzVHp1eqqJN/pXlcpczX5K7EqvLV0UREVKleQKTRZicYzFsmHvOFdkzAJBKMUaMzg7g1MlsNDqgVojRMAyM7iJi4YFS85v6piPhb/iUkozVv3Wfu/qjzm/qmI+Fr+JSSZq37rP3f1R50f1TEfC3/ABKiSZq37rP3f1R50f1TEfC3/EpJM1b91n7v6o86P6piPhb/AIlJJmrfus/d/VHnR/VMR8Lf8SkkzVv3Wfu/qjzo/qmI+Fv+JSSZq37rP3f1R50f1TEfC3/EpJM1b91n7v6o86P6piPhb/iUkmat+6z939U/h+PF3OMjoUbKyuBMlVYeiSNmFCFzjwDCqmYIImCJ4y0gaQs7GcVxfyi5Zw+Gs3BbRGZrmIa1rczwAq2H2y7z1rq1jKoc4nZ6hZ1QxOH4i9zmfJLKsVCEpxC6sqpYiQML0LN8amULpHZ6rRDpURjKkgRMm0A2mQN/YFD5JxL1dP7Sv/6WkoXSOwb1fPH9Bn6RuR8k4l6un9pX/wDS0lC6R2DemeP6DP0jcj5JxL1dP7Sv/wClpKF0jsG9M8f0GfpG5HyTiXq6f2lf/wBLSULpHYN6Z4/oM/SNyPknEvV0/tK//paShdI7BvTPH9Bn6RuR8k4l6un9pX/9LSULpHYN6jPH9Bn6RuR8k4l6un9pX/8AS0lC6R2DemeP6DP0jcoXcBxFlKthkKsCCDxK/BBEEfRe1T/pdI7BvVm06I1wc1rZi34RuXR8CxpvYa1dKZC6A5c2aPZmgT74FcojariFknO1XqooTbHWvU5M52rzVHp1eqqJN/pXlcpczX5K7EqvLV0URFERRFl+Tn5q5/Sb/wDmbtSb1up/zG/hD/gFZ4kjELlDEZxmynKcsHqCDvFAuMAtBM5XWTE7e9U7fyoDWTBiPCTl5Z1nqQ+UHXoacd29d3Zs42ed8/CU5JWGxOKbMCDmET4VAHzkHISNTy9dZE+yrWK8SHR2yIuM9Jwsn/2w0da8sNjVDSpOVZUErLQVOUmdGPjG8bbRrCl4ojiJGUzbfZfb1gWHG+/RO4MZJGhAywRABINose4/lJGukbdViq3NZT7dV8v/ADLr7ltexswAZgESE11TNmjQfXiOw36rLeMVYMokpnxPXKXdOfXLqaxxgBiTt9gGJSY0iYLbj6o+9Zxr9FQZqSNG3r9NuzxxjMyyTGYZsoQaBrW0yYINyd9APvmzjX6KRmoaZXysnPB3h7u3ZtVRecs3hn5/FfpV/wAvZqxWykfJg/if5uSOH/TsV+js/wDmq7vlt1rHpWzXJFl+UWEu3rQtWjlzMM7ByhVRLaMoJksFGnQmukMhpmdCaONayb+G4mwDZgrEOWXMhCtlTl5SRtPM191dZwrhxf6KBPTxd6puKwvEQtwW7hJM5SSkr47mUjQdOXMnad4g1BhztUjr4u9Uy5g8byQEcrcz3WJDL9bmG2NQdMxXQdu1A6HWtu9d01Ugy46O9Qv4biOoS5rBCklYjNejNpJYqbMHYFTPXNIMOyY7dgu1z4um1Vhw7iBFxc5CMHKqSpbxPdIDOG0bW3EAgBSJ72DodhOiXl6qHAkGWHkutrKrIoix/I/6DY/Rj8TXWN8ZQXLYrkibY616nJnO1eao9Or1VRJv9K8rlLma/JXYlV5auiiIoiKIsryc/NXP6Tf/AMzdqSt1P+Y38If8AkWcPjdczxuVGYbxa021WRc+4jbYTYujolFsqjts/LvlV4tMkw2I5dzxkXGywZBkrGeNRAJB0kaHptRQYkCu2z3RPvu1jWo38JirjeIjLmQkBtPC9tj7TpnkaTppU2ca/RSyNR4bbBbJ2jEEDyxkltYxiqrli7qjeEGAzE2SAQCRBK3Bm6B+g2WXBXESiuJYBIEi3Ae9PC0TbZplp03LuGxOZQLvhFuCYElsrgsfeShGh9E7dYxWdsWBVJLbZzl1TFmyYv06dFXE4bGsFGYCUbOA2ksl3wjSYVzagxsp9xmzjV6rvDiUVpJlpErMC23WA6YxOyd6zjZ8LaadRuHuGfcVKjXtt1oJWccaVVj6LK0cSHfOe/QvFwmKE5WOxglpObM5ViTqVEiR+qoEuNXqhjUcymMNGiQmB1nFX+HWryk8xpBVes+KWzfdGWo0LNHfCdKoJWnZZLzSuGfn8V+lX/L2akq9I+TB/E/zckcP+nYr9HZ/81Xd8tutY0cVw2LZnNq5Ay2wqz2uObsCV1K5ACSNulGFoFvX4Wd6i2fGNvcql3CcRl4u5gQmugPhChwgDDfUzKxMa9LVoeGPn6Y71vGr14ulawmPN3x3Pm5XNlIEhdyOonrEf+5F0OVg4t9EIMuOr1UTgMYQrZ2FxUaTnENcJs6gAaWyVYhTtPTagcwHqs47Udpl1+cvJTtYfGteBLstsXXzgkeJMz8vKBqABE7TI7VE2hvXx6Ib+Or14up3MNxHMozGcniOhk5rOfK3hgNDlVkQB00AuDDt40GWw3qeONXGlXjgsWRDuzEXLbEq4VWVWQkBREGA0gwDI36QHMBs6/P04vqQZbPL1VQ8LxyC6LTwXe46HPIGa7dIzZhJm2bQUbKVOw3V2GU9EvDfacVd19nF3rxd1FlIUCSYG5Mn41xJmVAuWT5H/QbH6MfiavG+MoLlsVyRNsda9TkznavNUenV6qok3+leVylzNfkrsSq8tXRREURFEWV5Ofmrn9Jv/wCZu1Y3rdT/AJjfwh/wC94ngLz3Fa3eKKIzLLCdSp2/5Gf/AO5UPSgPHGrvUUePCYwh7JnQbO0d4GouGlVrnBrpzEOAxDZWzNIYq4X7hINAQOOzcuzaZDEgW2WTEhdME7bU9+HXRczo8AuWK5mAI+agaCNlb40nZx171yFIhmHUcNEpyHXvCXhOF31CZrxLLEnO5Bgp0J10DfGhIt4x9FeLSoLi6TLD1Dr9Ni8w3DMQIzXjIYH02IjNaJGwnRXGv2vfUzHGtTEpUAzqs0YDAgYyvGxe4vhV1nuslwqHMiHIO1gRsQB8223R+m9VmohUqG1jA5s5dQPS6x0hsU1wOIDlubM5DGZolMmYAfVUw2+YknepmFUx4BaG1eloGmcp4kWYASuSF4TieWym+xYqoBFwjUZZ+qSNiJGpDHY60JwXU0uBXBDBKZ0Dr6+vsEtIsW5bBgTvGsd/vqCvNMp2LP4Z+fxX6Vf8vZqStVI+TB/E/wA3JHD/AKdiv0dn/wA1Xd8tutY1e4nauMgFskHOpMHKSgYZgG6Ej/Y3qjSJ28Wb0NywMJwvH28PlFybnLKD5zRTyVVCJHS4GMxPi9gA0GJDLwZWeu6xUIdIy4s328STcDaxjC7mNwfmx4mjMVuOb2T7AZMoEaCRBETVSWAN1+Al3zVraxw9T5SSsHwziKIwF1ZCDlqWJXMDbIVj7xcBYAaXOsAKL4Zlx1cdinSdfimYjheOJYC+CAbeQn/kNkksO8rcOgE5wDOmUHw8MfPeNm2sjp6vET80q5guIksFuMvhBtk3JCmVzhjHjLQ8ds67QMqtD41+FnF8icxPi714usXeHY4Bst0wTsXJOUMDAMgqYLagjoO0RXZxr9EAPGr/AOtuzxuF4wvbLXSyh8zgOVnK9krAUAbC6SNjIBnSJD4eHHvbxsUEGWzy3HaukrOrLH8j/oNj9GPxNdY3xlBctiuSJtjrXqcmc7V5qj06vVVEm/0ryuUuZr8ldiVXlq6KIiiIoiybfBWUtkxd9FZ2fKBZIBuOXaM1kmJJ3Jq01uNNa6VeE0kACfvaBIXOAuGCn5ru+vYj4Yf+BUTCjOof2Wfv/ujzXd9exHww/wDApMJnUP7LP3/3R5ru+vYj4Yf+BSYTOof2Wfv/ALo813fXsR8MP/ApMJnUP7LP3/3R5ru+vYj4Yf8AgUmEzqH9ln7/AO6PNd317EfDD/wKTCZ1D+yz9/8AdHmu769iPhh/4FJhM6h/ZZ+/+6PNd317EfDD/wACkwmdQ/ss/f8A3R5ru+vYj4Yf+BSYTOof2Wfv/un8OwHKzk3HuM7ZmZ8kyFVB6CqIhR0oSuUekZWqKoaGiQAniTpJN5xVPE8Ivc971rEm3zFVWXlq4+bzwQTr9Y/CugiCrVIWde+b8Z69/cJ++lZnR70R5vxnr39wn76V2dHvRHm/Gevf3CfvpXZ0e9Eeb8Z69/cJ++lZnR70R5vxnr39wn76VmdHvRHm/Gevf3CfvpXZ0e9Eeb8Z69/cJ++ldnR70R5vxnr39wn76VmdHvRHm/Gevf3CfvpXZ0e9Fb4PgORYt2QxbIuXMQATHUgaCqvdWcSiuVRE2x1r1OTOdq81R6dXqqihcWaxUuCIlWfWrNMlDliseaMxKtWRyxTNGYlKyOWKZozEpWRyxTNGYlKyOWKZozEpWRyxTNGYlKyOWKZozEpWRyxTNGYlKyOWKZozEpWRyxTNGYlKyOWKZozEpWRyxTNGYlKyOWKZozEpWRyxTNGYlKyOWKZozEpWRyxTNGYlKyOWKZozEpWRyxTNGYlKyOWKZozEpWRyxTNGYlKyOWKZozEpWRyxTNGYlKyOWKZozEpWRyxTNGYlKyOWKZozEpWRyxTNGYlKyOWKZozEpWU7axWyiQhDrS6lVxmp1tVV/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62" name="AutoShape 22" descr="https://www.nibio.go.jp/english/part/animalmodels/img/img_index_001.gi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 name="Rectangle 2"/>
          <p:cNvSpPr/>
          <p:nvPr/>
        </p:nvSpPr>
        <p:spPr>
          <a:xfrm>
            <a:off x="27709" y="533400"/>
            <a:ext cx="9064625" cy="5909310"/>
          </a:xfrm>
          <a:prstGeom prst="rect">
            <a:avLst/>
          </a:prstGeom>
        </p:spPr>
        <p:txBody>
          <a:bodyPr wrap="square">
            <a:spAutoFit/>
          </a:bodyPr>
          <a:lstStyle/>
          <a:p>
            <a:r>
              <a:rPr lang="en-US" b="1" dirty="0">
                <a:latin typeface="+mn-lt"/>
              </a:rPr>
              <a:t>It's like roadies breaking down the stage in an arena after a major band has been through town. The cell shrinks and sends out distress signals, which are answered by vacuum cleaners known as macrophages. The macrophages clean away the shrunken cells, leaving no trace, so these cells have no chance to cause the damage that necrotic cells do</a:t>
            </a:r>
            <a:r>
              <a:rPr lang="en-US" b="1" dirty="0" smtClean="0">
                <a:latin typeface="+mn-lt"/>
              </a:rPr>
              <a:t>.</a:t>
            </a:r>
          </a:p>
          <a:p>
            <a:endParaRPr lang="en-US" b="1" dirty="0">
              <a:latin typeface="+mn-lt"/>
            </a:endParaRPr>
          </a:p>
          <a:p>
            <a:r>
              <a:rPr lang="en-US" b="1" dirty="0">
                <a:latin typeface="+mn-lt"/>
              </a:rPr>
              <a:t>Apoptosis also differs from necrosis in that it's essential to human development. For example, in the womb, our fingers and toes are connected to one another by a sort of webbing. Apoptosis is what causes that webbing to disappear, leaving us with 10 separate digits. As our brains develop, the body creates millions more cells than it needs; the ones that don't form synaptic connections undergo apoptosis so that the remaining cells function well. Programmed cell death is also necessary to start the process of menstruation.</a:t>
            </a:r>
          </a:p>
          <a:p>
            <a:endParaRPr lang="en-US" b="1" dirty="0" smtClean="0">
              <a:latin typeface="+mn-lt"/>
            </a:endParaRPr>
          </a:p>
          <a:p>
            <a:r>
              <a:rPr lang="en-US" b="1" dirty="0">
                <a:latin typeface="+mn-lt"/>
              </a:rPr>
              <a:t>Scientists are trying to learn how they can modulate apoptosis, so that they can control which cells live and which undergo programmed cell death. Anti-cancer drugs and radiation, for example, work by triggering apoptosis in diseased cells. Many diseases and disorders are linked with the life and death of cells -- increased apoptosis is a characteristic of AIDS, Alzheimer's and Parkinson's disease, while decreased apoptosis can signal lupus or cancer. Understanding how to regulate apoptosis could be the first step to treating these conditions.</a:t>
            </a:r>
          </a:p>
          <a:p>
            <a:endParaRPr lang="en-US" b="1" dirty="0">
              <a:latin typeface="+mn-lt"/>
            </a:endParaRPr>
          </a:p>
          <a:p>
            <a:endParaRPr lang="en-US" b="1" dirty="0" smtClean="0">
              <a:latin typeface="+mn-lt"/>
            </a:endParaRPr>
          </a:p>
          <a:p>
            <a:endParaRPr lang="en-US" b="1" dirty="0">
              <a:latin typeface="+mn-l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04800"/>
            <a:ext cx="8229600" cy="617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style>
          <a:lnRef idx="1">
            <a:schemeClr val="accent6"/>
          </a:lnRef>
          <a:fillRef idx="2">
            <a:schemeClr val="accent6"/>
          </a:fillRef>
          <a:effectRef idx="1">
            <a:schemeClr val="accent6"/>
          </a:effectRef>
          <a:fontRef idx="minor">
            <a:schemeClr val="dk1"/>
          </a:fontRef>
        </p:style>
        <p:txBody>
          <a:bodyPr anchor="ctr">
            <a:normAutofit fontScale="900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fontAlgn="auto">
              <a:spcAft>
                <a:spcPts val="0"/>
              </a:spcAft>
              <a:defRPr/>
            </a:pPr>
            <a:r>
              <a:rPr lang="en-US" b="1" dirty="0">
                <a:solidFill>
                  <a:prstClr val="black"/>
                </a:solidFill>
                <a:cs typeface="Calibri" pitchFamily="34" charset="0"/>
              </a:rPr>
              <a:t>Pancreatic Disorders &amp; </a:t>
            </a:r>
            <a:r>
              <a:rPr lang="en-US" b="1" dirty="0" smtClean="0">
                <a:solidFill>
                  <a:prstClr val="black"/>
                </a:solidFill>
                <a:cs typeface="Calibri" pitchFamily="34" charset="0"/>
              </a:rPr>
              <a:t>Therapy Related </a:t>
            </a:r>
            <a:r>
              <a:rPr lang="en-US" b="1" dirty="0">
                <a:solidFill>
                  <a:prstClr val="black"/>
                </a:solidFill>
                <a:cs typeface="Calibri" pitchFamily="34" charset="0"/>
              </a:rPr>
              <a:t>J</a:t>
            </a:r>
            <a:r>
              <a:rPr lang="en-US" b="1" dirty="0" smtClean="0">
                <a:solidFill>
                  <a:prstClr val="black"/>
                </a:solidFill>
                <a:cs typeface="Calibri" pitchFamily="34" charset="0"/>
              </a:rPr>
              <a:t>ournals</a:t>
            </a:r>
            <a:endParaRPr lang="en-US" b="1" dirty="0">
              <a:solidFill>
                <a:prstClr val="black"/>
              </a:solidFill>
              <a:cs typeface="Calibri" pitchFamily="34" charset="0"/>
            </a:endParaRPr>
          </a:p>
        </p:txBody>
      </p:sp>
      <p:sp>
        <p:nvSpPr>
          <p:cNvPr id="13315" name="Content Placeholder 1"/>
          <p:cNvSpPr txBox="1">
            <a:spLocks/>
          </p:cNvSpPr>
          <p:nvPr/>
        </p:nvSpPr>
        <p:spPr bwMode="auto">
          <a:xfrm>
            <a:off x="539750" y="2205038"/>
            <a:ext cx="8147050" cy="3802062"/>
          </a:xfrm>
          <a:prstGeom prst="rect">
            <a:avLst/>
          </a:prstGeom>
          <a:noFill/>
          <a:ln w="9525">
            <a:noFill/>
            <a:miter lim="800000"/>
            <a:headEnd/>
            <a:tailEnd/>
          </a:ln>
        </p:spPr>
        <p:txBody>
          <a:bodyPr/>
          <a:lstStyle/>
          <a:p>
            <a:pPr algn="just">
              <a:spcBef>
                <a:spcPct val="20000"/>
              </a:spcBef>
              <a:buFont typeface="Wingdings" pitchFamily="2" charset="2"/>
              <a:buChar char="Ø"/>
            </a:pPr>
            <a:r>
              <a:rPr lang="en-US" sz="2200" b="1" dirty="0">
                <a:latin typeface="Calibri" pitchFamily="34" charset="0"/>
              </a:rPr>
              <a:t>Journal of the Pancreas</a:t>
            </a:r>
          </a:p>
          <a:p>
            <a:pPr algn="just">
              <a:spcBef>
                <a:spcPct val="20000"/>
              </a:spcBef>
              <a:buFont typeface="Wingdings" pitchFamily="2" charset="2"/>
              <a:buChar char="Ø"/>
            </a:pPr>
            <a:r>
              <a:rPr lang="en-US" sz="2200" b="1" dirty="0" smtClean="0">
                <a:latin typeface="Calibri" pitchFamily="34" charset="0"/>
              </a:rPr>
              <a:t>Journal </a:t>
            </a:r>
            <a:r>
              <a:rPr lang="en-US" sz="2200" b="1" dirty="0">
                <a:latin typeface="Calibri" pitchFamily="34" charset="0"/>
              </a:rPr>
              <a:t>of Gastrointestinal &amp; Digestive System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1623</TotalTime>
  <Words>1028</Words>
  <Application>Microsoft Office PowerPoint</Application>
  <PresentationFormat>On-screen Show (4:3)</PresentationFormat>
  <Paragraphs>51</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Abdul Gafoor Shaik</dc:creator>
  <cp:lastModifiedBy>Nithin Panwar</cp:lastModifiedBy>
  <cp:revision>43</cp:revision>
  <dcterms:created xsi:type="dcterms:W3CDTF">2006-08-16T00:00:00Z</dcterms:created>
  <dcterms:modified xsi:type="dcterms:W3CDTF">2015-10-14T09:30:02Z</dcterms:modified>
</cp:coreProperties>
</file>