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430" r:id="rId2"/>
    <p:sldId id="296" r:id="rId3"/>
    <p:sldId id="462" r:id="rId4"/>
    <p:sldId id="324" r:id="rId5"/>
    <p:sldId id="378" r:id="rId6"/>
    <p:sldId id="387" r:id="rId7"/>
    <p:sldId id="388" r:id="rId8"/>
    <p:sldId id="346" r:id="rId9"/>
    <p:sldId id="428" r:id="rId10"/>
    <p:sldId id="389" r:id="rId11"/>
    <p:sldId id="390" r:id="rId12"/>
    <p:sldId id="422" r:id="rId13"/>
    <p:sldId id="432" r:id="rId14"/>
    <p:sldId id="433" r:id="rId15"/>
    <p:sldId id="435" r:id="rId16"/>
    <p:sldId id="436" r:id="rId17"/>
    <p:sldId id="437" r:id="rId18"/>
    <p:sldId id="438" r:id="rId19"/>
    <p:sldId id="439" r:id="rId20"/>
    <p:sldId id="440" r:id="rId21"/>
    <p:sldId id="441" r:id="rId22"/>
    <p:sldId id="442" r:id="rId23"/>
    <p:sldId id="444" r:id="rId24"/>
    <p:sldId id="443" r:id="rId25"/>
    <p:sldId id="445" r:id="rId26"/>
    <p:sldId id="446" r:id="rId27"/>
    <p:sldId id="447" r:id="rId28"/>
    <p:sldId id="448" r:id="rId29"/>
    <p:sldId id="449" r:id="rId30"/>
    <p:sldId id="450" r:id="rId31"/>
    <p:sldId id="451" r:id="rId32"/>
    <p:sldId id="453" r:id="rId33"/>
    <p:sldId id="452" r:id="rId34"/>
    <p:sldId id="454" r:id="rId35"/>
    <p:sldId id="455" r:id="rId36"/>
    <p:sldId id="456" r:id="rId37"/>
    <p:sldId id="457" r:id="rId38"/>
    <p:sldId id="458" r:id="rId39"/>
    <p:sldId id="459" r:id="rId40"/>
    <p:sldId id="460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FAA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4" autoAdjust="0"/>
    <p:restoredTop sz="90718" autoAdjust="0"/>
  </p:normalViewPr>
  <p:slideViewPr>
    <p:cSldViewPr>
      <p:cViewPr>
        <p:scale>
          <a:sx n="50" d="100"/>
          <a:sy n="50" d="100"/>
        </p:scale>
        <p:origin x="-198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36232FC-7634-4006-BEA6-A4F9E8FF4D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7407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99883D-F3B6-4B66-B47E-77973C6574AC}" type="datetimeFigureOut">
              <a:rPr lang="zh-CN" altLang="en-US"/>
              <a:pPr>
                <a:defRPr/>
              </a:pPr>
              <a:t>2015/10/13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74B8ECF-EC93-4D2A-84ED-7998F39C4B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76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5CB5009-84DD-4581-9115-32449446A30E}" type="slidenum">
              <a:rPr lang="zh-CN" altLang="en-US" smtClean="0"/>
              <a:pPr eaLnBrk="1" hangingPunct="1"/>
              <a:t>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smtClean="0"/>
          </a:p>
        </p:txBody>
      </p:sp>
      <p:sp>
        <p:nvSpPr>
          <p:cNvPr id="491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E2D46D3-0BDC-4E9D-92BD-27C3AB5AD014}" type="slidenum">
              <a:rPr lang="zh-CN" altLang="en-US" smtClean="0"/>
              <a:pPr eaLnBrk="1" hangingPunct="1"/>
              <a:t>2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89038B-7169-4407-99D3-61077A31F729}" type="slidenum">
              <a:rPr lang="zh-CN" altLang="en-US" smtClean="0"/>
              <a:pPr eaLnBrk="1" hangingPunct="1"/>
              <a:t>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120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AE24D7-500A-488E-A4B0-AE244F878936}" type="slidenum">
              <a:rPr lang="zh-CN" altLang="en-US" smtClean="0"/>
              <a:pPr eaLnBrk="1" hangingPunct="1"/>
              <a:t>6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7F5E577-3C2F-4B7A-839F-5B10123E26D2}" type="slidenum">
              <a:rPr lang="zh-CN" altLang="en-US" smtClean="0"/>
              <a:pPr eaLnBrk="1" hangingPunct="1"/>
              <a:t>8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922D6E1-B557-431D-B4A7-56DF0D125F56}" type="slidenum">
              <a:rPr lang="zh-CN" altLang="en-US" smtClean="0"/>
              <a:pPr eaLnBrk="1" hangingPunct="1"/>
              <a:t>10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62B1302-886C-4727-91FF-675A7A448030}" type="slidenum">
              <a:rPr lang="zh-CN" altLang="en-US" smtClean="0"/>
              <a:pPr eaLnBrk="1" hangingPunct="1"/>
              <a:t>11</a:t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gray">
          <a:xfrm>
            <a:off x="7620000" y="304800"/>
            <a:ext cx="1231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2400" b="1" i="1" smtClean="0">
                <a:solidFill>
                  <a:schemeClr val="accent2"/>
                </a:solidFill>
                <a:ea typeface="宋体" pitchFamily="2" charset="-122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477838" y="2481263"/>
            <a:ext cx="46482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371600"/>
            <a:ext cx="8153400" cy="762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867400" y="6477000"/>
            <a:ext cx="2895600" cy="24447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429000" y="6477000"/>
            <a:ext cx="2133600" cy="2444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79ED187-FE3C-40D6-BC66-DFF4AE13A6D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398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2E11C-727E-445B-B458-D664F657103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306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533400"/>
            <a:ext cx="1981200" cy="5791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533400"/>
            <a:ext cx="5791200" cy="5791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3E4FF-0855-46EE-96D9-2835E885D7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5171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9248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848600" cy="46482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986C8-CBD8-4068-8259-AEBC7FD607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84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73F50-0BBF-47BB-AA99-88CA3F728C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31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AF050-2421-4211-B9A2-3EFD3004E74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298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48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86300" y="1676400"/>
            <a:ext cx="38481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398EE-6BA8-48AC-8AE5-221799D1AB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0357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D42C-D92D-474A-91D0-97C0106F7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27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B5402-7E7C-41D2-B475-7C7D8BDB1F5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9829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2A494-BC46-4006-885C-6CAA37C6D9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075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8DBBC-7F54-4CC9-8B9A-197C3A1DA4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684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34E23-FA07-4286-B812-03E53FE0499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737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848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685800" y="6486525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7818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756025" y="6475413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03ADBFE-E806-4EB2-BD79-52A1243D08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533400"/>
            <a:ext cx="7924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1" name="Text Box 95"/>
          <p:cNvSpPr txBox="1">
            <a:spLocks noChangeArrowheads="1"/>
          </p:cNvSpPr>
          <p:nvPr/>
        </p:nvSpPr>
        <p:spPr bwMode="gray">
          <a:xfrm>
            <a:off x="152400" y="152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b="1" i="1" smtClean="0">
                <a:solidFill>
                  <a:schemeClr val="accent2"/>
                </a:solidFill>
                <a:ea typeface="宋体" pitchFamily="2" charset="-122"/>
              </a:rPr>
              <a:t>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7338" y="1447800"/>
            <a:ext cx="8382000" cy="609600"/>
          </a:xfrm>
          <a:solidFill>
            <a:schemeClr val="bg1"/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zh-CN" sz="2400" kern="1200" dirty="0" smtClean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Research Progress of Stem Cell Based Therapies for Regenerating Inner Ear Hair Cells</a:t>
            </a:r>
          </a:p>
        </p:txBody>
      </p:sp>
      <p:pic>
        <p:nvPicPr>
          <p:cNvPr id="5123" name="图片 4" descr="浙大校徽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447800"/>
            <a:ext cx="1146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5" descr="http://t2.gstatic.com/images?q=tbn:ANd9GcTH0Nn7ULBFGK9XyO0MpYfte5B-fBzb8Izs5nsx_y7rePQ2PRd6b5GTgv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7" descr="http://t1.gstatic.com/images?q=tbn:ANd9GcQ7S_jHBRzs9ic_9dh4EdB2PY6P7pMCllPWNcUXvvjZ4AuOkcQ01KnHQaYmh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1" descr="http://a2.att.hudong.com/18/06/01300000180919122797060118517_s.jpg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81325"/>
            <a:ext cx="26209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914400" y="5181600"/>
            <a:ext cx="5095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b="1">
                <a:ea typeface="宋体" pitchFamily="2" charset="-122"/>
              </a:rPr>
              <a:t>Professor  Wang Jinfu</a:t>
            </a:r>
          </a:p>
          <a:p>
            <a:pPr eaLnBrk="1" hangingPunct="1"/>
            <a:r>
              <a:rPr lang="en-US" altLang="zh-CN" b="1">
                <a:ea typeface="宋体" pitchFamily="2" charset="-122"/>
              </a:rPr>
              <a:t>College of Life Sciences, Zhejiang University</a:t>
            </a:r>
          </a:p>
          <a:p>
            <a:pPr eaLnBrk="1" hangingPunct="1"/>
            <a:r>
              <a:rPr lang="en-US" altLang="zh-CN" b="1">
                <a:ea typeface="宋体" pitchFamily="2" charset="-122"/>
              </a:rPr>
              <a:t>Institute of Cell and Developmental Biology</a:t>
            </a:r>
            <a:endParaRPr lang="zh-CN" altLang="en-US" b="1">
              <a:ea typeface="宋体" pitchFamily="2" charset="-122"/>
            </a:endParaRPr>
          </a:p>
        </p:txBody>
      </p:sp>
      <p:pic>
        <p:nvPicPr>
          <p:cNvPr id="51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525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80914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矩形 3"/>
          <p:cNvSpPr>
            <a:spLocks noChangeArrowheads="1"/>
          </p:cNvSpPr>
          <p:nvPr/>
        </p:nvSpPr>
        <p:spPr bwMode="auto">
          <a:xfrm>
            <a:off x="447675" y="5349875"/>
            <a:ext cx="792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Kojima, K et al. </a:t>
            </a:r>
            <a:r>
              <a:rPr lang="es-ES" altLang="zh-CN" sz="1600" b="1" i="1">
                <a:ea typeface="宋体" pitchFamily="2" charset="-122"/>
                <a:cs typeface="Times New Roman" pitchFamily="18" charset="0"/>
              </a:rPr>
              <a:t>Acta Otolaryngol. </a:t>
            </a:r>
            <a:r>
              <a:rPr lang="es-ES" altLang="zh-CN" sz="1600" b="1">
                <a:ea typeface="宋体" pitchFamily="2" charset="-122"/>
                <a:cs typeface="Times New Roman" pitchFamily="18" charset="0"/>
              </a:rPr>
              <a:t>2004</a:t>
            </a:r>
            <a:r>
              <a:rPr lang="en-US" altLang="zh-CN" sz="1600" b="1">
                <a:ea typeface="宋体" pitchFamily="2" charset="-122"/>
                <a:cs typeface="Times New Roman" pitchFamily="18" charset="0"/>
              </a:rPr>
              <a:t>.</a:t>
            </a: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228600" y="5703888"/>
            <a:ext cx="85344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b="1">
                <a:ea typeface="宋体" pitchFamily="2" charset="-122"/>
              </a:rPr>
              <a:t>Kojima et al. injected the inner ear stem cells from cochlea into the mouse model of hearing loss. They found that the transplanted cells could survive in the inner ear</a:t>
            </a:r>
            <a:r>
              <a:rPr lang="zh-CN" altLang="en-US" sz="1400" b="1">
                <a:ea typeface="宋体" pitchFamily="2" charset="-122"/>
              </a:rPr>
              <a:t>，</a:t>
            </a:r>
            <a:r>
              <a:rPr lang="en-US" altLang="zh-CN" sz="1400" b="1">
                <a:ea typeface="宋体" pitchFamily="2" charset="-122"/>
              </a:rPr>
              <a:t>and could migrated into the cochlea epidermis. </a:t>
            </a:r>
            <a:endParaRPr lang="zh-CN" altLang="en-US" sz="1400" b="1">
              <a:ea typeface="宋体" pitchFamily="2" charset="-122"/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38600"/>
            <a:ext cx="70246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19601" r="19759" b="69792"/>
          <a:stretch>
            <a:fillRect/>
          </a:stretch>
        </p:blipFill>
        <p:spPr bwMode="auto">
          <a:xfrm>
            <a:off x="228600" y="1295400"/>
            <a:ext cx="8534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2976563"/>
            <a:ext cx="77104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81000" y="5797550"/>
            <a:ext cx="8320088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b="1">
                <a:ea typeface="宋体" pitchFamily="2" charset="-122"/>
              </a:rPr>
              <a:t>Lou et al. injected the inner ear stem cells into the inner ears of the normal (Fig C) or deaf (Fig D) guinea pig . They found that the transplanted cells not only survived in the inner ear, but also could migrate to the basement membrane and corti.</a:t>
            </a:r>
            <a:endParaRPr lang="zh-CN" altLang="en-US" sz="1400" b="1">
              <a:ea typeface="宋体" pitchFamily="2" charset="-122"/>
            </a:endParaRPr>
          </a:p>
        </p:txBody>
      </p:sp>
      <p:sp>
        <p:nvSpPr>
          <p:cNvPr id="15364" name="矩形 5"/>
          <p:cNvSpPr>
            <a:spLocks noChangeArrowheads="1"/>
          </p:cNvSpPr>
          <p:nvPr/>
        </p:nvSpPr>
        <p:spPr bwMode="auto">
          <a:xfrm>
            <a:off x="533400" y="5459413"/>
            <a:ext cx="7929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Lou, X. The Doctoral Dissertation of east china normal university, </a:t>
            </a:r>
            <a:r>
              <a:rPr lang="es-ES" altLang="zh-CN" sz="1600" b="1">
                <a:ea typeface="宋体" pitchFamily="2" charset="-122"/>
                <a:cs typeface="Times New Roman" pitchFamily="18" charset="0"/>
              </a:rPr>
              <a:t>2007</a:t>
            </a:r>
            <a:endParaRPr lang="en-US" altLang="zh-CN" sz="1600" b="1"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536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t="19981" r="19653" b="69792"/>
          <a:stretch>
            <a:fillRect/>
          </a:stretch>
        </p:blipFill>
        <p:spPr bwMode="auto">
          <a:xfrm>
            <a:off x="228600" y="1600200"/>
            <a:ext cx="876300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1219200" y="1905000"/>
            <a:ext cx="7010400" cy="828675"/>
            <a:chOff x="1296" y="1824"/>
            <a:chExt cx="2976" cy="43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6405" name="AutoShape 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06" name="Text Box 7"/>
            <p:cNvSpPr txBox="1">
              <a:spLocks noChangeArrowheads="1"/>
            </p:cNvSpPr>
            <p:nvPr/>
          </p:nvSpPr>
          <p:spPr bwMode="gray">
            <a:xfrm>
              <a:off x="1680" y="1903"/>
              <a:ext cx="2527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ea typeface="宋体" pitchFamily="2" charset="-122"/>
                </a:rPr>
                <a:t>Inner ear stem cells</a:t>
              </a:r>
            </a:p>
          </p:txBody>
        </p:sp>
        <p:sp>
          <p:nvSpPr>
            <p:cNvPr id="16407" name="Text Box 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16387" name="Group 9"/>
          <p:cNvGrpSpPr>
            <a:grpSpLocks/>
          </p:cNvGrpSpPr>
          <p:nvPr/>
        </p:nvGrpSpPr>
        <p:grpSpPr bwMode="auto">
          <a:xfrm>
            <a:off x="1219200" y="2919413"/>
            <a:ext cx="7086600" cy="828675"/>
            <a:chOff x="1296" y="1824"/>
            <a:chExt cx="3740" cy="432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3500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640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02" name="Text Box 12"/>
            <p:cNvSpPr txBox="1">
              <a:spLocks noChangeArrowheads="1"/>
            </p:cNvSpPr>
            <p:nvPr/>
          </p:nvSpPr>
          <p:spPr bwMode="gray">
            <a:xfrm>
              <a:off x="1680" y="1891"/>
              <a:ext cx="327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FF0000"/>
                  </a:solidFill>
                  <a:ea typeface="宋体" pitchFamily="2" charset="-122"/>
                </a:rPr>
                <a:t>Embryonic stem cells</a:t>
              </a:r>
            </a:p>
          </p:txBody>
        </p:sp>
        <p:sp>
          <p:nvSpPr>
            <p:cNvPr id="1640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16388" name="Group 14"/>
          <p:cNvGrpSpPr>
            <a:grpSpLocks/>
          </p:cNvGrpSpPr>
          <p:nvPr/>
        </p:nvGrpSpPr>
        <p:grpSpPr bwMode="auto">
          <a:xfrm>
            <a:off x="1219200" y="3932238"/>
            <a:ext cx="7086600" cy="828675"/>
            <a:chOff x="1296" y="1824"/>
            <a:chExt cx="4136" cy="432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gray">
            <a:xfrm>
              <a:off x="1536" y="1899"/>
              <a:ext cx="389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21176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6397" name="AutoShape 1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tx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398" name="Text Box 17"/>
            <p:cNvSpPr txBox="1">
              <a:spLocks noChangeArrowheads="1"/>
            </p:cNvSpPr>
            <p:nvPr/>
          </p:nvSpPr>
          <p:spPr bwMode="gray">
            <a:xfrm>
              <a:off x="1680" y="1919"/>
              <a:ext cx="357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Mesenchymal stem cells</a:t>
              </a:r>
            </a:p>
          </p:txBody>
        </p:sp>
        <p:sp>
          <p:nvSpPr>
            <p:cNvPr id="16399" name="Text Box 1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16389" name="Group 19"/>
          <p:cNvGrpSpPr>
            <a:grpSpLocks/>
          </p:cNvGrpSpPr>
          <p:nvPr/>
        </p:nvGrpSpPr>
        <p:grpSpPr bwMode="auto">
          <a:xfrm>
            <a:off x="1219200" y="5038725"/>
            <a:ext cx="7239000" cy="828675"/>
            <a:chOff x="1296" y="1824"/>
            <a:chExt cx="3518" cy="432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1536" y="1899"/>
              <a:ext cx="324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6393" name="AutoShape 2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394" name="Text Box 22"/>
            <p:cNvSpPr txBox="1">
              <a:spLocks noChangeArrowheads="1"/>
            </p:cNvSpPr>
            <p:nvPr/>
          </p:nvSpPr>
          <p:spPr bwMode="gray">
            <a:xfrm>
              <a:off x="1680" y="1899"/>
              <a:ext cx="313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zh-CN" altLang="en-US" sz="3200" b="1">
                  <a:solidFill>
                    <a:srgbClr val="000000"/>
                  </a:solidFill>
                  <a:ea typeface="宋体" pitchFamily="2" charset="-122"/>
                </a:rPr>
                <a:t> </a:t>
              </a:r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Induced pluripotent stem cells</a:t>
              </a:r>
            </a:p>
          </p:txBody>
        </p:sp>
        <p:sp>
          <p:nvSpPr>
            <p:cNvPr id="16395" name="Text Box 2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pic>
        <p:nvPicPr>
          <p:cNvPr id="16390" name="图片 4" descr="浙江大学校名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3"/>
            <a:ext cx="990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17412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27747" r="27213" b="26610"/>
          <a:stretch>
            <a:fillRect/>
          </a:stretch>
        </p:blipFill>
        <p:spPr>
          <a:xfrm>
            <a:off x="152400" y="1295400"/>
            <a:ext cx="8839200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6" t="27777" r="27156" b="28374"/>
          <a:stretch>
            <a:fillRect/>
          </a:stretch>
        </p:blipFill>
        <p:spPr bwMode="auto">
          <a:xfrm>
            <a:off x="0" y="1219200"/>
            <a:ext cx="914400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19460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557" r="27213" b="26421"/>
          <a:stretch>
            <a:fillRect/>
          </a:stretch>
        </p:blipFill>
        <p:spPr>
          <a:xfrm>
            <a:off x="0" y="1295400"/>
            <a:ext cx="9144000" cy="556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048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6" t="27747" r="27213" b="26799"/>
          <a:stretch>
            <a:fillRect/>
          </a:stretch>
        </p:blipFill>
        <p:spPr>
          <a:xfrm>
            <a:off x="19050" y="1219200"/>
            <a:ext cx="912495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556" r="27107" b="27368"/>
          <a:stretch>
            <a:fillRect/>
          </a:stretch>
        </p:blipFill>
        <p:spPr bwMode="auto">
          <a:xfrm>
            <a:off x="19050" y="1219200"/>
            <a:ext cx="9124950" cy="56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2532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27747" r="27107" b="26988"/>
          <a:stretch>
            <a:fillRect/>
          </a:stretch>
        </p:blipFill>
        <p:spPr>
          <a:xfrm>
            <a:off x="0" y="1219200"/>
            <a:ext cx="91440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747" r="27213" b="26231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33"/>
          <p:cNvGrpSpPr>
            <a:grpSpLocks/>
          </p:cNvGrpSpPr>
          <p:nvPr/>
        </p:nvGrpSpPr>
        <p:grpSpPr bwMode="auto">
          <a:xfrm>
            <a:off x="646113" y="2286000"/>
            <a:ext cx="7747000" cy="4206875"/>
            <a:chOff x="404" y="1079"/>
            <a:chExt cx="4880" cy="2759"/>
          </a:xfrm>
        </p:grpSpPr>
        <p:pic>
          <p:nvPicPr>
            <p:cNvPr id="6150" name="Picture 10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" y="1569"/>
              <a:ext cx="4774" cy="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Rectangle 3"/>
            <p:cNvSpPr>
              <a:spLocks noChangeArrowheads="1"/>
            </p:cNvSpPr>
            <p:nvPr/>
          </p:nvSpPr>
          <p:spPr bwMode="auto">
            <a:xfrm>
              <a:off x="411" y="1079"/>
              <a:ext cx="4873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55600" indent="-355600">
                <a:buClr>
                  <a:srgbClr val="000099"/>
                </a:buClr>
                <a:buSzPts val="2400"/>
                <a:buFont typeface="Wingdings" pitchFamily="2" charset="2"/>
                <a:buChar char="l"/>
              </a:pPr>
              <a:r>
                <a:rPr lang="en-US" altLang="zh-CN" sz="1600" b="1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The global deaf population is about 280 million </a:t>
              </a:r>
            </a:p>
            <a:p>
              <a:pPr marL="355600" indent="-355600">
                <a:buClr>
                  <a:srgbClr val="000099"/>
                </a:buClr>
                <a:buSzPts val="2400"/>
                <a:buFont typeface="Wingdings" pitchFamily="2" charset="2"/>
                <a:buChar char="l"/>
              </a:pPr>
              <a:r>
                <a:rPr lang="en-US" altLang="zh-CN" sz="1600" b="1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The deaf population in our country is about 30 million</a:t>
              </a:r>
              <a:endParaRPr lang="zh-CN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2362200" y="6494463"/>
            <a:ext cx="6629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1600">
                <a:ea typeface="宋体" pitchFamily="2" charset="-122"/>
              </a:rPr>
              <a:t>Data sources </a:t>
            </a:r>
            <a:r>
              <a:rPr lang="zh-CN" altLang="en-US" sz="1600">
                <a:ea typeface="宋体" pitchFamily="2" charset="-122"/>
              </a:rPr>
              <a:t>：</a:t>
            </a:r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WHO</a:t>
            </a:r>
            <a:r>
              <a:rPr lang="zh-CN" altLang="en-US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</a:t>
            </a:r>
            <a:r>
              <a:rPr lang="en-US" altLang="zh-CN" sz="1600" b="1" u="sng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http://www.who.int</a:t>
            </a:r>
            <a:r>
              <a:rPr lang="zh-CN" altLang="en-US" sz="1600" b="1" u="sng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； </a:t>
            </a:r>
            <a:r>
              <a:rPr lang="en-US" altLang="zh-CN" sz="1600" b="1" u="sng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http://www.cdpf.org.cn</a:t>
            </a:r>
            <a:r>
              <a:rPr lang="zh-CN" altLang="en-US" sz="1600" b="1" u="sng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lang="en-US" altLang="zh-CN" sz="1600" b="1" u="sng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525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19698" r="21021" b="69444"/>
          <a:stretch>
            <a:fillRect/>
          </a:stretch>
        </p:blipFill>
        <p:spPr bwMode="auto">
          <a:xfrm>
            <a:off x="381000" y="1352550"/>
            <a:ext cx="8229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27747" r="27107" b="27177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560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2" t="27934" r="27213" b="27177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662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8" t="27936" r="26999" b="28882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1143000" y="1905000"/>
            <a:ext cx="7010400" cy="828675"/>
            <a:chOff x="1296" y="1824"/>
            <a:chExt cx="2976" cy="43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669" name="AutoShape 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670" name="Text Box 7"/>
            <p:cNvSpPr txBox="1">
              <a:spLocks noChangeArrowheads="1"/>
            </p:cNvSpPr>
            <p:nvPr/>
          </p:nvSpPr>
          <p:spPr bwMode="gray">
            <a:xfrm>
              <a:off x="1680" y="1903"/>
              <a:ext cx="2527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ea typeface="宋体" pitchFamily="2" charset="-122"/>
                </a:rPr>
                <a:t>Inner ear stem cells</a:t>
              </a:r>
            </a:p>
          </p:txBody>
        </p:sp>
        <p:sp>
          <p:nvSpPr>
            <p:cNvPr id="27671" name="Text Box 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27651" name="Group 9"/>
          <p:cNvGrpSpPr>
            <a:grpSpLocks/>
          </p:cNvGrpSpPr>
          <p:nvPr/>
        </p:nvGrpSpPr>
        <p:grpSpPr bwMode="auto">
          <a:xfrm>
            <a:off x="1143000" y="2919413"/>
            <a:ext cx="7086600" cy="828675"/>
            <a:chOff x="1296" y="1824"/>
            <a:chExt cx="3740" cy="432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3500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665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666" name="Text Box 12"/>
            <p:cNvSpPr txBox="1">
              <a:spLocks noChangeArrowheads="1"/>
            </p:cNvSpPr>
            <p:nvPr/>
          </p:nvSpPr>
          <p:spPr bwMode="gray">
            <a:xfrm>
              <a:off x="1680" y="1891"/>
              <a:ext cx="327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Embryonic stem cells</a:t>
              </a:r>
            </a:p>
          </p:txBody>
        </p:sp>
        <p:sp>
          <p:nvSpPr>
            <p:cNvPr id="27667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27652" name="Group 14"/>
          <p:cNvGrpSpPr>
            <a:grpSpLocks/>
          </p:cNvGrpSpPr>
          <p:nvPr/>
        </p:nvGrpSpPr>
        <p:grpSpPr bwMode="auto">
          <a:xfrm>
            <a:off x="1143000" y="3932238"/>
            <a:ext cx="7086600" cy="828675"/>
            <a:chOff x="1296" y="1824"/>
            <a:chExt cx="4136" cy="432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gray">
            <a:xfrm>
              <a:off x="1536" y="1899"/>
              <a:ext cx="389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21176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661" name="AutoShape 1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tx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662" name="Text Box 17"/>
            <p:cNvSpPr txBox="1">
              <a:spLocks noChangeArrowheads="1"/>
            </p:cNvSpPr>
            <p:nvPr/>
          </p:nvSpPr>
          <p:spPr bwMode="gray">
            <a:xfrm>
              <a:off x="1680" y="1919"/>
              <a:ext cx="357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FF0000"/>
                  </a:solidFill>
                  <a:ea typeface="宋体" pitchFamily="2" charset="-122"/>
                </a:rPr>
                <a:t>Mesenchymal stem cells</a:t>
              </a:r>
            </a:p>
          </p:txBody>
        </p:sp>
        <p:sp>
          <p:nvSpPr>
            <p:cNvPr id="27663" name="Text Box 1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27653" name="Group 19"/>
          <p:cNvGrpSpPr>
            <a:grpSpLocks/>
          </p:cNvGrpSpPr>
          <p:nvPr/>
        </p:nvGrpSpPr>
        <p:grpSpPr bwMode="auto">
          <a:xfrm>
            <a:off x="1143000" y="5038725"/>
            <a:ext cx="7239000" cy="828675"/>
            <a:chOff x="1296" y="1824"/>
            <a:chExt cx="3518" cy="432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1536" y="1899"/>
              <a:ext cx="324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27657" name="AutoShape 2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27658" name="Text Box 22"/>
            <p:cNvSpPr txBox="1">
              <a:spLocks noChangeArrowheads="1"/>
            </p:cNvSpPr>
            <p:nvPr/>
          </p:nvSpPr>
          <p:spPr bwMode="gray">
            <a:xfrm>
              <a:off x="1680" y="1899"/>
              <a:ext cx="313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zh-CN" altLang="en-US" sz="3200" b="1">
                  <a:solidFill>
                    <a:srgbClr val="000000"/>
                  </a:solidFill>
                  <a:ea typeface="宋体" pitchFamily="2" charset="-122"/>
                </a:rPr>
                <a:t> </a:t>
              </a:r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Induced pluripotent stem cells</a:t>
              </a:r>
            </a:p>
          </p:txBody>
        </p:sp>
        <p:sp>
          <p:nvSpPr>
            <p:cNvPr id="27659" name="Text Box 2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pic>
        <p:nvPicPr>
          <p:cNvPr id="27654" name="图片 4" descr="浙江大学校名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3"/>
            <a:ext cx="990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867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3" t="27936" r="26894" b="27747"/>
          <a:stretch>
            <a:fillRect/>
          </a:stretch>
        </p:blipFill>
        <p:spPr bwMode="auto">
          <a:xfrm>
            <a:off x="0" y="1219200"/>
            <a:ext cx="91440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29700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27747" r="27000" b="28125"/>
          <a:stretch>
            <a:fillRect/>
          </a:stretch>
        </p:blipFill>
        <p:spPr>
          <a:xfrm>
            <a:off x="0" y="1219200"/>
            <a:ext cx="9144000" cy="5656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07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t="27975" r="27156" b="25397"/>
          <a:stretch>
            <a:fillRect/>
          </a:stretch>
        </p:blipFill>
        <p:spPr>
          <a:xfrm>
            <a:off x="0" y="1219200"/>
            <a:ext cx="9144000" cy="5638800"/>
          </a:xfrm>
          <a:noFill/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174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7" t="27556" r="26894" b="27368"/>
          <a:stretch>
            <a:fillRect/>
          </a:stretch>
        </p:blipFill>
        <p:spPr bwMode="auto">
          <a:xfrm>
            <a:off x="0" y="1143000"/>
            <a:ext cx="9144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277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556" r="27000" b="27368"/>
          <a:stretch>
            <a:fillRect/>
          </a:stretch>
        </p:blipFill>
        <p:spPr bwMode="auto">
          <a:xfrm>
            <a:off x="26988" y="1219200"/>
            <a:ext cx="911701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379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7" t="27557" r="27106" b="26042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1" t="20834" r="21468" b="18253"/>
          <a:stretch>
            <a:fillRect/>
          </a:stretch>
        </p:blipFill>
        <p:spPr bwMode="auto">
          <a:xfrm>
            <a:off x="0" y="1352550"/>
            <a:ext cx="91440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525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482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557" r="27000" b="26610"/>
          <a:stretch>
            <a:fillRect/>
          </a:stretch>
        </p:blipFill>
        <p:spPr bwMode="auto">
          <a:xfrm>
            <a:off x="19050" y="1143000"/>
            <a:ext cx="91249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584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557" r="27107" b="26042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4"/>
          <p:cNvGrpSpPr>
            <a:grpSpLocks/>
          </p:cNvGrpSpPr>
          <p:nvPr/>
        </p:nvGrpSpPr>
        <p:grpSpPr bwMode="auto">
          <a:xfrm>
            <a:off x="1143000" y="1905000"/>
            <a:ext cx="7010400" cy="828675"/>
            <a:chOff x="1296" y="1824"/>
            <a:chExt cx="2976" cy="43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885" name="AutoShape 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36886" name="Text Box 7"/>
            <p:cNvSpPr txBox="1">
              <a:spLocks noChangeArrowheads="1"/>
            </p:cNvSpPr>
            <p:nvPr/>
          </p:nvSpPr>
          <p:spPr bwMode="gray">
            <a:xfrm>
              <a:off x="1680" y="1903"/>
              <a:ext cx="2527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ea typeface="宋体" pitchFamily="2" charset="-122"/>
                </a:rPr>
                <a:t>Inner ear stem cells</a:t>
              </a:r>
            </a:p>
          </p:txBody>
        </p:sp>
        <p:sp>
          <p:nvSpPr>
            <p:cNvPr id="36887" name="Text Box 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36867" name="Group 9"/>
          <p:cNvGrpSpPr>
            <a:grpSpLocks/>
          </p:cNvGrpSpPr>
          <p:nvPr/>
        </p:nvGrpSpPr>
        <p:grpSpPr bwMode="auto">
          <a:xfrm>
            <a:off x="1143000" y="2919413"/>
            <a:ext cx="7086600" cy="828675"/>
            <a:chOff x="1296" y="1824"/>
            <a:chExt cx="3740" cy="432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3500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881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36882" name="Text Box 12"/>
            <p:cNvSpPr txBox="1">
              <a:spLocks noChangeArrowheads="1"/>
            </p:cNvSpPr>
            <p:nvPr/>
          </p:nvSpPr>
          <p:spPr bwMode="gray">
            <a:xfrm>
              <a:off x="1680" y="1891"/>
              <a:ext cx="327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Embryonic stem cells</a:t>
              </a:r>
            </a:p>
          </p:txBody>
        </p:sp>
        <p:sp>
          <p:nvSpPr>
            <p:cNvPr id="36883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36868" name="Group 14"/>
          <p:cNvGrpSpPr>
            <a:grpSpLocks/>
          </p:cNvGrpSpPr>
          <p:nvPr/>
        </p:nvGrpSpPr>
        <p:grpSpPr bwMode="auto">
          <a:xfrm>
            <a:off x="1143000" y="3932238"/>
            <a:ext cx="7086600" cy="828675"/>
            <a:chOff x="1296" y="1824"/>
            <a:chExt cx="4136" cy="432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gray">
            <a:xfrm>
              <a:off x="1536" y="1899"/>
              <a:ext cx="389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21176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877" name="AutoShape 1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tx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36878" name="Text Box 17"/>
            <p:cNvSpPr txBox="1">
              <a:spLocks noChangeArrowheads="1"/>
            </p:cNvSpPr>
            <p:nvPr/>
          </p:nvSpPr>
          <p:spPr bwMode="gray">
            <a:xfrm>
              <a:off x="1680" y="1919"/>
              <a:ext cx="357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Mesenchymal stem cells</a:t>
              </a:r>
            </a:p>
          </p:txBody>
        </p:sp>
        <p:sp>
          <p:nvSpPr>
            <p:cNvPr id="36879" name="Text Box 1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36869" name="Group 19"/>
          <p:cNvGrpSpPr>
            <a:grpSpLocks/>
          </p:cNvGrpSpPr>
          <p:nvPr/>
        </p:nvGrpSpPr>
        <p:grpSpPr bwMode="auto">
          <a:xfrm>
            <a:off x="1143000" y="5038725"/>
            <a:ext cx="7239000" cy="828675"/>
            <a:chOff x="1296" y="1824"/>
            <a:chExt cx="3518" cy="432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1536" y="1899"/>
              <a:ext cx="324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873" name="AutoShape 2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36874" name="Text Box 22"/>
            <p:cNvSpPr txBox="1">
              <a:spLocks noChangeArrowheads="1"/>
            </p:cNvSpPr>
            <p:nvPr/>
          </p:nvSpPr>
          <p:spPr bwMode="gray">
            <a:xfrm>
              <a:off x="1680" y="1899"/>
              <a:ext cx="313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zh-CN" altLang="en-US" sz="3200" b="1">
                  <a:solidFill>
                    <a:srgbClr val="000000"/>
                  </a:solidFill>
                  <a:ea typeface="宋体" pitchFamily="2" charset="-122"/>
                </a:rPr>
                <a:t> </a:t>
              </a:r>
              <a:r>
                <a:rPr lang="en-US" altLang="zh-CN" sz="3200" b="1">
                  <a:solidFill>
                    <a:srgbClr val="FF0000"/>
                  </a:solidFill>
                  <a:ea typeface="宋体" pitchFamily="2" charset="-122"/>
                </a:rPr>
                <a:t>Induced pluripotent stem cells</a:t>
              </a:r>
            </a:p>
          </p:txBody>
        </p:sp>
        <p:sp>
          <p:nvSpPr>
            <p:cNvPr id="36875" name="Text Box 2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pic>
        <p:nvPicPr>
          <p:cNvPr id="36870" name="图片 4" descr="浙江大学校名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3"/>
            <a:ext cx="990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789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27557" r="27000" b="31155"/>
          <a:stretch>
            <a:fillRect/>
          </a:stretch>
        </p:blipFill>
        <p:spPr bwMode="auto">
          <a:xfrm>
            <a:off x="19050" y="1143000"/>
            <a:ext cx="91249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89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8917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7" t="27557" r="27106" b="27367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39941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8" t="27368" r="27000" b="34564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40965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7" t="27747" r="27213" b="25664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41989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1" t="27580" r="26933" b="25992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30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mtClean="0">
                <a:solidFill>
                  <a:schemeClr val="tx2"/>
                </a:solidFill>
                <a:ea typeface="宋体" pitchFamily="2" charset="-122"/>
              </a:rPr>
              <a:t>www.themegallery.com</a:t>
            </a:r>
          </a:p>
        </p:txBody>
      </p:sp>
      <p:pic>
        <p:nvPicPr>
          <p:cNvPr id="4301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27934" r="26894" b="25095"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191625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23888" y="225425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Transplantation Technologies &amp; Research</a:t>
            </a:r>
            <a:br>
              <a:rPr lang="en-US" dirty="0" smtClean="0"/>
            </a:br>
            <a:r>
              <a:rPr lang="en-US" dirty="0" smtClean="0"/>
              <a:t>Related Journals</a:t>
            </a:r>
            <a:endParaRPr lang="en-US" dirty="0"/>
          </a:p>
        </p:txBody>
      </p:sp>
      <p:sp>
        <p:nvSpPr>
          <p:cNvPr id="7" name="Vertical Scroll 6"/>
          <p:cNvSpPr/>
          <p:nvPr/>
        </p:nvSpPr>
        <p:spPr>
          <a:xfrm>
            <a:off x="-82550" y="1471613"/>
            <a:ext cx="5864225" cy="5486400"/>
          </a:xfrm>
          <a:prstGeom prst="vertic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Hair: Therapy &amp; Transplantation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Liver: Disease &amp; Transplantation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Surgery: Current Research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Estrangelo Edessa" panose="03080600000000000000" pitchFamily="66" charset="0"/>
              <a:cs typeface="Estrangelo Edessa" panose="03080600000000000000" pitchFamily="66" charset="0"/>
            </a:endParaRPr>
          </a:p>
        </p:txBody>
      </p:sp>
      <p:pic>
        <p:nvPicPr>
          <p:cNvPr id="1026" name="Picture 2" descr="E:\Pramoda\Pramoda\Both\FB UPLOADS\FB UPLOADS_August\Journal of Transplantation Technologies &amp; Research\1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67188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4"/>
          <p:cNvGrpSpPr>
            <a:grpSpLocks/>
          </p:cNvGrpSpPr>
          <p:nvPr/>
        </p:nvGrpSpPr>
        <p:grpSpPr bwMode="auto">
          <a:xfrm>
            <a:off x="1066800" y="1905000"/>
            <a:ext cx="7010400" cy="828675"/>
            <a:chOff x="1296" y="1824"/>
            <a:chExt cx="2976" cy="432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400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213" name="AutoShape 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8214" name="Text Box 7"/>
            <p:cNvSpPr txBox="1">
              <a:spLocks noChangeArrowheads="1"/>
            </p:cNvSpPr>
            <p:nvPr/>
          </p:nvSpPr>
          <p:spPr bwMode="gray">
            <a:xfrm>
              <a:off x="1680" y="1903"/>
              <a:ext cx="2527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FF0000"/>
                  </a:solidFill>
                  <a:ea typeface="宋体" pitchFamily="2" charset="-122"/>
                </a:rPr>
                <a:t>Inner ear stem cells</a:t>
              </a:r>
            </a:p>
          </p:txBody>
        </p:sp>
        <p:sp>
          <p:nvSpPr>
            <p:cNvPr id="8215" name="Text Box 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1</a:t>
              </a:r>
            </a:p>
          </p:txBody>
        </p:sp>
      </p:grpSp>
      <p:grpSp>
        <p:nvGrpSpPr>
          <p:cNvPr id="8195" name="Group 9"/>
          <p:cNvGrpSpPr>
            <a:grpSpLocks/>
          </p:cNvGrpSpPr>
          <p:nvPr/>
        </p:nvGrpSpPr>
        <p:grpSpPr bwMode="auto">
          <a:xfrm>
            <a:off x="1066800" y="2919413"/>
            <a:ext cx="7086600" cy="828675"/>
            <a:chOff x="1296" y="1824"/>
            <a:chExt cx="3740" cy="432"/>
          </a:xfrm>
        </p:grpSpPr>
        <p:sp>
          <p:nvSpPr>
            <p:cNvPr id="11" name="AutoShape 10"/>
            <p:cNvSpPr>
              <a:spLocks noChangeArrowheads="1"/>
            </p:cNvSpPr>
            <p:nvPr/>
          </p:nvSpPr>
          <p:spPr bwMode="gray">
            <a:xfrm>
              <a:off x="1536" y="1899"/>
              <a:ext cx="3500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209" name="AutoShape 1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8210" name="Text Box 12"/>
            <p:cNvSpPr txBox="1">
              <a:spLocks noChangeArrowheads="1"/>
            </p:cNvSpPr>
            <p:nvPr/>
          </p:nvSpPr>
          <p:spPr bwMode="gray">
            <a:xfrm>
              <a:off x="1680" y="1891"/>
              <a:ext cx="3276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Embryonic stem cells</a:t>
              </a:r>
            </a:p>
          </p:txBody>
        </p:sp>
        <p:sp>
          <p:nvSpPr>
            <p:cNvPr id="8211" name="Text Box 1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2</a:t>
              </a:r>
            </a:p>
          </p:txBody>
        </p:sp>
      </p:grpSp>
      <p:grpSp>
        <p:nvGrpSpPr>
          <p:cNvPr id="8196" name="Group 14"/>
          <p:cNvGrpSpPr>
            <a:grpSpLocks/>
          </p:cNvGrpSpPr>
          <p:nvPr/>
        </p:nvGrpSpPr>
        <p:grpSpPr bwMode="auto">
          <a:xfrm>
            <a:off x="1066800" y="3932238"/>
            <a:ext cx="7086600" cy="828675"/>
            <a:chOff x="1296" y="1824"/>
            <a:chExt cx="4136" cy="432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gray">
            <a:xfrm>
              <a:off x="1536" y="1899"/>
              <a:ext cx="389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tx2"/>
                </a:gs>
                <a:gs pos="50000">
                  <a:schemeClr val="tx2">
                    <a:gamma/>
                    <a:tint val="21176"/>
                    <a:invGamma/>
                  </a:schemeClr>
                </a:gs>
                <a:gs pos="100000">
                  <a:schemeClr val="tx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205" name="AutoShape 16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tx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8206" name="Text Box 17"/>
            <p:cNvSpPr txBox="1">
              <a:spLocks noChangeArrowheads="1"/>
            </p:cNvSpPr>
            <p:nvPr/>
          </p:nvSpPr>
          <p:spPr bwMode="gray">
            <a:xfrm>
              <a:off x="1680" y="1919"/>
              <a:ext cx="357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Mesenchymal stem cells</a:t>
              </a:r>
            </a:p>
          </p:txBody>
        </p:sp>
        <p:sp>
          <p:nvSpPr>
            <p:cNvPr id="8207" name="Text Box 18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3</a:t>
              </a:r>
            </a:p>
          </p:txBody>
        </p:sp>
      </p:grpSp>
      <p:grpSp>
        <p:nvGrpSpPr>
          <p:cNvPr id="8197" name="Group 19"/>
          <p:cNvGrpSpPr>
            <a:grpSpLocks/>
          </p:cNvGrpSpPr>
          <p:nvPr/>
        </p:nvGrpSpPr>
        <p:grpSpPr bwMode="auto">
          <a:xfrm>
            <a:off x="1066800" y="5038725"/>
            <a:ext cx="7239000" cy="828675"/>
            <a:chOff x="1296" y="1824"/>
            <a:chExt cx="3518" cy="432"/>
          </a:xfrm>
        </p:grpSpPr>
        <p:sp>
          <p:nvSpPr>
            <p:cNvPr id="21" name="AutoShape 20"/>
            <p:cNvSpPr>
              <a:spLocks noChangeArrowheads="1"/>
            </p:cNvSpPr>
            <p:nvPr/>
          </p:nvSpPr>
          <p:spPr bwMode="gray">
            <a:xfrm>
              <a:off x="1536" y="1899"/>
              <a:ext cx="3241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charset="0"/>
                <a:ea typeface="宋体" pitchFamily="2" charset="-122"/>
              </a:endParaRPr>
            </a:p>
          </p:txBody>
        </p:sp>
        <p:sp>
          <p:nvSpPr>
            <p:cNvPr id="8201" name="AutoShape 21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8202" name="Text Box 22"/>
            <p:cNvSpPr txBox="1">
              <a:spLocks noChangeArrowheads="1"/>
            </p:cNvSpPr>
            <p:nvPr/>
          </p:nvSpPr>
          <p:spPr bwMode="gray">
            <a:xfrm>
              <a:off x="1680" y="1899"/>
              <a:ext cx="3134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zh-CN" altLang="en-US" sz="3200" b="1">
                  <a:solidFill>
                    <a:srgbClr val="000000"/>
                  </a:solidFill>
                  <a:ea typeface="宋体" pitchFamily="2" charset="-122"/>
                </a:rPr>
                <a:t> </a:t>
              </a:r>
              <a:r>
                <a:rPr lang="en-US" altLang="zh-CN" sz="3200" b="1">
                  <a:solidFill>
                    <a:srgbClr val="000000"/>
                  </a:solidFill>
                  <a:ea typeface="宋体" pitchFamily="2" charset="-122"/>
                </a:rPr>
                <a:t>Induced pluripotent stem cells</a:t>
              </a:r>
            </a:p>
          </p:txBody>
        </p:sp>
        <p:sp>
          <p:nvSpPr>
            <p:cNvPr id="8203" name="Text Box 23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altLang="zh-CN" sz="2400">
                  <a:solidFill>
                    <a:schemeClr val="bg1"/>
                  </a:solidFill>
                  <a:ea typeface="宋体" pitchFamily="2" charset="-122"/>
                </a:rPr>
                <a:t>4</a:t>
              </a:r>
            </a:p>
          </p:txBody>
        </p:sp>
      </p:grpSp>
      <p:pic>
        <p:nvPicPr>
          <p:cNvPr id="8198" name="图片 4" descr="浙江大学校名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013"/>
            <a:ext cx="990600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525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C:\Users\rakesh-s\Desktop\spe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685800" y="1676400"/>
            <a:ext cx="7508875" cy="2286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4th International Conference on Surgery and Anesthesia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World Summit on Pediatric Cardiology and Cardiac Surgery</a:t>
            </a:r>
            <a:endParaRPr lang="en-US" sz="2200" dirty="0">
              <a:latin typeface="Footlight MT Light" panose="0204060206030A020304" pitchFamily="18" charset="0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182563" y="127000"/>
            <a:ext cx="8778875" cy="1435100"/>
          </a:xfrm>
          <a:prstGeom prst="doubleWav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Transplantation Technologies &amp; Research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Related Conferences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92388"/>
            <a:ext cx="19812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70163"/>
            <a:ext cx="204311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4495800"/>
            <a:ext cx="2020887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3" y="4452938"/>
            <a:ext cx="19812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9600" y="2592388"/>
            <a:ext cx="45720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2800" b="1" dirty="0" smtClean="0">
                <a:ea typeface="宋体" pitchFamily="2" charset="-122"/>
              </a:rPr>
              <a:t>A</a:t>
            </a:r>
            <a:endParaRPr lang="zh-CN" altLang="en-US" sz="2800" b="1" dirty="0" smtClean="0">
              <a:ea typeface="宋体" pitchFamily="2" charset="-122"/>
            </a:endParaRPr>
          </a:p>
        </p:txBody>
      </p:sp>
      <p:sp>
        <p:nvSpPr>
          <p:cNvPr id="9223" name="TextBox 10"/>
          <p:cNvSpPr txBox="1">
            <a:spLocks noChangeArrowheads="1"/>
          </p:cNvSpPr>
          <p:nvPr/>
        </p:nvSpPr>
        <p:spPr bwMode="auto">
          <a:xfrm>
            <a:off x="4800600" y="2592388"/>
            <a:ext cx="3886200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b="1">
                <a:ea typeface="宋体" pitchFamily="2" charset="-122"/>
              </a:rPr>
              <a:t>Inner ear stem cells have been isolated from </a:t>
            </a:r>
            <a:r>
              <a:rPr lang="en-US" altLang="zh-CN" b="1">
                <a:solidFill>
                  <a:srgbClr val="FF0000"/>
                </a:solidFill>
                <a:ea typeface="宋体" pitchFamily="2" charset="-122"/>
              </a:rPr>
              <a:t>Vestibular utricle (Fig A), Cochlea corti (Fig B), Spiral ganglion (Fig C)</a:t>
            </a:r>
            <a:r>
              <a:rPr lang="zh-CN" altLang="en-US" b="1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b="1">
                <a:solidFill>
                  <a:srgbClr val="FF0000"/>
                </a:solidFill>
                <a:ea typeface="宋体" pitchFamily="2" charset="-122"/>
              </a:rPr>
              <a:t>and Stria vascularis (Fig D).</a:t>
            </a:r>
            <a:r>
              <a:rPr lang="zh-CN" altLang="en-US" b="1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b="1">
                <a:ea typeface="宋体" pitchFamily="2" charset="-122"/>
              </a:rPr>
              <a:t>These cells form typical cell mass under culture in vitro. It is one of the most typical growth characteristics of inner ear stem cells.</a:t>
            </a:r>
            <a:endParaRPr lang="zh-CN" altLang="en-US" b="1">
              <a:ea typeface="宋体" pitchFamily="2" charset="-122"/>
            </a:endParaRPr>
          </a:p>
        </p:txBody>
      </p:sp>
      <p:sp>
        <p:nvSpPr>
          <p:cNvPr id="9224" name="矩形 11"/>
          <p:cNvSpPr>
            <a:spLocks noChangeArrowheads="1"/>
          </p:cNvSpPr>
          <p:nvPr/>
        </p:nvSpPr>
        <p:spPr bwMode="auto">
          <a:xfrm>
            <a:off x="1066800" y="6443663"/>
            <a:ext cx="3352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Oshima, K et al. </a:t>
            </a:r>
            <a:r>
              <a:rPr lang="en-US" altLang="zh-CN" sz="1600" b="1" i="1">
                <a:ea typeface="宋体" pitchFamily="2" charset="-122"/>
                <a:cs typeface="Times New Roman" pitchFamily="18" charset="0"/>
              </a:rPr>
              <a:t>JARO. </a:t>
            </a:r>
            <a:r>
              <a:rPr lang="en-US" altLang="zh-CN" sz="1600" b="1">
                <a:ea typeface="宋体" pitchFamily="2" charset="-122"/>
                <a:cs typeface="Times New Roman" pitchFamily="18" charset="0"/>
              </a:rPr>
              <a:t>2007.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2570163"/>
            <a:ext cx="45720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2800" b="1" dirty="0" smtClean="0">
                <a:ea typeface="宋体" pitchFamily="2" charset="-122"/>
              </a:rPr>
              <a:t>B</a:t>
            </a:r>
            <a:endParaRPr lang="zh-CN" altLang="en-US" sz="2800" b="1" dirty="0" smtClean="0">
              <a:ea typeface="宋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4452938"/>
            <a:ext cx="45720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2800" b="1" dirty="0" smtClean="0">
                <a:ea typeface="宋体" pitchFamily="2" charset="-122"/>
              </a:rPr>
              <a:t>C</a:t>
            </a:r>
            <a:endParaRPr lang="zh-CN" altLang="en-US" sz="2800" b="1" dirty="0" smtClean="0">
              <a:ea typeface="宋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52713" y="4495800"/>
            <a:ext cx="457200" cy="523875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2800" b="1" dirty="0" smtClean="0">
                <a:ea typeface="宋体" pitchFamily="2" charset="-122"/>
              </a:rPr>
              <a:t>D</a:t>
            </a:r>
            <a:endParaRPr lang="zh-CN" altLang="en-US" sz="2800" b="1" dirty="0" smtClean="0">
              <a:ea typeface="宋体" pitchFamily="2" charset="-122"/>
            </a:endParaRPr>
          </a:p>
        </p:txBody>
      </p:sp>
      <p:pic>
        <p:nvPicPr>
          <p:cNvPr id="92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6" t="28314" r="27000" b="65057"/>
          <a:stretch>
            <a:fillRect/>
          </a:stretch>
        </p:blipFill>
        <p:spPr bwMode="auto">
          <a:xfrm>
            <a:off x="241300" y="1752600"/>
            <a:ext cx="89027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525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816225"/>
            <a:ext cx="48768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2"/>
          <p:cNvSpPr txBox="1">
            <a:spLocks noChangeArrowheads="1"/>
          </p:cNvSpPr>
          <p:nvPr/>
        </p:nvSpPr>
        <p:spPr bwMode="auto">
          <a:xfrm>
            <a:off x="242888" y="5943600"/>
            <a:ext cx="861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b="1">
                <a:ea typeface="宋体" pitchFamily="2" charset="-122"/>
              </a:rPr>
              <a:t>The stem cells from utricle could differentiated into hair cells in vitro. Induced cells expressed specific markers of hair cells</a:t>
            </a:r>
            <a:r>
              <a:rPr lang="zh-CN" altLang="en-US" sz="1400" b="1">
                <a:ea typeface="宋体" pitchFamily="2" charset="-122"/>
              </a:rPr>
              <a:t>，</a:t>
            </a:r>
            <a:r>
              <a:rPr lang="en-US" altLang="zh-CN" sz="1400" b="1">
                <a:ea typeface="宋体" pitchFamily="2" charset="-122"/>
              </a:rPr>
              <a:t>such as myosin VIIA</a:t>
            </a:r>
            <a:r>
              <a:rPr lang="zh-CN" altLang="en-US" sz="1400" b="1">
                <a:ea typeface="宋体" pitchFamily="2" charset="-122"/>
              </a:rPr>
              <a:t>、</a:t>
            </a:r>
            <a:r>
              <a:rPr lang="en-US" altLang="zh-CN" sz="1400" b="1">
                <a:ea typeface="宋体" pitchFamily="2" charset="-122"/>
              </a:rPr>
              <a:t>espin</a:t>
            </a:r>
            <a:r>
              <a:rPr lang="zh-CN" altLang="en-US" sz="1400" b="1">
                <a:ea typeface="宋体" pitchFamily="2" charset="-122"/>
              </a:rPr>
              <a:t>、</a:t>
            </a:r>
            <a:r>
              <a:rPr lang="en-US" altLang="zh-CN" sz="1400" b="1">
                <a:ea typeface="宋体" pitchFamily="2" charset="-122"/>
              </a:rPr>
              <a:t>parvalbumin 3 and Brn3.1.</a:t>
            </a:r>
          </a:p>
        </p:txBody>
      </p:sp>
      <p:sp>
        <p:nvSpPr>
          <p:cNvPr id="10244" name="TextBox 15"/>
          <p:cNvSpPr txBox="1">
            <a:spLocks noChangeArrowheads="1"/>
          </p:cNvSpPr>
          <p:nvPr/>
        </p:nvSpPr>
        <p:spPr bwMode="auto">
          <a:xfrm>
            <a:off x="2882900" y="2714625"/>
            <a:ext cx="1357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b="1">
                <a:ea typeface="宋体" pitchFamily="2" charset="-122"/>
              </a:rPr>
              <a:t>espin</a:t>
            </a:r>
            <a:endParaRPr lang="zh-CN" altLang="en-US" b="1">
              <a:ea typeface="宋体" pitchFamily="2" charset="-122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708275"/>
            <a:ext cx="13430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矩形 18"/>
          <p:cNvSpPr>
            <a:spLocks noChangeArrowheads="1"/>
          </p:cNvSpPr>
          <p:nvPr/>
        </p:nvSpPr>
        <p:spPr bwMode="auto">
          <a:xfrm>
            <a:off x="647700" y="5605463"/>
            <a:ext cx="4114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Li, W et al. </a:t>
            </a:r>
            <a:r>
              <a:rPr lang="fr-FR" altLang="zh-CN" sz="1600" b="1" i="1">
                <a:ea typeface="宋体" pitchFamily="2" charset="-122"/>
                <a:cs typeface="Times New Roman" pitchFamily="18" charset="0"/>
              </a:rPr>
              <a:t>N</a:t>
            </a:r>
            <a:r>
              <a:rPr lang="en-US" altLang="zh-CN" sz="1600" b="1" i="1">
                <a:ea typeface="宋体" pitchFamily="2" charset="-122"/>
                <a:cs typeface="Times New Roman" pitchFamily="18" charset="0"/>
              </a:rPr>
              <a:t>ature medicine</a:t>
            </a:r>
            <a:r>
              <a:rPr lang="fr-FR" altLang="zh-CN" sz="1600" b="1" i="1">
                <a:ea typeface="宋体" pitchFamily="2" charset="-122"/>
                <a:cs typeface="Times New Roman" pitchFamily="18" charset="0"/>
              </a:rPr>
              <a:t>. </a:t>
            </a:r>
            <a:r>
              <a:rPr lang="fr-FR" altLang="zh-CN" sz="1600" b="1">
                <a:ea typeface="宋体" pitchFamily="2" charset="-122"/>
                <a:cs typeface="Times New Roman" pitchFamily="18" charset="0"/>
              </a:rPr>
              <a:t>2003.</a:t>
            </a:r>
            <a:endParaRPr lang="en-US" altLang="zh-CN" sz="1600" b="1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024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587625"/>
            <a:ext cx="3741737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4857750" y="26035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400" b="1">
                <a:ea typeface="宋体" pitchFamily="2" charset="-122"/>
              </a:rPr>
              <a:t>C</a:t>
            </a:r>
            <a:endParaRPr lang="zh-CN" altLang="en-US" sz="2400" b="1">
              <a:ea typeface="宋体" pitchFamily="2" charset="-122"/>
            </a:endParaRPr>
          </a:p>
        </p:txBody>
      </p:sp>
      <p:sp>
        <p:nvSpPr>
          <p:cNvPr id="10249" name="TextBox 19"/>
          <p:cNvSpPr txBox="1">
            <a:spLocks noChangeArrowheads="1"/>
          </p:cNvSpPr>
          <p:nvPr/>
        </p:nvSpPr>
        <p:spPr bwMode="auto">
          <a:xfrm>
            <a:off x="63500" y="2625725"/>
            <a:ext cx="3571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800" b="1">
                <a:ea typeface="宋体" pitchFamily="2" charset="-122"/>
              </a:rPr>
              <a:t>A</a:t>
            </a:r>
            <a:endParaRPr lang="zh-CN" altLang="en-US" sz="2800" b="1">
              <a:ea typeface="宋体" pitchFamily="2" charset="-122"/>
            </a:endParaRPr>
          </a:p>
        </p:txBody>
      </p:sp>
      <p:sp>
        <p:nvSpPr>
          <p:cNvPr id="10250" name="TextBox 20"/>
          <p:cNvSpPr txBox="1">
            <a:spLocks noChangeArrowheads="1"/>
          </p:cNvSpPr>
          <p:nvPr/>
        </p:nvSpPr>
        <p:spPr bwMode="auto">
          <a:xfrm>
            <a:off x="2525713" y="2625725"/>
            <a:ext cx="3571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800" b="1">
                <a:ea typeface="宋体" pitchFamily="2" charset="-122"/>
              </a:rPr>
              <a:t>B</a:t>
            </a:r>
            <a:endParaRPr lang="zh-CN" altLang="en-US" sz="2800" b="1">
              <a:ea typeface="宋体" pitchFamily="2" charset="-122"/>
            </a:endParaRPr>
          </a:p>
        </p:txBody>
      </p:sp>
      <p:pic>
        <p:nvPicPr>
          <p:cNvPr id="1025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9" t="27936" r="27213" b="65247"/>
          <a:stretch>
            <a:fillRect/>
          </a:stretch>
        </p:blipFill>
        <p:spPr bwMode="auto">
          <a:xfrm>
            <a:off x="242888" y="1447800"/>
            <a:ext cx="86106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35255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857500"/>
            <a:ext cx="51212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矩形 17"/>
          <p:cNvSpPr>
            <a:spLocks noChangeArrowheads="1"/>
          </p:cNvSpPr>
          <p:nvPr/>
        </p:nvSpPr>
        <p:spPr bwMode="auto">
          <a:xfrm>
            <a:off x="723900" y="5605463"/>
            <a:ext cx="4467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Oshima, K et al. </a:t>
            </a:r>
            <a:r>
              <a:rPr lang="en-US" altLang="zh-CN" sz="1600" b="1" i="1">
                <a:ea typeface="宋体" pitchFamily="2" charset="-122"/>
                <a:cs typeface="Times New Roman" pitchFamily="18" charset="0"/>
              </a:rPr>
              <a:t>JARO. </a:t>
            </a:r>
            <a:r>
              <a:rPr lang="en-US" altLang="zh-CN" sz="1600" b="1">
                <a:ea typeface="宋体" pitchFamily="2" charset="-122"/>
                <a:cs typeface="Times New Roman" pitchFamily="18" charset="0"/>
              </a:rPr>
              <a:t>2007.</a:t>
            </a:r>
          </a:p>
        </p:txBody>
      </p:sp>
      <p:sp>
        <p:nvSpPr>
          <p:cNvPr id="11268" name="TextBox 10"/>
          <p:cNvSpPr txBox="1">
            <a:spLocks noChangeArrowheads="1"/>
          </p:cNvSpPr>
          <p:nvPr/>
        </p:nvSpPr>
        <p:spPr bwMode="auto">
          <a:xfrm>
            <a:off x="723900" y="3249613"/>
            <a:ext cx="357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  <a:ea typeface="宋体" pitchFamily="2" charset="-122"/>
              </a:rPr>
              <a:t>D</a:t>
            </a:r>
            <a:endParaRPr lang="zh-CN" altLang="en-US" sz="2800" b="1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11269" name="TextBox 11"/>
          <p:cNvSpPr txBox="1">
            <a:spLocks noChangeArrowheads="1"/>
          </p:cNvSpPr>
          <p:nvPr/>
        </p:nvSpPr>
        <p:spPr bwMode="auto">
          <a:xfrm>
            <a:off x="3148013" y="1838325"/>
            <a:ext cx="357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  <a:ea typeface="宋体" pitchFamily="2" charset="-122"/>
              </a:rPr>
              <a:t>E</a:t>
            </a:r>
            <a:endParaRPr lang="zh-CN" altLang="en-US" sz="2800" b="1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22939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392363"/>
            <a:ext cx="9858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400050" y="5943600"/>
            <a:ext cx="8382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400" b="1">
                <a:ea typeface="宋体" pitchFamily="2" charset="-122"/>
              </a:rPr>
              <a:t>The stem cells from Cochlea corti could also differentiate into hair cells in vitro. Induced cells expressed the specific marker genes</a:t>
            </a:r>
            <a:r>
              <a:rPr lang="zh-CN" altLang="en-US" sz="1400" b="1">
                <a:ea typeface="宋体" pitchFamily="2" charset="-122"/>
              </a:rPr>
              <a:t> </a:t>
            </a:r>
            <a:r>
              <a:rPr lang="en-US" altLang="zh-CN" sz="1400" b="1">
                <a:ea typeface="宋体" pitchFamily="2" charset="-122"/>
              </a:rPr>
              <a:t>such as myosin VIIA</a:t>
            </a:r>
            <a:r>
              <a:rPr lang="zh-CN" altLang="en-US" sz="1400" b="1">
                <a:ea typeface="宋体" pitchFamily="2" charset="-122"/>
              </a:rPr>
              <a:t>、</a:t>
            </a:r>
            <a:r>
              <a:rPr lang="en-US" altLang="zh-CN" sz="1400" b="1">
                <a:ea typeface="宋体" pitchFamily="2" charset="-122"/>
              </a:rPr>
              <a:t>Espin</a:t>
            </a:r>
            <a:r>
              <a:rPr lang="zh-CN" altLang="en-US" sz="1400" b="1">
                <a:ea typeface="宋体" pitchFamily="2" charset="-122"/>
              </a:rPr>
              <a:t>、</a:t>
            </a:r>
            <a:r>
              <a:rPr lang="en-US" altLang="zh-CN" sz="1400" b="1">
                <a:ea typeface="宋体" pitchFamily="2" charset="-122"/>
              </a:rPr>
              <a:t>Parvalbumin3 and prestin.</a:t>
            </a:r>
          </a:p>
        </p:txBody>
      </p:sp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3124200" y="38052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400" b="1">
                <a:ea typeface="宋体" pitchFamily="2" charset="-122"/>
              </a:rPr>
              <a:t>E</a:t>
            </a:r>
            <a:endParaRPr lang="zh-CN" altLang="en-US" sz="2400" b="1">
              <a:ea typeface="宋体" pitchFamily="2" charset="-122"/>
            </a:endParaRPr>
          </a:p>
        </p:txBody>
      </p:sp>
      <p:sp>
        <p:nvSpPr>
          <p:cNvPr id="11274" name="TextBox 14"/>
          <p:cNvSpPr txBox="1">
            <a:spLocks noChangeArrowheads="1"/>
          </p:cNvSpPr>
          <p:nvPr/>
        </p:nvSpPr>
        <p:spPr bwMode="auto">
          <a:xfrm>
            <a:off x="5426075" y="34290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400" b="1">
                <a:ea typeface="宋体" pitchFamily="2" charset="-122"/>
              </a:rPr>
              <a:t>F</a:t>
            </a:r>
            <a:endParaRPr lang="zh-CN" altLang="en-US" sz="2400" b="1">
              <a:ea typeface="宋体" pitchFamily="2" charset="-122"/>
            </a:endParaRPr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3148013" y="3282950"/>
            <a:ext cx="3571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  <a:ea typeface="宋体" pitchFamily="2" charset="-122"/>
              </a:rPr>
              <a:t>E</a:t>
            </a:r>
            <a:endParaRPr lang="zh-CN" altLang="en-US" sz="2800" b="1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1127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6" t="27557" r="27106" b="65057"/>
          <a:stretch>
            <a:fillRect/>
          </a:stretch>
        </p:blipFill>
        <p:spPr bwMode="auto">
          <a:xfrm>
            <a:off x="76200" y="1219200"/>
            <a:ext cx="90678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852738"/>
            <a:ext cx="38481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矩形 5"/>
          <p:cNvSpPr>
            <a:spLocks noChangeArrowheads="1"/>
          </p:cNvSpPr>
          <p:nvPr/>
        </p:nvSpPr>
        <p:spPr bwMode="auto">
          <a:xfrm>
            <a:off x="0" y="6367463"/>
            <a:ext cx="6143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1600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Li, W et al. </a:t>
            </a:r>
            <a:r>
              <a:rPr lang="fr-FR" altLang="zh-CN" sz="1600" b="1" i="1">
                <a:ea typeface="宋体" pitchFamily="2" charset="-122"/>
                <a:cs typeface="Times New Roman" pitchFamily="18" charset="0"/>
              </a:rPr>
              <a:t>N</a:t>
            </a:r>
            <a:r>
              <a:rPr lang="en-US" altLang="zh-CN" sz="1600" b="1" i="1">
                <a:ea typeface="宋体" pitchFamily="2" charset="-122"/>
                <a:cs typeface="Times New Roman" pitchFamily="18" charset="0"/>
              </a:rPr>
              <a:t>ature medicine</a:t>
            </a:r>
            <a:r>
              <a:rPr lang="fr-FR" altLang="zh-CN" sz="1600" b="1" i="1">
                <a:ea typeface="宋体" pitchFamily="2" charset="-122"/>
                <a:cs typeface="Times New Roman" pitchFamily="18" charset="0"/>
              </a:rPr>
              <a:t>. </a:t>
            </a:r>
            <a:r>
              <a:rPr lang="fr-FR" altLang="zh-CN" sz="1600" b="1">
                <a:ea typeface="宋体" pitchFamily="2" charset="-122"/>
                <a:cs typeface="Times New Roman" pitchFamily="18" charset="0"/>
              </a:rPr>
              <a:t>2003.</a:t>
            </a:r>
            <a:endParaRPr lang="en-US" altLang="zh-CN" sz="1600" b="1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4972050" y="2890838"/>
            <a:ext cx="39433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b="1">
                <a:ea typeface="宋体" pitchFamily="2" charset="-122"/>
              </a:rPr>
              <a:t>The inner ear stem cells could be induced  into hair cell-like cells in vitro, and express the specific marker genes</a:t>
            </a:r>
            <a:r>
              <a:rPr lang="zh-CN" altLang="en-US" b="1">
                <a:ea typeface="宋体" pitchFamily="2" charset="-122"/>
              </a:rPr>
              <a:t> </a:t>
            </a:r>
            <a:r>
              <a:rPr lang="en-US" altLang="zh-CN" b="1">
                <a:ea typeface="宋体" pitchFamily="2" charset="-122"/>
              </a:rPr>
              <a:t>such as myosin VIIA (Fig e)</a:t>
            </a:r>
            <a:r>
              <a:rPr lang="zh-CN" altLang="en-US" b="1">
                <a:ea typeface="宋体" pitchFamily="2" charset="-122"/>
              </a:rPr>
              <a:t> </a:t>
            </a:r>
            <a:r>
              <a:rPr lang="en-US" altLang="zh-CN" b="1">
                <a:ea typeface="宋体" pitchFamily="2" charset="-122"/>
              </a:rPr>
              <a:t>and espin (Fig f). The protrude stereociliary bundle–like protrusions on the surface of these hair cell–like cells.</a:t>
            </a:r>
          </a:p>
        </p:txBody>
      </p:sp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0" t="19601" r="19333" b="69225"/>
          <a:stretch>
            <a:fillRect/>
          </a:stretch>
        </p:blipFill>
        <p:spPr bwMode="auto">
          <a:xfrm>
            <a:off x="228600" y="1143000"/>
            <a:ext cx="8686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合并副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4013"/>
            <a:ext cx="35814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4"/>
          <p:cNvSpPr>
            <a:spLocks noChangeArrowheads="1"/>
          </p:cNvSpPr>
          <p:nvPr/>
        </p:nvSpPr>
        <p:spPr bwMode="auto">
          <a:xfrm>
            <a:off x="4400550" y="2936875"/>
            <a:ext cx="47625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ea typeface="宋体" pitchFamily="2" charset="-122"/>
              </a:rPr>
              <a:t>Voltage-dependent currents elicited from inner-ear stem-cell-derived FM1-43 positive cells. (A) FM1-43-positive cells (green, left) co-expressed the hair cell marker myosin VIIa (red, center). (B) White light image of a recording electrode on an FM1-43-positive cell. (C) Outward K</a:t>
            </a:r>
            <a:r>
              <a:rPr lang="en-US" altLang="zh-CN" b="1" baseline="30000">
                <a:ea typeface="宋体" pitchFamily="2" charset="-122"/>
              </a:rPr>
              <a:t>+ </a:t>
            </a:r>
            <a:r>
              <a:rPr lang="en-US" altLang="zh-CN" b="1">
                <a:ea typeface="宋体" pitchFamily="2" charset="-122"/>
              </a:rPr>
              <a:t>currents recorded from hair-cell-like cells. (D) Inward K</a:t>
            </a:r>
            <a:r>
              <a:rPr lang="en-US" altLang="zh-CN" b="1" baseline="30000">
                <a:ea typeface="宋体" pitchFamily="2" charset="-122"/>
              </a:rPr>
              <a:t>+ </a:t>
            </a:r>
            <a:r>
              <a:rPr lang="en-US" altLang="zh-CN" b="1">
                <a:ea typeface="宋体" pitchFamily="2" charset="-122"/>
              </a:rPr>
              <a:t>currents recorded from hair-cell-like cells. (E) Average current-voltage (I-V) curve for the outward and inward K</a:t>
            </a:r>
            <a:r>
              <a:rPr lang="en-US" altLang="zh-CN" b="1" baseline="30000">
                <a:ea typeface="宋体" pitchFamily="2" charset="-122"/>
              </a:rPr>
              <a:t>+</a:t>
            </a:r>
            <a:r>
              <a:rPr lang="en-US" altLang="zh-CN" b="1">
                <a:ea typeface="宋体" pitchFamily="2" charset="-122"/>
              </a:rPr>
              <a:t> current measured at the steady-state level (100–160 ms).</a:t>
            </a:r>
            <a:endParaRPr lang="zh-CN" altLang="en-US" b="1">
              <a:ea typeface="宋体" pitchFamily="2" charset="-122"/>
            </a:endParaRPr>
          </a:p>
        </p:txBody>
      </p:sp>
      <p:sp>
        <p:nvSpPr>
          <p:cNvPr id="13316" name="矩形 5"/>
          <p:cNvSpPr>
            <a:spLocks noChangeArrowheads="1"/>
          </p:cNvSpPr>
          <p:nvPr/>
        </p:nvSpPr>
        <p:spPr bwMode="auto">
          <a:xfrm>
            <a:off x="228600" y="6443663"/>
            <a:ext cx="533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Liu, QW et al. </a:t>
            </a:r>
            <a:r>
              <a:rPr lang="en-US" altLang="zh-CN" b="1" i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unpublished</a:t>
            </a:r>
            <a:r>
              <a:rPr lang="en-US" altLang="zh-CN" b="1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.</a:t>
            </a:r>
          </a:p>
        </p:txBody>
      </p:sp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6" t="19791" r="19547" b="69035"/>
          <a:stretch>
            <a:fillRect/>
          </a:stretch>
        </p:blipFill>
        <p:spPr bwMode="auto">
          <a:xfrm>
            <a:off x="0" y="1447800"/>
            <a:ext cx="91440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14323" r="13029" b="67188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21TGp_sky_light">
  <a:themeElements>
    <a:clrScheme name="221TGp_sky_light 2">
      <a:dk1>
        <a:srgbClr val="000000"/>
      </a:dk1>
      <a:lt1>
        <a:srgbClr val="FFFFFF"/>
      </a:lt1>
      <a:dk2>
        <a:srgbClr val="364EB6"/>
      </a:dk2>
      <a:lt2>
        <a:srgbClr val="C0C0C0"/>
      </a:lt2>
      <a:accent1>
        <a:srgbClr val="4987E3"/>
      </a:accent1>
      <a:accent2>
        <a:srgbClr val="D9520F"/>
      </a:accent2>
      <a:accent3>
        <a:srgbClr val="FFFFFF"/>
      </a:accent3>
      <a:accent4>
        <a:srgbClr val="000000"/>
      </a:accent4>
      <a:accent5>
        <a:srgbClr val="B1C3EF"/>
      </a:accent5>
      <a:accent6>
        <a:srgbClr val="C4490C"/>
      </a:accent6>
      <a:hlink>
        <a:srgbClr val="36A1B6"/>
      </a:hlink>
      <a:folHlink>
        <a:srgbClr val="9CC769"/>
      </a:folHlink>
    </a:clrScheme>
    <a:fontScheme name="221TGp_sky_ligh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21TGp_sky_light 1">
        <a:dk1>
          <a:srgbClr val="000000"/>
        </a:dk1>
        <a:lt1>
          <a:srgbClr val="FFFFFF"/>
        </a:lt1>
        <a:dk2>
          <a:srgbClr val="501A82"/>
        </a:dk2>
        <a:lt2>
          <a:srgbClr val="969696"/>
        </a:lt2>
        <a:accent1>
          <a:srgbClr val="117AC1"/>
        </a:accent1>
        <a:accent2>
          <a:srgbClr val="38B890"/>
        </a:accent2>
        <a:accent3>
          <a:srgbClr val="FFFFFF"/>
        </a:accent3>
        <a:accent4>
          <a:srgbClr val="000000"/>
        </a:accent4>
        <a:accent5>
          <a:srgbClr val="AABEDD"/>
        </a:accent5>
        <a:accent6>
          <a:srgbClr val="32A682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1TGp_sky_light 2">
        <a:dk1>
          <a:srgbClr val="000000"/>
        </a:dk1>
        <a:lt1>
          <a:srgbClr val="FFFFFF"/>
        </a:lt1>
        <a:dk2>
          <a:srgbClr val="364EB6"/>
        </a:dk2>
        <a:lt2>
          <a:srgbClr val="C0C0C0"/>
        </a:lt2>
        <a:accent1>
          <a:srgbClr val="4987E3"/>
        </a:accent1>
        <a:accent2>
          <a:srgbClr val="D9520F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C4490C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1TGp_sky_light 3">
        <a:dk1>
          <a:srgbClr val="000000"/>
        </a:dk1>
        <a:lt1>
          <a:srgbClr val="FFFFFF"/>
        </a:lt1>
        <a:dk2>
          <a:srgbClr val="186894"/>
        </a:dk2>
        <a:lt2>
          <a:srgbClr val="969696"/>
        </a:lt2>
        <a:accent1>
          <a:srgbClr val="2AA08A"/>
        </a:accent1>
        <a:accent2>
          <a:srgbClr val="9C88E6"/>
        </a:accent2>
        <a:accent3>
          <a:srgbClr val="FFFFFF"/>
        </a:accent3>
        <a:accent4>
          <a:srgbClr val="000000"/>
        </a:accent4>
        <a:accent5>
          <a:srgbClr val="ACCDC4"/>
        </a:accent5>
        <a:accent6>
          <a:srgbClr val="8D7BD0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3503</TotalTime>
  <Words>663</Words>
  <Application>Microsoft Office PowerPoint</Application>
  <PresentationFormat>On-screen Show (4:3)</PresentationFormat>
  <Paragraphs>105</Paragraphs>
  <Slides>40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221TGp_sky_light</vt:lpstr>
      <vt:lpstr>The Research Progress of Stem Cell Based Therapies for Regenerating Inner Ear Hair Cells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Guilddesign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Sung Ha, Park</dc:creator>
  <cp:lastModifiedBy>Asha Nair</cp:lastModifiedBy>
  <cp:revision>504</cp:revision>
  <dcterms:created xsi:type="dcterms:W3CDTF">2005-02-25T08:08:48Z</dcterms:created>
  <dcterms:modified xsi:type="dcterms:W3CDTF">2015-10-13T14:09:50Z</dcterms:modified>
</cp:coreProperties>
</file>