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1"/>
  </p:sldMasterIdLst>
  <p:notesMasterIdLst>
    <p:notesMasterId r:id="rId19"/>
  </p:notesMasterIdLst>
  <p:sldIdLst>
    <p:sldId id="296" r:id="rId2"/>
    <p:sldId id="297" r:id="rId3"/>
    <p:sldId id="256" r:id="rId4"/>
    <p:sldId id="277" r:id="rId5"/>
    <p:sldId id="278" r:id="rId6"/>
    <p:sldId id="292" r:id="rId7"/>
    <p:sldId id="293" r:id="rId8"/>
    <p:sldId id="290" r:id="rId9"/>
    <p:sldId id="279" r:id="rId10"/>
    <p:sldId id="291" r:id="rId11"/>
    <p:sldId id="289" r:id="rId12"/>
    <p:sldId id="295" r:id="rId13"/>
    <p:sldId id="294" r:id="rId14"/>
    <p:sldId id="288" r:id="rId15"/>
    <p:sldId id="298" r:id="rId16"/>
    <p:sldId id="299" r:id="rId17"/>
    <p:sldId id="300" r:id="rId18"/>
  </p:sldIdLst>
  <p:sldSz cx="9144000" cy="6858000" type="screen4x3"/>
  <p:notesSz cx="7315200" cy="96012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206" y="4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3169920" cy="481727"/>
          </a:xfrm>
          <a:prstGeom prst="rect">
            <a:avLst/>
          </a:prstGeom>
        </p:spPr>
        <p:txBody>
          <a:bodyPr vert="horz" lIns="96661" tIns="48331" rIns="96661" bIns="48331" rtlCol="0"/>
          <a:lstStyle>
            <a:lvl1pPr algn="l" fontAlgn="auto">
              <a:spcBef>
                <a:spcPts val="0"/>
              </a:spcBef>
              <a:spcAft>
                <a:spcPts val="0"/>
              </a:spcAft>
              <a:defRPr sz="1300">
                <a:latin typeface="+mn-lt"/>
                <a:cs typeface="+mn-cs"/>
              </a:defRPr>
            </a:lvl1pPr>
          </a:lstStyle>
          <a:p>
            <a:pPr>
              <a:defRPr/>
            </a:pPr>
            <a:endParaRPr lang="en-US"/>
          </a:p>
        </p:txBody>
      </p:sp>
      <p:sp>
        <p:nvSpPr>
          <p:cNvPr id="3" name="Marcador de fecha 2"/>
          <p:cNvSpPr>
            <a:spLocks noGrp="1"/>
          </p:cNvSpPr>
          <p:nvPr>
            <p:ph type="dt" idx="1"/>
          </p:nvPr>
        </p:nvSpPr>
        <p:spPr>
          <a:xfrm>
            <a:off x="4143587" y="0"/>
            <a:ext cx="3169920" cy="481727"/>
          </a:xfrm>
          <a:prstGeom prst="rect">
            <a:avLst/>
          </a:prstGeom>
        </p:spPr>
        <p:txBody>
          <a:bodyPr vert="horz" lIns="96661" tIns="48331" rIns="96661" bIns="48331" rtlCol="0"/>
          <a:lstStyle>
            <a:lvl1pPr algn="r" fontAlgn="auto">
              <a:spcBef>
                <a:spcPts val="0"/>
              </a:spcBef>
              <a:spcAft>
                <a:spcPts val="0"/>
              </a:spcAft>
              <a:defRPr sz="1300" smtClean="0">
                <a:latin typeface="+mn-lt"/>
                <a:cs typeface="+mn-cs"/>
              </a:defRPr>
            </a:lvl1pPr>
          </a:lstStyle>
          <a:p>
            <a:pPr>
              <a:defRPr/>
            </a:pPr>
            <a:fld id="{FDF10635-2D34-45F0-8020-9CD14EBFDDE5}" type="datetimeFigureOut">
              <a:rPr lang="en-US"/>
              <a:pPr>
                <a:defRPr/>
              </a:pPr>
              <a:t>1/9/2015</a:t>
            </a:fld>
            <a:endParaRPr lang="en-US"/>
          </a:p>
        </p:txBody>
      </p:sp>
      <p:sp>
        <p:nvSpPr>
          <p:cNvPr id="4" name="Marcador de imagen de diapositiva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6661" tIns="48331" rIns="96661" bIns="48331" rtlCol="0" anchor="ctr"/>
          <a:lstStyle/>
          <a:p>
            <a:pPr lvl="0"/>
            <a:endParaRPr lang="en-US" noProof="0"/>
          </a:p>
        </p:txBody>
      </p:sp>
      <p:sp>
        <p:nvSpPr>
          <p:cNvPr id="5" name="Marcador de notas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endParaRPr lang="en-US" noProof="0"/>
          </a:p>
        </p:txBody>
      </p:sp>
      <p:sp>
        <p:nvSpPr>
          <p:cNvPr id="6" name="Marcador de pie de página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fontAlgn="auto">
              <a:spcBef>
                <a:spcPts val="0"/>
              </a:spcBef>
              <a:spcAft>
                <a:spcPts val="0"/>
              </a:spcAft>
              <a:defRPr sz="1300">
                <a:latin typeface="+mn-lt"/>
                <a:cs typeface="+mn-cs"/>
              </a:defRPr>
            </a:lvl1pPr>
          </a:lstStyle>
          <a:p>
            <a:pPr>
              <a:defRPr/>
            </a:pPr>
            <a:endParaRPr lang="en-US"/>
          </a:p>
        </p:txBody>
      </p:sp>
      <p:sp>
        <p:nvSpPr>
          <p:cNvPr id="7" name="Marcador de número de diapositiva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fontAlgn="auto">
              <a:spcBef>
                <a:spcPts val="0"/>
              </a:spcBef>
              <a:spcAft>
                <a:spcPts val="0"/>
              </a:spcAft>
              <a:defRPr sz="1300" smtClean="0">
                <a:latin typeface="+mn-lt"/>
                <a:cs typeface="+mn-cs"/>
              </a:defRPr>
            </a:lvl1pPr>
          </a:lstStyle>
          <a:p>
            <a:pPr>
              <a:defRPr/>
            </a:pPr>
            <a:fld id="{9A3F4D31-C25C-45D5-AE32-2E17BB1F6190}" type="slidenum">
              <a:rPr lang="en-US"/>
              <a:pPr>
                <a:defRPr/>
              </a:pPr>
              <a:t>‹#›</a:t>
            </a:fld>
            <a:endParaRPr lang="en-US"/>
          </a:p>
        </p:txBody>
      </p:sp>
    </p:spTree>
    <p:extLst>
      <p:ext uri="{BB962C8B-B14F-4D97-AF65-F5344CB8AC3E}">
        <p14:creationId xmlns:p14="http://schemas.microsoft.com/office/powerpoint/2010/main" val="368469714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245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itchFamily="34" charset="0"/>
              </a:defRPr>
            </a:lvl1pPr>
            <a:lvl2pPr marL="785372" indent="-302066">
              <a:defRPr>
                <a:solidFill>
                  <a:schemeClr val="tx1"/>
                </a:solidFill>
                <a:latin typeface="Arial" pitchFamily="34" charset="0"/>
              </a:defRPr>
            </a:lvl2pPr>
            <a:lvl3pPr marL="1208265" indent="-241653">
              <a:defRPr>
                <a:solidFill>
                  <a:schemeClr val="tx1"/>
                </a:solidFill>
                <a:latin typeface="Arial" pitchFamily="34" charset="0"/>
              </a:defRPr>
            </a:lvl3pPr>
            <a:lvl4pPr marL="1691571" indent="-241653">
              <a:defRPr>
                <a:solidFill>
                  <a:schemeClr val="tx1"/>
                </a:solidFill>
                <a:latin typeface="Arial" pitchFamily="34" charset="0"/>
              </a:defRPr>
            </a:lvl4pPr>
            <a:lvl5pPr marL="2174878" indent="-241653">
              <a:defRPr>
                <a:solidFill>
                  <a:schemeClr val="tx1"/>
                </a:solidFill>
                <a:latin typeface="Arial" pitchFamily="34" charset="0"/>
              </a:defRPr>
            </a:lvl5pPr>
            <a:lvl6pPr marL="2658184" indent="-241653" fontAlgn="base">
              <a:spcBef>
                <a:spcPct val="0"/>
              </a:spcBef>
              <a:spcAft>
                <a:spcPct val="0"/>
              </a:spcAft>
              <a:defRPr>
                <a:solidFill>
                  <a:schemeClr val="tx1"/>
                </a:solidFill>
                <a:latin typeface="Arial" pitchFamily="34" charset="0"/>
              </a:defRPr>
            </a:lvl6pPr>
            <a:lvl7pPr marL="3141490" indent="-241653" fontAlgn="base">
              <a:spcBef>
                <a:spcPct val="0"/>
              </a:spcBef>
              <a:spcAft>
                <a:spcPct val="0"/>
              </a:spcAft>
              <a:defRPr>
                <a:solidFill>
                  <a:schemeClr val="tx1"/>
                </a:solidFill>
                <a:latin typeface="Arial" pitchFamily="34" charset="0"/>
              </a:defRPr>
            </a:lvl7pPr>
            <a:lvl8pPr marL="3624796" indent="-241653" fontAlgn="base">
              <a:spcBef>
                <a:spcPct val="0"/>
              </a:spcBef>
              <a:spcAft>
                <a:spcPct val="0"/>
              </a:spcAft>
              <a:defRPr>
                <a:solidFill>
                  <a:schemeClr val="tx1"/>
                </a:solidFill>
                <a:latin typeface="Arial" pitchFamily="34" charset="0"/>
              </a:defRPr>
            </a:lvl8pPr>
            <a:lvl9pPr marL="4108102" indent="-241653" fontAlgn="base">
              <a:spcBef>
                <a:spcPct val="0"/>
              </a:spcBef>
              <a:spcAft>
                <a:spcPct val="0"/>
              </a:spcAft>
              <a:defRPr>
                <a:solidFill>
                  <a:schemeClr val="tx1"/>
                </a:solidFill>
                <a:latin typeface="Arial" pitchFamily="34" charset="0"/>
              </a:defRPr>
            </a:lvl9pPr>
          </a:lstStyle>
          <a:p>
            <a:pPr fontAlgn="base">
              <a:spcBef>
                <a:spcPct val="0"/>
              </a:spcBef>
              <a:spcAft>
                <a:spcPct val="0"/>
              </a:spcAft>
            </a:pPr>
            <a:fld id="{8FBA1769-A29F-4B0C-B2AA-7B410BA94AF2}" type="slidenum">
              <a:rPr lang="en-US">
                <a:latin typeface="Calibri" pitchFamily="34" charset="0"/>
              </a:rPr>
              <a:pPr fontAlgn="base">
                <a:spcBef>
                  <a:spcPct val="0"/>
                </a:spcBef>
                <a:spcAft>
                  <a:spcPct val="0"/>
                </a:spcAft>
              </a:pPr>
              <a:t>1</a:t>
            </a:fld>
            <a:endParaRPr lang="en-US">
              <a:latin typeface="Calibri"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256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itchFamily="34" charset="0"/>
              </a:defRPr>
            </a:lvl1pPr>
            <a:lvl2pPr marL="785372" indent="-302066">
              <a:defRPr>
                <a:solidFill>
                  <a:schemeClr val="tx1"/>
                </a:solidFill>
                <a:latin typeface="Arial" pitchFamily="34" charset="0"/>
              </a:defRPr>
            </a:lvl2pPr>
            <a:lvl3pPr marL="1208265" indent="-241653">
              <a:defRPr>
                <a:solidFill>
                  <a:schemeClr val="tx1"/>
                </a:solidFill>
                <a:latin typeface="Arial" pitchFamily="34" charset="0"/>
              </a:defRPr>
            </a:lvl3pPr>
            <a:lvl4pPr marL="1691571" indent="-241653">
              <a:defRPr>
                <a:solidFill>
                  <a:schemeClr val="tx1"/>
                </a:solidFill>
                <a:latin typeface="Arial" pitchFamily="34" charset="0"/>
              </a:defRPr>
            </a:lvl4pPr>
            <a:lvl5pPr marL="2174878" indent="-241653">
              <a:defRPr>
                <a:solidFill>
                  <a:schemeClr val="tx1"/>
                </a:solidFill>
                <a:latin typeface="Arial" pitchFamily="34" charset="0"/>
              </a:defRPr>
            </a:lvl5pPr>
            <a:lvl6pPr marL="2658184" indent="-241653" fontAlgn="base">
              <a:spcBef>
                <a:spcPct val="0"/>
              </a:spcBef>
              <a:spcAft>
                <a:spcPct val="0"/>
              </a:spcAft>
              <a:defRPr>
                <a:solidFill>
                  <a:schemeClr val="tx1"/>
                </a:solidFill>
                <a:latin typeface="Arial" pitchFamily="34" charset="0"/>
              </a:defRPr>
            </a:lvl6pPr>
            <a:lvl7pPr marL="3141490" indent="-241653" fontAlgn="base">
              <a:spcBef>
                <a:spcPct val="0"/>
              </a:spcBef>
              <a:spcAft>
                <a:spcPct val="0"/>
              </a:spcAft>
              <a:defRPr>
                <a:solidFill>
                  <a:schemeClr val="tx1"/>
                </a:solidFill>
                <a:latin typeface="Arial" pitchFamily="34" charset="0"/>
              </a:defRPr>
            </a:lvl7pPr>
            <a:lvl8pPr marL="3624796" indent="-241653" fontAlgn="base">
              <a:spcBef>
                <a:spcPct val="0"/>
              </a:spcBef>
              <a:spcAft>
                <a:spcPct val="0"/>
              </a:spcAft>
              <a:defRPr>
                <a:solidFill>
                  <a:schemeClr val="tx1"/>
                </a:solidFill>
                <a:latin typeface="Arial" pitchFamily="34" charset="0"/>
              </a:defRPr>
            </a:lvl8pPr>
            <a:lvl9pPr marL="4108102" indent="-241653" fontAlgn="base">
              <a:spcBef>
                <a:spcPct val="0"/>
              </a:spcBef>
              <a:spcAft>
                <a:spcPct val="0"/>
              </a:spcAft>
              <a:defRPr>
                <a:solidFill>
                  <a:schemeClr val="tx1"/>
                </a:solidFill>
                <a:latin typeface="Arial" pitchFamily="34" charset="0"/>
              </a:defRPr>
            </a:lvl9pPr>
          </a:lstStyle>
          <a:p>
            <a:pPr fontAlgn="base">
              <a:spcBef>
                <a:spcPct val="0"/>
              </a:spcBef>
              <a:spcAft>
                <a:spcPct val="0"/>
              </a:spcAft>
            </a:pPr>
            <a:fld id="{3C47FE1B-78F8-4E14-90F1-AD2E60021F61}" type="slidenum">
              <a:rPr lang="en-US">
                <a:latin typeface="Calibri" pitchFamily="34" charset="0"/>
              </a:rPr>
              <a:pPr fontAlgn="base">
                <a:spcBef>
                  <a:spcPct val="0"/>
                </a:spcBef>
                <a:spcAft>
                  <a:spcPct val="0"/>
                </a:spcAft>
              </a:pPr>
              <a:t>2</a:t>
            </a:fld>
            <a:endParaRPr lang="en-US">
              <a:latin typeface="Calibri"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Marcador de imagen d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Marcador de nota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26628" name="Marcador de número de diapos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itchFamily="34" charset="0"/>
              </a:defRPr>
            </a:lvl1pPr>
            <a:lvl2pPr marL="785372" indent="-302066">
              <a:defRPr>
                <a:solidFill>
                  <a:schemeClr val="tx1"/>
                </a:solidFill>
                <a:latin typeface="Arial" pitchFamily="34" charset="0"/>
              </a:defRPr>
            </a:lvl2pPr>
            <a:lvl3pPr marL="1208265" indent="-241653">
              <a:defRPr>
                <a:solidFill>
                  <a:schemeClr val="tx1"/>
                </a:solidFill>
                <a:latin typeface="Arial" pitchFamily="34" charset="0"/>
              </a:defRPr>
            </a:lvl3pPr>
            <a:lvl4pPr marL="1691571" indent="-241653">
              <a:defRPr>
                <a:solidFill>
                  <a:schemeClr val="tx1"/>
                </a:solidFill>
                <a:latin typeface="Arial" pitchFamily="34" charset="0"/>
              </a:defRPr>
            </a:lvl4pPr>
            <a:lvl5pPr marL="2174878" indent="-241653">
              <a:defRPr>
                <a:solidFill>
                  <a:schemeClr val="tx1"/>
                </a:solidFill>
                <a:latin typeface="Arial" pitchFamily="34" charset="0"/>
              </a:defRPr>
            </a:lvl5pPr>
            <a:lvl6pPr marL="2658184" indent="-241653" fontAlgn="base">
              <a:spcBef>
                <a:spcPct val="0"/>
              </a:spcBef>
              <a:spcAft>
                <a:spcPct val="0"/>
              </a:spcAft>
              <a:defRPr>
                <a:solidFill>
                  <a:schemeClr val="tx1"/>
                </a:solidFill>
                <a:latin typeface="Arial" pitchFamily="34" charset="0"/>
              </a:defRPr>
            </a:lvl6pPr>
            <a:lvl7pPr marL="3141490" indent="-241653" fontAlgn="base">
              <a:spcBef>
                <a:spcPct val="0"/>
              </a:spcBef>
              <a:spcAft>
                <a:spcPct val="0"/>
              </a:spcAft>
              <a:defRPr>
                <a:solidFill>
                  <a:schemeClr val="tx1"/>
                </a:solidFill>
                <a:latin typeface="Arial" pitchFamily="34" charset="0"/>
              </a:defRPr>
            </a:lvl7pPr>
            <a:lvl8pPr marL="3624796" indent="-241653" fontAlgn="base">
              <a:spcBef>
                <a:spcPct val="0"/>
              </a:spcBef>
              <a:spcAft>
                <a:spcPct val="0"/>
              </a:spcAft>
              <a:defRPr>
                <a:solidFill>
                  <a:schemeClr val="tx1"/>
                </a:solidFill>
                <a:latin typeface="Arial" pitchFamily="34" charset="0"/>
              </a:defRPr>
            </a:lvl8pPr>
            <a:lvl9pPr marL="4108102" indent="-241653" fontAlgn="base">
              <a:spcBef>
                <a:spcPct val="0"/>
              </a:spcBef>
              <a:spcAft>
                <a:spcPct val="0"/>
              </a:spcAft>
              <a:defRPr>
                <a:solidFill>
                  <a:schemeClr val="tx1"/>
                </a:solidFill>
                <a:latin typeface="Arial" pitchFamily="34" charset="0"/>
              </a:defRPr>
            </a:lvl9pPr>
          </a:lstStyle>
          <a:p>
            <a:pPr fontAlgn="base">
              <a:spcBef>
                <a:spcPct val="0"/>
              </a:spcBef>
              <a:spcAft>
                <a:spcPct val="0"/>
              </a:spcAft>
            </a:pPr>
            <a:fld id="{14DC1C10-66F7-461C-86D5-6E9B478A2B50}" type="slidenum">
              <a:rPr lang="en-US">
                <a:latin typeface="Calibri" pitchFamily="34" charset="0"/>
              </a:rPr>
              <a:pPr fontAlgn="base">
                <a:spcBef>
                  <a:spcPct val="0"/>
                </a:spcBef>
                <a:spcAft>
                  <a:spcPct val="0"/>
                </a:spcAft>
              </a:pPr>
              <a:t>5</a:t>
            </a:fld>
            <a:endParaRPr lang="en-US">
              <a:latin typeface="Calibri"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276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itchFamily="34" charset="0"/>
              </a:defRPr>
            </a:lvl1pPr>
            <a:lvl2pPr marL="785372" indent="-302066">
              <a:defRPr>
                <a:solidFill>
                  <a:schemeClr val="tx1"/>
                </a:solidFill>
                <a:latin typeface="Arial" pitchFamily="34" charset="0"/>
              </a:defRPr>
            </a:lvl2pPr>
            <a:lvl3pPr marL="1208265" indent="-241653">
              <a:defRPr>
                <a:solidFill>
                  <a:schemeClr val="tx1"/>
                </a:solidFill>
                <a:latin typeface="Arial" pitchFamily="34" charset="0"/>
              </a:defRPr>
            </a:lvl3pPr>
            <a:lvl4pPr marL="1691571" indent="-241653">
              <a:defRPr>
                <a:solidFill>
                  <a:schemeClr val="tx1"/>
                </a:solidFill>
                <a:latin typeface="Arial" pitchFamily="34" charset="0"/>
              </a:defRPr>
            </a:lvl4pPr>
            <a:lvl5pPr marL="2174878" indent="-241653">
              <a:defRPr>
                <a:solidFill>
                  <a:schemeClr val="tx1"/>
                </a:solidFill>
                <a:latin typeface="Arial" pitchFamily="34" charset="0"/>
              </a:defRPr>
            </a:lvl5pPr>
            <a:lvl6pPr marL="2658184" indent="-241653" fontAlgn="base">
              <a:spcBef>
                <a:spcPct val="0"/>
              </a:spcBef>
              <a:spcAft>
                <a:spcPct val="0"/>
              </a:spcAft>
              <a:defRPr>
                <a:solidFill>
                  <a:schemeClr val="tx1"/>
                </a:solidFill>
                <a:latin typeface="Arial" pitchFamily="34" charset="0"/>
              </a:defRPr>
            </a:lvl6pPr>
            <a:lvl7pPr marL="3141490" indent="-241653" fontAlgn="base">
              <a:spcBef>
                <a:spcPct val="0"/>
              </a:spcBef>
              <a:spcAft>
                <a:spcPct val="0"/>
              </a:spcAft>
              <a:defRPr>
                <a:solidFill>
                  <a:schemeClr val="tx1"/>
                </a:solidFill>
                <a:latin typeface="Arial" pitchFamily="34" charset="0"/>
              </a:defRPr>
            </a:lvl7pPr>
            <a:lvl8pPr marL="3624796" indent="-241653" fontAlgn="base">
              <a:spcBef>
                <a:spcPct val="0"/>
              </a:spcBef>
              <a:spcAft>
                <a:spcPct val="0"/>
              </a:spcAft>
              <a:defRPr>
                <a:solidFill>
                  <a:schemeClr val="tx1"/>
                </a:solidFill>
                <a:latin typeface="Arial" pitchFamily="34" charset="0"/>
              </a:defRPr>
            </a:lvl8pPr>
            <a:lvl9pPr marL="4108102" indent="-241653" fontAlgn="base">
              <a:spcBef>
                <a:spcPct val="0"/>
              </a:spcBef>
              <a:spcAft>
                <a:spcPct val="0"/>
              </a:spcAft>
              <a:defRPr>
                <a:solidFill>
                  <a:schemeClr val="tx1"/>
                </a:solidFill>
                <a:latin typeface="Arial" pitchFamily="34" charset="0"/>
              </a:defRPr>
            </a:lvl9pPr>
          </a:lstStyle>
          <a:p>
            <a:pPr fontAlgn="base">
              <a:spcBef>
                <a:spcPct val="0"/>
              </a:spcBef>
              <a:spcAft>
                <a:spcPct val="0"/>
              </a:spcAft>
            </a:pPr>
            <a:fld id="{DD31ED50-AA8B-4772-B1D5-3D7A61D72334}" type="slidenum">
              <a:rPr lang="en-US">
                <a:latin typeface="Calibri" pitchFamily="34" charset="0"/>
              </a:rPr>
              <a:pPr fontAlgn="base">
                <a:spcBef>
                  <a:spcPct val="0"/>
                </a:spcBef>
                <a:spcAft>
                  <a:spcPct val="0"/>
                </a:spcAft>
              </a:pPr>
              <a:t>15</a:t>
            </a:fld>
            <a:endParaRPr lang="en-US">
              <a:latin typeface="Calibri"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286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itchFamily="34" charset="0"/>
              </a:defRPr>
            </a:lvl1pPr>
            <a:lvl2pPr marL="785372" indent="-302066">
              <a:defRPr>
                <a:solidFill>
                  <a:schemeClr val="tx1"/>
                </a:solidFill>
                <a:latin typeface="Arial" pitchFamily="34" charset="0"/>
              </a:defRPr>
            </a:lvl2pPr>
            <a:lvl3pPr marL="1208265" indent="-241653">
              <a:defRPr>
                <a:solidFill>
                  <a:schemeClr val="tx1"/>
                </a:solidFill>
                <a:latin typeface="Arial" pitchFamily="34" charset="0"/>
              </a:defRPr>
            </a:lvl3pPr>
            <a:lvl4pPr marL="1691571" indent="-241653">
              <a:defRPr>
                <a:solidFill>
                  <a:schemeClr val="tx1"/>
                </a:solidFill>
                <a:latin typeface="Arial" pitchFamily="34" charset="0"/>
              </a:defRPr>
            </a:lvl4pPr>
            <a:lvl5pPr marL="2174878" indent="-241653">
              <a:defRPr>
                <a:solidFill>
                  <a:schemeClr val="tx1"/>
                </a:solidFill>
                <a:latin typeface="Arial" pitchFamily="34" charset="0"/>
              </a:defRPr>
            </a:lvl5pPr>
            <a:lvl6pPr marL="2658184" indent="-241653" fontAlgn="base">
              <a:spcBef>
                <a:spcPct val="0"/>
              </a:spcBef>
              <a:spcAft>
                <a:spcPct val="0"/>
              </a:spcAft>
              <a:defRPr>
                <a:solidFill>
                  <a:schemeClr val="tx1"/>
                </a:solidFill>
                <a:latin typeface="Arial" pitchFamily="34" charset="0"/>
              </a:defRPr>
            </a:lvl6pPr>
            <a:lvl7pPr marL="3141490" indent="-241653" fontAlgn="base">
              <a:spcBef>
                <a:spcPct val="0"/>
              </a:spcBef>
              <a:spcAft>
                <a:spcPct val="0"/>
              </a:spcAft>
              <a:defRPr>
                <a:solidFill>
                  <a:schemeClr val="tx1"/>
                </a:solidFill>
                <a:latin typeface="Arial" pitchFamily="34" charset="0"/>
              </a:defRPr>
            </a:lvl7pPr>
            <a:lvl8pPr marL="3624796" indent="-241653" fontAlgn="base">
              <a:spcBef>
                <a:spcPct val="0"/>
              </a:spcBef>
              <a:spcAft>
                <a:spcPct val="0"/>
              </a:spcAft>
              <a:defRPr>
                <a:solidFill>
                  <a:schemeClr val="tx1"/>
                </a:solidFill>
                <a:latin typeface="Arial" pitchFamily="34" charset="0"/>
              </a:defRPr>
            </a:lvl8pPr>
            <a:lvl9pPr marL="4108102" indent="-241653" fontAlgn="base">
              <a:spcBef>
                <a:spcPct val="0"/>
              </a:spcBef>
              <a:spcAft>
                <a:spcPct val="0"/>
              </a:spcAft>
              <a:defRPr>
                <a:solidFill>
                  <a:schemeClr val="tx1"/>
                </a:solidFill>
                <a:latin typeface="Arial" pitchFamily="34" charset="0"/>
              </a:defRPr>
            </a:lvl9pPr>
          </a:lstStyle>
          <a:p>
            <a:pPr fontAlgn="base">
              <a:spcBef>
                <a:spcPct val="0"/>
              </a:spcBef>
              <a:spcAft>
                <a:spcPct val="0"/>
              </a:spcAft>
            </a:pPr>
            <a:fld id="{870D19D0-AE7C-4FCF-A9F4-C9A0BE516DF0}" type="slidenum">
              <a:rPr lang="en-US">
                <a:latin typeface="Calibri" pitchFamily="34" charset="0"/>
              </a:rPr>
              <a:pPr fontAlgn="base">
                <a:spcBef>
                  <a:spcPct val="0"/>
                </a:spcBef>
                <a:spcAft>
                  <a:spcPct val="0"/>
                </a:spcAft>
              </a:pPr>
              <a:t>16</a:t>
            </a:fld>
            <a:endParaRPr lang="en-US">
              <a:latin typeface="Calibri"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297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itchFamily="34" charset="0"/>
              </a:defRPr>
            </a:lvl1pPr>
            <a:lvl2pPr marL="785372" indent="-302066">
              <a:defRPr>
                <a:solidFill>
                  <a:schemeClr val="tx1"/>
                </a:solidFill>
                <a:latin typeface="Arial" pitchFamily="34" charset="0"/>
              </a:defRPr>
            </a:lvl2pPr>
            <a:lvl3pPr marL="1208265" indent="-241653">
              <a:defRPr>
                <a:solidFill>
                  <a:schemeClr val="tx1"/>
                </a:solidFill>
                <a:latin typeface="Arial" pitchFamily="34" charset="0"/>
              </a:defRPr>
            </a:lvl3pPr>
            <a:lvl4pPr marL="1691571" indent="-241653">
              <a:defRPr>
                <a:solidFill>
                  <a:schemeClr val="tx1"/>
                </a:solidFill>
                <a:latin typeface="Arial" pitchFamily="34" charset="0"/>
              </a:defRPr>
            </a:lvl4pPr>
            <a:lvl5pPr marL="2174878" indent="-241653">
              <a:defRPr>
                <a:solidFill>
                  <a:schemeClr val="tx1"/>
                </a:solidFill>
                <a:latin typeface="Arial" pitchFamily="34" charset="0"/>
              </a:defRPr>
            </a:lvl5pPr>
            <a:lvl6pPr marL="2658184" indent="-241653" fontAlgn="base">
              <a:spcBef>
                <a:spcPct val="0"/>
              </a:spcBef>
              <a:spcAft>
                <a:spcPct val="0"/>
              </a:spcAft>
              <a:defRPr>
                <a:solidFill>
                  <a:schemeClr val="tx1"/>
                </a:solidFill>
                <a:latin typeface="Arial" pitchFamily="34" charset="0"/>
              </a:defRPr>
            </a:lvl6pPr>
            <a:lvl7pPr marL="3141490" indent="-241653" fontAlgn="base">
              <a:spcBef>
                <a:spcPct val="0"/>
              </a:spcBef>
              <a:spcAft>
                <a:spcPct val="0"/>
              </a:spcAft>
              <a:defRPr>
                <a:solidFill>
                  <a:schemeClr val="tx1"/>
                </a:solidFill>
                <a:latin typeface="Arial" pitchFamily="34" charset="0"/>
              </a:defRPr>
            </a:lvl7pPr>
            <a:lvl8pPr marL="3624796" indent="-241653" fontAlgn="base">
              <a:spcBef>
                <a:spcPct val="0"/>
              </a:spcBef>
              <a:spcAft>
                <a:spcPct val="0"/>
              </a:spcAft>
              <a:defRPr>
                <a:solidFill>
                  <a:schemeClr val="tx1"/>
                </a:solidFill>
                <a:latin typeface="Arial" pitchFamily="34" charset="0"/>
              </a:defRPr>
            </a:lvl8pPr>
            <a:lvl9pPr marL="4108102" indent="-241653" fontAlgn="base">
              <a:spcBef>
                <a:spcPct val="0"/>
              </a:spcBef>
              <a:spcAft>
                <a:spcPct val="0"/>
              </a:spcAft>
              <a:defRPr>
                <a:solidFill>
                  <a:schemeClr val="tx1"/>
                </a:solidFill>
                <a:latin typeface="Arial" pitchFamily="34" charset="0"/>
              </a:defRPr>
            </a:lvl9pPr>
          </a:lstStyle>
          <a:p>
            <a:pPr fontAlgn="base">
              <a:spcBef>
                <a:spcPct val="0"/>
              </a:spcBef>
              <a:spcAft>
                <a:spcPct val="0"/>
              </a:spcAft>
            </a:pPr>
            <a:fld id="{AD2AA1B1-1B06-497D-9267-0EB9CC6BD372}" type="slidenum">
              <a:rPr lang="en-US">
                <a:latin typeface="Calibri" pitchFamily="34" charset="0"/>
              </a:rPr>
              <a:pPr fontAlgn="base">
                <a:spcBef>
                  <a:spcPct val="0"/>
                </a:spcBef>
                <a:spcAft>
                  <a:spcPct val="0"/>
                </a:spcAft>
              </a:pPr>
              <a:t>17</a:t>
            </a:fld>
            <a:endParaRPr lang="en-US">
              <a:latin typeface="Calibri"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cxnSp>
        <p:nvCxnSpPr>
          <p:cNvPr id="4" name="Straight Connector 3"/>
          <p:cNvCxnSpPr/>
          <p:nvPr/>
        </p:nvCxnSpPr>
        <p:spPr>
          <a:xfrm>
            <a:off x="685800" y="3398838"/>
            <a:ext cx="7848600" cy="158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5" name="Date Placeholder 3"/>
          <p:cNvSpPr>
            <a:spLocks noGrp="1"/>
          </p:cNvSpPr>
          <p:nvPr>
            <p:ph type="dt" sz="half" idx="10"/>
          </p:nvPr>
        </p:nvSpPr>
        <p:spPr/>
        <p:txBody>
          <a:bodyPr/>
          <a:lstStyle>
            <a:lvl1pPr>
              <a:defRPr/>
            </a:lvl1pPr>
          </a:lstStyle>
          <a:p>
            <a:pPr>
              <a:defRPr/>
            </a:pPr>
            <a:fld id="{7EA318C5-33BB-45D2-A6CC-8B415281C276}" type="datetime1">
              <a:rPr lang="en-US"/>
              <a:pPr>
                <a:defRPr/>
              </a:pPr>
              <a:t>1/9/2015</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Dr. José-María Montero</a:t>
            </a:r>
          </a:p>
        </p:txBody>
      </p:sp>
      <p:sp>
        <p:nvSpPr>
          <p:cNvPr id="7" name="Slide Number Placeholder 5"/>
          <p:cNvSpPr>
            <a:spLocks noGrp="1"/>
          </p:cNvSpPr>
          <p:nvPr>
            <p:ph type="sldNum" sz="quarter" idx="12"/>
          </p:nvPr>
        </p:nvSpPr>
        <p:spPr/>
        <p:txBody>
          <a:bodyPr/>
          <a:lstStyle>
            <a:lvl1pPr>
              <a:defRPr/>
            </a:lvl1pPr>
          </a:lstStyle>
          <a:p>
            <a:pPr>
              <a:defRPr/>
            </a:pPr>
            <a:fld id="{74F4F670-C1F3-4B9D-8E9D-6BC44A6349D0}" type="slidenum">
              <a:rPr lang="en-US"/>
              <a:pPr>
                <a:defRPr/>
              </a:pPr>
              <a:t>‹#›</a:t>
            </a:fld>
            <a:endParaRPr lang="en-US"/>
          </a:p>
        </p:txBody>
      </p:sp>
    </p:spTree>
    <p:extLst>
      <p:ext uri="{BB962C8B-B14F-4D97-AF65-F5344CB8AC3E}">
        <p14:creationId xmlns:p14="http://schemas.microsoft.com/office/powerpoint/2010/main" val="8018577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BB9DAD0-3A29-4D91-8C94-0A3F6F3EBB81}" type="datetime1">
              <a:rPr lang="en-US"/>
              <a:pPr>
                <a:defRPr/>
              </a:pPr>
              <a:t>1/9/2015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Dr. José-María Montero</a:t>
            </a:r>
          </a:p>
        </p:txBody>
      </p:sp>
      <p:sp>
        <p:nvSpPr>
          <p:cNvPr id="6" name="Slide Number Placeholder 5"/>
          <p:cNvSpPr>
            <a:spLocks noGrp="1"/>
          </p:cNvSpPr>
          <p:nvPr>
            <p:ph type="sldNum" sz="quarter" idx="12"/>
          </p:nvPr>
        </p:nvSpPr>
        <p:spPr/>
        <p:txBody>
          <a:bodyPr/>
          <a:lstStyle>
            <a:lvl1pPr>
              <a:defRPr/>
            </a:lvl1pPr>
          </a:lstStyle>
          <a:p>
            <a:pPr>
              <a:defRPr/>
            </a:pPr>
            <a:fld id="{FE5904C9-49B2-4243-B952-CB3C34C21025}" type="slidenum">
              <a:rPr lang="en-US"/>
              <a:pPr>
                <a:defRPr/>
              </a:pPr>
              <a:t>‹#›</a:t>
            </a:fld>
            <a:endParaRPr lang="en-US"/>
          </a:p>
        </p:txBody>
      </p:sp>
    </p:spTree>
    <p:extLst>
      <p:ext uri="{BB962C8B-B14F-4D97-AF65-F5344CB8AC3E}">
        <p14:creationId xmlns:p14="http://schemas.microsoft.com/office/powerpoint/2010/main" val="36400149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F2CB2372-B5C7-475D-B997-02BF398506C9}" type="datetime1">
              <a:rPr lang="en-US"/>
              <a:pPr>
                <a:defRPr/>
              </a:pPr>
              <a:t>1/9/2015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Dr. José-María Montero</a:t>
            </a:r>
          </a:p>
        </p:txBody>
      </p:sp>
      <p:sp>
        <p:nvSpPr>
          <p:cNvPr id="6" name="Slide Number Placeholder 5"/>
          <p:cNvSpPr>
            <a:spLocks noGrp="1"/>
          </p:cNvSpPr>
          <p:nvPr>
            <p:ph type="sldNum" sz="quarter" idx="12"/>
          </p:nvPr>
        </p:nvSpPr>
        <p:spPr/>
        <p:txBody>
          <a:bodyPr/>
          <a:lstStyle>
            <a:lvl1pPr>
              <a:defRPr/>
            </a:lvl1pPr>
          </a:lstStyle>
          <a:p>
            <a:pPr>
              <a:defRPr/>
            </a:pPr>
            <a:fld id="{20CEB4DE-AA22-4427-ADF7-C5E63F4A3135}" type="slidenum">
              <a:rPr lang="en-US"/>
              <a:pPr>
                <a:defRPr/>
              </a:pPr>
              <a:t>‹#›</a:t>
            </a:fld>
            <a:endParaRPr lang="en-US"/>
          </a:p>
        </p:txBody>
      </p:sp>
    </p:spTree>
    <p:extLst>
      <p:ext uri="{BB962C8B-B14F-4D97-AF65-F5344CB8AC3E}">
        <p14:creationId xmlns:p14="http://schemas.microsoft.com/office/powerpoint/2010/main" val="22224379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DD343A5C-B2EC-4BEF-8E61-6D6BF8824B3F}" type="datetime1">
              <a:rPr lang="en-US"/>
              <a:pPr>
                <a:defRPr/>
              </a:pPr>
              <a:t>1/9/2015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Dr. José-María Montero</a:t>
            </a:r>
          </a:p>
        </p:txBody>
      </p:sp>
      <p:sp>
        <p:nvSpPr>
          <p:cNvPr id="6" name="Slide Number Placeholder 5"/>
          <p:cNvSpPr>
            <a:spLocks noGrp="1"/>
          </p:cNvSpPr>
          <p:nvPr>
            <p:ph type="sldNum" sz="quarter" idx="12"/>
          </p:nvPr>
        </p:nvSpPr>
        <p:spPr/>
        <p:txBody>
          <a:bodyPr/>
          <a:lstStyle>
            <a:lvl1pPr>
              <a:defRPr/>
            </a:lvl1pPr>
          </a:lstStyle>
          <a:p>
            <a:pPr>
              <a:defRPr/>
            </a:pPr>
            <a:fld id="{77786BCB-A71A-4FD4-8B15-D7AE2CC2A658}" type="slidenum">
              <a:rPr lang="en-US"/>
              <a:pPr>
                <a:defRPr/>
              </a:pPr>
              <a:t>‹#›</a:t>
            </a:fld>
            <a:endParaRPr lang="en-US"/>
          </a:p>
        </p:txBody>
      </p:sp>
    </p:spTree>
    <p:extLst>
      <p:ext uri="{BB962C8B-B14F-4D97-AF65-F5344CB8AC3E}">
        <p14:creationId xmlns:p14="http://schemas.microsoft.com/office/powerpoint/2010/main" val="4630871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cxnSp>
        <p:nvCxnSpPr>
          <p:cNvPr id="4" name="Straight Connector 3"/>
          <p:cNvCxnSpPr/>
          <p:nvPr/>
        </p:nvCxnSpPr>
        <p:spPr>
          <a:xfrm>
            <a:off x="731838" y="4598988"/>
            <a:ext cx="7848600" cy="158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722313" y="2362200"/>
            <a:ext cx="7772400" cy="2200275"/>
          </a:xfrm>
        </p:spPr>
        <p:txBody>
          <a:bodyPr anchor="b"/>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528FEA7-0C34-4013-B3F9-CE35748DF384}" type="datetime1">
              <a:rPr lang="en-US"/>
              <a:pPr>
                <a:defRPr/>
              </a:pPr>
              <a:t>1/9/2015</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Dr. José-María Montero</a:t>
            </a:r>
          </a:p>
        </p:txBody>
      </p:sp>
      <p:sp>
        <p:nvSpPr>
          <p:cNvPr id="7" name="Slide Number Placeholder 5"/>
          <p:cNvSpPr>
            <a:spLocks noGrp="1"/>
          </p:cNvSpPr>
          <p:nvPr>
            <p:ph type="sldNum" sz="quarter" idx="12"/>
          </p:nvPr>
        </p:nvSpPr>
        <p:spPr/>
        <p:txBody>
          <a:bodyPr/>
          <a:lstStyle>
            <a:lvl1pPr>
              <a:defRPr/>
            </a:lvl1pPr>
          </a:lstStyle>
          <a:p>
            <a:pPr>
              <a:defRPr/>
            </a:pPr>
            <a:fld id="{7D6936A6-DB9B-4C7F-8315-D734CB718E5F}" type="slidenum">
              <a:rPr lang="en-US"/>
              <a:pPr>
                <a:defRPr/>
              </a:pPr>
              <a:t>‹#›</a:t>
            </a:fld>
            <a:endParaRPr lang="en-US"/>
          </a:p>
        </p:txBody>
      </p:sp>
    </p:spTree>
    <p:extLst>
      <p:ext uri="{BB962C8B-B14F-4D97-AF65-F5344CB8AC3E}">
        <p14:creationId xmlns:p14="http://schemas.microsoft.com/office/powerpoint/2010/main" val="26848176"/>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90528E04-6D2F-44A3-882B-ED419F2AA90C}" type="datetime1">
              <a:rPr lang="en-US"/>
              <a:pPr>
                <a:defRPr/>
              </a:pPr>
              <a:t>1/9/2015</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Dr. José-María Montero</a:t>
            </a:r>
          </a:p>
        </p:txBody>
      </p:sp>
      <p:sp>
        <p:nvSpPr>
          <p:cNvPr id="7" name="Slide Number Placeholder 5"/>
          <p:cNvSpPr>
            <a:spLocks noGrp="1"/>
          </p:cNvSpPr>
          <p:nvPr>
            <p:ph type="sldNum" sz="quarter" idx="12"/>
          </p:nvPr>
        </p:nvSpPr>
        <p:spPr/>
        <p:txBody>
          <a:bodyPr/>
          <a:lstStyle>
            <a:lvl1pPr>
              <a:defRPr/>
            </a:lvl1pPr>
          </a:lstStyle>
          <a:p>
            <a:pPr>
              <a:defRPr/>
            </a:pPr>
            <a:fld id="{365FCE5E-728D-4258-B3A8-1FAC895FED82}" type="slidenum">
              <a:rPr lang="en-US"/>
              <a:pPr>
                <a:defRPr/>
              </a:pPr>
              <a:t>‹#›</a:t>
            </a:fld>
            <a:endParaRPr lang="en-US"/>
          </a:p>
        </p:txBody>
      </p:sp>
    </p:spTree>
    <p:extLst>
      <p:ext uri="{BB962C8B-B14F-4D97-AF65-F5344CB8AC3E}">
        <p14:creationId xmlns:p14="http://schemas.microsoft.com/office/powerpoint/2010/main" val="7495660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6"/>
          <p:cNvCxnSpPr/>
          <p:nvPr/>
        </p:nvCxnSpPr>
        <p:spPr>
          <a:xfrm rot="5400000">
            <a:off x="2218531" y="4045744"/>
            <a:ext cx="4708525"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6"/>
          <p:cNvSpPr>
            <a:spLocks noGrp="1"/>
          </p:cNvSpPr>
          <p:nvPr>
            <p:ph type="dt" sz="half" idx="10"/>
          </p:nvPr>
        </p:nvSpPr>
        <p:spPr/>
        <p:txBody>
          <a:bodyPr/>
          <a:lstStyle>
            <a:lvl1pPr>
              <a:defRPr/>
            </a:lvl1pPr>
          </a:lstStyle>
          <a:p>
            <a:pPr>
              <a:defRPr/>
            </a:pPr>
            <a:fld id="{182D7C2C-7F18-4857-A88F-56A3FCD07AB7}" type="datetime1">
              <a:rPr lang="en-US"/>
              <a:pPr>
                <a:defRPr/>
              </a:pPr>
              <a:t>1/9/2015</a:t>
            </a:fld>
            <a:endParaRPr lang="en-US"/>
          </a:p>
        </p:txBody>
      </p:sp>
      <p:sp>
        <p:nvSpPr>
          <p:cNvPr id="9" name="Footer Placeholder 7"/>
          <p:cNvSpPr>
            <a:spLocks noGrp="1"/>
          </p:cNvSpPr>
          <p:nvPr>
            <p:ph type="ftr" sz="quarter" idx="11"/>
          </p:nvPr>
        </p:nvSpPr>
        <p:spPr/>
        <p:txBody>
          <a:bodyPr/>
          <a:lstStyle>
            <a:lvl1pPr>
              <a:defRPr/>
            </a:lvl1pPr>
          </a:lstStyle>
          <a:p>
            <a:pPr>
              <a:defRPr/>
            </a:pPr>
            <a:r>
              <a:rPr lang="en-US"/>
              <a:t>Dr. José-María Montero</a:t>
            </a:r>
          </a:p>
        </p:txBody>
      </p:sp>
      <p:sp>
        <p:nvSpPr>
          <p:cNvPr id="10" name="Slide Number Placeholder 8"/>
          <p:cNvSpPr>
            <a:spLocks noGrp="1"/>
          </p:cNvSpPr>
          <p:nvPr>
            <p:ph type="sldNum" sz="quarter" idx="12"/>
          </p:nvPr>
        </p:nvSpPr>
        <p:spPr/>
        <p:txBody>
          <a:bodyPr/>
          <a:lstStyle>
            <a:lvl1pPr>
              <a:defRPr/>
            </a:lvl1pPr>
          </a:lstStyle>
          <a:p>
            <a:pPr>
              <a:defRPr/>
            </a:pPr>
            <a:fld id="{AEA38B93-50EA-4553-B068-3E92B768F531}" type="slidenum">
              <a:rPr lang="en-US"/>
              <a:pPr>
                <a:defRPr/>
              </a:pPr>
              <a:t>‹#›</a:t>
            </a:fld>
            <a:endParaRPr lang="en-US"/>
          </a:p>
        </p:txBody>
      </p:sp>
    </p:spTree>
    <p:extLst>
      <p:ext uri="{BB962C8B-B14F-4D97-AF65-F5344CB8AC3E}">
        <p14:creationId xmlns:p14="http://schemas.microsoft.com/office/powerpoint/2010/main" val="22122729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6AC4DF13-4595-4209-B06A-13987E2FFF4D}" type="datetime1">
              <a:rPr lang="en-US"/>
              <a:pPr>
                <a:defRPr/>
              </a:pPr>
              <a:t>1/9/2015</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a:t>Dr. José-María Montero</a:t>
            </a:r>
          </a:p>
        </p:txBody>
      </p:sp>
      <p:sp>
        <p:nvSpPr>
          <p:cNvPr id="5" name="Slide Number Placeholder 5"/>
          <p:cNvSpPr>
            <a:spLocks noGrp="1"/>
          </p:cNvSpPr>
          <p:nvPr>
            <p:ph type="sldNum" sz="quarter" idx="12"/>
          </p:nvPr>
        </p:nvSpPr>
        <p:spPr/>
        <p:txBody>
          <a:bodyPr/>
          <a:lstStyle>
            <a:lvl1pPr>
              <a:defRPr/>
            </a:lvl1pPr>
          </a:lstStyle>
          <a:p>
            <a:pPr>
              <a:defRPr/>
            </a:pPr>
            <a:fld id="{5BDCBA8E-156F-4AD0-8995-2E81A84475E2}" type="slidenum">
              <a:rPr lang="en-US"/>
              <a:pPr>
                <a:defRPr/>
              </a:pPr>
              <a:t>‹#›</a:t>
            </a:fld>
            <a:endParaRPr lang="en-US"/>
          </a:p>
        </p:txBody>
      </p:sp>
    </p:spTree>
    <p:extLst>
      <p:ext uri="{BB962C8B-B14F-4D97-AF65-F5344CB8AC3E}">
        <p14:creationId xmlns:p14="http://schemas.microsoft.com/office/powerpoint/2010/main" val="3666818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208FD9BC-0822-4D50-8CEC-D9FC19FEC681}" type="datetime1">
              <a:rPr lang="en-US"/>
              <a:pPr>
                <a:defRPr/>
              </a:pPr>
              <a:t>1/9/2015</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a:t>Dr. José-María Montero</a:t>
            </a:r>
          </a:p>
        </p:txBody>
      </p:sp>
      <p:sp>
        <p:nvSpPr>
          <p:cNvPr id="4" name="Slide Number Placeholder 5"/>
          <p:cNvSpPr>
            <a:spLocks noGrp="1"/>
          </p:cNvSpPr>
          <p:nvPr>
            <p:ph type="sldNum" sz="quarter" idx="12"/>
          </p:nvPr>
        </p:nvSpPr>
        <p:spPr/>
        <p:txBody>
          <a:bodyPr/>
          <a:lstStyle>
            <a:lvl1pPr>
              <a:defRPr/>
            </a:lvl1pPr>
          </a:lstStyle>
          <a:p>
            <a:pPr>
              <a:defRPr/>
            </a:pPr>
            <a:fld id="{02134FD1-8258-48E6-90C7-57837B6196FA}" type="slidenum">
              <a:rPr lang="en-US"/>
              <a:pPr>
                <a:defRPr/>
              </a:pPr>
              <a:t>‹#›</a:t>
            </a:fld>
            <a:endParaRPr lang="en-US"/>
          </a:p>
        </p:txBody>
      </p:sp>
    </p:spTree>
    <p:extLst>
      <p:ext uri="{BB962C8B-B14F-4D97-AF65-F5344CB8AC3E}">
        <p14:creationId xmlns:p14="http://schemas.microsoft.com/office/powerpoint/2010/main" val="27287847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cxnSp>
        <p:nvCxnSpPr>
          <p:cNvPr id="5" name="Straight Connector 4"/>
          <p:cNvCxnSpPr/>
          <p:nvPr/>
        </p:nvCxnSpPr>
        <p:spPr>
          <a:xfrm rot="5400000">
            <a:off x="-13494" y="3580607"/>
            <a:ext cx="5578475"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Date Placeholder 4"/>
          <p:cNvSpPr>
            <a:spLocks noGrp="1"/>
          </p:cNvSpPr>
          <p:nvPr>
            <p:ph type="dt" sz="half" idx="10"/>
          </p:nvPr>
        </p:nvSpPr>
        <p:spPr/>
        <p:txBody>
          <a:bodyPr/>
          <a:lstStyle>
            <a:lvl1pPr>
              <a:defRPr/>
            </a:lvl1pPr>
          </a:lstStyle>
          <a:p>
            <a:pPr>
              <a:defRPr/>
            </a:pPr>
            <a:fld id="{BE816796-F4E9-49D4-BE28-4B2BCB0FB3BE}" type="datetime1">
              <a:rPr lang="en-US"/>
              <a:pPr>
                <a:defRPr/>
              </a:pPr>
              <a:t>1/9/2015</a:t>
            </a:fld>
            <a:endParaRPr lang="en-US"/>
          </a:p>
        </p:txBody>
      </p:sp>
      <p:sp>
        <p:nvSpPr>
          <p:cNvPr id="7" name="Footer Placeholder 5"/>
          <p:cNvSpPr>
            <a:spLocks noGrp="1"/>
          </p:cNvSpPr>
          <p:nvPr>
            <p:ph type="ftr" sz="quarter" idx="11"/>
          </p:nvPr>
        </p:nvSpPr>
        <p:spPr/>
        <p:txBody>
          <a:bodyPr/>
          <a:lstStyle>
            <a:lvl1pPr>
              <a:defRPr/>
            </a:lvl1pPr>
          </a:lstStyle>
          <a:p>
            <a:pPr>
              <a:defRPr/>
            </a:pPr>
            <a:r>
              <a:rPr lang="en-US"/>
              <a:t>Dr. José-María Montero</a:t>
            </a:r>
          </a:p>
        </p:txBody>
      </p:sp>
      <p:sp>
        <p:nvSpPr>
          <p:cNvPr id="8" name="Slide Number Placeholder 6"/>
          <p:cNvSpPr>
            <a:spLocks noGrp="1"/>
          </p:cNvSpPr>
          <p:nvPr>
            <p:ph type="sldNum" sz="quarter" idx="12"/>
          </p:nvPr>
        </p:nvSpPr>
        <p:spPr/>
        <p:txBody>
          <a:bodyPr/>
          <a:lstStyle>
            <a:lvl1pPr>
              <a:defRPr/>
            </a:lvl1pPr>
          </a:lstStyle>
          <a:p>
            <a:pPr>
              <a:defRPr/>
            </a:pPr>
            <a:fld id="{24F00DF8-28D5-434F-B6F7-BEF958DF890E}" type="slidenum">
              <a:rPr lang="en-US"/>
              <a:pPr>
                <a:defRPr/>
              </a:pPr>
              <a:t>‹#›</a:t>
            </a:fld>
            <a:endParaRPr lang="en-US"/>
          </a:p>
        </p:txBody>
      </p:sp>
    </p:spTree>
    <p:extLst>
      <p:ext uri="{BB962C8B-B14F-4D97-AF65-F5344CB8AC3E}">
        <p14:creationId xmlns:p14="http://schemas.microsoft.com/office/powerpoint/2010/main" val="15431497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DB08130-920B-48A3-9054-851A7515B0B1}" type="datetime1">
              <a:rPr lang="en-US"/>
              <a:pPr>
                <a:defRPr/>
              </a:pPr>
              <a:t>1/9/2015</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Dr. José-María Montero</a:t>
            </a:r>
          </a:p>
        </p:txBody>
      </p:sp>
      <p:sp>
        <p:nvSpPr>
          <p:cNvPr id="7" name="Slide Number Placeholder 5"/>
          <p:cNvSpPr>
            <a:spLocks noGrp="1"/>
          </p:cNvSpPr>
          <p:nvPr>
            <p:ph type="sldNum" sz="quarter" idx="12"/>
          </p:nvPr>
        </p:nvSpPr>
        <p:spPr/>
        <p:txBody>
          <a:bodyPr/>
          <a:lstStyle>
            <a:lvl1pPr>
              <a:defRPr/>
            </a:lvl1pPr>
          </a:lstStyle>
          <a:p>
            <a:pPr>
              <a:defRPr/>
            </a:pPr>
            <a:fld id="{CD985AF7-73AD-45AD-9700-887EC7A8CF87}" type="slidenum">
              <a:rPr lang="en-US"/>
              <a:pPr>
                <a:defRPr/>
              </a:pPr>
              <a:t>‹#›</a:t>
            </a:fld>
            <a:endParaRPr lang="en-US"/>
          </a:p>
        </p:txBody>
      </p:sp>
    </p:spTree>
    <p:extLst>
      <p:ext uri="{BB962C8B-B14F-4D97-AF65-F5344CB8AC3E}">
        <p14:creationId xmlns:p14="http://schemas.microsoft.com/office/powerpoint/2010/main" val="760159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663"/>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1028" name="Text Placeholder 2"/>
          <p:cNvSpPr>
            <a:spLocks noGrp="1"/>
          </p:cNvSpPr>
          <p:nvPr>
            <p:ph type="body" idx="1"/>
          </p:nvPr>
        </p:nvSpPr>
        <p:spPr bwMode="auto">
          <a:xfrm>
            <a:off x="457200" y="1600200"/>
            <a:ext cx="82296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 name="Rectangle 6"/>
          <p:cNvSpPr/>
          <p:nvPr/>
        </p:nvSpPr>
        <p:spPr>
          <a:xfrm>
            <a:off x="0" y="0"/>
            <a:ext cx="9144000" cy="3651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Date Placeholder 3"/>
          <p:cNvSpPr>
            <a:spLocks noGrp="1"/>
          </p:cNvSpPr>
          <p:nvPr>
            <p:ph type="dt" sz="half" idx="2"/>
          </p:nvPr>
        </p:nvSpPr>
        <p:spPr>
          <a:xfrm>
            <a:off x="457200" y="19050"/>
            <a:ext cx="2895600" cy="328613"/>
          </a:xfrm>
          <a:prstGeom prst="rect">
            <a:avLst/>
          </a:prstGeom>
        </p:spPr>
        <p:txBody>
          <a:bodyPr vert="horz" lIns="91440" tIns="45720" rIns="91440" bIns="45720" rtlCol="0" anchor="ctr"/>
          <a:lstStyle>
            <a:lvl1pPr algn="l" fontAlgn="auto">
              <a:spcBef>
                <a:spcPts val="0"/>
              </a:spcBef>
              <a:spcAft>
                <a:spcPts val="0"/>
              </a:spcAft>
              <a:defRPr sz="1200" smtClean="0">
                <a:solidFill>
                  <a:srgbClr val="FFFFFF"/>
                </a:solidFill>
                <a:latin typeface="+mn-lt"/>
                <a:cs typeface="+mn-cs"/>
              </a:defRPr>
            </a:lvl1pPr>
          </a:lstStyle>
          <a:p>
            <a:pPr>
              <a:defRPr/>
            </a:pPr>
            <a:fld id="{C36AA5F2-DEF8-41AF-AA5E-F33DF245CA1D}" type="datetime1">
              <a:rPr lang="en-US"/>
              <a:pPr>
                <a:defRPr/>
              </a:pPr>
              <a:t>1/9/2015</a:t>
            </a:fld>
            <a:endParaRPr lang="en-US"/>
          </a:p>
        </p:txBody>
      </p:sp>
      <p:sp>
        <p:nvSpPr>
          <p:cNvPr id="5" name="Footer Placeholder 4"/>
          <p:cNvSpPr>
            <a:spLocks noGrp="1"/>
          </p:cNvSpPr>
          <p:nvPr>
            <p:ph type="ftr" sz="quarter" idx="3"/>
          </p:nvPr>
        </p:nvSpPr>
        <p:spPr>
          <a:xfrm>
            <a:off x="3429000" y="19050"/>
            <a:ext cx="4114800" cy="328613"/>
          </a:xfrm>
          <a:prstGeom prst="rect">
            <a:avLst/>
          </a:prstGeom>
        </p:spPr>
        <p:txBody>
          <a:bodyPr vert="horz" lIns="91440" tIns="45720" rIns="91440" bIns="45720" rtlCol="0" anchor="ctr"/>
          <a:lstStyle>
            <a:lvl1pPr algn="ctr" fontAlgn="auto">
              <a:spcBef>
                <a:spcPts val="0"/>
              </a:spcBef>
              <a:spcAft>
                <a:spcPts val="0"/>
              </a:spcAft>
              <a:defRPr sz="1200" smtClean="0">
                <a:solidFill>
                  <a:srgbClr val="FFFFFF"/>
                </a:solidFill>
                <a:latin typeface="+mn-lt"/>
                <a:cs typeface="+mn-cs"/>
              </a:defRPr>
            </a:lvl1pPr>
          </a:lstStyle>
          <a:p>
            <a:pPr>
              <a:defRPr/>
            </a:pPr>
            <a:r>
              <a:rPr lang="en-US"/>
              <a:t>Dr. José-María Montero</a:t>
            </a:r>
            <a:endParaRPr lang="en-US"/>
          </a:p>
        </p:txBody>
      </p:sp>
      <p:sp>
        <p:nvSpPr>
          <p:cNvPr id="6" name="Slide Number Placeholder 5"/>
          <p:cNvSpPr>
            <a:spLocks noGrp="1"/>
          </p:cNvSpPr>
          <p:nvPr>
            <p:ph type="sldNum" sz="quarter" idx="4"/>
          </p:nvPr>
        </p:nvSpPr>
        <p:spPr>
          <a:xfrm>
            <a:off x="7620000" y="19050"/>
            <a:ext cx="1066800" cy="328613"/>
          </a:xfrm>
          <a:prstGeom prst="rect">
            <a:avLst/>
          </a:prstGeom>
        </p:spPr>
        <p:txBody>
          <a:bodyPr vert="horz" lIns="91440" tIns="45720" rIns="91440" bIns="45720" rtlCol="0" anchor="ctr"/>
          <a:lstStyle>
            <a:lvl1pPr algn="l" fontAlgn="auto">
              <a:spcBef>
                <a:spcPts val="0"/>
              </a:spcBef>
              <a:spcAft>
                <a:spcPts val="0"/>
              </a:spcAft>
              <a:defRPr sz="1400" b="1" smtClean="0">
                <a:solidFill>
                  <a:srgbClr val="FFFFFF"/>
                </a:solidFill>
                <a:latin typeface="+mn-lt"/>
                <a:cs typeface="+mn-cs"/>
              </a:defRPr>
            </a:lvl1pPr>
          </a:lstStyle>
          <a:p>
            <a:pPr>
              <a:defRPr/>
            </a:pPr>
            <a:fld id="{90105947-2C92-4ED4-8AAD-E4D097A77DAC}"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07" r:id="rId1"/>
    <p:sldLayoutId id="2147483700" r:id="rId2"/>
    <p:sldLayoutId id="2147483708" r:id="rId3"/>
    <p:sldLayoutId id="2147483701" r:id="rId4"/>
    <p:sldLayoutId id="2147483709" r:id="rId5"/>
    <p:sldLayoutId id="2147483702" r:id="rId6"/>
    <p:sldLayoutId id="2147483703" r:id="rId7"/>
    <p:sldLayoutId id="2147483710" r:id="rId8"/>
    <p:sldLayoutId id="2147483704" r:id="rId9"/>
    <p:sldLayoutId id="2147483705" r:id="rId10"/>
    <p:sldLayoutId id="2147483706" r:id="rId11"/>
  </p:sldLayoutIdLst>
  <p:hf hdr="0" dt="0"/>
  <p:txStyles>
    <p:titleStyle>
      <a:lvl1pPr algn="l" rtl="0" fontAlgn="base">
        <a:spcBef>
          <a:spcPct val="0"/>
        </a:spcBef>
        <a:spcAft>
          <a:spcPct val="0"/>
        </a:spcAft>
        <a:defRPr sz="4000" kern="1200" spc="-100">
          <a:solidFill>
            <a:schemeClr val="tx2"/>
          </a:solidFill>
          <a:latin typeface="+mj-lt"/>
          <a:ea typeface="+mj-ea"/>
          <a:cs typeface="+mj-cs"/>
        </a:defRPr>
      </a:lvl1pPr>
      <a:lvl2pPr algn="l" rtl="0" fontAlgn="base">
        <a:spcBef>
          <a:spcPct val="0"/>
        </a:spcBef>
        <a:spcAft>
          <a:spcPct val="0"/>
        </a:spcAft>
        <a:defRPr sz="4000">
          <a:solidFill>
            <a:schemeClr val="tx2"/>
          </a:solidFill>
          <a:latin typeface="Arial" pitchFamily="34" charset="0"/>
        </a:defRPr>
      </a:lvl2pPr>
      <a:lvl3pPr algn="l" rtl="0" fontAlgn="base">
        <a:spcBef>
          <a:spcPct val="0"/>
        </a:spcBef>
        <a:spcAft>
          <a:spcPct val="0"/>
        </a:spcAft>
        <a:defRPr sz="4000">
          <a:solidFill>
            <a:schemeClr val="tx2"/>
          </a:solidFill>
          <a:latin typeface="Arial" pitchFamily="34" charset="0"/>
        </a:defRPr>
      </a:lvl3pPr>
      <a:lvl4pPr algn="l" rtl="0" fontAlgn="base">
        <a:spcBef>
          <a:spcPct val="0"/>
        </a:spcBef>
        <a:spcAft>
          <a:spcPct val="0"/>
        </a:spcAft>
        <a:defRPr sz="4000">
          <a:solidFill>
            <a:schemeClr val="tx2"/>
          </a:solidFill>
          <a:latin typeface="Arial" pitchFamily="34" charset="0"/>
        </a:defRPr>
      </a:lvl4pPr>
      <a:lvl5pPr algn="l" rtl="0" fontAlgn="base">
        <a:spcBef>
          <a:spcPct val="0"/>
        </a:spcBef>
        <a:spcAft>
          <a:spcPct val="0"/>
        </a:spcAft>
        <a:defRPr sz="4000">
          <a:solidFill>
            <a:schemeClr val="tx2"/>
          </a:solidFill>
          <a:latin typeface="Arial" pitchFamily="34" charset="0"/>
        </a:defRPr>
      </a:lvl5pPr>
      <a:lvl6pPr marL="457200" algn="l" rtl="0" fontAlgn="base">
        <a:spcBef>
          <a:spcPct val="0"/>
        </a:spcBef>
        <a:spcAft>
          <a:spcPct val="0"/>
        </a:spcAft>
        <a:defRPr sz="4000">
          <a:solidFill>
            <a:schemeClr val="tx2"/>
          </a:solidFill>
          <a:latin typeface="Arial" pitchFamily="34" charset="0"/>
        </a:defRPr>
      </a:lvl6pPr>
      <a:lvl7pPr marL="914400" algn="l" rtl="0" fontAlgn="base">
        <a:spcBef>
          <a:spcPct val="0"/>
        </a:spcBef>
        <a:spcAft>
          <a:spcPct val="0"/>
        </a:spcAft>
        <a:defRPr sz="4000">
          <a:solidFill>
            <a:schemeClr val="tx2"/>
          </a:solidFill>
          <a:latin typeface="Arial" pitchFamily="34" charset="0"/>
        </a:defRPr>
      </a:lvl7pPr>
      <a:lvl8pPr marL="1371600" algn="l" rtl="0" fontAlgn="base">
        <a:spcBef>
          <a:spcPct val="0"/>
        </a:spcBef>
        <a:spcAft>
          <a:spcPct val="0"/>
        </a:spcAft>
        <a:defRPr sz="4000">
          <a:solidFill>
            <a:schemeClr val="tx2"/>
          </a:solidFill>
          <a:latin typeface="Arial" pitchFamily="34" charset="0"/>
        </a:defRPr>
      </a:lvl8pPr>
      <a:lvl9pPr marL="1828800" algn="l" rtl="0" fontAlgn="base">
        <a:spcBef>
          <a:spcPct val="0"/>
        </a:spcBef>
        <a:spcAft>
          <a:spcPct val="0"/>
        </a:spcAft>
        <a:defRPr sz="4000">
          <a:solidFill>
            <a:schemeClr val="tx2"/>
          </a:solidFill>
          <a:latin typeface="Arial" pitchFamily="34" charset="0"/>
        </a:defRPr>
      </a:lvl9pPr>
    </p:titleStyle>
    <p:bodyStyle>
      <a:lvl1pPr marL="182563" indent="-182563" algn="l" rtl="0" fontAlgn="base">
        <a:spcBef>
          <a:spcPct val="20000"/>
        </a:spcBef>
        <a:spcAft>
          <a:spcPct val="0"/>
        </a:spcAft>
        <a:buClr>
          <a:schemeClr val="accent1"/>
        </a:buClr>
        <a:buSzPct val="85000"/>
        <a:buFont typeface="Arial" pitchFamily="34" charset="0"/>
        <a:buChar char="•"/>
        <a:defRPr sz="2400" kern="1200">
          <a:solidFill>
            <a:schemeClr val="tx1"/>
          </a:solidFill>
          <a:latin typeface="+mn-lt"/>
          <a:ea typeface="+mn-ea"/>
          <a:cs typeface="+mn-cs"/>
        </a:defRPr>
      </a:lvl1pPr>
      <a:lvl2pPr marL="457200" indent="-182563" algn="l" rtl="0" fontAlgn="base">
        <a:spcBef>
          <a:spcPct val="20000"/>
        </a:spcBef>
        <a:spcAft>
          <a:spcPct val="0"/>
        </a:spcAft>
        <a:buClr>
          <a:schemeClr val="accent1"/>
        </a:buClr>
        <a:buSzPct val="85000"/>
        <a:buFont typeface="Arial" pitchFamily="34" charset="0"/>
        <a:buChar char="•"/>
        <a:defRPr sz="2000" kern="1200">
          <a:solidFill>
            <a:schemeClr val="tx1"/>
          </a:solidFill>
          <a:latin typeface="+mn-lt"/>
          <a:ea typeface="+mn-ea"/>
          <a:cs typeface="+mn-cs"/>
        </a:defRPr>
      </a:lvl2pPr>
      <a:lvl3pPr marL="730250" indent="-182563" algn="l" rtl="0" fontAlgn="base">
        <a:spcBef>
          <a:spcPct val="20000"/>
        </a:spcBef>
        <a:spcAft>
          <a:spcPct val="0"/>
        </a:spcAft>
        <a:buClr>
          <a:schemeClr val="accent1"/>
        </a:buClr>
        <a:buSzPct val="90000"/>
        <a:buFont typeface="Arial" pitchFamily="34" charset="0"/>
        <a:buChar char="•"/>
        <a:defRPr kern="1200">
          <a:solidFill>
            <a:schemeClr val="tx1"/>
          </a:solidFill>
          <a:latin typeface="+mn-lt"/>
          <a:ea typeface="+mn-ea"/>
          <a:cs typeface="+mn-cs"/>
        </a:defRPr>
      </a:lvl3pPr>
      <a:lvl4pPr marL="1004888" indent="-182563" algn="l" rtl="0" fontAlgn="base">
        <a:spcBef>
          <a:spcPct val="20000"/>
        </a:spcBef>
        <a:spcAft>
          <a:spcPct val="0"/>
        </a:spcAft>
        <a:buClr>
          <a:schemeClr val="accent1"/>
        </a:buClr>
        <a:buFont typeface="Arial" pitchFamily="34" charset="0"/>
        <a:buChar char="•"/>
        <a:defRPr sz="1600" kern="1200">
          <a:solidFill>
            <a:schemeClr val="tx1"/>
          </a:solidFill>
          <a:latin typeface="+mn-lt"/>
          <a:ea typeface="+mn-ea"/>
          <a:cs typeface="+mn-cs"/>
        </a:defRPr>
      </a:lvl4pPr>
      <a:lvl5pPr marL="1187450" indent="-136525" algn="l" rtl="0" fontAlgn="base">
        <a:spcBef>
          <a:spcPct val="20000"/>
        </a:spcBef>
        <a:spcAft>
          <a:spcPct val="0"/>
        </a:spcAft>
        <a:buClr>
          <a:schemeClr val="accent1"/>
        </a:buClr>
        <a:buSzPct val="100000"/>
        <a:buFont typeface="Arial" pitchFamily="34" charset="0"/>
        <a:buChar char="•"/>
        <a:defRPr sz="1400" kern="120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hyperlink" Target="http://dx.doi.org/10.1016/j.jedc.2014.06.011" TargetMode="External"/><Relationship Id="rId2" Type="http://schemas.openxmlformats.org/officeDocument/2006/relationships/hyperlink" Target="http://ideas.repec.org/p/cte/wsrepe/ws132925.html"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clmeconomia.jccm.es/" TargetMode="External"/><Relationship Id="rId7" Type="http://schemas.openxmlformats.org/officeDocument/2006/relationships/image" Target="http://t0.gstatic.com/images?q=tbn:z-qAGQHpOqB1uM:http://www.latindex.unam.mx/fotRev/12330.jpg" TargetMode="External"/><Relationship Id="rId2" Type="http://schemas.openxmlformats.org/officeDocument/2006/relationships/hyperlink" Target="http://www.aestimatio.es/" TargetMode="External"/><Relationship Id="rId1" Type="http://schemas.openxmlformats.org/officeDocument/2006/relationships/slideLayout" Target="../slideLayouts/slideLayout2.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8" Type="http://schemas.openxmlformats.org/officeDocument/2006/relationships/image" Target="http://www.hispalink.es/castill-lamancha/logo.gif" TargetMode="External"/><Relationship Id="rId3" Type="http://schemas.openxmlformats.org/officeDocument/2006/relationships/image" Target="../media/image8.png"/><Relationship Id="rId7" Type="http://schemas.openxmlformats.org/officeDocument/2006/relationships/image" Target="../media/image10.png"/><Relationship Id="rId2" Type="http://schemas.openxmlformats.org/officeDocument/2006/relationships/hyperlink" Target="http://science24.com/event/cest2013/" TargetMode="External"/><Relationship Id="rId1" Type="http://schemas.openxmlformats.org/officeDocument/2006/relationships/slideLayout" Target="../slideLayouts/slideLayout2.xml"/><Relationship Id="rId6" Type="http://schemas.openxmlformats.org/officeDocument/2006/relationships/image" Target="http://t1.gstatic.com/images?q=tbn:elsN8NHQXlv5IM:http://www.uclm.es/area/estadisticas/imag/boletin.gif" TargetMode="External"/><Relationship Id="rId5" Type="http://schemas.openxmlformats.org/officeDocument/2006/relationships/image" Target="../media/image9.jpeg"/><Relationship Id="rId10" Type="http://schemas.openxmlformats.org/officeDocument/2006/relationships/image" Target="../media/image12.png"/><Relationship Id="rId4" Type="http://schemas.openxmlformats.org/officeDocument/2006/relationships/image" Target="http://www.apforum.org/Image1.gif" TargetMode="External"/><Relationship Id="rId9" Type="http://schemas.openxmlformats.org/officeDocument/2006/relationships/image" Target="../media/image11.png"/></Relationships>
</file>

<file path=ppt/slides/_rels/slide13.xml.rels><?xml version="1.0" encoding="UTF-8" standalone="yes"?>
<Relationships xmlns="http://schemas.openxmlformats.org/package/2006/relationships"><Relationship Id="rId8" Type="http://schemas.openxmlformats.org/officeDocument/2006/relationships/hyperlink" Target="http://www.uclm.es/area/estadisticas/" TargetMode="External"/><Relationship Id="rId3" Type="http://schemas.openxmlformats.org/officeDocument/2006/relationships/hyperlink" Target="http://www.stochastik.math.uni-goettingen.de/spatial_toledo_jones/" TargetMode="External"/><Relationship Id="rId7" Type="http://schemas.openxmlformats.org/officeDocument/2006/relationships/hyperlink" Target="http://www.uclm.es/actividades/2009/CongresoTurismo/english/" TargetMode="External"/><Relationship Id="rId2" Type="http://schemas.openxmlformats.org/officeDocument/2006/relationships/hyperlink" Target="http://www.uclm.es/actividades/2014/geoestadistica/index.asp" TargetMode="External"/><Relationship Id="rId1" Type="http://schemas.openxmlformats.org/officeDocument/2006/relationships/slideLayout" Target="../slideLayouts/slideLayout2.xml"/><Relationship Id="rId6" Type="http://schemas.openxmlformats.org/officeDocument/2006/relationships/hyperlink" Target="http://www.uclm.es/actividades/2011/iasse/index.asp" TargetMode="External"/><Relationship Id="rId5" Type="http://schemas.openxmlformats.org/officeDocument/2006/relationships/hyperlink" Target="http://www.ieb.es/secc.aspx?idsec=1254" TargetMode="External"/><Relationship Id="rId10" Type="http://schemas.openxmlformats.org/officeDocument/2006/relationships/image" Target="../media/image13.png"/><Relationship Id="rId4" Type="http://schemas.openxmlformats.org/officeDocument/2006/relationships/hyperlink" Target="http://www.s-w-b.org.pl/rada.php" TargetMode="External"/><Relationship Id="rId9" Type="http://schemas.openxmlformats.org/officeDocument/2006/relationships/hyperlink" Target="http://www.iaes.org/2013-iaes-officers-ballot-executive-committee/" TargetMode="External"/></Relationships>
</file>

<file path=ppt/slides/_rels/slide1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omicsonline.com/open-access/young-scientist.php" TargetMode="External"/><Relationship Id="rId4" Type="http://schemas.openxmlformats.org/officeDocument/2006/relationships/hyperlink" Target="http://omicsonline.com/open-access/swarm-intelligence-evolutionary-computation.php"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omicsgroup.com/artificial-intelligence-conference-2015/" TargetMode="External"/><Relationship Id="rId4" Type="http://schemas.openxmlformats.org/officeDocument/2006/relationships/hyperlink" Target="http://biomedical.conferenceseries.com/"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omicsonline.com/open-access/submitmanuscript-international-journal-advance-innovations-thoughts-ideas-open-access.php"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springerlink.com/content/61162q61g0407201/fulltext.pdf" TargetMode="External"/><Relationship Id="rId2" Type="http://schemas.openxmlformats.org/officeDocument/2006/relationships/hyperlink" Target="http://www.springerlink.com/content/7401542114646411/?p=5f2953ab1efc4285bb588961ff4aaa2e&amp;pi=12"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springerlink.com/content/57270p8p24h02r0p/fulltext.pdf" TargetMode="External"/><Relationship Id="rId2" Type="http://schemas.openxmlformats.org/officeDocument/2006/relationships/hyperlink" Target="http://sa-ijas.stat.unipd.it/sites/sa-ijas.stat.unipd.it/files/133-151%20_0.pdf" TargetMode="External"/><Relationship Id="rId1" Type="http://schemas.openxmlformats.org/officeDocument/2006/relationships/slideLayout" Target="../slideLayouts/slideLayout2.xml"/><Relationship Id="rId5" Type="http://schemas.openxmlformats.org/officeDocument/2006/relationships/hyperlink" Target="https://web.mail.uclm.es/exchweb/bin/redir.asp?URL=https://web.mail.uclm.es/exchange/Gema.FAviles/Borradores/RE:.EML/801.pdf" TargetMode="External"/><Relationship Id="rId4" Type="http://schemas.openxmlformats.org/officeDocument/2006/relationships/hyperlink" Target="http://journals.cluteonline.com/index.php/AJBE/article/view/970/954"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www.aecr.org/images/ImatgesArticles/2012/3/10_MONTERO.pdf" TargetMode="External"/><Relationship Id="rId2" Type="http://schemas.openxmlformats.org/officeDocument/2006/relationships/hyperlink" Target="http://aux.zicklin.baruch.cuny.edu/jrer/papers/abstract/forth/accepted/jrer_148(100305r2).htm"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dx.doi.org/10.1007/s10109-012-0168-x" TargetMode="External"/><Relationship Id="rId2" Type="http://schemas.openxmlformats.org/officeDocument/2006/relationships/hyperlink" Target="https://web.mail.uclm.es/exchweb/bin/redir.asp?URL=http://dx.doi.org/10.1016/j.frl.2012.05.002" TargetMode="External"/><Relationship Id="rId1" Type="http://schemas.openxmlformats.org/officeDocument/2006/relationships/slideLayout" Target="../slideLayouts/slideLayout2.xml"/><Relationship Id="rId4" Type="http://schemas.openxmlformats.org/officeDocument/2006/relationships/hyperlink" Target="http://dx.doi.org/10.1016/j.compenvurbsys.2012.06.005"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C:\Users\rakesh-s\Desktop\spring-ppt-template-green-blue-nature-plants-backgrounds-wallpapers-960x350.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50" y="0"/>
            <a:ext cx="9137650" cy="284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ubtitle 2"/>
          <p:cNvSpPr txBox="1">
            <a:spLocks/>
          </p:cNvSpPr>
          <p:nvPr/>
        </p:nvSpPr>
        <p:spPr>
          <a:xfrm>
            <a:off x="1217613" y="285750"/>
            <a:ext cx="6556375" cy="1163638"/>
          </a:xfrm>
          <a:prstGeom prst="rect">
            <a:avLst/>
          </a:prstGeom>
        </p:spPr>
        <p:txBody>
          <a:bodyP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fontAlgn="auto">
              <a:spcAft>
                <a:spcPts val="0"/>
              </a:spcAft>
              <a:buFont typeface="Arial" panose="020B0604020202020204" pitchFamily="34" charset="0"/>
              <a:buNone/>
              <a:defRPr/>
            </a:pPr>
            <a:r>
              <a:rPr lang="en-US" sz="5400" dirty="0" smtClean="0">
                <a:solidFill>
                  <a:schemeClr val="accent6"/>
                </a:solidFill>
                <a:latin typeface="Stencil" panose="040409050D0802020404" pitchFamily="82" charset="0"/>
              </a:rPr>
              <a:t>OMICS Group</a:t>
            </a:r>
            <a:endParaRPr lang="en-US" sz="5400" dirty="0">
              <a:solidFill>
                <a:schemeClr val="accent6"/>
              </a:solidFill>
              <a:latin typeface="Stencil" panose="040409050D0802020404" pitchFamily="82" charset="0"/>
            </a:endParaRPr>
          </a:p>
        </p:txBody>
      </p:sp>
      <p:sp>
        <p:nvSpPr>
          <p:cNvPr id="6148" name="Rectangle 8"/>
          <p:cNvSpPr>
            <a:spLocks noChangeArrowheads="1"/>
          </p:cNvSpPr>
          <p:nvPr/>
        </p:nvSpPr>
        <p:spPr bwMode="auto">
          <a:xfrm>
            <a:off x="2209800" y="6372225"/>
            <a:ext cx="54562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en-US" sz="2000">
                <a:solidFill>
                  <a:srgbClr val="7030A0"/>
                </a:solidFill>
              </a:rPr>
              <a:t>Contact us at: contact.omics@omicsonline.org</a:t>
            </a:r>
          </a:p>
        </p:txBody>
      </p:sp>
      <p:pic>
        <p:nvPicPr>
          <p:cNvPr id="6149" name="Picture 3" descr="C:\Users\rakesh-s\Desktop\indexFG.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50" y="849313"/>
            <a:ext cx="1981200" cy="1992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Folded Corner 1"/>
          <p:cNvSpPr/>
          <p:nvPr/>
        </p:nvSpPr>
        <p:spPr>
          <a:xfrm>
            <a:off x="6351" y="2849563"/>
            <a:ext cx="9137650" cy="3922712"/>
          </a:xfrm>
          <a:prstGeom prst="foldedCorner">
            <a:avLst/>
          </a:prstGeom>
        </p:spPr>
        <p:style>
          <a:lnRef idx="1">
            <a:schemeClr val="accent5"/>
          </a:lnRef>
          <a:fillRef idx="2">
            <a:schemeClr val="accent5"/>
          </a:fillRef>
          <a:effectRef idx="1">
            <a:schemeClr val="accent5"/>
          </a:effectRef>
          <a:fontRef idx="minor">
            <a:schemeClr val="dk1"/>
          </a:fontRef>
        </p:style>
        <p:txBody>
          <a:bodyPr anchor="ctr"/>
          <a:lstStyle/>
          <a:p>
            <a:pPr fontAlgn="auto">
              <a:spcBef>
                <a:spcPts val="0"/>
              </a:spcBef>
              <a:spcAft>
                <a:spcPts val="0"/>
              </a:spcAft>
              <a:defRPr/>
            </a:pPr>
            <a:r>
              <a:rPr lang="en-US" sz="2200" dirty="0">
                <a:solidFill>
                  <a:srgbClr val="0070C0"/>
                </a:solidFill>
                <a:latin typeface="Nyala" panose="02000504070300020003" pitchFamily="2" charset="0"/>
              </a:rPr>
              <a:t>OMICS Group International through its Open Access Initiative is committed to make genuine and reliable contributions to the scientific community. OMICS Group hosts over </a:t>
            </a:r>
            <a:r>
              <a:rPr lang="en-US" sz="2200" b="1" dirty="0">
                <a:solidFill>
                  <a:srgbClr val="0070C0"/>
                </a:solidFill>
                <a:latin typeface="Nyala" panose="02000504070300020003" pitchFamily="2" charset="0"/>
              </a:rPr>
              <a:t>400</a:t>
            </a:r>
            <a:r>
              <a:rPr lang="en-US" sz="2200" dirty="0">
                <a:solidFill>
                  <a:srgbClr val="0070C0"/>
                </a:solidFill>
                <a:latin typeface="Nyala" panose="02000504070300020003" pitchFamily="2" charset="0"/>
              </a:rPr>
              <a:t> leading-edge peer reviewed Open Access Journals and organizes over </a:t>
            </a:r>
            <a:r>
              <a:rPr lang="en-US" sz="2200" b="1" dirty="0">
                <a:solidFill>
                  <a:srgbClr val="0070C0"/>
                </a:solidFill>
                <a:latin typeface="Nyala" panose="02000504070300020003" pitchFamily="2" charset="0"/>
              </a:rPr>
              <a:t>300</a:t>
            </a:r>
            <a:r>
              <a:rPr lang="en-US" sz="2200" dirty="0">
                <a:solidFill>
                  <a:srgbClr val="0070C0"/>
                </a:solidFill>
                <a:latin typeface="Nyala" panose="02000504070300020003" pitchFamily="2" charset="0"/>
              </a:rPr>
              <a:t> International Conferences annually all over the world. OMICS Publishing Group journals have over </a:t>
            </a:r>
            <a:r>
              <a:rPr lang="en-US" sz="2200" b="1" dirty="0">
                <a:solidFill>
                  <a:srgbClr val="0070C0"/>
                </a:solidFill>
                <a:latin typeface="Nyala" panose="02000504070300020003" pitchFamily="2" charset="0"/>
              </a:rPr>
              <a:t>3 million</a:t>
            </a:r>
            <a:r>
              <a:rPr lang="en-US" sz="2200" dirty="0">
                <a:solidFill>
                  <a:srgbClr val="0070C0"/>
                </a:solidFill>
                <a:latin typeface="Nyala" panose="02000504070300020003" pitchFamily="2" charset="0"/>
              </a:rPr>
              <a:t> readers and the fame and success of the same can be attributed to the strong editorial board which contains over </a:t>
            </a:r>
            <a:r>
              <a:rPr lang="en-US" sz="2200" b="1" dirty="0">
                <a:solidFill>
                  <a:srgbClr val="0070C0"/>
                </a:solidFill>
                <a:latin typeface="Nyala" panose="02000504070300020003" pitchFamily="2" charset="0"/>
              </a:rPr>
              <a:t>30000</a:t>
            </a:r>
            <a:r>
              <a:rPr lang="en-US" sz="2200" dirty="0">
                <a:solidFill>
                  <a:srgbClr val="0070C0"/>
                </a:solidFill>
                <a:latin typeface="Nyala" panose="02000504070300020003" pitchFamily="2" charset="0"/>
              </a:rPr>
              <a:t> eminent personalities that ensure a rapid, quality and quick review process. OMICS Group signed an agreement with more than </a:t>
            </a:r>
            <a:r>
              <a:rPr lang="en-US" sz="2200" b="1" dirty="0">
                <a:solidFill>
                  <a:srgbClr val="0070C0"/>
                </a:solidFill>
                <a:latin typeface="Nyala" panose="02000504070300020003" pitchFamily="2" charset="0"/>
              </a:rPr>
              <a:t>1000</a:t>
            </a:r>
            <a:r>
              <a:rPr lang="en-US" sz="2200" dirty="0">
                <a:solidFill>
                  <a:srgbClr val="0070C0"/>
                </a:solidFill>
                <a:latin typeface="Nyala" panose="02000504070300020003" pitchFamily="2" charset="0"/>
              </a:rPr>
              <a:t> International Societies to make healthcare information Open Access.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625" y="381000"/>
            <a:ext cx="8534400" cy="685800"/>
          </a:xfrm>
        </p:spPr>
        <p:style>
          <a:lnRef idx="3">
            <a:schemeClr val="lt1"/>
          </a:lnRef>
          <a:fillRef idx="1">
            <a:schemeClr val="accent2"/>
          </a:fillRef>
          <a:effectRef idx="1">
            <a:schemeClr val="accent2"/>
          </a:effectRef>
          <a:fontRef idx="minor">
            <a:schemeClr val="lt1"/>
          </a:fontRef>
        </p:style>
        <p:txBody>
          <a:bodyPr/>
          <a:lstStyle/>
          <a:p>
            <a:pPr fontAlgn="auto">
              <a:spcAft>
                <a:spcPts val="0"/>
              </a:spcAft>
              <a:defRPr/>
            </a:pPr>
            <a:r>
              <a:rPr lang="en-US" sz="2600" dirty="0" smtClean="0">
                <a:solidFill>
                  <a:schemeClr val="tx1"/>
                </a:solidFill>
              </a:rPr>
              <a:t>Recent Publications </a:t>
            </a:r>
            <a:r>
              <a:rPr lang="en-US" sz="2600" dirty="0">
                <a:solidFill>
                  <a:schemeClr val="tx1"/>
                </a:solidFill>
              </a:rPr>
              <a:t>Authored </a:t>
            </a:r>
            <a:r>
              <a:rPr lang="en-US" sz="2600" dirty="0" smtClean="0">
                <a:solidFill>
                  <a:schemeClr val="tx1"/>
                </a:solidFill>
              </a:rPr>
              <a:t>by Dr. </a:t>
            </a:r>
            <a:r>
              <a:rPr lang="en-US" sz="2600" dirty="0">
                <a:solidFill>
                  <a:schemeClr val="tx1"/>
                </a:solidFill>
              </a:rPr>
              <a:t>Jose-Maria Montero </a:t>
            </a:r>
            <a:endParaRPr lang="en-US" sz="2600" dirty="0"/>
          </a:p>
        </p:txBody>
      </p:sp>
      <p:sp>
        <p:nvSpPr>
          <p:cNvPr id="15363" name="Marcador de pie de página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pPr fontAlgn="base">
              <a:spcBef>
                <a:spcPct val="0"/>
              </a:spcBef>
              <a:spcAft>
                <a:spcPct val="0"/>
              </a:spcAft>
            </a:pPr>
            <a:r>
              <a:rPr lang="en-US">
                <a:solidFill>
                  <a:srgbClr val="FFFFFF"/>
                </a:solidFill>
              </a:rPr>
              <a:t>Dr. José-María Montero</a:t>
            </a:r>
          </a:p>
        </p:txBody>
      </p:sp>
      <p:sp>
        <p:nvSpPr>
          <p:cNvPr id="15364" name="Marcador de número de diapositiva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pPr fontAlgn="base">
              <a:spcBef>
                <a:spcPct val="0"/>
              </a:spcBef>
              <a:spcAft>
                <a:spcPct val="0"/>
              </a:spcAft>
            </a:pPr>
            <a:fld id="{76C6308F-F06B-42D9-AC49-44CF74D8B347}" type="slidenum">
              <a:rPr lang="en-US">
                <a:solidFill>
                  <a:srgbClr val="FFFFFF"/>
                </a:solidFill>
              </a:rPr>
              <a:pPr fontAlgn="base">
                <a:spcBef>
                  <a:spcPct val="0"/>
                </a:spcBef>
                <a:spcAft>
                  <a:spcPct val="0"/>
                </a:spcAft>
              </a:pPr>
              <a:t>10</a:t>
            </a:fld>
            <a:endParaRPr lang="en-US">
              <a:solidFill>
                <a:srgbClr val="FFFFFF"/>
              </a:solidFill>
            </a:endParaRPr>
          </a:p>
        </p:txBody>
      </p:sp>
      <p:sp>
        <p:nvSpPr>
          <p:cNvPr id="6" name="Rectangle 1"/>
          <p:cNvSpPr>
            <a:spLocks noGrp="1" noChangeArrowheads="1"/>
          </p:cNvSpPr>
          <p:nvPr>
            <p:ph idx="1"/>
          </p:nvPr>
        </p:nvSpPr>
        <p:spPr>
          <a:xfrm>
            <a:off x="301625" y="2033588"/>
            <a:ext cx="8534400" cy="3784600"/>
          </a:xfrm>
        </p:spPr>
        <p:style>
          <a:lnRef idx="2">
            <a:schemeClr val="accent2"/>
          </a:lnRef>
          <a:fillRef idx="1">
            <a:schemeClr val="lt1"/>
          </a:fillRef>
          <a:effectRef idx="0">
            <a:schemeClr val="accent2"/>
          </a:effectRef>
          <a:fontRef idx="minor">
            <a:schemeClr val="dk1"/>
          </a:fontRef>
        </p:style>
        <p:txBody>
          <a:bodyPr rtlCol="0" anchor="ctr">
            <a:spAutoFit/>
          </a:bodyPr>
          <a:lstStyle>
            <a:lvl1pPr eaLnBrk="0" fontAlgn="base" hangingPunct="0">
              <a:spcBef>
                <a:spcPct val="0"/>
              </a:spcBef>
              <a:spcAft>
                <a:spcPct val="0"/>
              </a:spcAft>
              <a:tabLst>
                <a:tab pos="1028700" algn="l"/>
              </a:tabLst>
              <a:defRPr>
                <a:solidFill>
                  <a:schemeClr val="tx1"/>
                </a:solidFill>
                <a:latin typeface="Arial" panose="020B0604020202020204" pitchFamily="34" charset="0"/>
              </a:defRPr>
            </a:lvl1pPr>
            <a:lvl2pPr eaLnBrk="0" fontAlgn="base" hangingPunct="0">
              <a:spcBef>
                <a:spcPct val="0"/>
              </a:spcBef>
              <a:spcAft>
                <a:spcPct val="0"/>
              </a:spcAft>
              <a:tabLst>
                <a:tab pos="1028700" algn="l"/>
              </a:tabLst>
              <a:defRPr>
                <a:solidFill>
                  <a:schemeClr val="tx1"/>
                </a:solidFill>
                <a:latin typeface="Arial" panose="020B0604020202020204" pitchFamily="34" charset="0"/>
              </a:defRPr>
            </a:lvl2pPr>
            <a:lvl3pPr eaLnBrk="0" fontAlgn="base" hangingPunct="0">
              <a:spcBef>
                <a:spcPct val="0"/>
              </a:spcBef>
              <a:spcAft>
                <a:spcPct val="0"/>
              </a:spcAft>
              <a:tabLst>
                <a:tab pos="1028700" algn="l"/>
              </a:tabLst>
              <a:defRPr>
                <a:solidFill>
                  <a:schemeClr val="tx1"/>
                </a:solidFill>
                <a:latin typeface="Arial" panose="020B0604020202020204" pitchFamily="34" charset="0"/>
              </a:defRPr>
            </a:lvl3pPr>
            <a:lvl4pPr eaLnBrk="0" fontAlgn="base" hangingPunct="0">
              <a:spcBef>
                <a:spcPct val="0"/>
              </a:spcBef>
              <a:spcAft>
                <a:spcPct val="0"/>
              </a:spcAft>
              <a:tabLst>
                <a:tab pos="1028700" algn="l"/>
              </a:tabLst>
              <a:defRPr>
                <a:solidFill>
                  <a:schemeClr val="tx1"/>
                </a:solidFill>
                <a:latin typeface="Arial" panose="020B0604020202020204" pitchFamily="34" charset="0"/>
              </a:defRPr>
            </a:lvl4pPr>
            <a:lvl5pPr eaLnBrk="0" fontAlgn="base" hangingPunct="0">
              <a:spcBef>
                <a:spcPct val="0"/>
              </a:spcBef>
              <a:spcAft>
                <a:spcPct val="0"/>
              </a:spcAft>
              <a:tabLst>
                <a:tab pos="1028700" algn="l"/>
              </a:tabLst>
              <a:defRPr>
                <a:solidFill>
                  <a:schemeClr val="tx1"/>
                </a:solidFill>
                <a:latin typeface="Arial" panose="020B0604020202020204" pitchFamily="34" charset="0"/>
              </a:defRPr>
            </a:lvl5pPr>
            <a:lvl6pPr eaLnBrk="0" fontAlgn="base" hangingPunct="0">
              <a:spcBef>
                <a:spcPct val="0"/>
              </a:spcBef>
              <a:spcAft>
                <a:spcPct val="0"/>
              </a:spcAft>
              <a:tabLst>
                <a:tab pos="1028700" algn="l"/>
              </a:tabLst>
              <a:defRPr>
                <a:solidFill>
                  <a:schemeClr val="tx1"/>
                </a:solidFill>
                <a:latin typeface="Arial" panose="020B0604020202020204" pitchFamily="34" charset="0"/>
              </a:defRPr>
            </a:lvl6pPr>
            <a:lvl7pPr eaLnBrk="0" fontAlgn="base" hangingPunct="0">
              <a:spcBef>
                <a:spcPct val="0"/>
              </a:spcBef>
              <a:spcAft>
                <a:spcPct val="0"/>
              </a:spcAft>
              <a:tabLst>
                <a:tab pos="1028700" algn="l"/>
              </a:tabLst>
              <a:defRPr>
                <a:solidFill>
                  <a:schemeClr val="tx1"/>
                </a:solidFill>
                <a:latin typeface="Arial" panose="020B0604020202020204" pitchFamily="34" charset="0"/>
              </a:defRPr>
            </a:lvl7pPr>
            <a:lvl8pPr eaLnBrk="0" fontAlgn="base" hangingPunct="0">
              <a:spcBef>
                <a:spcPct val="0"/>
              </a:spcBef>
              <a:spcAft>
                <a:spcPct val="0"/>
              </a:spcAft>
              <a:tabLst>
                <a:tab pos="1028700" algn="l"/>
              </a:tabLst>
              <a:defRPr>
                <a:solidFill>
                  <a:schemeClr val="tx1"/>
                </a:solidFill>
                <a:latin typeface="Arial" panose="020B0604020202020204" pitchFamily="34" charset="0"/>
              </a:defRPr>
            </a:lvl8pPr>
            <a:lvl9pPr eaLnBrk="0" fontAlgn="base" hangingPunct="0">
              <a:spcBef>
                <a:spcPct val="0"/>
              </a:spcBef>
              <a:spcAft>
                <a:spcPct val="0"/>
              </a:spcAft>
              <a:tabLst>
                <a:tab pos="1028700" algn="l"/>
              </a:tabLst>
              <a:defRPr>
                <a:solidFill>
                  <a:schemeClr val="tx1"/>
                </a:solidFill>
                <a:latin typeface="Arial" panose="020B0604020202020204" pitchFamily="34" charset="0"/>
              </a:defRPr>
            </a:lvl9pPr>
          </a:lstStyle>
          <a:p>
            <a:pPr marL="285750" lvl="1" indent="-285750">
              <a:buClrTx/>
              <a:buSzTx/>
              <a:buFont typeface="Wingdings" panose="05000000000000000000" pitchFamily="2" charset="2"/>
              <a:buChar char="§"/>
              <a:defRPr/>
            </a:pPr>
            <a:r>
              <a:rPr lang="es-ES" altLang="ko-KR" sz="1500" dirty="0" smtClean="0">
                <a:latin typeface="Times New Roman" panose="02020603050405020304" pitchFamily="18" charset="0"/>
                <a:ea typeface="Batang" panose="02030600000101010101" pitchFamily="18" charset="-127"/>
                <a:cs typeface="Times New Roman" panose="02020603050405020304" pitchFamily="18" charset="0"/>
              </a:rPr>
              <a:t>MINGUEZ, R., DURBÁN, M., MONTERO J.M. &amp; LEE, D.-L. (2013). </a:t>
            </a:r>
            <a:r>
              <a:rPr lang="en-GB" altLang="ko-KR" sz="1500" dirty="0" smtClean="0">
                <a:latin typeface="Times New Roman" panose="02020603050405020304" pitchFamily="18" charset="0"/>
                <a:ea typeface="Batang" panose="02030600000101010101" pitchFamily="18" charset="-127"/>
                <a:cs typeface="Times New Roman" panose="02020603050405020304" pitchFamily="18" charset="0"/>
                <a:hlinkClick r:id="rId2"/>
              </a:rPr>
              <a:t>Modelling long term trend and local spatial correlation: a mixed penalized spline and spatial econometrics approach</a:t>
            </a:r>
            <a:r>
              <a:rPr lang="en-GB" altLang="ko-KR" sz="1500" dirty="0" smtClean="0">
                <a:latin typeface="Times New Roman" panose="02020603050405020304" pitchFamily="18" charset="0"/>
                <a:ea typeface="Batang" panose="02030600000101010101" pitchFamily="18" charset="-127"/>
                <a:cs typeface="Times New Roman" panose="02020603050405020304" pitchFamily="18" charset="0"/>
              </a:rPr>
              <a:t>, Statistics and Econometrics Working Papers ws132925, Statistics and Econometrics Department, Universidad Carlos III, Madrid, Spain. </a:t>
            </a:r>
            <a:endParaRPr lang="en-US" altLang="ko-KR" sz="1500" dirty="0" smtClean="0">
              <a:latin typeface="Times New Roman" panose="02020603050405020304" pitchFamily="18" charset="0"/>
              <a:cs typeface="Times New Roman" panose="02020603050405020304" pitchFamily="18" charset="0"/>
            </a:endParaRPr>
          </a:p>
          <a:p>
            <a:pPr marL="285750" lvl="1" indent="-285750">
              <a:buClrTx/>
              <a:buSzTx/>
              <a:buFont typeface="Wingdings" panose="05000000000000000000" pitchFamily="2" charset="2"/>
              <a:buChar char="§"/>
              <a:defRPr/>
            </a:pPr>
            <a:r>
              <a:rPr lang="es-ES" altLang="ko-KR" sz="1500" dirty="0" smtClean="0">
                <a:latin typeface="Times New Roman" panose="02020603050405020304" pitchFamily="18" charset="0"/>
                <a:ea typeface="Batang" panose="02030600000101010101" pitchFamily="18" charset="-127"/>
                <a:cs typeface="Times New Roman" panose="02020603050405020304" pitchFamily="18" charset="0"/>
              </a:rPr>
              <a:t>LAURETI, T., MONTERO, J.-M. &amp; FERNÁNDEZ-AVILÉS, G. (2014). </a:t>
            </a:r>
            <a:r>
              <a:rPr lang="en-GB" altLang="ko-KR" sz="1500" dirty="0" smtClean="0">
                <a:latin typeface="Times New Roman" panose="02020603050405020304" pitchFamily="18" charset="0"/>
                <a:ea typeface="Batang" panose="02030600000101010101" pitchFamily="18" charset="-127"/>
                <a:cs typeface="Times New Roman" panose="02020603050405020304" pitchFamily="18" charset="0"/>
              </a:rPr>
              <a:t>A local scale analysis on influencing factors of NO</a:t>
            </a:r>
            <a:r>
              <a:rPr lang="en-GB" altLang="ko-KR" sz="1500" baseline="-30000" dirty="0" smtClean="0">
                <a:latin typeface="Times New Roman" panose="02020603050405020304" pitchFamily="18" charset="0"/>
                <a:ea typeface="Batang" panose="02030600000101010101" pitchFamily="18" charset="-127"/>
                <a:cs typeface="Times New Roman" panose="02020603050405020304" pitchFamily="18" charset="0"/>
              </a:rPr>
              <a:t>x</a:t>
            </a:r>
            <a:r>
              <a:rPr lang="en-GB" altLang="ko-KR" sz="1500" dirty="0" smtClean="0">
                <a:latin typeface="Times New Roman" panose="02020603050405020304" pitchFamily="18" charset="0"/>
                <a:ea typeface="Batang" panose="02030600000101010101" pitchFamily="18" charset="-127"/>
                <a:cs typeface="Times New Roman" panose="02020603050405020304" pitchFamily="18" charset="0"/>
              </a:rPr>
              <a:t> emissions: Evidence from the Community of Madrid, Spain, </a:t>
            </a:r>
            <a:r>
              <a:rPr lang="en-US" altLang="ko-KR" sz="1500" i="1" dirty="0" smtClean="0">
                <a:latin typeface="Times New Roman" panose="02020603050405020304" pitchFamily="18" charset="0"/>
                <a:ea typeface="Batang" panose="02030600000101010101" pitchFamily="18" charset="-127"/>
                <a:cs typeface="Times New Roman" panose="02020603050405020304" pitchFamily="18" charset="0"/>
              </a:rPr>
              <a:t>Energy Policy,</a:t>
            </a:r>
            <a:r>
              <a:rPr lang="en-US" altLang="ko-KR" sz="1500" dirty="0" smtClean="0">
                <a:latin typeface="Times New Roman" panose="02020603050405020304" pitchFamily="18" charset="0"/>
                <a:ea typeface="Batang" panose="02030600000101010101" pitchFamily="18" charset="-127"/>
                <a:cs typeface="Times New Roman" panose="02020603050405020304" pitchFamily="18" charset="0"/>
              </a:rPr>
              <a:t> </a:t>
            </a:r>
            <a:r>
              <a:rPr lang="en-US" altLang="ko-KR" sz="1500" b="1" dirty="0" smtClean="0">
                <a:latin typeface="Times New Roman" panose="02020603050405020304" pitchFamily="18" charset="0"/>
                <a:ea typeface="Batang" panose="02030600000101010101" pitchFamily="18" charset="-127"/>
                <a:cs typeface="Times New Roman" panose="02020603050405020304" pitchFamily="18" charset="0"/>
              </a:rPr>
              <a:t>74</a:t>
            </a:r>
            <a:r>
              <a:rPr lang="en-US" altLang="ko-KR" sz="1500" dirty="0" smtClean="0">
                <a:latin typeface="Times New Roman" panose="02020603050405020304" pitchFamily="18" charset="0"/>
                <a:ea typeface="Batang" panose="02030600000101010101" pitchFamily="18" charset="-127"/>
                <a:cs typeface="Times New Roman" panose="02020603050405020304" pitchFamily="18" charset="0"/>
              </a:rPr>
              <a:t>, </a:t>
            </a:r>
            <a:r>
              <a:rPr lang="en-US" altLang="ko-KR" sz="1500" dirty="0" smtClean="0">
                <a:solidFill>
                  <a:srgbClr val="2E2E2E"/>
                </a:solidFill>
                <a:latin typeface="Times New Roman" panose="02020603050405020304" pitchFamily="18" charset="0"/>
                <a:ea typeface="Arial Unicode MS" panose="020B0604020202020204" pitchFamily="34" charset="-128"/>
                <a:cs typeface="Times New Roman" panose="02020603050405020304" pitchFamily="18" charset="0"/>
              </a:rPr>
              <a:t>557–568</a:t>
            </a:r>
            <a:r>
              <a:rPr lang="en-US" altLang="ko-KR" sz="1500" i="1" dirty="0" smtClean="0">
                <a:latin typeface="Times New Roman" panose="02020603050405020304" pitchFamily="18" charset="0"/>
                <a:ea typeface="Batang" panose="02030600000101010101" pitchFamily="18" charset="-127"/>
                <a:cs typeface="Times New Roman" panose="02020603050405020304" pitchFamily="18" charset="0"/>
              </a:rPr>
              <a:t>.</a:t>
            </a:r>
            <a:endParaRPr lang="en-US" altLang="ko-KR" sz="1500" dirty="0" smtClean="0">
              <a:latin typeface="Times New Roman" panose="02020603050405020304" pitchFamily="18" charset="0"/>
              <a:cs typeface="Times New Roman" panose="02020603050405020304" pitchFamily="18" charset="0"/>
            </a:endParaRPr>
          </a:p>
          <a:p>
            <a:pPr marL="285750" lvl="1" indent="-285750">
              <a:buClrTx/>
              <a:buSzTx/>
              <a:buFont typeface="Wingdings" panose="05000000000000000000" pitchFamily="2" charset="2"/>
              <a:buChar char="§"/>
              <a:defRPr/>
            </a:pPr>
            <a:r>
              <a:rPr lang="es-ES" altLang="ko-KR" sz="1500" dirty="0" smtClean="0">
                <a:latin typeface="Times New Roman" panose="02020603050405020304" pitchFamily="18" charset="0"/>
                <a:ea typeface="Batang" panose="02030600000101010101" pitchFamily="18" charset="-127"/>
                <a:cs typeface="Times New Roman" panose="02020603050405020304" pitchFamily="18" charset="0"/>
              </a:rPr>
              <a:t>MONTERO, J.-M., FERNÁNDEZ-AVILÉS, G. &amp; MEDINA, M.-A. (2014). </a:t>
            </a:r>
            <a:r>
              <a:rPr lang="en-GB" altLang="ko-KR" sz="1500" dirty="0" smtClean="0">
                <a:latin typeface="Times New Roman" panose="02020603050405020304" pitchFamily="18" charset="0"/>
                <a:ea typeface="Batang" panose="02030600000101010101" pitchFamily="18" charset="-127"/>
                <a:cs typeface="Times New Roman" panose="02020603050405020304" pitchFamily="18" charset="0"/>
              </a:rPr>
              <a:t>Using dissimilarity index for </a:t>
            </a:r>
            <a:r>
              <a:rPr lang="en-GB" altLang="ko-KR" sz="1500" dirty="0" err="1" smtClean="0">
                <a:latin typeface="Times New Roman" panose="02020603050405020304" pitchFamily="18" charset="0"/>
                <a:ea typeface="Batang" panose="02030600000101010101" pitchFamily="18" charset="-127"/>
                <a:cs typeface="Times New Roman" panose="02020603050405020304" pitchFamily="18" charset="0"/>
              </a:rPr>
              <a:t>analyzing</a:t>
            </a:r>
            <a:r>
              <a:rPr lang="en-GB" altLang="ko-KR" sz="1500" dirty="0" smtClean="0">
                <a:latin typeface="Times New Roman" panose="02020603050405020304" pitchFamily="18" charset="0"/>
                <a:ea typeface="Batang" panose="02030600000101010101" pitchFamily="18" charset="-127"/>
                <a:cs typeface="Times New Roman" panose="02020603050405020304" pitchFamily="18" charset="0"/>
              </a:rPr>
              <a:t> gender equity in childcare activities in Spain. </a:t>
            </a:r>
            <a:r>
              <a:rPr lang="en-US" altLang="ko-KR" sz="1500" i="1" dirty="0" smtClean="0">
                <a:latin typeface="Times New Roman" panose="02020603050405020304" pitchFamily="18" charset="0"/>
                <a:ea typeface="Batang" panose="02030600000101010101" pitchFamily="18" charset="-127"/>
                <a:cs typeface="Times New Roman" panose="02020603050405020304" pitchFamily="18" charset="0"/>
              </a:rPr>
              <a:t>Quantitative Methods in Economic Research</a:t>
            </a:r>
            <a:r>
              <a:rPr lang="en-US" altLang="ko-KR" sz="1500" dirty="0" smtClean="0">
                <a:latin typeface="Times New Roman" panose="02020603050405020304" pitchFamily="18" charset="0"/>
                <a:ea typeface="Batang" panose="02030600000101010101" pitchFamily="18" charset="-127"/>
                <a:cs typeface="Times New Roman" panose="02020603050405020304" pitchFamily="18" charset="0"/>
              </a:rPr>
              <a:t>, </a:t>
            </a:r>
            <a:r>
              <a:rPr lang="en-US" altLang="ko-KR" sz="1500" b="1" dirty="0" smtClean="0">
                <a:latin typeface="Times New Roman" panose="02020603050405020304" pitchFamily="18" charset="0"/>
                <a:ea typeface="Batang" panose="02030600000101010101" pitchFamily="18" charset="-127"/>
                <a:cs typeface="Times New Roman" panose="02020603050405020304" pitchFamily="18" charset="0"/>
              </a:rPr>
              <a:t>Vol. XV, No. (1)</a:t>
            </a:r>
            <a:r>
              <a:rPr lang="en-US" altLang="ko-KR" sz="1500" dirty="0" smtClean="0">
                <a:latin typeface="Times New Roman" panose="02020603050405020304" pitchFamily="18" charset="0"/>
                <a:ea typeface="Batang" panose="02030600000101010101" pitchFamily="18" charset="-127"/>
                <a:cs typeface="Times New Roman" panose="02020603050405020304" pitchFamily="18" charset="0"/>
              </a:rPr>
              <a:t>, pp. 133 – 141.</a:t>
            </a:r>
            <a:endParaRPr lang="en-US" altLang="ko-KR" sz="1500" dirty="0" smtClean="0">
              <a:latin typeface="Times New Roman" panose="02020603050405020304" pitchFamily="18" charset="0"/>
              <a:cs typeface="Times New Roman" panose="02020603050405020304" pitchFamily="18" charset="0"/>
            </a:endParaRPr>
          </a:p>
          <a:p>
            <a:pPr marL="285750" lvl="1" indent="-285750">
              <a:buClrTx/>
              <a:buSzTx/>
              <a:buFont typeface="Wingdings" panose="05000000000000000000" pitchFamily="2" charset="2"/>
              <a:buChar char="§"/>
              <a:defRPr/>
            </a:pPr>
            <a:r>
              <a:rPr lang="es-ES" altLang="ko-KR" sz="1500" dirty="0" smtClean="0">
                <a:latin typeface="Times New Roman" panose="02020603050405020304" pitchFamily="18" charset="0"/>
                <a:ea typeface="Batang" panose="02030600000101010101" pitchFamily="18" charset="-127"/>
                <a:cs typeface="Times New Roman" panose="02020603050405020304" pitchFamily="18" charset="0"/>
              </a:rPr>
              <a:t>BASILE, R., DURBAN, M., MINGUEZ; R., MONTERO, J.M. &amp; MUR, J. (2014). </a:t>
            </a:r>
            <a:r>
              <a:rPr lang="en-US" altLang="ko-KR" sz="1500" dirty="0" smtClean="0">
                <a:latin typeface="Times New Roman" panose="02020603050405020304" pitchFamily="18" charset="0"/>
                <a:ea typeface="Batang" panose="02030600000101010101" pitchFamily="18" charset="-127"/>
                <a:cs typeface="Times New Roman" panose="02020603050405020304" pitchFamily="18" charset="0"/>
              </a:rPr>
              <a:t>Modelling regional economic dynamics: spatial dependence, spatial heterogeneity and nonlinearities, </a:t>
            </a:r>
            <a:r>
              <a:rPr lang="en-US" altLang="ko-KR" sz="1500" i="1" dirty="0" smtClean="0">
                <a:latin typeface="Times New Roman" panose="02020603050405020304" pitchFamily="18" charset="0"/>
                <a:ea typeface="Batang" panose="02030600000101010101" pitchFamily="18" charset="-127"/>
                <a:cs typeface="Times New Roman" panose="02020603050405020304" pitchFamily="18" charset="0"/>
              </a:rPr>
              <a:t>Journal of Economic Dynamics and Control</a:t>
            </a:r>
            <a:r>
              <a:rPr lang="en-US" altLang="ko-KR" sz="1500" dirty="0" smtClean="0">
                <a:latin typeface="Times New Roman" panose="02020603050405020304" pitchFamily="18" charset="0"/>
                <a:ea typeface="Batang" panose="02030600000101010101" pitchFamily="18" charset="-127"/>
                <a:cs typeface="Times New Roman" panose="02020603050405020304" pitchFamily="18" charset="0"/>
              </a:rPr>
              <a:t>, </a:t>
            </a:r>
            <a:r>
              <a:rPr lang="en-US" altLang="ko-KR" sz="1500" b="1" dirty="0" smtClean="0">
                <a:latin typeface="Times New Roman" panose="02020603050405020304" pitchFamily="18" charset="0"/>
                <a:ea typeface="Batang" panose="02030600000101010101" pitchFamily="18" charset="-127"/>
                <a:cs typeface="Times New Roman" panose="02020603050405020304" pitchFamily="18" charset="0"/>
              </a:rPr>
              <a:t>48</a:t>
            </a:r>
            <a:r>
              <a:rPr lang="en-US" altLang="ko-KR" sz="1500" dirty="0" smtClean="0">
                <a:latin typeface="Times New Roman" panose="02020603050405020304" pitchFamily="18" charset="0"/>
                <a:ea typeface="Batang" panose="02030600000101010101" pitchFamily="18" charset="-127"/>
                <a:cs typeface="Times New Roman" panose="02020603050405020304" pitchFamily="18" charset="0"/>
              </a:rPr>
              <a:t>, pp. 229–245.  </a:t>
            </a:r>
            <a:r>
              <a:rPr lang="es-ES" altLang="ko-KR" sz="1500" dirty="0" smtClean="0">
                <a:solidFill>
                  <a:srgbClr val="316C9D"/>
                </a:solidFill>
                <a:latin typeface="Times New Roman" panose="02020603050405020304" pitchFamily="18" charset="0"/>
                <a:ea typeface="Batang" panose="02030600000101010101" pitchFamily="18" charset="-127"/>
                <a:cs typeface="Times New Roman" panose="02020603050405020304" pitchFamily="18" charset="0"/>
                <a:hlinkClick r:id="rId3"/>
              </a:rPr>
              <a:t>doi:10.1016/j.jedc.2014.06.011</a:t>
            </a:r>
            <a:r>
              <a:rPr lang="es-ES" altLang="ko-KR" sz="1500" dirty="0" smtClean="0">
                <a:latin typeface="Times New Roman" panose="02020603050405020304" pitchFamily="18" charset="0"/>
                <a:ea typeface="Batang" panose="02030600000101010101" pitchFamily="18" charset="-127"/>
                <a:cs typeface="Times New Roman" panose="02020603050405020304" pitchFamily="18" charset="0"/>
              </a:rPr>
              <a:t>.</a:t>
            </a:r>
            <a:endParaRPr lang="en-US" altLang="ko-KR" sz="1500" dirty="0" smtClean="0">
              <a:latin typeface="Times New Roman" panose="02020603050405020304" pitchFamily="18" charset="0"/>
              <a:cs typeface="Times New Roman" panose="02020603050405020304" pitchFamily="18" charset="0"/>
            </a:endParaRPr>
          </a:p>
          <a:p>
            <a:pPr marL="285750" lvl="1" indent="-285750">
              <a:buClrTx/>
              <a:buSzTx/>
              <a:buFont typeface="Wingdings" panose="05000000000000000000" pitchFamily="2" charset="2"/>
              <a:buChar char="§"/>
              <a:defRPr/>
            </a:pPr>
            <a:r>
              <a:rPr lang="es-ES" altLang="ko-KR" sz="1500" dirty="0" smtClean="0">
                <a:latin typeface="Times New Roman" panose="02020603050405020304" pitchFamily="18" charset="0"/>
                <a:ea typeface="Batang" panose="02030600000101010101" pitchFamily="18" charset="-127"/>
                <a:cs typeface="Times New Roman" panose="02020603050405020304" pitchFamily="18" charset="0"/>
              </a:rPr>
              <a:t>MONTERO, J.M. &amp; FERNÁNDEZ-AVILÉS, G. (2015). </a:t>
            </a:r>
            <a:r>
              <a:rPr lang="en-US" altLang="ko-KR" sz="1500" dirty="0" smtClean="0">
                <a:latin typeface="Times New Roman" panose="02020603050405020304" pitchFamily="18" charset="0"/>
                <a:ea typeface="Batang" panose="02030600000101010101" pitchFamily="18" charset="-127"/>
                <a:cs typeface="Times New Roman" panose="02020603050405020304" pitchFamily="18" charset="0"/>
              </a:rPr>
              <a:t>Functional kriging prediction of pollution series: the </a:t>
            </a:r>
            <a:r>
              <a:rPr lang="en-US" altLang="ko-KR" sz="1500" dirty="0" err="1" smtClean="0">
                <a:latin typeface="Times New Roman" panose="02020603050405020304" pitchFamily="18" charset="0"/>
                <a:ea typeface="Batang" panose="02030600000101010101" pitchFamily="18" charset="-127"/>
                <a:cs typeface="Times New Roman" panose="02020603050405020304" pitchFamily="18" charset="0"/>
              </a:rPr>
              <a:t>geostatistical</a:t>
            </a:r>
            <a:r>
              <a:rPr lang="en-US" altLang="ko-KR" sz="1500" dirty="0" smtClean="0">
                <a:latin typeface="Times New Roman" panose="02020603050405020304" pitchFamily="18" charset="0"/>
                <a:ea typeface="Batang" panose="02030600000101010101" pitchFamily="18" charset="-127"/>
                <a:cs typeface="Times New Roman" panose="02020603050405020304" pitchFamily="18" charset="0"/>
              </a:rPr>
              <a:t> alternative for spatially-fixed, </a:t>
            </a:r>
            <a:r>
              <a:rPr lang="en-US" altLang="ko-KR" sz="1500" i="1" dirty="0" err="1" smtClean="0">
                <a:latin typeface="Times New Roman" panose="02020603050405020304" pitchFamily="18" charset="0"/>
                <a:ea typeface="Batang" panose="02030600000101010101" pitchFamily="18" charset="-127"/>
                <a:cs typeface="Times New Roman" panose="02020603050405020304" pitchFamily="18" charset="0"/>
              </a:rPr>
              <a:t>Estudios</a:t>
            </a:r>
            <a:r>
              <a:rPr lang="en-US" altLang="ko-KR" sz="1500" i="1" dirty="0" smtClean="0">
                <a:latin typeface="Times New Roman" panose="02020603050405020304" pitchFamily="18" charset="0"/>
                <a:ea typeface="Batang" panose="02030600000101010101" pitchFamily="18" charset="-127"/>
                <a:cs typeface="Times New Roman" panose="02020603050405020304" pitchFamily="18" charset="0"/>
              </a:rPr>
              <a:t> de </a:t>
            </a:r>
            <a:r>
              <a:rPr lang="en-US" altLang="ko-KR" sz="1500" i="1" dirty="0" err="1" smtClean="0">
                <a:latin typeface="Times New Roman" panose="02020603050405020304" pitchFamily="18" charset="0"/>
                <a:ea typeface="Batang" panose="02030600000101010101" pitchFamily="18" charset="-127"/>
                <a:cs typeface="Times New Roman" panose="02020603050405020304" pitchFamily="18" charset="0"/>
              </a:rPr>
              <a:t>Economía</a:t>
            </a:r>
            <a:r>
              <a:rPr lang="en-US" altLang="ko-KR" sz="1500" i="1" dirty="0" smtClean="0">
                <a:latin typeface="Times New Roman" panose="02020603050405020304" pitchFamily="18" charset="0"/>
                <a:ea typeface="Batang" panose="02030600000101010101" pitchFamily="18" charset="-127"/>
                <a:cs typeface="Times New Roman" panose="02020603050405020304" pitchFamily="18" charset="0"/>
              </a:rPr>
              <a:t> </a:t>
            </a:r>
            <a:r>
              <a:rPr lang="en-US" altLang="ko-KR" sz="1500" i="1" dirty="0" err="1" smtClean="0">
                <a:latin typeface="Times New Roman" panose="02020603050405020304" pitchFamily="18" charset="0"/>
                <a:ea typeface="Batang" panose="02030600000101010101" pitchFamily="18" charset="-127"/>
                <a:cs typeface="Times New Roman" panose="02020603050405020304" pitchFamily="18" charset="0"/>
              </a:rPr>
              <a:t>Aplicada</a:t>
            </a:r>
            <a:r>
              <a:rPr lang="en-US" altLang="ko-KR" sz="1500" dirty="0" smtClean="0">
                <a:latin typeface="Times New Roman" panose="02020603050405020304" pitchFamily="18" charset="0"/>
                <a:ea typeface="Batang" panose="02030600000101010101" pitchFamily="18" charset="-127"/>
                <a:cs typeface="Times New Roman" panose="02020603050405020304" pitchFamily="18" charset="0"/>
              </a:rPr>
              <a:t>, </a:t>
            </a:r>
            <a:r>
              <a:rPr lang="en-US" altLang="ko-KR" sz="1500" b="1" dirty="0" smtClean="0">
                <a:latin typeface="Times New Roman" panose="02020603050405020304" pitchFamily="18" charset="0"/>
                <a:ea typeface="Batang" panose="02030600000101010101" pitchFamily="18" charset="-127"/>
                <a:cs typeface="Times New Roman" panose="02020603050405020304" pitchFamily="18" charset="0"/>
              </a:rPr>
              <a:t>33</a:t>
            </a:r>
            <a:r>
              <a:rPr lang="en-US" altLang="ko-KR" sz="1500" dirty="0" smtClean="0">
                <a:latin typeface="Times New Roman" panose="02020603050405020304" pitchFamily="18" charset="0"/>
                <a:ea typeface="Batang" panose="02030600000101010101" pitchFamily="18" charset="-127"/>
                <a:cs typeface="Times New Roman" panose="02020603050405020304" pitchFamily="18" charset="0"/>
              </a:rPr>
              <a:t>(1), Accepted for publication.</a:t>
            </a:r>
            <a:endParaRPr lang="en-US" altLang="ko-KR" sz="1500" dirty="0" smtClean="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a:t>Other Research Merits</a:t>
            </a:r>
          </a:p>
        </p:txBody>
      </p:sp>
      <p:sp>
        <p:nvSpPr>
          <p:cNvPr id="16387" name="Content Placeholder 2"/>
          <p:cNvSpPr>
            <a:spLocks noGrp="1"/>
          </p:cNvSpPr>
          <p:nvPr>
            <p:ph idx="1"/>
          </p:nvPr>
        </p:nvSpPr>
        <p:spPr>
          <a:xfrm>
            <a:off x="1143000" y="1709738"/>
            <a:ext cx="7772400" cy="4876800"/>
          </a:xfrm>
        </p:spPr>
        <p:txBody>
          <a:bodyPr/>
          <a:lstStyle/>
          <a:p>
            <a:r>
              <a:rPr lang="en-GB" sz="1500" smtClean="0"/>
              <a:t>Editor in Chief of </a:t>
            </a:r>
            <a:r>
              <a:rPr lang="en-GB" sz="1500" b="1" smtClean="0"/>
              <a:t>AESTIMATIO, The IEB International Journal of Finance</a:t>
            </a:r>
            <a:r>
              <a:rPr lang="en-GB" sz="1500" smtClean="0"/>
              <a:t>, IEB. Website: </a:t>
            </a:r>
            <a:r>
              <a:rPr lang="en-GB" sz="1500" smtClean="0">
                <a:hlinkClick r:id="rId2"/>
              </a:rPr>
              <a:t>http://www.aestimatio.es</a:t>
            </a:r>
            <a:endParaRPr lang="en-GB" sz="1500" smtClean="0"/>
          </a:p>
          <a:p>
            <a:pPr>
              <a:buFont typeface="Courier New" pitchFamily="49" charset="0"/>
              <a:buChar char="o"/>
            </a:pPr>
            <a:endParaRPr lang="en-US" sz="1500" smtClean="0"/>
          </a:p>
          <a:p>
            <a:r>
              <a:rPr lang="en-GB" sz="1500" smtClean="0"/>
              <a:t>Editor of </a:t>
            </a:r>
            <a:r>
              <a:rPr lang="en-GB" sz="1500" b="1" smtClean="0"/>
              <a:t>Clm.economia</a:t>
            </a:r>
            <a:r>
              <a:rPr lang="en-GB" sz="1500" smtClean="0"/>
              <a:t>. Asociación de Economía de Castilla-La Mancha. Website: </a:t>
            </a:r>
            <a:r>
              <a:rPr lang="en-GB" sz="1500" u="sng" smtClean="0">
                <a:hlinkClick r:id="rId3"/>
              </a:rPr>
              <a:t>http://www.clmeconomia.jccm.es</a:t>
            </a:r>
            <a:r>
              <a:rPr lang="en-GB" sz="1500" smtClean="0"/>
              <a:t>.</a:t>
            </a:r>
          </a:p>
          <a:p>
            <a:endParaRPr lang="en-GB" sz="1500" smtClean="0"/>
          </a:p>
          <a:p>
            <a:endParaRPr lang="en-US" sz="1500" smtClean="0"/>
          </a:p>
          <a:p>
            <a:r>
              <a:rPr lang="en-GB" sz="1500" b="1" smtClean="0"/>
              <a:t>Member of the Board of Editors</a:t>
            </a:r>
            <a:r>
              <a:rPr lang="en-GB" sz="1500" smtClean="0"/>
              <a:t> of:</a:t>
            </a:r>
          </a:p>
          <a:p>
            <a:pPr lvl="1">
              <a:buSzPct val="150000"/>
              <a:buFont typeface="Arial" pitchFamily="34" charset="0"/>
              <a:buBlip>
                <a:blip r:embed="rId4"/>
              </a:buBlip>
            </a:pPr>
            <a:r>
              <a:rPr lang="en-GB" sz="1500" smtClean="0"/>
              <a:t> </a:t>
            </a:r>
            <a:r>
              <a:rPr lang="en-US" sz="1500" b="1" i="1" smtClean="0"/>
              <a:t>Estadística Española</a:t>
            </a:r>
            <a:r>
              <a:rPr lang="en-GB" sz="1500" b="1" smtClean="0"/>
              <a:t>  (</a:t>
            </a:r>
            <a:r>
              <a:rPr lang="en-GB" sz="1500" smtClean="0"/>
              <a:t>Official Journal of the Spanish Statistical Institute)</a:t>
            </a:r>
            <a:r>
              <a:rPr lang="en-GB" sz="1500" b="1" smtClean="0"/>
              <a:t>, </a:t>
            </a:r>
          </a:p>
          <a:p>
            <a:pPr lvl="1">
              <a:buSzPct val="150000"/>
              <a:buFont typeface="Arial" pitchFamily="34" charset="0"/>
              <a:buBlip>
                <a:blip r:embed="rId4"/>
              </a:buBlip>
            </a:pPr>
            <a:r>
              <a:rPr lang="en-GB" sz="1500" b="1" i="1" smtClean="0"/>
              <a:t>Journal of Economic Asymmetries</a:t>
            </a:r>
            <a:r>
              <a:rPr lang="en-GB" sz="1500" smtClean="0"/>
              <a:t> (</a:t>
            </a:r>
            <a:r>
              <a:rPr lang="en-US" sz="1500" smtClean="0"/>
              <a:t>Athenian Policy Forum),</a:t>
            </a:r>
          </a:p>
          <a:p>
            <a:pPr lvl="1">
              <a:buSzPct val="150000"/>
              <a:buFont typeface="Arial" pitchFamily="34" charset="0"/>
              <a:buBlip>
                <a:blip r:embed="rId4"/>
              </a:buBlip>
            </a:pPr>
            <a:r>
              <a:rPr lang="en-GB" sz="1500" b="1" i="1" smtClean="0"/>
              <a:t>Revista de Estudos Euro Rexionais</a:t>
            </a:r>
            <a:r>
              <a:rPr lang="en-GB" sz="1500" b="1" smtClean="0"/>
              <a:t> (</a:t>
            </a:r>
            <a:r>
              <a:rPr lang="en-GB" sz="1500" smtClean="0"/>
              <a:t>Centro de Estudos EURO [REGIONAIS] REXIONAIS Galicia-Norte de Portugal),</a:t>
            </a:r>
            <a:endParaRPr lang="en-GB" sz="1500" b="1" smtClean="0"/>
          </a:p>
          <a:p>
            <a:pPr lvl="1">
              <a:buSzPct val="150000"/>
              <a:buFont typeface="Arial" pitchFamily="34" charset="0"/>
              <a:buBlip>
                <a:blip r:embed="rId4"/>
              </a:buBlip>
            </a:pPr>
            <a:r>
              <a:rPr lang="en-US" sz="1500" b="1" i="1" smtClean="0"/>
              <a:t>International Advances in Economic Research</a:t>
            </a:r>
            <a:r>
              <a:rPr lang="en-US" sz="1500" smtClean="0"/>
              <a:t> (Springer Verlag), </a:t>
            </a:r>
          </a:p>
          <a:p>
            <a:pPr lvl="1">
              <a:buSzPct val="150000"/>
              <a:buFont typeface="Arial" pitchFamily="34" charset="0"/>
              <a:buBlip>
                <a:blip r:embed="rId4"/>
              </a:buBlip>
            </a:pPr>
            <a:r>
              <a:rPr lang="en-US" sz="1500" b="1" i="1" smtClean="0"/>
              <a:t>Montenegrin Journal of Economics</a:t>
            </a:r>
            <a:r>
              <a:rPr lang="en-US" sz="1500" smtClean="0"/>
              <a:t>, </a:t>
            </a:r>
          </a:p>
          <a:p>
            <a:pPr lvl="1">
              <a:buSzPct val="150000"/>
              <a:buFont typeface="Arial" pitchFamily="34" charset="0"/>
              <a:buBlip>
                <a:blip r:embed="rId4"/>
              </a:buBlip>
            </a:pPr>
            <a:r>
              <a:rPr lang="en-US" sz="1500" b="1" i="1" smtClean="0"/>
              <a:t>Geoinformatics &amp; Geostatistics</a:t>
            </a:r>
            <a:r>
              <a:rPr lang="en-US" sz="1500" b="1" smtClean="0"/>
              <a:t> </a:t>
            </a:r>
            <a:r>
              <a:rPr lang="en-US" sz="1500" smtClean="0"/>
              <a:t>(SciTechnol), </a:t>
            </a:r>
          </a:p>
          <a:p>
            <a:pPr lvl="1">
              <a:buSzPct val="150000"/>
              <a:buFont typeface="Arial" pitchFamily="34" charset="0"/>
              <a:buBlip>
                <a:blip r:embed="rId4"/>
              </a:buBlip>
            </a:pPr>
            <a:r>
              <a:rPr lang="en-US" sz="1500" b="1" i="1" smtClean="0"/>
              <a:t>Journal of Advance Innovations, Thoughts &amp; Ideas</a:t>
            </a:r>
          </a:p>
          <a:p>
            <a:pPr lvl="1">
              <a:buSzPct val="150000"/>
              <a:buFont typeface="Arial" pitchFamily="34" charset="0"/>
              <a:buBlip>
                <a:blip r:embed="rId4"/>
              </a:buBlip>
            </a:pPr>
            <a:r>
              <a:rPr lang="en-US" sz="1500" b="1" i="1" smtClean="0"/>
              <a:t>…</a:t>
            </a:r>
            <a:endParaRPr lang="en-US" sz="1500" smtClean="0"/>
          </a:p>
        </p:txBody>
      </p:sp>
      <p:sp>
        <p:nvSpPr>
          <p:cNvPr id="16388" name="Marcador de pie de página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pPr fontAlgn="base">
              <a:spcBef>
                <a:spcPct val="0"/>
              </a:spcBef>
              <a:spcAft>
                <a:spcPct val="0"/>
              </a:spcAft>
            </a:pPr>
            <a:r>
              <a:rPr lang="en-US">
                <a:solidFill>
                  <a:srgbClr val="FFFFFF"/>
                </a:solidFill>
              </a:rPr>
              <a:t>Dr. José-María Montero</a:t>
            </a:r>
          </a:p>
        </p:txBody>
      </p:sp>
      <p:sp>
        <p:nvSpPr>
          <p:cNvPr id="16389" name="Marcador de número de diapositiva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pPr fontAlgn="base">
              <a:spcBef>
                <a:spcPct val="0"/>
              </a:spcBef>
              <a:spcAft>
                <a:spcPct val="0"/>
              </a:spcAft>
            </a:pPr>
            <a:fld id="{28965C2B-C81B-4FB5-80A0-3C7122DAFFA9}" type="slidenum">
              <a:rPr lang="en-US">
                <a:solidFill>
                  <a:srgbClr val="FFFFFF"/>
                </a:solidFill>
              </a:rPr>
              <a:pPr fontAlgn="base">
                <a:spcBef>
                  <a:spcPct val="0"/>
                </a:spcBef>
                <a:spcAft>
                  <a:spcPct val="0"/>
                </a:spcAft>
              </a:pPr>
              <a:t>11</a:t>
            </a:fld>
            <a:endParaRPr lang="en-US">
              <a:solidFill>
                <a:srgbClr val="FFFFFF"/>
              </a:solidFill>
            </a:endParaRPr>
          </a:p>
        </p:txBody>
      </p:sp>
      <p:pic>
        <p:nvPicPr>
          <p:cNvPr id="16390" name="Picture 4" descr="aestp"/>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7038" y="1543050"/>
            <a:ext cx="663575" cy="901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91" name="Picture 5" descr="Ver imagen en tamaño completo"/>
          <p:cNvPicPr>
            <a:picLocks noChangeAspect="1" noChangeArrowheads="1"/>
          </p:cNvPicPr>
          <p:nvPr/>
        </p:nvPicPr>
        <p:blipFill>
          <a:blip r:embed="rId6" r:link="rId7" cstate="print">
            <a:extLst>
              <a:ext uri="{28A0092B-C50C-407E-A947-70E740481C1C}">
                <a14:useLocalDpi xmlns:a14="http://schemas.microsoft.com/office/drawing/2010/main" val="0"/>
              </a:ext>
            </a:extLst>
          </a:blip>
          <a:srcRect/>
          <a:stretch>
            <a:fillRect/>
          </a:stretch>
        </p:blipFill>
        <p:spPr bwMode="auto">
          <a:xfrm>
            <a:off x="427038" y="2514600"/>
            <a:ext cx="663575" cy="984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a:t>Other Research Merits</a:t>
            </a:r>
          </a:p>
        </p:txBody>
      </p:sp>
      <p:sp>
        <p:nvSpPr>
          <p:cNvPr id="17411" name="Marcador de pie de página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pPr fontAlgn="base">
              <a:spcBef>
                <a:spcPct val="0"/>
              </a:spcBef>
              <a:spcAft>
                <a:spcPct val="0"/>
              </a:spcAft>
            </a:pPr>
            <a:r>
              <a:rPr lang="en-US">
                <a:solidFill>
                  <a:srgbClr val="FFFFFF"/>
                </a:solidFill>
              </a:rPr>
              <a:t>Dr. José-María Montero</a:t>
            </a:r>
          </a:p>
        </p:txBody>
      </p:sp>
      <p:sp>
        <p:nvSpPr>
          <p:cNvPr id="17412" name="Marcador de número de diapositiva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pPr fontAlgn="base">
              <a:spcBef>
                <a:spcPct val="0"/>
              </a:spcBef>
              <a:spcAft>
                <a:spcPct val="0"/>
              </a:spcAft>
            </a:pPr>
            <a:fld id="{677A0281-A9A2-4EC7-948F-212406384248}" type="slidenum">
              <a:rPr lang="en-US">
                <a:solidFill>
                  <a:srgbClr val="FFFFFF"/>
                </a:solidFill>
              </a:rPr>
              <a:pPr fontAlgn="base">
                <a:spcBef>
                  <a:spcPct val="0"/>
                </a:spcBef>
                <a:spcAft>
                  <a:spcPct val="0"/>
                </a:spcAft>
              </a:pPr>
              <a:t>12</a:t>
            </a:fld>
            <a:endParaRPr lang="en-US">
              <a:solidFill>
                <a:srgbClr val="FFFFFF"/>
              </a:solidFill>
            </a:endParaRPr>
          </a:p>
        </p:txBody>
      </p:sp>
      <p:sp>
        <p:nvSpPr>
          <p:cNvPr id="17413" name="Rectangle 1"/>
          <p:cNvSpPr>
            <a:spLocks noGrp="1" noChangeArrowheads="1"/>
          </p:cNvSpPr>
          <p:nvPr>
            <p:ph idx="1"/>
          </p:nvPr>
        </p:nvSpPr>
        <p:spPr>
          <a:xfrm>
            <a:off x="1619250" y="1538288"/>
            <a:ext cx="7067550" cy="4786312"/>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eaLnBrk="0" hangingPunct="0">
              <a:spcBef>
                <a:spcPct val="0"/>
              </a:spcBef>
              <a:buClrTx/>
              <a:buSzTx/>
              <a:buFont typeface="Wingdings" pitchFamily="2" charset="2"/>
              <a:buChar char="§"/>
            </a:pPr>
            <a:r>
              <a:rPr lang="es-ES" altLang="ko-KR" sz="1500" smtClean="0">
                <a:latin typeface="Times New Roman" pitchFamily="18" charset="0"/>
                <a:ea typeface="Batang" pitchFamily="18" charset="-127"/>
                <a:cs typeface="Times New Roman" pitchFamily="18" charset="0"/>
              </a:rPr>
              <a:t>Research Fellow de la </a:t>
            </a:r>
            <a:r>
              <a:rPr lang="es-ES" altLang="ko-KR" sz="1500" b="1" smtClean="0">
                <a:latin typeface="Times New Roman" pitchFamily="18" charset="0"/>
                <a:ea typeface="Batang" pitchFamily="18" charset="-127"/>
                <a:cs typeface="Times New Roman" pitchFamily="18" charset="0"/>
              </a:rPr>
              <a:t>Athenian Policy Foru</a:t>
            </a:r>
            <a:r>
              <a:rPr lang="es-ES" altLang="ko-KR" sz="1500" smtClean="0">
                <a:latin typeface="Times New Roman" pitchFamily="18" charset="0"/>
                <a:ea typeface="Batang" pitchFamily="18" charset="-127"/>
                <a:cs typeface="Times New Roman" pitchFamily="18" charset="0"/>
              </a:rPr>
              <a:t> </a:t>
            </a:r>
            <a:r>
              <a:rPr lang="es-ES" altLang="ko-KR" sz="1500" b="1" smtClean="0">
                <a:latin typeface="Times New Roman" pitchFamily="18" charset="0"/>
                <a:ea typeface="Batang" pitchFamily="18" charset="-127"/>
                <a:cs typeface="Times New Roman" pitchFamily="18" charset="0"/>
              </a:rPr>
              <a:t>m</a:t>
            </a:r>
            <a:r>
              <a:rPr lang="es-ES" altLang="ko-KR" sz="1500" smtClean="0">
                <a:latin typeface="Times New Roman" pitchFamily="18" charset="0"/>
                <a:ea typeface="Batang" pitchFamily="18" charset="-127"/>
                <a:cs typeface="Times New Roman" pitchFamily="18" charset="0"/>
              </a:rPr>
              <a:t> de la Universidad de York. </a:t>
            </a:r>
          </a:p>
          <a:p>
            <a:pPr eaLnBrk="0" hangingPunct="0">
              <a:spcBef>
                <a:spcPct val="0"/>
              </a:spcBef>
              <a:buClrTx/>
              <a:buSzTx/>
              <a:buFont typeface="Wingdings" pitchFamily="2" charset="2"/>
              <a:buChar char="§"/>
            </a:pPr>
            <a:endParaRPr lang="es-ES" altLang="ko-KR" sz="1500" smtClean="0">
              <a:latin typeface="Times New Roman" pitchFamily="18" charset="0"/>
              <a:ea typeface="Batang" pitchFamily="18" charset="-127"/>
              <a:cs typeface="Times New Roman" pitchFamily="18" charset="0"/>
            </a:endParaRPr>
          </a:p>
          <a:p>
            <a:pPr eaLnBrk="0" hangingPunct="0">
              <a:spcBef>
                <a:spcPct val="0"/>
              </a:spcBef>
              <a:buClrTx/>
              <a:buSzTx/>
              <a:buFont typeface="Wingdings" pitchFamily="2" charset="2"/>
              <a:buChar char="§"/>
            </a:pPr>
            <a:endParaRPr lang="es-ES" altLang="ko-KR" sz="1500" smtClean="0">
              <a:latin typeface="Times New Roman" pitchFamily="18" charset="0"/>
              <a:ea typeface="Batang" pitchFamily="18" charset="-127"/>
              <a:cs typeface="Times New Roman" pitchFamily="18" charset="0"/>
            </a:endParaRPr>
          </a:p>
          <a:p>
            <a:pPr eaLnBrk="0" hangingPunct="0">
              <a:spcBef>
                <a:spcPct val="0"/>
              </a:spcBef>
              <a:buClrTx/>
              <a:buSzTx/>
              <a:buFont typeface="Wingdings" pitchFamily="2" charset="2"/>
              <a:buChar char="§"/>
            </a:pPr>
            <a:r>
              <a:rPr lang="en-GB" sz="1500" smtClean="0">
                <a:latin typeface="Times New Roman" pitchFamily="18" charset="0"/>
                <a:cs typeface="Times New Roman" pitchFamily="18" charset="0"/>
              </a:rPr>
              <a:t>Director o</a:t>
            </a:r>
            <a:r>
              <a:rPr lang="en-US" sz="1500" smtClean="0">
                <a:latin typeface="Times New Roman" pitchFamily="18" charset="0"/>
                <a:cs typeface="Times New Roman" pitchFamily="18" charset="0"/>
              </a:rPr>
              <a:t>f the </a:t>
            </a:r>
            <a:r>
              <a:rPr lang="en-US" sz="1500" b="1" smtClean="0">
                <a:latin typeface="Times New Roman" pitchFamily="18" charset="0"/>
                <a:cs typeface="Times New Roman" pitchFamily="18" charset="0"/>
              </a:rPr>
              <a:t>Quarterly Report of Economic Situation and Perspectives of Castilla-La Mancha</a:t>
            </a:r>
            <a:r>
              <a:rPr lang="es-ES" sz="1500" smtClean="0">
                <a:latin typeface="Times New Roman" pitchFamily="18" charset="0"/>
                <a:cs typeface="Times New Roman" pitchFamily="18" charset="0"/>
              </a:rPr>
              <a:t>.</a:t>
            </a:r>
          </a:p>
          <a:p>
            <a:pPr eaLnBrk="0" hangingPunct="0">
              <a:spcBef>
                <a:spcPct val="0"/>
              </a:spcBef>
              <a:buClrTx/>
              <a:buSzTx/>
              <a:buFont typeface="Wingdings" pitchFamily="2" charset="2"/>
              <a:buChar char="§"/>
            </a:pPr>
            <a:endParaRPr lang="es-ES" altLang="ko-KR" sz="1500" smtClean="0">
              <a:latin typeface="Times New Roman" pitchFamily="18" charset="0"/>
              <a:ea typeface="Batang" pitchFamily="18" charset="-127"/>
            </a:endParaRPr>
          </a:p>
          <a:p>
            <a:pPr eaLnBrk="0" hangingPunct="0">
              <a:spcBef>
                <a:spcPct val="0"/>
              </a:spcBef>
              <a:buClrTx/>
              <a:buSzTx/>
              <a:buFont typeface="Wingdings" pitchFamily="2" charset="2"/>
              <a:buChar char="§"/>
            </a:pPr>
            <a:endParaRPr lang="es-ES" altLang="ko-KR" sz="1500" smtClean="0">
              <a:latin typeface="Times New Roman" pitchFamily="18" charset="0"/>
              <a:ea typeface="Batang" pitchFamily="18" charset="-127"/>
            </a:endParaRPr>
          </a:p>
          <a:p>
            <a:pPr eaLnBrk="0" hangingPunct="0">
              <a:spcBef>
                <a:spcPct val="0"/>
              </a:spcBef>
              <a:buClrTx/>
              <a:buSzTx/>
              <a:buFont typeface="Wingdings" pitchFamily="2" charset="2"/>
              <a:buChar char="§"/>
            </a:pPr>
            <a:r>
              <a:rPr lang="en-GB" sz="1500" smtClean="0">
                <a:latin typeface="Times New Roman" pitchFamily="18" charset="0"/>
                <a:cs typeface="Times New Roman" pitchFamily="18" charset="0"/>
              </a:rPr>
              <a:t>Coordinator of the </a:t>
            </a:r>
            <a:r>
              <a:rPr lang="en-GB" sz="1500" b="1" smtClean="0">
                <a:latin typeface="Times New Roman" pitchFamily="18" charset="0"/>
                <a:cs typeface="Times New Roman" pitchFamily="18" charset="0"/>
              </a:rPr>
              <a:t>Castilla-La Mancha Hispalink Team</a:t>
            </a:r>
            <a:r>
              <a:rPr lang="en-GB" sz="1500" smtClean="0">
                <a:latin typeface="Times New Roman" pitchFamily="18" charset="0"/>
                <a:cs typeface="Times New Roman" pitchFamily="18" charset="0"/>
              </a:rPr>
              <a:t>  (Hispalink Team Network, Regional Analysis).</a:t>
            </a:r>
          </a:p>
          <a:p>
            <a:pPr eaLnBrk="0" hangingPunct="0">
              <a:spcBef>
                <a:spcPct val="0"/>
              </a:spcBef>
              <a:buClrTx/>
              <a:buSzTx/>
              <a:buFont typeface="Wingdings" pitchFamily="2" charset="2"/>
              <a:buChar char="§"/>
            </a:pPr>
            <a:endParaRPr lang="en-GB" altLang="ko-KR" sz="1500" smtClean="0">
              <a:latin typeface="Times New Roman" pitchFamily="18" charset="0"/>
              <a:ea typeface="Batang" pitchFamily="18" charset="-127"/>
            </a:endParaRPr>
          </a:p>
          <a:p>
            <a:pPr eaLnBrk="0" hangingPunct="0">
              <a:spcBef>
                <a:spcPct val="0"/>
              </a:spcBef>
              <a:buClrTx/>
              <a:buSzTx/>
              <a:buFont typeface="Wingdings" pitchFamily="2" charset="2"/>
              <a:buChar char="§"/>
            </a:pPr>
            <a:endParaRPr lang="en-GB" altLang="ko-KR" sz="1500" smtClean="0">
              <a:latin typeface="Times New Roman" pitchFamily="18" charset="0"/>
              <a:ea typeface="Batang" pitchFamily="18" charset="-127"/>
            </a:endParaRPr>
          </a:p>
          <a:p>
            <a:pPr eaLnBrk="0" hangingPunct="0">
              <a:spcBef>
                <a:spcPct val="0"/>
              </a:spcBef>
              <a:buClrTx/>
              <a:buSzTx/>
              <a:buFont typeface="Wingdings" pitchFamily="2" charset="2"/>
              <a:buChar char="§"/>
            </a:pPr>
            <a:r>
              <a:rPr lang="en-US" sz="1500" smtClean="0">
                <a:latin typeface="Times New Roman" pitchFamily="18" charset="0"/>
                <a:cs typeface="Times New Roman" pitchFamily="18" charset="0"/>
              </a:rPr>
              <a:t>Honorary Lifetime Member of the International Atlantic Economic Society (April, 2014).</a:t>
            </a:r>
          </a:p>
          <a:p>
            <a:pPr eaLnBrk="0" hangingPunct="0">
              <a:spcBef>
                <a:spcPct val="0"/>
              </a:spcBef>
              <a:buClrTx/>
              <a:buSzTx/>
              <a:buFont typeface="Wingdings" pitchFamily="2" charset="2"/>
              <a:buChar char="§"/>
            </a:pPr>
            <a:endParaRPr lang="en-GB" altLang="ko-KR" sz="1500" smtClean="0">
              <a:latin typeface="Times New Roman" pitchFamily="18" charset="0"/>
              <a:ea typeface="Batang" pitchFamily="18" charset="-127"/>
            </a:endParaRPr>
          </a:p>
          <a:p>
            <a:pPr eaLnBrk="0" hangingPunct="0">
              <a:spcBef>
                <a:spcPct val="0"/>
              </a:spcBef>
              <a:buClrTx/>
              <a:buSzTx/>
              <a:buFont typeface="Wingdings" pitchFamily="2" charset="2"/>
              <a:buChar char="§"/>
            </a:pPr>
            <a:endParaRPr lang="en-GB" altLang="ko-KR" sz="1500" smtClean="0">
              <a:latin typeface="Times New Roman" pitchFamily="18" charset="0"/>
              <a:ea typeface="Batang" pitchFamily="18" charset="-127"/>
            </a:endParaRPr>
          </a:p>
          <a:p>
            <a:pPr eaLnBrk="0" hangingPunct="0">
              <a:spcBef>
                <a:spcPct val="0"/>
              </a:spcBef>
              <a:buClrTx/>
              <a:buSzTx/>
              <a:buFont typeface="Wingdings" pitchFamily="2" charset="2"/>
              <a:buChar char="§"/>
            </a:pPr>
            <a:r>
              <a:rPr lang="en-US" sz="1600" smtClean="0">
                <a:latin typeface="Times New Roman" pitchFamily="18" charset="0"/>
                <a:cs typeface="Times New Roman" pitchFamily="18" charset="0"/>
              </a:rPr>
              <a:t>Member of the Board of The International Colloquium on Current Economic and Social Topics CEST’2013 focused on Gender Disparities and Financial Markets Analysis. Chair of the Seminar on Current Economic Topics - Financial Markets Analysis. </a:t>
            </a:r>
            <a:r>
              <a:rPr lang="en-US" sz="1600" u="sng" smtClean="0">
                <a:latin typeface="Times New Roman" pitchFamily="18" charset="0"/>
                <a:cs typeface="Times New Roman" pitchFamily="18" charset="0"/>
                <a:hlinkClick r:id="rId2"/>
              </a:rPr>
              <a:t>http://science24.com/event/cest2013/</a:t>
            </a:r>
            <a:endParaRPr lang="en-US" sz="1600" u="sng" smtClean="0"/>
          </a:p>
          <a:p>
            <a:pPr eaLnBrk="0" hangingPunct="0">
              <a:spcBef>
                <a:spcPct val="0"/>
              </a:spcBef>
              <a:buClrTx/>
              <a:buSzTx/>
              <a:buFont typeface="Wingdings" pitchFamily="2" charset="2"/>
              <a:buChar char="§"/>
            </a:pPr>
            <a:endParaRPr lang="en-US" sz="1600" smtClean="0"/>
          </a:p>
        </p:txBody>
      </p:sp>
      <p:pic>
        <p:nvPicPr>
          <p:cNvPr id="17414" name="Picture 2" descr="http://www.apforum.org/Image1.gif"/>
          <p:cNvPicPr>
            <a:picLocks noChangeAspect="1" noChangeArrowheads="1"/>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271463" y="1524000"/>
            <a:ext cx="11430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5" name="Picture 3" descr="Ver imagen en tamaño completo"/>
          <p:cNvPicPr>
            <a:picLocks noChangeAspect="1" noChangeArrowheads="1"/>
          </p:cNvPicPr>
          <p:nvPr/>
        </p:nvPicPr>
        <p:blipFill>
          <a:blip r:embed="rId5" r:link="rId6">
            <a:extLst>
              <a:ext uri="{28A0092B-C50C-407E-A947-70E740481C1C}">
                <a14:useLocalDpi xmlns:a14="http://schemas.microsoft.com/office/drawing/2010/main" val="0"/>
              </a:ext>
            </a:extLst>
          </a:blip>
          <a:srcRect/>
          <a:stretch>
            <a:fillRect/>
          </a:stretch>
        </p:blipFill>
        <p:spPr bwMode="auto">
          <a:xfrm>
            <a:off x="604838" y="2438400"/>
            <a:ext cx="476250" cy="657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6" name="Picture 4" descr="http://www.hispalink.es/castill-lamancha/logo.gif"/>
          <p:cNvPicPr>
            <a:picLocks noChangeAspect="1" noChangeArrowheads="1"/>
          </p:cNvPicPr>
          <p:nvPr/>
        </p:nvPicPr>
        <p:blipFill>
          <a:blip r:embed="rId7" r:link="rId8">
            <a:extLst>
              <a:ext uri="{28A0092B-C50C-407E-A947-70E740481C1C}">
                <a14:useLocalDpi xmlns:a14="http://schemas.microsoft.com/office/drawing/2010/main" val="0"/>
              </a:ext>
            </a:extLst>
          </a:blip>
          <a:srcRect/>
          <a:stretch>
            <a:fillRect/>
          </a:stretch>
        </p:blipFill>
        <p:spPr bwMode="auto">
          <a:xfrm>
            <a:off x="187325" y="3482975"/>
            <a:ext cx="1227138" cy="327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7" name="Imagen 6"/>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a:off x="604838" y="4038600"/>
            <a:ext cx="566737" cy="808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8" name="Imagen 7"/>
          <p:cNvPicPr>
            <a:picLocks noChangeAspect="1"/>
          </p:cNvPicPr>
          <p:nvPr/>
        </p:nvPicPr>
        <p:blipFill>
          <a:blip r:embed="rId10">
            <a:extLst>
              <a:ext uri="{28A0092B-C50C-407E-A947-70E740481C1C}">
                <a14:useLocalDpi xmlns:a14="http://schemas.microsoft.com/office/drawing/2010/main" val="0"/>
              </a:ext>
            </a:extLst>
          </a:blip>
          <a:srcRect/>
          <a:stretch>
            <a:fillRect/>
          </a:stretch>
        </p:blipFill>
        <p:spPr bwMode="auto">
          <a:xfrm>
            <a:off x="193675" y="5334000"/>
            <a:ext cx="1455738"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a:t>Other Research Merits</a:t>
            </a:r>
          </a:p>
        </p:txBody>
      </p:sp>
      <p:sp>
        <p:nvSpPr>
          <p:cNvPr id="18435" name="Marcador de pie de página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pPr fontAlgn="base">
              <a:spcBef>
                <a:spcPct val="0"/>
              </a:spcBef>
              <a:spcAft>
                <a:spcPct val="0"/>
              </a:spcAft>
            </a:pPr>
            <a:r>
              <a:rPr lang="en-US">
                <a:solidFill>
                  <a:srgbClr val="FFFFFF"/>
                </a:solidFill>
              </a:rPr>
              <a:t>Dr. José-María Montero</a:t>
            </a:r>
          </a:p>
        </p:txBody>
      </p:sp>
      <p:sp>
        <p:nvSpPr>
          <p:cNvPr id="18436" name="Marcador de número de diapositiva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pPr fontAlgn="base">
              <a:spcBef>
                <a:spcPct val="0"/>
              </a:spcBef>
              <a:spcAft>
                <a:spcPct val="0"/>
              </a:spcAft>
            </a:pPr>
            <a:fld id="{4EF1374F-E775-45A4-AD07-913622F7676D}" type="slidenum">
              <a:rPr lang="en-US">
                <a:solidFill>
                  <a:srgbClr val="FFFFFF"/>
                </a:solidFill>
              </a:rPr>
              <a:pPr fontAlgn="base">
                <a:spcBef>
                  <a:spcPct val="0"/>
                </a:spcBef>
                <a:spcAft>
                  <a:spcPct val="0"/>
                </a:spcAft>
              </a:pPr>
              <a:t>13</a:t>
            </a:fld>
            <a:endParaRPr lang="en-US">
              <a:solidFill>
                <a:srgbClr val="FFFFFF"/>
              </a:solidFill>
            </a:endParaRPr>
          </a:p>
        </p:txBody>
      </p:sp>
      <p:graphicFrame>
        <p:nvGraphicFramePr>
          <p:cNvPr id="7" name="Tabla 6"/>
          <p:cNvGraphicFramePr>
            <a:graphicFrameLocks noGrp="1"/>
          </p:cNvGraphicFramePr>
          <p:nvPr/>
        </p:nvGraphicFramePr>
        <p:xfrm>
          <a:off x="457200" y="1600200"/>
          <a:ext cx="8001000" cy="5577840"/>
        </p:xfrm>
        <a:graphic>
          <a:graphicData uri="http://schemas.openxmlformats.org/drawingml/2006/table">
            <a:tbl>
              <a:tblPr/>
              <a:tblGrid>
                <a:gridCol w="8001000"/>
              </a:tblGrid>
              <a:tr h="5570538">
                <a:tc>
                  <a:txBody>
                    <a:bodyPr/>
                    <a:lstStyle/>
                    <a:p>
                      <a:pPr marL="85725" marR="0" indent="0" algn="l" fontAlgn="t">
                        <a:spcBef>
                          <a:spcPts val="0"/>
                        </a:spcBef>
                        <a:spcAft>
                          <a:spcPts val="0"/>
                        </a:spcAft>
                      </a:pPr>
                      <a:r>
                        <a:rPr lang="es-ES" sz="1500" b="0" dirty="0" smtClean="0">
                          <a:solidFill>
                            <a:srgbClr val="000000"/>
                          </a:solidFill>
                          <a:effectLst/>
                          <a:latin typeface="Times New Roman" panose="02020603050405020304" pitchFamily="18" charset="0"/>
                          <a:cs typeface="Times New Roman" panose="02020603050405020304" pitchFamily="18" charset="0"/>
                        </a:rPr>
                        <a:t>Introducción al Análisis de Datos Espaciales con sesiones prácticas</a:t>
                      </a:r>
                      <a:r>
                        <a:rPr lang="es-ES" sz="1500" b="0" baseline="0" dirty="0" smtClean="0">
                          <a:solidFill>
                            <a:srgbClr val="000000"/>
                          </a:solidFill>
                          <a:effectLst/>
                          <a:latin typeface="Times New Roman" panose="02020603050405020304" pitchFamily="18" charset="0"/>
                          <a:cs typeface="Times New Roman" panose="02020603050405020304" pitchFamily="18" charset="0"/>
                        </a:rPr>
                        <a:t> en </a:t>
                      </a:r>
                      <a:endParaRPr lang="en-US" sz="1500" b="0" dirty="0" smtClean="0">
                        <a:solidFill>
                          <a:srgbClr val="000000"/>
                        </a:solidFill>
                        <a:effectLst/>
                        <a:latin typeface="Times New Roman" panose="02020603050405020304" pitchFamily="18" charset="0"/>
                        <a:cs typeface="Times New Roman" panose="02020603050405020304" pitchFamily="18" charset="0"/>
                      </a:endParaRPr>
                    </a:p>
                    <a:p>
                      <a:pPr marL="85725" marR="0" indent="0" algn="l" fontAlgn="t">
                        <a:spcBef>
                          <a:spcPts val="0"/>
                        </a:spcBef>
                        <a:spcAft>
                          <a:spcPts val="0"/>
                        </a:spcAft>
                      </a:pPr>
                      <a:r>
                        <a:rPr lang="en-US" sz="1500" b="0" dirty="0" smtClean="0">
                          <a:solidFill>
                            <a:srgbClr val="000000"/>
                          </a:solidFill>
                          <a:effectLst/>
                          <a:latin typeface="Times New Roman" panose="02020603050405020304" pitchFamily="18" charset="0"/>
                          <a:cs typeface="Times New Roman" panose="02020603050405020304" pitchFamily="18" charset="0"/>
                          <a:hlinkClick r:id="rId2"/>
                        </a:rPr>
                        <a:t>http://www.uclm.es/actividades/2014/geoestadistica/index.asp</a:t>
                      </a:r>
                      <a:endParaRPr lang="en-US" sz="1500" b="0" dirty="0" smtClean="0">
                        <a:solidFill>
                          <a:srgbClr val="000000"/>
                        </a:solidFill>
                        <a:effectLst/>
                        <a:latin typeface="Times New Roman" panose="02020603050405020304" pitchFamily="18" charset="0"/>
                        <a:cs typeface="Times New Roman" panose="02020603050405020304" pitchFamily="18" charset="0"/>
                      </a:endParaRPr>
                    </a:p>
                    <a:p>
                      <a:pPr marL="85725" marR="0" indent="0" algn="l" fontAlgn="t">
                        <a:spcBef>
                          <a:spcPts val="0"/>
                        </a:spcBef>
                        <a:spcAft>
                          <a:spcPts val="0"/>
                        </a:spcAft>
                      </a:pPr>
                      <a:endParaRPr lang="en-US" sz="1500" b="0" dirty="0" smtClean="0">
                        <a:solidFill>
                          <a:srgbClr val="000000"/>
                        </a:solidFill>
                        <a:effectLst/>
                        <a:latin typeface="Times New Roman" panose="02020603050405020304" pitchFamily="18" charset="0"/>
                        <a:cs typeface="Times New Roman" panose="02020603050405020304" pitchFamily="18" charset="0"/>
                      </a:endParaRPr>
                    </a:p>
                    <a:p>
                      <a:pPr marL="85725" marR="0" indent="0" algn="l" fontAlgn="t">
                        <a:spcBef>
                          <a:spcPts val="0"/>
                        </a:spcBef>
                        <a:spcAft>
                          <a:spcPts val="0"/>
                        </a:spcAft>
                      </a:pPr>
                      <a:r>
                        <a:rPr lang="en-US" sz="1500" b="0" dirty="0" smtClean="0">
                          <a:solidFill>
                            <a:srgbClr val="000000"/>
                          </a:solidFill>
                          <a:effectLst/>
                          <a:latin typeface="Times New Roman" panose="02020603050405020304" pitchFamily="18" charset="0"/>
                          <a:cs typeface="Times New Roman" panose="02020603050405020304" pitchFamily="18" charset="0"/>
                        </a:rPr>
                        <a:t>Advances </a:t>
                      </a:r>
                      <a:r>
                        <a:rPr lang="en-US" sz="1500" b="0" dirty="0">
                          <a:solidFill>
                            <a:srgbClr val="000000"/>
                          </a:solidFill>
                          <a:effectLst/>
                          <a:latin typeface="Times New Roman" panose="02020603050405020304" pitchFamily="18" charset="0"/>
                          <a:cs typeface="Times New Roman" panose="02020603050405020304" pitchFamily="18" charset="0"/>
                        </a:rPr>
                        <a:t>and Challenges in Space-Time Modelling of Natural Events</a:t>
                      </a:r>
                    </a:p>
                    <a:p>
                      <a:pPr marL="85725" marR="0" indent="0" algn="l" fontAlgn="t">
                        <a:spcBef>
                          <a:spcPts val="0"/>
                        </a:spcBef>
                        <a:spcAft>
                          <a:spcPts val="0"/>
                        </a:spcAft>
                      </a:pPr>
                      <a:r>
                        <a:rPr lang="en-US" sz="1500" b="0" dirty="0">
                          <a:solidFill>
                            <a:srgbClr val="800080"/>
                          </a:solidFill>
                          <a:effectLst/>
                          <a:latin typeface="Times New Roman" panose="02020603050405020304" pitchFamily="18" charset="0"/>
                          <a:cs typeface="Times New Roman" panose="02020603050405020304" pitchFamily="18" charset="0"/>
                          <a:hlinkClick r:id="rId3"/>
                        </a:rPr>
                        <a:t>http://www.stochastik.math.uni-goettingen.de/spatial_toledo_jones</a:t>
                      </a:r>
                      <a:r>
                        <a:rPr lang="en-US" sz="1500" b="0" dirty="0" smtClean="0">
                          <a:solidFill>
                            <a:srgbClr val="800080"/>
                          </a:solidFill>
                          <a:effectLst/>
                          <a:latin typeface="Times New Roman" panose="02020603050405020304" pitchFamily="18" charset="0"/>
                          <a:cs typeface="Times New Roman" panose="02020603050405020304" pitchFamily="18" charset="0"/>
                          <a:hlinkClick r:id="rId3"/>
                        </a:rPr>
                        <a:t>/</a:t>
                      </a:r>
                      <a:endParaRPr lang="en-US" sz="1500" b="0" dirty="0" smtClean="0">
                        <a:solidFill>
                          <a:srgbClr val="800080"/>
                        </a:solidFill>
                        <a:effectLst/>
                        <a:latin typeface="Times New Roman" panose="02020603050405020304" pitchFamily="18" charset="0"/>
                        <a:cs typeface="Times New Roman" panose="02020603050405020304" pitchFamily="18" charset="0"/>
                      </a:endParaRPr>
                    </a:p>
                    <a:p>
                      <a:pPr marL="85725" marR="0" indent="0" algn="ctr" fontAlgn="t">
                        <a:spcBef>
                          <a:spcPts val="0"/>
                        </a:spcBef>
                        <a:spcAft>
                          <a:spcPts val="0"/>
                        </a:spcAft>
                      </a:pPr>
                      <a:r>
                        <a:rPr lang="en-US" sz="1500" b="0" dirty="0">
                          <a:solidFill>
                            <a:srgbClr val="800080"/>
                          </a:solidFill>
                          <a:effectLst/>
                          <a:latin typeface="Times New Roman" panose="02020603050405020304" pitchFamily="18" charset="0"/>
                          <a:cs typeface="Times New Roman" panose="02020603050405020304" pitchFamily="18" charset="0"/>
                        </a:rPr>
                        <a:t> </a:t>
                      </a:r>
                      <a:endParaRPr lang="en-US" sz="1500" b="0" dirty="0">
                        <a:solidFill>
                          <a:srgbClr val="000000"/>
                        </a:solidFill>
                        <a:effectLst/>
                        <a:latin typeface="Times New Roman" panose="02020603050405020304" pitchFamily="18" charset="0"/>
                        <a:cs typeface="Times New Roman" panose="02020603050405020304" pitchFamily="18" charset="0"/>
                      </a:endParaRPr>
                    </a:p>
                    <a:p>
                      <a:pPr marL="85725" marR="0" indent="0" algn="l" fontAlgn="t">
                        <a:spcBef>
                          <a:spcPts val="0"/>
                        </a:spcBef>
                        <a:spcAft>
                          <a:spcPts val="0"/>
                        </a:spcAft>
                      </a:pPr>
                      <a:r>
                        <a:rPr lang="en-US" sz="1500" b="0" dirty="0" err="1">
                          <a:solidFill>
                            <a:srgbClr val="000000"/>
                          </a:solidFill>
                          <a:effectLst/>
                          <a:latin typeface="Times New Roman" panose="02020603050405020304" pitchFamily="18" charset="0"/>
                          <a:cs typeface="Times New Roman" panose="02020603050405020304" pitchFamily="18" charset="0"/>
                        </a:rPr>
                        <a:t>Skuteczno´s´c</a:t>
                      </a:r>
                      <a:r>
                        <a:rPr lang="en-US" sz="1500" b="0" dirty="0">
                          <a:solidFill>
                            <a:srgbClr val="000000"/>
                          </a:solidFill>
                          <a:effectLst/>
                          <a:latin typeface="Times New Roman" panose="02020603050405020304" pitchFamily="18" charset="0"/>
                          <a:cs typeface="Times New Roman" panose="02020603050405020304" pitchFamily="18" charset="0"/>
                        </a:rPr>
                        <a:t> w </a:t>
                      </a:r>
                      <a:r>
                        <a:rPr lang="en-US" sz="1500" b="0" dirty="0" err="1">
                          <a:solidFill>
                            <a:srgbClr val="000000"/>
                          </a:solidFill>
                          <a:effectLst/>
                          <a:latin typeface="Times New Roman" panose="02020603050405020304" pitchFamily="18" charset="0"/>
                          <a:cs typeface="Times New Roman" panose="02020603050405020304" pitchFamily="18" charset="0"/>
                        </a:rPr>
                        <a:t>bizneise</a:t>
                      </a:r>
                      <a:endParaRPr lang="en-US" sz="1500" b="0" dirty="0">
                        <a:solidFill>
                          <a:srgbClr val="000000"/>
                        </a:solidFill>
                        <a:effectLst/>
                        <a:latin typeface="Times New Roman" panose="02020603050405020304" pitchFamily="18" charset="0"/>
                        <a:cs typeface="Times New Roman" panose="02020603050405020304" pitchFamily="18" charset="0"/>
                      </a:endParaRPr>
                    </a:p>
                    <a:p>
                      <a:pPr marL="85725" marR="0" indent="0" algn="l" fontAlgn="t">
                        <a:spcBef>
                          <a:spcPts val="0"/>
                        </a:spcBef>
                        <a:spcAft>
                          <a:spcPts val="0"/>
                        </a:spcAft>
                      </a:pPr>
                      <a:r>
                        <a:rPr lang="en-US" sz="1500" b="0" dirty="0">
                          <a:solidFill>
                            <a:srgbClr val="800080"/>
                          </a:solidFill>
                          <a:effectLst/>
                          <a:latin typeface="Times New Roman" panose="02020603050405020304" pitchFamily="18" charset="0"/>
                          <a:cs typeface="Times New Roman" panose="02020603050405020304" pitchFamily="18" charset="0"/>
                          <a:hlinkClick r:id="rId4"/>
                        </a:rPr>
                        <a:t>http://</a:t>
                      </a:r>
                      <a:r>
                        <a:rPr lang="en-US" sz="1500" b="0" dirty="0" smtClean="0">
                          <a:solidFill>
                            <a:srgbClr val="800080"/>
                          </a:solidFill>
                          <a:effectLst/>
                          <a:latin typeface="Times New Roman" panose="02020603050405020304" pitchFamily="18" charset="0"/>
                          <a:cs typeface="Times New Roman" panose="02020603050405020304" pitchFamily="18" charset="0"/>
                          <a:hlinkClick r:id="rId4"/>
                        </a:rPr>
                        <a:t>www.s-w-b.org.pl/rada.php</a:t>
                      </a:r>
                      <a:endParaRPr lang="en-US" sz="1500" b="0" dirty="0" smtClean="0">
                        <a:solidFill>
                          <a:srgbClr val="800080"/>
                        </a:solidFill>
                        <a:effectLst/>
                        <a:latin typeface="Times New Roman" panose="02020603050405020304" pitchFamily="18" charset="0"/>
                        <a:cs typeface="Times New Roman" panose="02020603050405020304" pitchFamily="18" charset="0"/>
                      </a:endParaRPr>
                    </a:p>
                    <a:p>
                      <a:pPr marL="85725" marR="0" indent="0" algn="l" fontAlgn="t">
                        <a:spcBef>
                          <a:spcPts val="0"/>
                        </a:spcBef>
                        <a:spcAft>
                          <a:spcPts val="0"/>
                        </a:spcAft>
                      </a:pPr>
                      <a:endParaRPr lang="en-US" sz="1500" b="0" dirty="0">
                        <a:solidFill>
                          <a:srgbClr val="000000"/>
                        </a:solidFill>
                        <a:effectLst/>
                        <a:latin typeface="Times New Roman" panose="02020603050405020304" pitchFamily="18" charset="0"/>
                        <a:cs typeface="Times New Roman" panose="02020603050405020304" pitchFamily="18" charset="0"/>
                      </a:endParaRPr>
                    </a:p>
                    <a:p>
                      <a:pPr marL="85725" marR="0" indent="0" algn="l" fontAlgn="t">
                        <a:spcBef>
                          <a:spcPts val="0"/>
                        </a:spcBef>
                        <a:spcAft>
                          <a:spcPts val="0"/>
                        </a:spcAft>
                      </a:pPr>
                      <a:r>
                        <a:rPr lang="en-US" sz="1500" b="0" dirty="0" smtClean="0">
                          <a:solidFill>
                            <a:srgbClr val="000000"/>
                          </a:solidFill>
                          <a:effectLst/>
                          <a:latin typeface="Times New Roman" panose="02020603050405020304" pitchFamily="18" charset="0"/>
                          <a:cs typeface="Times New Roman" panose="02020603050405020304" pitchFamily="18" charset="0"/>
                        </a:rPr>
                        <a:t>AESTIMATIO</a:t>
                      </a:r>
                      <a:r>
                        <a:rPr lang="en-US" sz="1500" b="0" dirty="0">
                          <a:solidFill>
                            <a:srgbClr val="000000"/>
                          </a:solidFill>
                          <a:effectLst/>
                          <a:latin typeface="Times New Roman" panose="02020603050405020304" pitchFamily="18" charset="0"/>
                          <a:cs typeface="Times New Roman" panose="02020603050405020304" pitchFamily="18" charset="0"/>
                        </a:rPr>
                        <a:t>, </a:t>
                      </a:r>
                      <a:r>
                        <a:rPr lang="en-US" sz="1500" b="0" i="1" dirty="0">
                          <a:solidFill>
                            <a:srgbClr val="000000"/>
                          </a:solidFill>
                          <a:effectLst/>
                          <a:latin typeface="Times New Roman" panose="02020603050405020304" pitchFamily="18" charset="0"/>
                          <a:cs typeface="Times New Roman" panose="02020603050405020304" pitchFamily="18" charset="0"/>
                        </a:rPr>
                        <a:t>the IEB International Journal of Finance</a:t>
                      </a:r>
                      <a:endParaRPr lang="en-US" sz="1500" b="0" dirty="0">
                        <a:solidFill>
                          <a:srgbClr val="000000"/>
                        </a:solidFill>
                        <a:effectLst/>
                        <a:latin typeface="Times New Roman" panose="02020603050405020304" pitchFamily="18" charset="0"/>
                        <a:cs typeface="Times New Roman" panose="02020603050405020304" pitchFamily="18" charset="0"/>
                      </a:endParaRPr>
                    </a:p>
                    <a:p>
                      <a:pPr marL="85725" marR="0" indent="0" algn="l" fontAlgn="t">
                        <a:spcBef>
                          <a:spcPts val="0"/>
                        </a:spcBef>
                        <a:spcAft>
                          <a:spcPts val="0"/>
                        </a:spcAft>
                      </a:pPr>
                      <a:r>
                        <a:rPr lang="en-US" sz="1500" b="0" dirty="0">
                          <a:solidFill>
                            <a:srgbClr val="800080"/>
                          </a:solidFill>
                          <a:effectLst/>
                          <a:latin typeface="Times New Roman" panose="02020603050405020304" pitchFamily="18" charset="0"/>
                          <a:cs typeface="Times New Roman" panose="02020603050405020304" pitchFamily="18" charset="0"/>
                          <a:hlinkClick r:id="rId5"/>
                        </a:rPr>
                        <a:t>http://</a:t>
                      </a:r>
                      <a:r>
                        <a:rPr lang="en-US" sz="1500" b="0" dirty="0" smtClean="0">
                          <a:solidFill>
                            <a:srgbClr val="800080"/>
                          </a:solidFill>
                          <a:effectLst/>
                          <a:latin typeface="Times New Roman" panose="02020603050405020304" pitchFamily="18" charset="0"/>
                          <a:cs typeface="Times New Roman" panose="02020603050405020304" pitchFamily="18" charset="0"/>
                          <a:hlinkClick r:id="rId5"/>
                        </a:rPr>
                        <a:t>www.ieb.es/secc.aspx?idsec=1254</a:t>
                      </a:r>
                      <a:endParaRPr lang="en-US" sz="1500" b="0" dirty="0" smtClean="0">
                        <a:solidFill>
                          <a:srgbClr val="800080"/>
                        </a:solidFill>
                        <a:effectLst/>
                        <a:latin typeface="Times New Roman" panose="02020603050405020304" pitchFamily="18" charset="0"/>
                        <a:cs typeface="Times New Roman" panose="02020603050405020304" pitchFamily="18" charset="0"/>
                      </a:endParaRPr>
                    </a:p>
                    <a:p>
                      <a:pPr marL="85725" marR="0" indent="0" algn="l" fontAlgn="t">
                        <a:spcBef>
                          <a:spcPts val="0"/>
                        </a:spcBef>
                        <a:spcAft>
                          <a:spcPts val="0"/>
                        </a:spcAft>
                      </a:pPr>
                      <a:endParaRPr lang="en-US" sz="1500" b="0" dirty="0" smtClean="0">
                        <a:solidFill>
                          <a:srgbClr val="800080"/>
                        </a:solidFill>
                        <a:effectLst/>
                        <a:latin typeface="Times New Roman" panose="02020603050405020304" pitchFamily="18" charset="0"/>
                        <a:cs typeface="Times New Roman" panose="02020603050405020304" pitchFamily="18" charset="0"/>
                      </a:endParaRPr>
                    </a:p>
                    <a:p>
                      <a:pPr marL="85725" marR="0" indent="0" algn="l" fontAlgn="t">
                        <a:spcBef>
                          <a:spcPts val="0"/>
                        </a:spcBef>
                        <a:spcAft>
                          <a:spcPts val="0"/>
                        </a:spcAft>
                      </a:pPr>
                      <a:r>
                        <a:rPr lang="en-GB" sz="1500" b="0" dirty="0" smtClean="0">
                          <a:solidFill>
                            <a:srgbClr val="000000"/>
                          </a:solidFill>
                          <a:effectLst/>
                          <a:latin typeface="Times New Roman" panose="02020603050405020304" pitchFamily="18" charset="0"/>
                          <a:cs typeface="Times New Roman" panose="02020603050405020304" pitchFamily="18" charset="0"/>
                        </a:rPr>
                        <a:t>Spatial Econometrics International Autumn School</a:t>
                      </a:r>
                    </a:p>
                    <a:p>
                      <a:pPr marL="85725" marR="0" indent="0" algn="l" fontAlgn="t">
                        <a:spcBef>
                          <a:spcPts val="0"/>
                        </a:spcBef>
                        <a:spcAft>
                          <a:spcPts val="0"/>
                        </a:spcAft>
                      </a:pPr>
                      <a:r>
                        <a:rPr lang="en-GB" sz="1500" b="0" dirty="0" smtClean="0">
                          <a:solidFill>
                            <a:srgbClr val="800080"/>
                          </a:solidFill>
                          <a:effectLst/>
                          <a:latin typeface="Times New Roman" panose="02020603050405020304" pitchFamily="18" charset="0"/>
                          <a:cs typeface="Times New Roman" panose="02020603050405020304" pitchFamily="18" charset="0"/>
                          <a:hlinkClick r:id="rId6"/>
                        </a:rPr>
                        <a:t>http://www.uclm.es/actividades/2011/iasse/index.asp</a:t>
                      </a:r>
                      <a:endParaRPr lang="en-GB" sz="1500" b="0" dirty="0" smtClean="0">
                        <a:solidFill>
                          <a:srgbClr val="800080"/>
                        </a:solidFill>
                        <a:effectLst/>
                        <a:latin typeface="Times New Roman" panose="02020603050405020304" pitchFamily="18" charset="0"/>
                        <a:cs typeface="Times New Roman" panose="02020603050405020304" pitchFamily="18" charset="0"/>
                      </a:endParaRPr>
                    </a:p>
                    <a:p>
                      <a:pPr marL="85725" marR="0" indent="0" algn="l" fontAlgn="t">
                        <a:spcBef>
                          <a:spcPts val="0"/>
                        </a:spcBef>
                        <a:spcAft>
                          <a:spcPts val="0"/>
                        </a:spcAft>
                      </a:pPr>
                      <a:endParaRPr lang="en-GB" sz="1500" b="0" dirty="0" smtClean="0">
                        <a:solidFill>
                          <a:srgbClr val="800080"/>
                        </a:solidFill>
                        <a:effectLst/>
                        <a:latin typeface="Times New Roman" panose="02020603050405020304" pitchFamily="18" charset="0"/>
                        <a:cs typeface="Times New Roman" panose="02020603050405020304" pitchFamily="18" charset="0"/>
                      </a:endParaRPr>
                    </a:p>
                    <a:p>
                      <a:pPr marL="85725" marR="0" indent="0" algn="l" fontAlgn="t">
                        <a:spcBef>
                          <a:spcPts val="0"/>
                        </a:spcBef>
                        <a:spcAft>
                          <a:spcPts val="0"/>
                        </a:spcAft>
                      </a:pPr>
                      <a:r>
                        <a:rPr lang="en-US" sz="1500" b="0" dirty="0" smtClean="0">
                          <a:solidFill>
                            <a:srgbClr val="000000"/>
                          </a:solidFill>
                          <a:effectLst/>
                          <a:latin typeface="Times New Roman" panose="02020603050405020304" pitchFamily="18" charset="0"/>
                          <a:cs typeface="Times New Roman" panose="02020603050405020304" pitchFamily="18" charset="0"/>
                        </a:rPr>
                        <a:t>II International Congress on Tourism, Economics and Environment</a:t>
                      </a:r>
                    </a:p>
                    <a:p>
                      <a:pPr marL="85725" marR="0" indent="0" algn="l" fontAlgn="t">
                        <a:spcBef>
                          <a:spcPts val="0"/>
                        </a:spcBef>
                        <a:spcAft>
                          <a:spcPts val="0"/>
                        </a:spcAft>
                      </a:pPr>
                      <a:r>
                        <a:rPr lang="en-US" sz="1500" b="0" dirty="0" smtClean="0">
                          <a:solidFill>
                            <a:srgbClr val="800080"/>
                          </a:solidFill>
                          <a:effectLst/>
                          <a:latin typeface="Times New Roman" panose="02020603050405020304" pitchFamily="18" charset="0"/>
                          <a:cs typeface="Times New Roman" panose="02020603050405020304" pitchFamily="18" charset="0"/>
                          <a:hlinkClick r:id="rId7"/>
                        </a:rPr>
                        <a:t>http://www.uclm.es/actividades/2009/CongresoTurismo/english/</a:t>
                      </a:r>
                      <a:endParaRPr lang="en-US" sz="1500" b="0" dirty="0" smtClean="0">
                        <a:solidFill>
                          <a:srgbClr val="800080"/>
                        </a:solidFill>
                        <a:effectLst/>
                        <a:latin typeface="Times New Roman" panose="02020603050405020304" pitchFamily="18" charset="0"/>
                        <a:cs typeface="Times New Roman" panose="02020603050405020304" pitchFamily="18" charset="0"/>
                      </a:endParaRPr>
                    </a:p>
                    <a:p>
                      <a:pPr marL="85725" marR="0" indent="0" algn="l" fontAlgn="t">
                        <a:spcBef>
                          <a:spcPts val="0"/>
                        </a:spcBef>
                        <a:spcAft>
                          <a:spcPts val="0"/>
                        </a:spcAft>
                      </a:pPr>
                      <a:endParaRPr lang="en-US" sz="1500" b="0" dirty="0" smtClean="0">
                        <a:solidFill>
                          <a:srgbClr val="000000"/>
                        </a:solidFill>
                        <a:effectLst/>
                        <a:latin typeface="Times New Roman" panose="02020603050405020304" pitchFamily="18" charset="0"/>
                        <a:cs typeface="Times New Roman" panose="02020603050405020304" pitchFamily="18" charset="0"/>
                      </a:endParaRPr>
                    </a:p>
                    <a:p>
                      <a:pPr marL="85725" marR="0" indent="0" algn="l" fontAlgn="t">
                        <a:spcBef>
                          <a:spcPts val="0"/>
                        </a:spcBef>
                        <a:spcAft>
                          <a:spcPts val="0"/>
                        </a:spcAft>
                      </a:pPr>
                      <a:r>
                        <a:rPr lang="en-US" sz="1500" b="0" kern="1200" dirty="0" smtClean="0">
                          <a:solidFill>
                            <a:srgbClr val="000000"/>
                          </a:solidFill>
                          <a:effectLst/>
                          <a:latin typeface="Times New Roman" panose="02020603050405020304" pitchFamily="18" charset="0"/>
                          <a:ea typeface="+mn-ea"/>
                          <a:cs typeface="Times New Roman" panose="02020603050405020304" pitchFamily="18" charset="0"/>
                        </a:rPr>
                        <a:t>Director of Statistics Department (Applied Economics) at the University of </a:t>
                      </a:r>
                      <a:r>
                        <a:rPr lang="en-US" sz="1500" b="0" kern="1200" dirty="0" err="1" smtClean="0">
                          <a:solidFill>
                            <a:srgbClr val="000000"/>
                          </a:solidFill>
                          <a:effectLst/>
                          <a:latin typeface="Times New Roman" panose="02020603050405020304" pitchFamily="18" charset="0"/>
                          <a:ea typeface="+mn-ea"/>
                          <a:cs typeface="Times New Roman" panose="02020603050405020304" pitchFamily="18" charset="0"/>
                        </a:rPr>
                        <a:t>Castilla</a:t>
                      </a:r>
                      <a:r>
                        <a:rPr lang="en-US" sz="1500" b="0" kern="1200" dirty="0" smtClean="0">
                          <a:solidFill>
                            <a:srgbClr val="000000"/>
                          </a:solidFill>
                          <a:effectLst/>
                          <a:latin typeface="Times New Roman" panose="02020603050405020304" pitchFamily="18" charset="0"/>
                          <a:ea typeface="+mn-ea"/>
                          <a:cs typeface="Times New Roman" panose="02020603050405020304" pitchFamily="18" charset="0"/>
                        </a:rPr>
                        <a:t>-La Mancha</a:t>
                      </a:r>
                    </a:p>
                    <a:p>
                      <a:pPr marL="85725" marR="0" indent="0" algn="l" fontAlgn="t">
                        <a:spcBef>
                          <a:spcPts val="0"/>
                        </a:spcBef>
                        <a:spcAft>
                          <a:spcPts val="0"/>
                        </a:spcAft>
                      </a:pPr>
                      <a:r>
                        <a:rPr lang="en-GB" sz="1500" b="0" dirty="0" smtClean="0">
                          <a:solidFill>
                            <a:srgbClr val="800080"/>
                          </a:solidFill>
                          <a:effectLst/>
                          <a:latin typeface="Times New Roman" panose="02020603050405020304" pitchFamily="18" charset="0"/>
                          <a:cs typeface="Times New Roman" panose="02020603050405020304" pitchFamily="18" charset="0"/>
                          <a:hlinkClick r:id="rId8"/>
                        </a:rPr>
                        <a:t>http://www.uclm.es/area/estadisticas/</a:t>
                      </a:r>
                      <a:endParaRPr lang="en-GB" sz="1500" b="0" dirty="0" smtClean="0">
                        <a:solidFill>
                          <a:srgbClr val="800080"/>
                        </a:solidFill>
                        <a:effectLst/>
                        <a:latin typeface="Times New Roman" panose="02020603050405020304" pitchFamily="18" charset="0"/>
                        <a:cs typeface="Times New Roman" panose="02020603050405020304" pitchFamily="18" charset="0"/>
                      </a:endParaRPr>
                    </a:p>
                    <a:p>
                      <a:pPr marL="85725" marR="0" indent="0" algn="l" fontAlgn="t">
                        <a:spcBef>
                          <a:spcPts val="0"/>
                        </a:spcBef>
                        <a:spcAft>
                          <a:spcPts val="0"/>
                        </a:spcAft>
                      </a:pPr>
                      <a:endParaRPr lang="en-GB" sz="1000" b="1" dirty="0" smtClean="0">
                        <a:solidFill>
                          <a:srgbClr val="800080"/>
                        </a:solidFill>
                        <a:effectLst/>
                        <a:latin typeface="Verdana" panose="020B0604030504040204" pitchFamily="34" charset="0"/>
                      </a:endParaRPr>
                    </a:p>
                    <a:p>
                      <a:pPr marL="85725" marR="0" indent="0" algn="l" fontAlgn="t">
                        <a:spcBef>
                          <a:spcPts val="0"/>
                        </a:spcBef>
                        <a:spcAft>
                          <a:spcPts val="0"/>
                        </a:spcAft>
                      </a:pPr>
                      <a:r>
                        <a:rPr lang="en-GB" sz="1500" b="0" kern="1200" dirty="0" smtClean="0">
                          <a:solidFill>
                            <a:srgbClr val="000000"/>
                          </a:solidFill>
                          <a:effectLst/>
                          <a:latin typeface="Times New Roman" panose="02020603050405020304" pitchFamily="18" charset="0"/>
                          <a:ea typeface="+mn-ea"/>
                          <a:cs typeface="Times New Roman" panose="02020603050405020304" pitchFamily="18" charset="0"/>
                        </a:rPr>
                        <a:t>IAES Executive Committee</a:t>
                      </a:r>
                    </a:p>
                    <a:p>
                      <a:pPr marL="85725" marR="0" indent="0" algn="l" fontAlgn="t">
                        <a:spcBef>
                          <a:spcPts val="0"/>
                        </a:spcBef>
                        <a:spcAft>
                          <a:spcPts val="0"/>
                        </a:spcAft>
                      </a:pPr>
                      <a:r>
                        <a:rPr lang="en-GB" sz="1000" b="1" dirty="0" smtClean="0">
                          <a:solidFill>
                            <a:srgbClr val="800080"/>
                          </a:solidFill>
                          <a:effectLst/>
                          <a:latin typeface="Verdana" panose="020B0604030504040204" pitchFamily="34" charset="0"/>
                          <a:hlinkClick r:id="rId9"/>
                        </a:rPr>
                        <a:t>http://www.iaes.org/2013-iaes-officers-ballot-executive-committee/</a:t>
                      </a:r>
                      <a:endParaRPr lang="en-GB" sz="1000" b="1" dirty="0" smtClean="0">
                        <a:solidFill>
                          <a:srgbClr val="800080"/>
                        </a:solidFill>
                        <a:effectLst/>
                        <a:latin typeface="Verdana" panose="020B0604030504040204" pitchFamily="34" charset="0"/>
                      </a:endParaRPr>
                    </a:p>
                    <a:p>
                      <a:pPr marL="85725" marR="0" indent="0" algn="l" fontAlgn="t">
                        <a:spcBef>
                          <a:spcPts val="0"/>
                        </a:spcBef>
                        <a:spcAft>
                          <a:spcPts val="0"/>
                        </a:spcAft>
                      </a:pPr>
                      <a:endParaRPr lang="en-GB" sz="1000" b="1" dirty="0" smtClean="0">
                        <a:solidFill>
                          <a:srgbClr val="800080"/>
                        </a:solidFill>
                        <a:effectLst/>
                        <a:latin typeface="Verdana" panose="020B0604030504040204" pitchFamily="34" charset="0"/>
                      </a:endParaRPr>
                    </a:p>
                    <a:p>
                      <a:pPr marL="85725" marR="0" indent="0" algn="l" fontAlgn="t">
                        <a:spcBef>
                          <a:spcPts val="0"/>
                        </a:spcBef>
                        <a:spcAft>
                          <a:spcPts val="0"/>
                        </a:spcAft>
                      </a:pPr>
                      <a:endParaRPr lang="en-GB" sz="1100" dirty="0" smtClean="0">
                        <a:solidFill>
                          <a:srgbClr val="000000"/>
                        </a:solidFill>
                        <a:effectLst/>
                        <a:latin typeface="Times New Roman" panose="02020603050405020304" pitchFamily="18" charset="0"/>
                      </a:endParaRPr>
                    </a:p>
                    <a:p>
                      <a:pPr marL="85725" marR="0" indent="0" algn="l" fontAlgn="t">
                        <a:spcBef>
                          <a:spcPts val="0"/>
                        </a:spcBef>
                        <a:spcAft>
                          <a:spcPts val="0"/>
                        </a:spcAft>
                      </a:pPr>
                      <a:endParaRPr lang="en-US" sz="1000" dirty="0">
                        <a:solidFill>
                          <a:srgbClr val="000000"/>
                        </a:solidFill>
                        <a:effectLst/>
                        <a:latin typeface="Times New Roman" panose="02020603050405020304" pitchFamily="18" charset="0"/>
                      </a:endParaRPr>
                    </a:p>
                  </a:txBody>
                  <a:tcPr marL="0" marR="0" marT="0" marB="0">
                    <a:lnL>
                      <a:noFill/>
                    </a:lnL>
                    <a:lnR>
                      <a:noFill/>
                    </a:lnR>
                    <a:lnT>
                      <a:noFill/>
                    </a:lnT>
                    <a:lnB>
                      <a:noFill/>
                    </a:lnB>
                  </a:tcPr>
                </a:tc>
              </a:tr>
            </a:tbl>
          </a:graphicData>
        </a:graphic>
      </p:graphicFrame>
      <p:pic>
        <p:nvPicPr>
          <p:cNvPr id="18439" name="Imagen 9"/>
          <p:cNvPicPr>
            <a:picLocks noChangeAspect="1"/>
          </p:cNvPicPr>
          <p:nvPr/>
        </p:nvPicPr>
        <p:blipFill>
          <a:blip r:embed="rId10">
            <a:extLst>
              <a:ext uri="{28A0092B-C50C-407E-A947-70E740481C1C}">
                <a14:useLocalDpi xmlns:a14="http://schemas.microsoft.com/office/drawing/2010/main" val="0"/>
              </a:ext>
            </a:extLst>
          </a:blip>
          <a:srcRect/>
          <a:stretch>
            <a:fillRect/>
          </a:stretch>
        </p:blipFill>
        <p:spPr bwMode="auto">
          <a:xfrm>
            <a:off x="6019800" y="1320800"/>
            <a:ext cx="533400" cy="40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rtlCol="0">
            <a:normAutofit/>
          </a:bodyPr>
          <a:lstStyle/>
          <a:p>
            <a:pPr marL="182880" indent="-182880" fontAlgn="auto">
              <a:spcAft>
                <a:spcPts val="0"/>
              </a:spcAft>
              <a:defRPr/>
            </a:pPr>
            <a:endParaRPr lang="en-US" dirty="0" smtClean="0"/>
          </a:p>
          <a:p>
            <a:pPr marL="182880" indent="-182880" fontAlgn="auto">
              <a:spcAft>
                <a:spcPts val="0"/>
              </a:spcAft>
              <a:defRPr/>
            </a:pPr>
            <a:endParaRPr lang="en-US" dirty="0"/>
          </a:p>
          <a:p>
            <a:pPr marL="182880" indent="-182880" fontAlgn="auto">
              <a:spcAft>
                <a:spcPts val="0"/>
              </a:spcAft>
              <a:defRPr/>
            </a:pPr>
            <a:endParaRPr lang="en-US" dirty="0" smtClean="0"/>
          </a:p>
          <a:p>
            <a:pPr marL="182880" indent="-182880" fontAlgn="auto">
              <a:spcAft>
                <a:spcPts val="0"/>
              </a:spcAft>
              <a:defRPr/>
            </a:pPr>
            <a:endParaRPr lang="en-US" dirty="0"/>
          </a:p>
          <a:p>
            <a:pPr marL="182880" indent="-182880" fontAlgn="auto">
              <a:spcAft>
                <a:spcPts val="0"/>
              </a:spcAft>
              <a:defRPr/>
            </a:pPr>
            <a:endParaRPr lang="en-US" dirty="0" smtClean="0"/>
          </a:p>
          <a:p>
            <a:pPr marL="182880" indent="-182880" fontAlgn="auto">
              <a:spcAft>
                <a:spcPts val="0"/>
              </a:spcAft>
              <a:defRPr/>
            </a:pPr>
            <a:endParaRPr lang="en-US" dirty="0"/>
          </a:p>
          <a:p>
            <a:pPr marL="182880" indent="-182880" fontAlgn="auto">
              <a:spcAft>
                <a:spcPts val="0"/>
              </a:spcAft>
              <a:defRPr/>
            </a:pPr>
            <a:endParaRPr lang="en-US" dirty="0" smtClean="0"/>
          </a:p>
          <a:p>
            <a:pPr marL="182880" indent="-182880" fontAlgn="auto">
              <a:spcAft>
                <a:spcPts val="0"/>
              </a:spcAft>
              <a:defRPr/>
            </a:pPr>
            <a:endParaRPr lang="en-US" dirty="0"/>
          </a:p>
          <a:p>
            <a:pPr marL="0" indent="0" algn="r" fontAlgn="auto">
              <a:spcAft>
                <a:spcPts val="0"/>
              </a:spcAft>
              <a:buFont typeface="Arial" pitchFamily="34" charset="0"/>
              <a:buNone/>
              <a:defRPr/>
            </a:pPr>
            <a:r>
              <a:rPr lang="en-US" b="1" dirty="0" smtClean="0">
                <a:latin typeface="High Tower Text" panose="02040502050506030303" pitchFamily="18" charset="0"/>
              </a:rPr>
              <a:t>José-</a:t>
            </a:r>
            <a:r>
              <a:rPr lang="en-US" b="1" dirty="0" err="1" smtClean="0">
                <a:latin typeface="High Tower Text" panose="02040502050506030303" pitchFamily="18" charset="0"/>
              </a:rPr>
              <a:t>María</a:t>
            </a:r>
            <a:r>
              <a:rPr lang="en-US" b="1" dirty="0" smtClean="0">
                <a:latin typeface="High Tower Text" panose="02040502050506030303" pitchFamily="18" charset="0"/>
              </a:rPr>
              <a:t> Montero</a:t>
            </a:r>
            <a:endParaRPr lang="en-US" b="1" dirty="0">
              <a:latin typeface="High Tower Text" panose="02040502050506030303" pitchFamily="18" charset="0"/>
            </a:endParaRPr>
          </a:p>
        </p:txBody>
      </p:sp>
      <p:sp>
        <p:nvSpPr>
          <p:cNvPr id="19459" name="Marcador de pie de página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pPr fontAlgn="base">
              <a:spcBef>
                <a:spcPct val="0"/>
              </a:spcBef>
              <a:spcAft>
                <a:spcPct val="0"/>
              </a:spcAft>
            </a:pPr>
            <a:r>
              <a:rPr lang="en-US">
                <a:solidFill>
                  <a:srgbClr val="FFFFFF"/>
                </a:solidFill>
              </a:rPr>
              <a:t>Dr. José-María Montero</a:t>
            </a:r>
          </a:p>
        </p:txBody>
      </p:sp>
      <p:sp>
        <p:nvSpPr>
          <p:cNvPr id="19460" name="Marcador de número de diapositiva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pPr fontAlgn="base">
              <a:spcBef>
                <a:spcPct val="0"/>
              </a:spcBef>
              <a:spcAft>
                <a:spcPct val="0"/>
              </a:spcAft>
            </a:pPr>
            <a:fld id="{4FD2C5F5-394A-4515-9E93-1F841F5FB3E7}" type="slidenum">
              <a:rPr lang="en-US">
                <a:solidFill>
                  <a:srgbClr val="FFFFFF"/>
                </a:solidFill>
              </a:rPr>
              <a:pPr fontAlgn="base">
                <a:spcBef>
                  <a:spcPct val="0"/>
                </a:spcBef>
                <a:spcAft>
                  <a:spcPct val="0"/>
                </a:spcAft>
              </a:pPr>
              <a:t>14</a:t>
            </a:fld>
            <a:endParaRPr lang="en-US">
              <a:solidFill>
                <a:srgbClr val="FFFFFF"/>
              </a:solidFill>
            </a:endParaRPr>
          </a:p>
        </p:txBody>
      </p:sp>
      <p:pic>
        <p:nvPicPr>
          <p:cNvPr id="19461" name="Imagen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04800" y="2590800"/>
            <a:ext cx="82327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pPr fontAlgn="auto">
              <a:spcAft>
                <a:spcPts val="0"/>
              </a:spcAft>
              <a:defRPr/>
            </a:pPr>
            <a:endParaRPr lang="en-US" smtClean="0"/>
          </a:p>
        </p:txBody>
      </p:sp>
      <p:pic>
        <p:nvPicPr>
          <p:cNvPr id="20483" name="Picture 2" descr="C:\Users\satyavarali-m\Desktop\images (2).jpg"/>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0" y="0"/>
            <a:ext cx="9144000" cy="6858000"/>
          </a:xfrm>
        </p:spPr>
      </p:pic>
      <p:sp>
        <p:nvSpPr>
          <p:cNvPr id="20484" name="Rectangle 3"/>
          <p:cNvSpPr>
            <a:spLocks noChangeArrowheads="1"/>
          </p:cNvSpPr>
          <p:nvPr/>
        </p:nvSpPr>
        <p:spPr bwMode="auto">
          <a:xfrm>
            <a:off x="381000" y="1547813"/>
            <a:ext cx="83820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US" sz="3000" b="1"/>
              <a:t>Journals related to International Journal of Advance Innovations, Thoughts &amp; Ideas</a:t>
            </a:r>
          </a:p>
        </p:txBody>
      </p:sp>
      <p:sp>
        <p:nvSpPr>
          <p:cNvPr id="30725" name="Rectangle 4"/>
          <p:cNvSpPr>
            <a:spLocks noChangeArrowheads="1"/>
          </p:cNvSpPr>
          <p:nvPr/>
        </p:nvSpPr>
        <p:spPr bwMode="auto">
          <a:xfrm>
            <a:off x="228600" y="3440113"/>
            <a:ext cx="8915400" cy="1293812"/>
          </a:xfrm>
          <a:prstGeom prst="rect">
            <a:avLst/>
          </a:prstGeom>
          <a:solidFill>
            <a:schemeClr val="bg1"/>
          </a:solidFill>
          <a:ln>
            <a:noFill/>
          </a:ln>
          <a:extLst/>
        </p:spPr>
        <p:txBody>
          <a:bodyPr>
            <a:spAutoFit/>
          </a:bodyPr>
          <a:lstStyle/>
          <a:p>
            <a:pPr marL="342900" indent="-342900" fontAlgn="auto">
              <a:spcBef>
                <a:spcPts val="0"/>
              </a:spcBef>
              <a:spcAft>
                <a:spcPts val="0"/>
              </a:spcAft>
              <a:buFont typeface="Wingdings" pitchFamily="2" charset="2"/>
              <a:buChar char="Ø"/>
              <a:defRPr/>
            </a:pPr>
            <a:r>
              <a:rPr lang="en-US" sz="2500" dirty="0">
                <a:solidFill>
                  <a:schemeClr val="bg1">
                    <a:lumMod val="95000"/>
                  </a:schemeClr>
                </a:solidFill>
                <a:latin typeface="+mn-lt"/>
                <a:cs typeface="+mn-cs"/>
                <a:hlinkClick r:id="rId4"/>
              </a:rPr>
              <a:t>International Journal of Swarm Intelligence and Evolutionary </a:t>
            </a:r>
            <a:r>
              <a:rPr lang="en-US" sz="2500" dirty="0">
                <a:solidFill>
                  <a:schemeClr val="bg1">
                    <a:lumMod val="95000"/>
                  </a:schemeClr>
                </a:solidFill>
                <a:latin typeface="+mn-lt"/>
                <a:cs typeface="+mn-cs"/>
                <a:hlinkClick r:id="rId4"/>
              </a:rPr>
              <a:t>Computation</a:t>
            </a:r>
            <a:endParaRPr lang="en-US" sz="2500" dirty="0">
              <a:solidFill>
                <a:schemeClr val="bg1">
                  <a:lumMod val="95000"/>
                </a:schemeClr>
              </a:solidFill>
              <a:latin typeface="+mn-lt"/>
              <a:cs typeface="+mn-cs"/>
            </a:endParaRPr>
          </a:p>
          <a:p>
            <a:pPr marL="342900" indent="-342900" fontAlgn="auto">
              <a:spcBef>
                <a:spcPts val="0"/>
              </a:spcBef>
              <a:spcAft>
                <a:spcPts val="0"/>
              </a:spcAft>
              <a:buFont typeface="Wingdings" pitchFamily="2" charset="2"/>
              <a:buChar char="Ø"/>
              <a:defRPr/>
            </a:pPr>
            <a:r>
              <a:rPr lang="en-US" sz="2500" dirty="0">
                <a:solidFill>
                  <a:schemeClr val="bg1">
                    <a:lumMod val="95000"/>
                  </a:schemeClr>
                </a:solidFill>
                <a:latin typeface="+mn-lt"/>
                <a:cs typeface="+mn-cs"/>
                <a:hlinkClick r:id="rId5"/>
              </a:rPr>
              <a:t>BR Journal of Young Scientist</a:t>
            </a:r>
            <a:endParaRPr lang="en-US" sz="2500" dirty="0">
              <a:solidFill>
                <a:schemeClr val="bg1">
                  <a:lumMod val="95000"/>
                </a:schemeClr>
              </a:solidFill>
              <a:latin typeface="+mn-lt"/>
              <a:cs typeface="+mn-cs"/>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pPr fontAlgn="auto">
              <a:spcAft>
                <a:spcPts val="0"/>
              </a:spcAft>
              <a:defRPr/>
            </a:pPr>
            <a:endParaRPr lang="en-US" smtClean="0"/>
          </a:p>
        </p:txBody>
      </p:sp>
      <p:sp>
        <p:nvSpPr>
          <p:cNvPr id="21507" name="Content Placeholder 2"/>
          <p:cNvSpPr>
            <a:spLocks noGrp="1"/>
          </p:cNvSpPr>
          <p:nvPr>
            <p:ph idx="1"/>
          </p:nvPr>
        </p:nvSpPr>
        <p:spPr/>
        <p:txBody>
          <a:bodyPr/>
          <a:lstStyle/>
          <a:p>
            <a:endParaRPr lang="en-US" smtClean="0"/>
          </a:p>
        </p:txBody>
      </p:sp>
      <p:pic>
        <p:nvPicPr>
          <p:cNvPr id="21508" name="Picture 2" descr="C:\Users\satyavarali-m\Desktop\images (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9688"/>
            <a:ext cx="9144000" cy="6858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09" name="Rectangle 3"/>
          <p:cNvSpPr>
            <a:spLocks noChangeArrowheads="1"/>
          </p:cNvSpPr>
          <p:nvPr/>
        </p:nvSpPr>
        <p:spPr bwMode="auto">
          <a:xfrm>
            <a:off x="361950" y="1763713"/>
            <a:ext cx="84201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US" sz="3000" b="1"/>
              <a:t>Conferences related to International Journal of Advance Innovations, Thoughts &amp; Ideas</a:t>
            </a:r>
          </a:p>
        </p:txBody>
      </p:sp>
      <p:sp>
        <p:nvSpPr>
          <p:cNvPr id="31750" name="Rectangle 4"/>
          <p:cNvSpPr>
            <a:spLocks noChangeArrowheads="1"/>
          </p:cNvSpPr>
          <p:nvPr/>
        </p:nvSpPr>
        <p:spPr bwMode="auto">
          <a:xfrm>
            <a:off x="457200" y="3389313"/>
            <a:ext cx="7924800" cy="1384300"/>
          </a:xfrm>
          <a:prstGeom prst="rect">
            <a:avLst/>
          </a:prstGeom>
          <a:solidFill>
            <a:schemeClr val="bg1"/>
          </a:solidFill>
          <a:ln>
            <a:noFill/>
          </a:ln>
          <a:extLst/>
        </p:spPr>
        <p:txBody>
          <a:bodyPr>
            <a:spAutoFit/>
          </a:bodyPr>
          <a:lstStyle/>
          <a:p>
            <a:pPr marL="285750" indent="-285750" fontAlgn="auto">
              <a:spcBef>
                <a:spcPts val="0"/>
              </a:spcBef>
              <a:spcAft>
                <a:spcPts val="0"/>
              </a:spcAft>
              <a:buFont typeface="Wingdings" pitchFamily="2" charset="2"/>
              <a:buChar char="Ø"/>
              <a:defRPr/>
            </a:pPr>
            <a:r>
              <a:rPr lang="en-US" sz="2800" i="1" dirty="0">
                <a:solidFill>
                  <a:schemeClr val="accent1">
                    <a:lumMod val="75000"/>
                  </a:schemeClr>
                </a:solidFill>
                <a:latin typeface="+mn-lt"/>
                <a:cs typeface="+mn-cs"/>
                <a:hlinkClick r:id="rId4"/>
              </a:rPr>
              <a:t>Significant Advances in Biomedical Engineering (Biomedical-2015</a:t>
            </a:r>
            <a:r>
              <a:rPr lang="en-US" sz="2800" i="1" dirty="0">
                <a:solidFill>
                  <a:schemeClr val="accent1">
                    <a:lumMod val="75000"/>
                  </a:schemeClr>
                </a:solidFill>
                <a:latin typeface="+mn-lt"/>
                <a:cs typeface="+mn-cs"/>
                <a:hlinkClick r:id="rId4"/>
              </a:rPr>
              <a:t>)</a:t>
            </a:r>
            <a:endParaRPr lang="en-US" sz="2800" i="1" dirty="0">
              <a:solidFill>
                <a:schemeClr val="accent1">
                  <a:lumMod val="75000"/>
                </a:schemeClr>
              </a:solidFill>
              <a:latin typeface="+mn-lt"/>
              <a:cs typeface="+mn-cs"/>
            </a:endParaRPr>
          </a:p>
          <a:p>
            <a:pPr marL="285750" indent="-285750" fontAlgn="auto">
              <a:spcBef>
                <a:spcPts val="0"/>
              </a:spcBef>
              <a:spcAft>
                <a:spcPts val="0"/>
              </a:spcAft>
              <a:buFont typeface="Wingdings" pitchFamily="2" charset="2"/>
              <a:buChar char="Ø"/>
              <a:defRPr/>
            </a:pPr>
            <a:r>
              <a:rPr lang="en-US" sz="2800" dirty="0">
                <a:solidFill>
                  <a:schemeClr val="accent1">
                    <a:lumMod val="75000"/>
                  </a:schemeClr>
                </a:solidFill>
                <a:latin typeface="+mn-lt"/>
                <a:cs typeface="+mn-cs"/>
                <a:hlinkClick r:id="rId5"/>
              </a:rPr>
              <a:t>2</a:t>
            </a:r>
            <a:r>
              <a:rPr lang="en-US" sz="2800" baseline="30000" dirty="0">
                <a:solidFill>
                  <a:schemeClr val="accent1">
                    <a:lumMod val="75000"/>
                  </a:schemeClr>
                </a:solidFill>
                <a:latin typeface="+mn-lt"/>
                <a:cs typeface="+mn-cs"/>
                <a:hlinkClick r:id="rId5"/>
              </a:rPr>
              <a:t>nd</a:t>
            </a:r>
            <a:r>
              <a:rPr lang="en-US" sz="2800" dirty="0">
                <a:solidFill>
                  <a:schemeClr val="accent1">
                    <a:lumMod val="75000"/>
                  </a:schemeClr>
                </a:solidFill>
                <a:latin typeface="+mn-lt"/>
                <a:cs typeface="+mn-cs"/>
                <a:hlinkClick r:id="rId5"/>
              </a:rPr>
              <a:t>Annual Summit on Artificial </a:t>
            </a:r>
            <a:r>
              <a:rPr lang="en-US" sz="2800" dirty="0">
                <a:solidFill>
                  <a:schemeClr val="accent1">
                    <a:lumMod val="75000"/>
                  </a:schemeClr>
                </a:solidFill>
                <a:latin typeface="+mn-lt"/>
                <a:cs typeface="+mn-cs"/>
                <a:hlinkClick r:id="rId5"/>
              </a:rPr>
              <a:t>Intelligence</a:t>
            </a:r>
            <a:endParaRPr lang="en-US" sz="2800" dirty="0">
              <a:solidFill>
                <a:schemeClr val="accent1">
                  <a:lumMod val="75000"/>
                </a:schemeClr>
              </a:solidFill>
              <a:latin typeface="+mn-lt"/>
              <a:cs typeface="+mn-cs"/>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pPr fontAlgn="auto">
              <a:spcAft>
                <a:spcPts val="0"/>
              </a:spcAft>
              <a:defRPr/>
            </a:pPr>
            <a:endParaRPr lang="en-US" smtClean="0"/>
          </a:p>
        </p:txBody>
      </p:sp>
      <p:pic>
        <p:nvPicPr>
          <p:cNvPr id="22531" name="Picture 2" descr="C:\Users\satyavarali-m\Desktop\images (2).jpg"/>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0" y="0"/>
            <a:ext cx="9144000" cy="6858000"/>
          </a:xfrm>
        </p:spPr>
      </p:pic>
      <p:sp>
        <p:nvSpPr>
          <p:cNvPr id="22532" name="Rectangle 3"/>
          <p:cNvSpPr>
            <a:spLocks noChangeArrowheads="1"/>
          </p:cNvSpPr>
          <p:nvPr/>
        </p:nvSpPr>
        <p:spPr bwMode="auto">
          <a:xfrm>
            <a:off x="474663" y="1219200"/>
            <a:ext cx="8001000" cy="427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a:r>
              <a:rPr lang="en-US" sz="3000"/>
              <a:t>OMICS publishing Group Open Access Membership enables academic and research institutions, funders and corporations to actively encourage open access in scholarly communication and the dissemination of research published by their authors.</a:t>
            </a:r>
          </a:p>
          <a:p>
            <a:pPr algn="just"/>
            <a:r>
              <a:rPr lang="en-US" sz="3000"/>
              <a:t>For more details and benefits, click on the link below:</a:t>
            </a:r>
          </a:p>
          <a:p>
            <a:pPr algn="just"/>
            <a:r>
              <a:rPr lang="en-US" sz="3200">
                <a:solidFill>
                  <a:schemeClr val="bg1"/>
                </a:solidFill>
                <a:latin typeface="Calisto MT" pitchFamily="18" charset="0"/>
                <a:hlinkClick r:id="rId4"/>
              </a:rPr>
              <a:t>http://omicsonline.org/membership.php</a:t>
            </a:r>
            <a:endParaRPr lang="en-US" sz="3000">
              <a:solidFill>
                <a:schemeClr val="bg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C:\Users\rakesh-s\Desktop\blue_light_background_04_vector_181887.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831850"/>
            <a:ext cx="9129712" cy="450215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r>
              <a:rPr lang="en-IN" sz="2000" dirty="0">
                <a:solidFill>
                  <a:schemeClr val="bg2">
                    <a:lumMod val="10000"/>
                  </a:schemeClr>
                </a:solidFill>
                <a:latin typeface="Centaur" panose="02030504050205020304" pitchFamily="18" charset="0"/>
              </a:rPr>
              <a:t>OMICS Group welcomes submissions that are original and technically so as to serve both the developing world and developed countries in the best possible way.</a:t>
            </a:r>
          </a:p>
          <a:p>
            <a:pPr algn="ctr" fontAlgn="auto">
              <a:spcBef>
                <a:spcPts val="0"/>
              </a:spcBef>
              <a:spcAft>
                <a:spcPts val="0"/>
              </a:spcAft>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Group 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fontAlgn="auto">
              <a:spcBef>
                <a:spcPts val="0"/>
              </a:spcBef>
              <a:spcAft>
                <a:spcPts val="0"/>
              </a:spcAft>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fontAlgn="auto">
              <a:spcBef>
                <a:spcPts val="0"/>
              </a:spcBef>
              <a:spcAft>
                <a:spcPts val="0"/>
              </a:spcAft>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fontAlgn="auto">
              <a:spcBef>
                <a:spcPts val="0"/>
              </a:spcBef>
              <a:spcAft>
                <a:spcPts val="0"/>
              </a:spcAft>
              <a:defRPr/>
            </a:pPr>
            <a:endParaRPr lang="en-US" sz="2000" dirty="0"/>
          </a:p>
        </p:txBody>
      </p:sp>
      <p:sp>
        <p:nvSpPr>
          <p:cNvPr id="6" name="Rectangle 5"/>
          <p:cNvSpPr/>
          <p:nvPr/>
        </p:nvSpPr>
        <p:spPr>
          <a:xfrm>
            <a:off x="212725" y="5741988"/>
            <a:ext cx="8716963" cy="769937"/>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lgn="ctr" fontAlgn="auto">
              <a:spcBef>
                <a:spcPts val="0"/>
              </a:spcBef>
              <a:spcAft>
                <a:spcPts val="0"/>
              </a:spcAft>
              <a:defRPr/>
            </a:pPr>
            <a:r>
              <a:rPr lang="en-US" sz="2200"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sz="2200" b="1" dirty="0">
                <a:solidFill>
                  <a:schemeClr val="accent5">
                    <a:lumMod val="10000"/>
                  </a:schemeClr>
                </a:solidFill>
                <a:latin typeface="Microsoft YaHei" panose="020B0503020204020204" pitchFamily="34" charset="-122"/>
                <a:ea typeface="Microsoft YaHei" panose="020B0503020204020204" pitchFamily="34" charset="-122"/>
                <a:hlinkClick r:id="rId4"/>
              </a:rPr>
              <a:t>http://omicsonline.org/Submitmanuscript.php</a:t>
            </a: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8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fontAlgn="auto">
              <a:spcAft>
                <a:spcPts val="0"/>
              </a:spcAft>
              <a:defRPr/>
            </a:pPr>
            <a:r>
              <a:rPr lang="en-US" dirty="0" smtClean="0"/>
              <a:t>Editor</a:t>
            </a:r>
            <a:endParaRPr lang="en-US" dirty="0"/>
          </a:p>
        </p:txBody>
      </p:sp>
      <p:sp>
        <p:nvSpPr>
          <p:cNvPr id="8195" name="Subtitle 2"/>
          <p:cNvSpPr>
            <a:spLocks noGrp="1"/>
          </p:cNvSpPr>
          <p:nvPr>
            <p:ph type="subTitle" idx="1"/>
          </p:nvPr>
        </p:nvSpPr>
        <p:spPr/>
        <p:txBody>
          <a:bodyPr/>
          <a:lstStyle/>
          <a:p>
            <a:r>
              <a:rPr lang="en-US" b="1" smtClean="0">
                <a:solidFill>
                  <a:schemeClr val="tx1"/>
                </a:solidFill>
              </a:rPr>
              <a:t>Dr. Jose-Maria Montero </a:t>
            </a:r>
          </a:p>
          <a:p>
            <a:r>
              <a:rPr lang="en-US" i="1" smtClean="0">
                <a:solidFill>
                  <a:schemeClr val="tx1"/>
                </a:solidFill>
              </a:rPr>
              <a:t>University of Castilla-La Mancha - Spain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dk1">
              <a:shade val="50000"/>
            </a:schemeClr>
          </a:lnRef>
          <a:fillRef idx="1">
            <a:schemeClr val="dk1"/>
          </a:fillRef>
          <a:effectRef idx="0">
            <a:schemeClr val="dk1"/>
          </a:effectRef>
          <a:fontRef idx="minor">
            <a:schemeClr val="lt1"/>
          </a:fontRef>
        </p:style>
        <p:txBody>
          <a:bodyPr/>
          <a:lstStyle/>
          <a:p>
            <a:pPr fontAlgn="auto">
              <a:spcAft>
                <a:spcPts val="0"/>
              </a:spcAft>
              <a:defRPr/>
            </a:pPr>
            <a:r>
              <a:rPr lang="en-US" sz="2600" dirty="0" smtClean="0">
                <a:solidFill>
                  <a:schemeClr val="bg1"/>
                </a:solidFill>
              </a:rPr>
              <a:t>Dr. </a:t>
            </a:r>
            <a:r>
              <a:rPr lang="en-US" sz="2600" dirty="0">
                <a:solidFill>
                  <a:schemeClr val="bg1"/>
                </a:solidFill>
              </a:rPr>
              <a:t>Jose-Maria Montero Biography </a:t>
            </a:r>
          </a:p>
        </p:txBody>
      </p:sp>
      <p:sp>
        <p:nvSpPr>
          <p:cNvPr id="3" name="Content Placeholder 2"/>
          <p:cNvSpPr>
            <a:spLocks noGrp="1"/>
          </p:cNvSpPr>
          <p:nvPr>
            <p:ph idx="1"/>
          </p:nvPr>
        </p:nvSpPr>
        <p:spPr/>
        <p:txBody>
          <a:bodyPr rtlCol="0">
            <a:normAutofit fontScale="85000" lnSpcReduction="20000"/>
          </a:bodyPr>
          <a:lstStyle/>
          <a:p>
            <a:pPr marL="182880" indent="-182880" fontAlgn="auto">
              <a:spcAft>
                <a:spcPts val="0"/>
              </a:spcAft>
              <a:buFont typeface="Wingdings" panose="05000000000000000000" pitchFamily="2" charset="2"/>
              <a:buChar char="§"/>
              <a:defRPr/>
            </a:pPr>
            <a:r>
              <a:rPr lang="en-US" sz="2200" dirty="0"/>
              <a:t>José-</a:t>
            </a:r>
            <a:r>
              <a:rPr lang="en-US" sz="2200" dirty="0" err="1"/>
              <a:t>María</a:t>
            </a:r>
            <a:r>
              <a:rPr lang="en-US" sz="2200" dirty="0"/>
              <a:t> Montero is a full Professor of Statistics at the Faculty of Law and Social Sciences of the University of Castile-La Mancha (at Toledo), Spain. </a:t>
            </a:r>
            <a:endParaRPr lang="en-US" sz="2200" dirty="0" smtClean="0"/>
          </a:p>
          <a:p>
            <a:pPr marL="182880" indent="-182880" fontAlgn="auto">
              <a:spcAft>
                <a:spcPts val="0"/>
              </a:spcAft>
              <a:buFont typeface="Wingdings" panose="05000000000000000000" pitchFamily="2" charset="2"/>
              <a:buChar char="§"/>
              <a:defRPr/>
            </a:pPr>
            <a:endParaRPr lang="en-US" sz="2200" dirty="0" smtClean="0"/>
          </a:p>
          <a:p>
            <a:pPr marL="182880" indent="-182880" fontAlgn="auto">
              <a:spcAft>
                <a:spcPts val="0"/>
              </a:spcAft>
              <a:buFont typeface="Wingdings" panose="05000000000000000000" pitchFamily="2" charset="2"/>
              <a:buChar char="§"/>
              <a:defRPr/>
            </a:pPr>
            <a:r>
              <a:rPr lang="en-US" sz="2200" dirty="0" smtClean="0"/>
              <a:t>He </a:t>
            </a:r>
            <a:r>
              <a:rPr lang="en-US" sz="2200" dirty="0"/>
              <a:t>received his degree in Economics and Business Administration from the University </a:t>
            </a:r>
            <a:r>
              <a:rPr lang="en-US" sz="2200" dirty="0" err="1"/>
              <a:t>Complutense</a:t>
            </a:r>
            <a:r>
              <a:rPr lang="en-US" sz="2200" dirty="0"/>
              <a:t> of Madrid, and his PhD from the Autonomous University of Madrid. </a:t>
            </a:r>
            <a:endParaRPr lang="en-US" sz="2200" dirty="0" smtClean="0"/>
          </a:p>
          <a:p>
            <a:pPr marL="182880" indent="-182880" fontAlgn="auto">
              <a:spcAft>
                <a:spcPts val="0"/>
              </a:spcAft>
              <a:buFont typeface="Wingdings" panose="05000000000000000000" pitchFamily="2" charset="2"/>
              <a:buChar char="§"/>
              <a:defRPr/>
            </a:pPr>
            <a:endParaRPr lang="en-US" sz="2200" dirty="0" smtClean="0"/>
          </a:p>
          <a:p>
            <a:pPr marL="182880" indent="-182880" fontAlgn="auto">
              <a:spcAft>
                <a:spcPts val="0"/>
              </a:spcAft>
              <a:buFont typeface="Wingdings" panose="05000000000000000000" pitchFamily="2" charset="2"/>
              <a:buChar char="§"/>
              <a:defRPr/>
            </a:pPr>
            <a:r>
              <a:rPr lang="en-US" sz="2200" dirty="0" smtClean="0"/>
              <a:t>In </a:t>
            </a:r>
            <a:r>
              <a:rPr lang="en-US" sz="2200" dirty="0"/>
              <a:t>the past, he held teaching and researching positions in several universities and economic and financial institutes, including CEU-San Pablo University, Autonomous </a:t>
            </a:r>
            <a:r>
              <a:rPr lang="en-US" sz="2200" dirty="0" smtClean="0"/>
              <a:t>University of Madrid, </a:t>
            </a:r>
            <a:r>
              <a:rPr lang="en-US" sz="2200" dirty="0"/>
              <a:t>Institute for Stock Exchange Studies... </a:t>
            </a:r>
            <a:endParaRPr lang="en-US" sz="2200" dirty="0" smtClean="0"/>
          </a:p>
          <a:p>
            <a:pPr marL="182880" indent="-182880" fontAlgn="auto">
              <a:spcAft>
                <a:spcPts val="0"/>
              </a:spcAft>
              <a:buFont typeface="Wingdings" panose="05000000000000000000" pitchFamily="2" charset="2"/>
              <a:buChar char="§"/>
              <a:defRPr/>
            </a:pPr>
            <a:endParaRPr lang="en-US" sz="2200" dirty="0" smtClean="0"/>
          </a:p>
          <a:p>
            <a:pPr marL="182880" indent="-182880" fontAlgn="auto">
              <a:spcAft>
                <a:spcPts val="0"/>
              </a:spcAft>
              <a:buFont typeface="Wingdings" panose="05000000000000000000" pitchFamily="2" charset="2"/>
              <a:buChar char="§"/>
              <a:defRPr/>
            </a:pPr>
            <a:r>
              <a:rPr lang="en-US" sz="2200" dirty="0" smtClean="0"/>
              <a:t>Currently </a:t>
            </a:r>
            <a:r>
              <a:rPr lang="en-US" sz="2200" dirty="0"/>
              <a:t>he is the Editor in chief of AESTIMATIO, the IEB International Journal of Finance, and </a:t>
            </a:r>
            <a:r>
              <a:rPr lang="en-US" sz="2200" dirty="0" err="1"/>
              <a:t>Clm.economia</a:t>
            </a:r>
            <a:r>
              <a:rPr lang="en-US" sz="2200" dirty="0"/>
              <a:t>, a member of the Board of Editors of a dozen international journals, a member of the Executive Board of the International Atlantic Economic Society and ASEPELT, research fellow of the Athenian Policy Forum (York University), coordinator of the </a:t>
            </a:r>
            <a:r>
              <a:rPr lang="en-US" sz="2200" dirty="0" err="1"/>
              <a:t>Castilla</a:t>
            </a:r>
            <a:r>
              <a:rPr lang="en-US" sz="2200" dirty="0"/>
              <a:t>-La Mancha </a:t>
            </a:r>
            <a:r>
              <a:rPr lang="en-US" sz="2200" dirty="0" err="1"/>
              <a:t>Hispalink</a:t>
            </a:r>
            <a:r>
              <a:rPr lang="en-US" sz="2200" dirty="0"/>
              <a:t> Team (</a:t>
            </a:r>
            <a:r>
              <a:rPr lang="en-US" sz="2200" dirty="0" err="1"/>
              <a:t>Hispalink</a:t>
            </a:r>
            <a:r>
              <a:rPr lang="en-US" sz="2200" dirty="0"/>
              <a:t> Team Network, Regional Analysis).</a:t>
            </a:r>
          </a:p>
        </p:txBody>
      </p:sp>
      <p:sp>
        <p:nvSpPr>
          <p:cNvPr id="9220" name="Marcador de pie de página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pPr fontAlgn="base">
              <a:spcBef>
                <a:spcPct val="0"/>
              </a:spcBef>
              <a:spcAft>
                <a:spcPct val="0"/>
              </a:spcAft>
            </a:pPr>
            <a:r>
              <a:rPr lang="en-US">
                <a:solidFill>
                  <a:srgbClr val="FFFFFF"/>
                </a:solidFill>
              </a:rPr>
              <a:t>Dr. José-María Montero</a:t>
            </a:r>
          </a:p>
        </p:txBody>
      </p:sp>
      <p:sp>
        <p:nvSpPr>
          <p:cNvPr id="9221" name="Marcador de número de diapositiva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pPr fontAlgn="base">
              <a:spcBef>
                <a:spcPct val="0"/>
              </a:spcBef>
              <a:spcAft>
                <a:spcPct val="0"/>
              </a:spcAft>
            </a:pPr>
            <a:fld id="{52CFDA11-0A6E-4542-8EFA-E9E860F739E5}" type="slidenum">
              <a:rPr lang="en-US">
                <a:solidFill>
                  <a:srgbClr val="FFFFFF"/>
                </a:solidFill>
              </a:rPr>
              <a:pPr fontAlgn="base">
                <a:spcBef>
                  <a:spcPct val="0"/>
                </a:spcBef>
                <a:spcAft>
                  <a:spcPct val="0"/>
                </a:spcAft>
              </a:pPr>
              <a:t>4</a:t>
            </a:fld>
            <a:endParaRPr lang="en-US">
              <a:solidFill>
                <a:srgbClr val="FFFFFF"/>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pPr fontAlgn="auto">
              <a:spcAft>
                <a:spcPts val="0"/>
              </a:spcAft>
              <a:defRPr/>
            </a:pPr>
            <a:r>
              <a:rPr lang="en-US" sz="2600" dirty="0" smtClean="0">
                <a:solidFill>
                  <a:schemeClr val="tx1"/>
                </a:solidFill>
              </a:rPr>
              <a:t>Dr. </a:t>
            </a:r>
            <a:r>
              <a:rPr lang="en-US" sz="2600" dirty="0">
                <a:solidFill>
                  <a:schemeClr val="tx1"/>
                </a:solidFill>
              </a:rPr>
              <a:t>Jose-Maria Montero Research </a:t>
            </a:r>
            <a:r>
              <a:rPr lang="en-US" sz="2600" dirty="0" smtClean="0">
                <a:solidFill>
                  <a:schemeClr val="tx1"/>
                </a:solidFill>
              </a:rPr>
              <a:t>Interests</a:t>
            </a:r>
            <a:endParaRPr lang="en-US" sz="2600" dirty="0"/>
          </a:p>
        </p:txBody>
      </p:sp>
      <p:sp>
        <p:nvSpPr>
          <p:cNvPr id="10245" name="Content Placeholder 2"/>
          <p:cNvSpPr>
            <a:spLocks noGrp="1"/>
          </p:cNvSpPr>
          <p:nvPr>
            <p:ph idx="1"/>
          </p:nvPr>
        </p:nvSpPr>
        <p:spPr/>
        <p:txBody>
          <a:bodyPr/>
          <a:lstStyle/>
          <a:p>
            <a:r>
              <a:rPr lang="en-US" sz="2100" dirty="0" err="1" smtClean="0"/>
              <a:t>Geostatistics</a:t>
            </a:r>
            <a:endParaRPr lang="en-US" sz="2100" dirty="0" smtClean="0"/>
          </a:p>
          <a:p>
            <a:r>
              <a:rPr lang="en-US" sz="2100" dirty="0" smtClean="0"/>
              <a:t>Spatial Econometrics</a:t>
            </a:r>
          </a:p>
          <a:p>
            <a:r>
              <a:rPr lang="en-US" sz="2100" dirty="0" smtClean="0"/>
              <a:t>Functional Statistics</a:t>
            </a:r>
          </a:p>
          <a:p>
            <a:r>
              <a:rPr lang="en-US" sz="2100" dirty="0" smtClean="0"/>
              <a:t>Environmental economics</a:t>
            </a:r>
          </a:p>
          <a:p>
            <a:r>
              <a:rPr lang="en-US" sz="2100" dirty="0" smtClean="0"/>
              <a:t>Qualitative Data Analysis </a:t>
            </a:r>
          </a:p>
          <a:p>
            <a:r>
              <a:rPr lang="en-US" sz="2100" dirty="0" smtClean="0"/>
              <a:t>Income Distribution</a:t>
            </a:r>
          </a:p>
          <a:p>
            <a:r>
              <a:rPr lang="en-US" sz="2100" dirty="0" smtClean="0"/>
              <a:t>Use of time</a:t>
            </a:r>
          </a:p>
          <a:p>
            <a:r>
              <a:rPr lang="en-US" sz="2100" dirty="0" smtClean="0"/>
              <a:t>Prediction of housing prices</a:t>
            </a:r>
          </a:p>
        </p:txBody>
      </p:sp>
      <p:sp>
        <p:nvSpPr>
          <p:cNvPr id="10246" name="Marcador de pie de página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pPr fontAlgn="base">
              <a:spcBef>
                <a:spcPct val="0"/>
              </a:spcBef>
              <a:spcAft>
                <a:spcPct val="0"/>
              </a:spcAft>
            </a:pPr>
            <a:r>
              <a:rPr lang="en-US">
                <a:solidFill>
                  <a:srgbClr val="FFFFFF"/>
                </a:solidFill>
              </a:rPr>
              <a:t>Dr. José-María Montero</a:t>
            </a:r>
          </a:p>
        </p:txBody>
      </p:sp>
      <p:sp>
        <p:nvSpPr>
          <p:cNvPr id="10247" name="Marcador de número de diapositiva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pPr fontAlgn="base">
              <a:spcBef>
                <a:spcPct val="0"/>
              </a:spcBef>
              <a:spcAft>
                <a:spcPct val="0"/>
              </a:spcAft>
            </a:pPr>
            <a:fld id="{A85AD77C-B4CD-47D9-BFDB-BF4B5C28A486}" type="slidenum">
              <a:rPr lang="en-US">
                <a:solidFill>
                  <a:srgbClr val="FFFFFF"/>
                </a:solidFill>
              </a:rPr>
              <a:pPr fontAlgn="base">
                <a:spcBef>
                  <a:spcPct val="0"/>
                </a:spcBef>
                <a:spcAft>
                  <a:spcPct val="0"/>
                </a:spcAft>
              </a:pPr>
              <a:t>5</a:t>
            </a:fld>
            <a:endParaRPr lang="en-US">
              <a:solidFill>
                <a:srgbClr val="FFFFFF"/>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625" y="381000"/>
            <a:ext cx="8534400" cy="685800"/>
          </a:xfrm>
        </p:spPr>
        <p:style>
          <a:lnRef idx="3">
            <a:schemeClr val="lt1"/>
          </a:lnRef>
          <a:fillRef idx="1">
            <a:schemeClr val="accent2"/>
          </a:fillRef>
          <a:effectRef idx="1">
            <a:schemeClr val="accent2"/>
          </a:effectRef>
          <a:fontRef idx="minor">
            <a:schemeClr val="lt1"/>
          </a:fontRef>
        </p:style>
        <p:txBody>
          <a:bodyPr/>
          <a:lstStyle/>
          <a:p>
            <a:pPr fontAlgn="auto">
              <a:spcAft>
                <a:spcPts val="0"/>
              </a:spcAft>
              <a:defRPr/>
            </a:pPr>
            <a:r>
              <a:rPr lang="en-US" sz="2600" dirty="0" smtClean="0">
                <a:solidFill>
                  <a:schemeClr val="tx1"/>
                </a:solidFill>
              </a:rPr>
              <a:t>Recent Publications </a:t>
            </a:r>
            <a:r>
              <a:rPr lang="en-US" sz="2600" dirty="0">
                <a:solidFill>
                  <a:schemeClr val="tx1"/>
                </a:solidFill>
              </a:rPr>
              <a:t>Authored </a:t>
            </a:r>
            <a:r>
              <a:rPr lang="en-US" sz="2600" dirty="0" smtClean="0">
                <a:solidFill>
                  <a:schemeClr val="tx1"/>
                </a:solidFill>
              </a:rPr>
              <a:t>by Dr. </a:t>
            </a:r>
            <a:r>
              <a:rPr lang="en-US" sz="2600" dirty="0">
                <a:solidFill>
                  <a:schemeClr val="tx1"/>
                </a:solidFill>
              </a:rPr>
              <a:t>Jose-Maria Montero </a:t>
            </a:r>
            <a:endParaRPr lang="en-US" sz="2600" dirty="0"/>
          </a:p>
        </p:txBody>
      </p:sp>
      <p:sp>
        <p:nvSpPr>
          <p:cNvPr id="11267" name="Marcador de pie de página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pPr fontAlgn="base">
              <a:spcBef>
                <a:spcPct val="0"/>
              </a:spcBef>
              <a:spcAft>
                <a:spcPct val="0"/>
              </a:spcAft>
            </a:pPr>
            <a:r>
              <a:rPr lang="en-US">
                <a:solidFill>
                  <a:srgbClr val="FFFFFF"/>
                </a:solidFill>
              </a:rPr>
              <a:t>Dr. José-María Montero</a:t>
            </a:r>
          </a:p>
        </p:txBody>
      </p:sp>
      <p:sp>
        <p:nvSpPr>
          <p:cNvPr id="11268" name="Marcador de número de diapositiva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pPr fontAlgn="base">
              <a:spcBef>
                <a:spcPct val="0"/>
              </a:spcBef>
              <a:spcAft>
                <a:spcPct val="0"/>
              </a:spcAft>
            </a:pPr>
            <a:fld id="{1A9930D3-21C1-473D-BBE7-16C4C593ADBB}" type="slidenum">
              <a:rPr lang="en-US">
                <a:solidFill>
                  <a:srgbClr val="FFFFFF"/>
                </a:solidFill>
              </a:rPr>
              <a:pPr fontAlgn="base">
                <a:spcBef>
                  <a:spcPct val="0"/>
                </a:spcBef>
                <a:spcAft>
                  <a:spcPct val="0"/>
                </a:spcAft>
              </a:pPr>
              <a:t>6</a:t>
            </a:fld>
            <a:endParaRPr lang="en-US">
              <a:solidFill>
                <a:srgbClr val="FFFFFF"/>
              </a:solidFill>
            </a:endParaRPr>
          </a:p>
        </p:txBody>
      </p:sp>
      <p:sp>
        <p:nvSpPr>
          <p:cNvPr id="6" name="Rectangle 1"/>
          <p:cNvSpPr>
            <a:spLocks noGrp="1" noChangeArrowheads="1"/>
          </p:cNvSpPr>
          <p:nvPr>
            <p:ph idx="1"/>
          </p:nvPr>
        </p:nvSpPr>
        <p:spPr>
          <a:xfrm>
            <a:off x="228600" y="1339850"/>
            <a:ext cx="8763000" cy="5172075"/>
          </a:xfrm>
        </p:spPr>
        <p:style>
          <a:lnRef idx="2">
            <a:schemeClr val="accent2"/>
          </a:lnRef>
          <a:fillRef idx="1">
            <a:schemeClr val="lt1"/>
          </a:fillRef>
          <a:effectRef idx="0">
            <a:schemeClr val="accent2"/>
          </a:effectRef>
          <a:fontRef idx="minor">
            <a:schemeClr val="dk1"/>
          </a:fontRef>
        </p:style>
        <p:txBody>
          <a:bodyPr rtlCol="0" anchor="ctr">
            <a:spAutoFit/>
          </a:bodyPr>
          <a:lstStyle>
            <a:lvl1pPr eaLnBrk="0" fontAlgn="base" hangingPunct="0">
              <a:spcBef>
                <a:spcPct val="0"/>
              </a:spcBef>
              <a:spcAft>
                <a:spcPct val="0"/>
              </a:spcAft>
              <a:tabLst>
                <a:tab pos="1028700" algn="l"/>
              </a:tabLst>
              <a:defRPr>
                <a:solidFill>
                  <a:schemeClr val="tx1"/>
                </a:solidFill>
                <a:latin typeface="Arial" panose="020B0604020202020204" pitchFamily="34" charset="0"/>
              </a:defRPr>
            </a:lvl1pPr>
            <a:lvl2pPr eaLnBrk="0" fontAlgn="base" hangingPunct="0">
              <a:spcBef>
                <a:spcPct val="0"/>
              </a:spcBef>
              <a:spcAft>
                <a:spcPct val="0"/>
              </a:spcAft>
              <a:tabLst>
                <a:tab pos="1028700" algn="l"/>
              </a:tabLst>
              <a:defRPr>
                <a:solidFill>
                  <a:schemeClr val="tx1"/>
                </a:solidFill>
                <a:latin typeface="Arial" panose="020B0604020202020204" pitchFamily="34" charset="0"/>
              </a:defRPr>
            </a:lvl2pPr>
            <a:lvl3pPr eaLnBrk="0" fontAlgn="base" hangingPunct="0">
              <a:spcBef>
                <a:spcPct val="0"/>
              </a:spcBef>
              <a:spcAft>
                <a:spcPct val="0"/>
              </a:spcAft>
              <a:tabLst>
                <a:tab pos="1028700" algn="l"/>
              </a:tabLst>
              <a:defRPr>
                <a:solidFill>
                  <a:schemeClr val="tx1"/>
                </a:solidFill>
                <a:latin typeface="Arial" panose="020B0604020202020204" pitchFamily="34" charset="0"/>
              </a:defRPr>
            </a:lvl3pPr>
            <a:lvl4pPr eaLnBrk="0" fontAlgn="base" hangingPunct="0">
              <a:spcBef>
                <a:spcPct val="0"/>
              </a:spcBef>
              <a:spcAft>
                <a:spcPct val="0"/>
              </a:spcAft>
              <a:tabLst>
                <a:tab pos="1028700" algn="l"/>
              </a:tabLst>
              <a:defRPr>
                <a:solidFill>
                  <a:schemeClr val="tx1"/>
                </a:solidFill>
                <a:latin typeface="Arial" panose="020B0604020202020204" pitchFamily="34" charset="0"/>
              </a:defRPr>
            </a:lvl4pPr>
            <a:lvl5pPr eaLnBrk="0" fontAlgn="base" hangingPunct="0">
              <a:spcBef>
                <a:spcPct val="0"/>
              </a:spcBef>
              <a:spcAft>
                <a:spcPct val="0"/>
              </a:spcAft>
              <a:tabLst>
                <a:tab pos="1028700" algn="l"/>
              </a:tabLst>
              <a:defRPr>
                <a:solidFill>
                  <a:schemeClr val="tx1"/>
                </a:solidFill>
                <a:latin typeface="Arial" panose="020B0604020202020204" pitchFamily="34" charset="0"/>
              </a:defRPr>
            </a:lvl5pPr>
            <a:lvl6pPr eaLnBrk="0" fontAlgn="base" hangingPunct="0">
              <a:spcBef>
                <a:spcPct val="0"/>
              </a:spcBef>
              <a:spcAft>
                <a:spcPct val="0"/>
              </a:spcAft>
              <a:tabLst>
                <a:tab pos="1028700" algn="l"/>
              </a:tabLst>
              <a:defRPr>
                <a:solidFill>
                  <a:schemeClr val="tx1"/>
                </a:solidFill>
                <a:latin typeface="Arial" panose="020B0604020202020204" pitchFamily="34" charset="0"/>
              </a:defRPr>
            </a:lvl6pPr>
            <a:lvl7pPr eaLnBrk="0" fontAlgn="base" hangingPunct="0">
              <a:spcBef>
                <a:spcPct val="0"/>
              </a:spcBef>
              <a:spcAft>
                <a:spcPct val="0"/>
              </a:spcAft>
              <a:tabLst>
                <a:tab pos="1028700" algn="l"/>
              </a:tabLst>
              <a:defRPr>
                <a:solidFill>
                  <a:schemeClr val="tx1"/>
                </a:solidFill>
                <a:latin typeface="Arial" panose="020B0604020202020204" pitchFamily="34" charset="0"/>
              </a:defRPr>
            </a:lvl7pPr>
            <a:lvl8pPr eaLnBrk="0" fontAlgn="base" hangingPunct="0">
              <a:spcBef>
                <a:spcPct val="0"/>
              </a:spcBef>
              <a:spcAft>
                <a:spcPct val="0"/>
              </a:spcAft>
              <a:tabLst>
                <a:tab pos="1028700" algn="l"/>
              </a:tabLst>
              <a:defRPr>
                <a:solidFill>
                  <a:schemeClr val="tx1"/>
                </a:solidFill>
                <a:latin typeface="Arial" panose="020B0604020202020204" pitchFamily="34" charset="0"/>
              </a:defRPr>
            </a:lvl8pPr>
            <a:lvl9pPr eaLnBrk="0" fontAlgn="base" hangingPunct="0">
              <a:spcBef>
                <a:spcPct val="0"/>
              </a:spcBef>
              <a:spcAft>
                <a:spcPct val="0"/>
              </a:spcAft>
              <a:tabLst>
                <a:tab pos="1028700" algn="l"/>
              </a:tabLst>
              <a:defRPr>
                <a:solidFill>
                  <a:schemeClr val="tx1"/>
                </a:solidFill>
                <a:latin typeface="Arial" panose="020B0604020202020204" pitchFamily="34" charset="0"/>
              </a:defRPr>
            </a:lvl9pPr>
          </a:lstStyle>
          <a:p>
            <a:pPr marL="263525" lvl="1" indent="-171450">
              <a:buClrTx/>
              <a:buSzTx/>
              <a:buFont typeface="Wingdings" panose="05000000000000000000" pitchFamily="2" charset="2"/>
              <a:buChar char="§"/>
              <a:defRPr/>
            </a:pPr>
            <a:r>
              <a:rPr lang="es-ES" altLang="ko-KR" sz="1500" dirty="0">
                <a:latin typeface="Times New Roman" panose="02020603050405020304" pitchFamily="18" charset="0"/>
                <a:ea typeface="Batang" panose="02030600000101010101" pitchFamily="18" charset="-127"/>
                <a:cs typeface="Times New Roman" panose="02020603050405020304" pitchFamily="18" charset="0"/>
              </a:rPr>
              <a:t>MONTERO, J.M. &amp; LARRAZ, B. (2006). </a:t>
            </a:r>
            <a:r>
              <a:rPr lang="en-GB" altLang="ko-KR" sz="1500" dirty="0">
                <a:latin typeface="Times New Roman" panose="02020603050405020304" pitchFamily="18" charset="0"/>
                <a:ea typeface="Batang" panose="02030600000101010101" pitchFamily="18" charset="-127"/>
                <a:cs typeface="Times New Roman" panose="02020603050405020304" pitchFamily="18" charset="0"/>
              </a:rPr>
              <a:t>Estimating housing prices: Kriging the mean. </a:t>
            </a:r>
            <a:r>
              <a:rPr lang="en-GB" altLang="ko-KR" sz="1500" i="1" dirty="0">
                <a:latin typeface="Times New Roman" panose="02020603050405020304" pitchFamily="18" charset="0"/>
                <a:ea typeface="Batang" panose="02030600000101010101" pitchFamily="18" charset="-127"/>
                <a:cs typeface="Times New Roman" panose="02020603050405020304" pitchFamily="18" charset="0"/>
              </a:rPr>
              <a:t>International Advances in Economic Research, </a:t>
            </a:r>
            <a:r>
              <a:rPr lang="en-GB" altLang="ko-KR" sz="1500" dirty="0">
                <a:latin typeface="Times New Roman" panose="02020603050405020304" pitchFamily="18" charset="0"/>
                <a:ea typeface="Batang" panose="02030600000101010101" pitchFamily="18" charset="-127"/>
                <a:cs typeface="Times New Roman" panose="02020603050405020304" pitchFamily="18" charset="0"/>
              </a:rPr>
              <a:t>(Research Note), </a:t>
            </a:r>
            <a:r>
              <a:rPr lang="en-GB" altLang="ko-KR" sz="1500" b="1" dirty="0">
                <a:latin typeface="Times New Roman" panose="02020603050405020304" pitchFamily="18" charset="0"/>
                <a:ea typeface="Batang" panose="02030600000101010101" pitchFamily="18" charset="-127"/>
                <a:cs typeface="Times New Roman" panose="02020603050405020304" pitchFamily="18" charset="0"/>
              </a:rPr>
              <a:t>12(</a:t>
            </a:r>
            <a:r>
              <a:rPr lang="en-GB" altLang="ko-KR" sz="1500" dirty="0">
                <a:latin typeface="Times New Roman" panose="02020603050405020304" pitchFamily="18" charset="0"/>
                <a:ea typeface="Batang" panose="02030600000101010101" pitchFamily="18" charset="-127"/>
                <a:cs typeface="Times New Roman" panose="02020603050405020304" pitchFamily="18" charset="0"/>
              </a:rPr>
              <a:t>2), pp. 419.  </a:t>
            </a:r>
            <a:r>
              <a:rPr lang="en-GB" altLang="ko-KR" sz="1500" i="1" dirty="0">
                <a:solidFill>
                  <a:srgbClr val="0000FF"/>
                </a:solidFill>
                <a:latin typeface="Times New Roman" panose="02020603050405020304" pitchFamily="18" charset="0"/>
                <a:ea typeface="Batang" panose="02030600000101010101" pitchFamily="18" charset="-127"/>
                <a:cs typeface="Times New Roman" panose="02020603050405020304" pitchFamily="18" charset="0"/>
                <a:hlinkClick r:id="rId2"/>
              </a:rPr>
              <a:t>http://www.springerlink.com/content/7401542114646411/?p=5f2953ab1efc4285bb588961ff4aaa2e&amp;pi=12</a:t>
            </a:r>
            <a:r>
              <a:rPr lang="en-GB" altLang="ko-KR" sz="1500" i="1" dirty="0">
                <a:solidFill>
                  <a:srgbClr val="0000FF"/>
                </a:solidFill>
                <a:latin typeface="Times New Roman" panose="02020603050405020304" pitchFamily="18" charset="0"/>
                <a:ea typeface="Batang" panose="02030600000101010101" pitchFamily="18" charset="-127"/>
                <a:cs typeface="Times New Roman" panose="02020603050405020304" pitchFamily="18" charset="0"/>
              </a:rPr>
              <a:t>.</a:t>
            </a:r>
            <a:endParaRPr lang="en-US" altLang="ko-KR" sz="1500" dirty="0"/>
          </a:p>
          <a:p>
            <a:pPr marL="263525" lvl="1" indent="-171450">
              <a:buClrTx/>
              <a:buSzTx/>
              <a:buFont typeface="Wingdings" panose="05000000000000000000" pitchFamily="2" charset="2"/>
              <a:buChar char="§"/>
              <a:defRPr/>
            </a:pPr>
            <a:r>
              <a:rPr lang="en-US" altLang="ko-KR" sz="1500" dirty="0">
                <a:latin typeface="Times New Roman" panose="02020603050405020304" pitchFamily="18" charset="0"/>
                <a:ea typeface="Batang" panose="02030600000101010101" pitchFamily="18" charset="-127"/>
                <a:cs typeface="Times New Roman" panose="02020603050405020304" pitchFamily="18" charset="0"/>
              </a:rPr>
              <a:t>MONTERO, J.M., LARRAZ, B. &amp; FERNÁNDEZ-AVILÉS, G. (2008). </a:t>
            </a:r>
            <a:r>
              <a:rPr lang="en-GB" altLang="ko-KR" sz="1500" dirty="0">
                <a:latin typeface="Times New Roman" panose="02020603050405020304" pitchFamily="18" charset="0"/>
                <a:ea typeface="Batang" panose="02030600000101010101" pitchFamily="18" charset="-127"/>
                <a:cs typeface="Times New Roman" panose="02020603050405020304" pitchFamily="18" charset="0"/>
              </a:rPr>
              <a:t>Estimating housing prices: Kriging and cokriging as an alternative. </a:t>
            </a:r>
            <a:r>
              <a:rPr lang="it-IT" altLang="ko-KR" sz="1500" i="1" dirty="0">
                <a:latin typeface="Times New Roman" panose="02020603050405020304" pitchFamily="18" charset="0"/>
                <a:ea typeface="Batang" panose="02030600000101010101" pitchFamily="18" charset="-127"/>
                <a:cs typeface="Times New Roman" panose="02020603050405020304" pitchFamily="18" charset="0"/>
              </a:rPr>
              <a:t>Taksonomia, Klasyfikacja i analiza danych</a:t>
            </a:r>
            <a:r>
              <a:rPr lang="it-IT" altLang="ko-KR" sz="1500" dirty="0">
                <a:latin typeface="Times New Roman" panose="02020603050405020304" pitchFamily="18" charset="0"/>
                <a:ea typeface="Batang" panose="02030600000101010101" pitchFamily="18" charset="-127"/>
                <a:cs typeface="Times New Roman" panose="02020603050405020304" pitchFamily="18" charset="0"/>
              </a:rPr>
              <a:t>, </a:t>
            </a:r>
            <a:r>
              <a:rPr lang="it-IT" altLang="ko-KR" sz="1500" b="1" dirty="0">
                <a:latin typeface="Times New Roman" panose="02020603050405020304" pitchFamily="18" charset="0"/>
                <a:ea typeface="Batang" panose="02030600000101010101" pitchFamily="18" charset="-127"/>
                <a:cs typeface="Times New Roman" panose="02020603050405020304" pitchFamily="18" charset="0"/>
              </a:rPr>
              <a:t>15</a:t>
            </a:r>
            <a:r>
              <a:rPr lang="it-IT" altLang="ko-KR" sz="1500" dirty="0">
                <a:latin typeface="Times New Roman" panose="02020603050405020304" pitchFamily="18" charset="0"/>
                <a:ea typeface="Batang" panose="02030600000101010101" pitchFamily="18" charset="-127"/>
                <a:cs typeface="Times New Roman" panose="02020603050405020304" pitchFamily="18" charset="0"/>
              </a:rPr>
              <a:t>,  7(1207), pp. 57-68.</a:t>
            </a:r>
            <a:endParaRPr lang="en-US" altLang="ko-KR" sz="1500" dirty="0"/>
          </a:p>
          <a:p>
            <a:pPr marL="263525" lvl="1" indent="-171450">
              <a:buClrTx/>
              <a:buSzTx/>
              <a:buFont typeface="Wingdings" panose="05000000000000000000" pitchFamily="2" charset="2"/>
              <a:buChar char="§"/>
              <a:defRPr/>
            </a:pPr>
            <a:r>
              <a:rPr lang="it-IT" altLang="ko-KR" sz="1500" dirty="0">
                <a:latin typeface="Times New Roman" panose="02020603050405020304" pitchFamily="18" charset="0"/>
                <a:ea typeface="Batang" panose="02030600000101010101" pitchFamily="18" charset="-127"/>
                <a:cs typeface="Times New Roman" panose="02020603050405020304" pitchFamily="18" charset="0"/>
              </a:rPr>
              <a:t>PAVÍA, J.M., LARRAZ, B.&amp; MONTERO, J.M. (2008). Election forecasts using spatio-temporal models. </a:t>
            </a:r>
            <a:r>
              <a:rPr lang="en-GB" altLang="ko-KR" sz="1500" i="1" dirty="0">
                <a:latin typeface="Times New Roman" panose="02020603050405020304" pitchFamily="18" charset="0"/>
                <a:ea typeface="Batang" panose="02030600000101010101" pitchFamily="18" charset="-127"/>
                <a:cs typeface="Times New Roman" panose="02020603050405020304" pitchFamily="18" charset="0"/>
              </a:rPr>
              <a:t>Journal of the American Statistical Association, </a:t>
            </a:r>
            <a:r>
              <a:rPr lang="en-GB" altLang="ko-KR" sz="1500" b="1" dirty="0">
                <a:latin typeface="Times New Roman" panose="02020603050405020304" pitchFamily="18" charset="0"/>
                <a:ea typeface="Batang" panose="02030600000101010101" pitchFamily="18" charset="-127"/>
                <a:cs typeface="Times New Roman" panose="02020603050405020304" pitchFamily="18" charset="0"/>
              </a:rPr>
              <a:t>103</a:t>
            </a:r>
            <a:r>
              <a:rPr lang="en-GB" altLang="ko-KR" sz="1500" dirty="0">
                <a:latin typeface="Times New Roman" panose="02020603050405020304" pitchFamily="18" charset="0"/>
                <a:ea typeface="Batang" panose="02030600000101010101" pitchFamily="18" charset="-127"/>
                <a:cs typeface="Times New Roman" panose="02020603050405020304" pitchFamily="18" charset="0"/>
              </a:rPr>
              <a:t>(483), pp. 1050-1059.</a:t>
            </a:r>
            <a:endParaRPr lang="en-US" altLang="ko-KR" sz="1500" dirty="0"/>
          </a:p>
          <a:p>
            <a:pPr marL="263525" lvl="1" indent="-171450">
              <a:buClrTx/>
              <a:buSzTx/>
              <a:buFont typeface="Wingdings" panose="05000000000000000000" pitchFamily="2" charset="2"/>
              <a:buChar char="§"/>
              <a:defRPr/>
            </a:pPr>
            <a:r>
              <a:rPr lang="es-ES" altLang="ko-KR" sz="1500" dirty="0">
                <a:latin typeface="Times New Roman" panose="02020603050405020304" pitchFamily="18" charset="0"/>
                <a:ea typeface="Batang" panose="02030600000101010101" pitchFamily="18" charset="-127"/>
                <a:cs typeface="Times New Roman" panose="02020603050405020304" pitchFamily="18" charset="0"/>
              </a:rPr>
              <a:t>PAVÍA, J.M., MONTERO, J.M. &amp; LARRAZ, B. (2008). Geografía, elecciones y predicciones electorales. </a:t>
            </a:r>
            <a:r>
              <a:rPr lang="es-ES" altLang="ko-KR" sz="1500" i="1" dirty="0">
                <a:latin typeface="Times New Roman" panose="02020603050405020304" pitchFamily="18" charset="0"/>
                <a:ea typeface="Batang" panose="02030600000101010101" pitchFamily="18" charset="-127"/>
                <a:cs typeface="Times New Roman" panose="02020603050405020304" pitchFamily="18" charset="0"/>
              </a:rPr>
              <a:t>Investigación y Marketing, </a:t>
            </a:r>
            <a:r>
              <a:rPr lang="es-ES" altLang="ko-KR" sz="1500" b="1" dirty="0">
                <a:latin typeface="Times New Roman" panose="02020603050405020304" pitchFamily="18" charset="0"/>
                <a:ea typeface="Batang" panose="02030600000101010101" pitchFamily="18" charset="-127"/>
                <a:cs typeface="Times New Roman" panose="02020603050405020304" pitchFamily="18" charset="0"/>
              </a:rPr>
              <a:t>98</a:t>
            </a:r>
            <a:r>
              <a:rPr lang="es-ES" altLang="ko-KR" sz="1500" dirty="0">
                <a:latin typeface="Times New Roman" panose="02020603050405020304" pitchFamily="18" charset="0"/>
                <a:ea typeface="Batang" panose="02030600000101010101" pitchFamily="18" charset="-127"/>
                <a:cs typeface="Times New Roman" panose="02020603050405020304" pitchFamily="18" charset="0"/>
              </a:rPr>
              <a:t>, pp. 70-78.</a:t>
            </a:r>
            <a:r>
              <a:rPr lang="es-ES" altLang="ko-KR" sz="1500" i="1" dirty="0">
                <a:latin typeface="Times New Roman" panose="02020603050405020304" pitchFamily="18" charset="0"/>
                <a:ea typeface="Batang" panose="02030600000101010101" pitchFamily="18" charset="-127"/>
                <a:cs typeface="Times New Roman" panose="02020603050405020304" pitchFamily="18" charset="0"/>
              </a:rPr>
              <a:t> </a:t>
            </a:r>
            <a:endParaRPr lang="en-US" altLang="ko-KR" sz="1500" dirty="0"/>
          </a:p>
          <a:p>
            <a:pPr marL="263525" lvl="1" indent="-171450">
              <a:buClrTx/>
              <a:buSzTx/>
              <a:buFont typeface="Wingdings" panose="05000000000000000000" pitchFamily="2" charset="2"/>
              <a:buChar char="§"/>
              <a:defRPr/>
            </a:pPr>
            <a:r>
              <a:rPr lang="es-ES" altLang="ko-KR" sz="1500" dirty="0">
                <a:latin typeface="Times New Roman" panose="02020603050405020304" pitchFamily="18" charset="0"/>
                <a:ea typeface="Batang" panose="02030600000101010101" pitchFamily="18" charset="-127"/>
                <a:cs typeface="Times New Roman" panose="02020603050405020304" pitchFamily="18" charset="0"/>
              </a:rPr>
              <a:t>MONTERO, J.M., ALFARO, J.L., MONDÉJAR, J. &amp; MESSEGUER, L. (2008). </a:t>
            </a:r>
            <a:r>
              <a:rPr lang="es-ES" altLang="ko-KR" sz="1500" i="1" dirty="0">
                <a:latin typeface="Times New Roman" panose="02020603050405020304" pitchFamily="18" charset="0"/>
                <a:ea typeface="Batang" panose="02030600000101010101" pitchFamily="18" charset="-127"/>
                <a:cs typeface="Times New Roman" panose="02020603050405020304" pitchFamily="18" charset="0"/>
              </a:rPr>
              <a:t> </a:t>
            </a:r>
            <a:r>
              <a:rPr lang="es-ES" altLang="ko-KR" sz="1500" dirty="0">
                <a:latin typeface="Times New Roman" panose="02020603050405020304" pitchFamily="18" charset="0"/>
                <a:ea typeface="Batang" panose="02030600000101010101" pitchFamily="18" charset="-127"/>
                <a:cs typeface="Times New Roman" panose="02020603050405020304" pitchFamily="18" charset="0"/>
              </a:rPr>
              <a:t>Transparencia: una condición necesaria para el estudio de la concentración en el reparto de las ayudas de la PAC.</a:t>
            </a:r>
            <a:r>
              <a:rPr lang="es-ES" altLang="ko-KR" sz="1500" i="1" dirty="0">
                <a:latin typeface="Times New Roman" panose="02020603050405020304" pitchFamily="18" charset="0"/>
                <a:ea typeface="Batang" panose="02030600000101010101" pitchFamily="18" charset="-127"/>
                <a:cs typeface="Times New Roman" panose="02020603050405020304" pitchFamily="18" charset="0"/>
              </a:rPr>
              <a:t> </a:t>
            </a:r>
            <a:r>
              <a:rPr lang="es-ES" altLang="ko-KR" sz="1500" i="1" dirty="0" err="1">
                <a:latin typeface="Times New Roman" panose="02020603050405020304" pitchFamily="18" charset="0"/>
                <a:ea typeface="Batang" panose="02030600000101010101" pitchFamily="18" charset="-127"/>
                <a:cs typeface="Times New Roman" panose="02020603050405020304" pitchFamily="18" charset="0"/>
              </a:rPr>
              <a:t>Clm.economía</a:t>
            </a:r>
            <a:r>
              <a:rPr lang="es-ES" altLang="ko-KR" sz="1500" dirty="0">
                <a:latin typeface="Times New Roman" panose="02020603050405020304" pitchFamily="18" charset="0"/>
                <a:ea typeface="Batang" panose="02030600000101010101" pitchFamily="18" charset="-127"/>
                <a:cs typeface="Times New Roman" panose="02020603050405020304" pitchFamily="18" charset="0"/>
              </a:rPr>
              <a:t>,</a:t>
            </a:r>
            <a:r>
              <a:rPr lang="es-ES" altLang="ko-KR" sz="1500" b="1" dirty="0">
                <a:latin typeface="Times New Roman" panose="02020603050405020304" pitchFamily="18" charset="0"/>
                <a:ea typeface="Batang" panose="02030600000101010101" pitchFamily="18" charset="-127"/>
                <a:cs typeface="Times New Roman" panose="02020603050405020304" pitchFamily="18" charset="0"/>
              </a:rPr>
              <a:t> 13</a:t>
            </a:r>
            <a:r>
              <a:rPr lang="es-ES" altLang="ko-KR" sz="1500" dirty="0">
                <a:latin typeface="Times New Roman" panose="02020603050405020304" pitchFamily="18" charset="0"/>
                <a:ea typeface="Batang" panose="02030600000101010101" pitchFamily="18" charset="-127"/>
                <a:cs typeface="Times New Roman" panose="02020603050405020304" pitchFamily="18" charset="0"/>
              </a:rPr>
              <a:t>, pp. 4-46.</a:t>
            </a:r>
            <a:r>
              <a:rPr lang="es-ES" altLang="ko-KR" sz="1500" i="1" dirty="0">
                <a:latin typeface="Times New Roman" panose="02020603050405020304" pitchFamily="18" charset="0"/>
                <a:ea typeface="Batang" panose="02030600000101010101" pitchFamily="18" charset="-127"/>
                <a:cs typeface="Times New Roman" panose="02020603050405020304" pitchFamily="18" charset="0"/>
              </a:rPr>
              <a:t> </a:t>
            </a:r>
            <a:r>
              <a:rPr lang="pt-BR" altLang="ko-KR" sz="1500" dirty="0" err="1">
                <a:solidFill>
                  <a:srgbClr val="0000FF"/>
                </a:solidFill>
                <a:latin typeface="Times New Roman" panose="02020603050405020304" pitchFamily="18" charset="0"/>
                <a:ea typeface="Batang" panose="02030600000101010101" pitchFamily="18" charset="-127"/>
                <a:cs typeface="Times New Roman" panose="02020603050405020304" pitchFamily="18" charset="0"/>
              </a:rPr>
              <a:t>http</a:t>
            </a:r>
            <a:r>
              <a:rPr lang="pt-BR" altLang="ko-KR" sz="1500" dirty="0">
                <a:solidFill>
                  <a:srgbClr val="0000FF"/>
                </a:solidFill>
                <a:latin typeface="Times New Roman" panose="02020603050405020304" pitchFamily="18" charset="0"/>
                <a:ea typeface="Batang" panose="02030600000101010101" pitchFamily="18" charset="-127"/>
                <a:cs typeface="Times New Roman" panose="02020603050405020304" pitchFamily="18" charset="0"/>
              </a:rPr>
              <a:t>//www.clmeconomia.jccm.es/pdfclm/montero_13.pdf</a:t>
            </a:r>
            <a:r>
              <a:rPr lang="es-ES" altLang="ko-KR" sz="1500" i="1" dirty="0" smtClean="0">
                <a:latin typeface="Times New Roman" panose="02020603050405020304" pitchFamily="18" charset="0"/>
                <a:ea typeface="Batang" panose="02030600000101010101" pitchFamily="18" charset="-127"/>
                <a:cs typeface="Times New Roman" panose="02020603050405020304" pitchFamily="18" charset="0"/>
              </a:rPr>
              <a:t>.</a:t>
            </a:r>
            <a:endParaRPr lang="en-US" altLang="ko-KR" sz="1500" dirty="0"/>
          </a:p>
          <a:p>
            <a:pPr marL="263525" lvl="1" indent="-171450">
              <a:buClrTx/>
              <a:buSzTx/>
              <a:buFont typeface="Wingdings" panose="05000000000000000000" pitchFamily="2" charset="2"/>
              <a:buChar char="§"/>
              <a:defRPr/>
            </a:pPr>
            <a:r>
              <a:rPr lang="es-ES" altLang="ko-KR" sz="1500" dirty="0">
                <a:latin typeface="Times New Roman" panose="02020603050405020304" pitchFamily="18" charset="0"/>
                <a:ea typeface="Batang" panose="02030600000101010101" pitchFamily="18" charset="-127"/>
                <a:cs typeface="Times New Roman" panose="02020603050405020304" pitchFamily="18" charset="0"/>
              </a:rPr>
              <a:t>MONTERO, J.M., LARRAZ, B. &amp; PÁEZ, A. (2009). </a:t>
            </a:r>
            <a:r>
              <a:rPr lang="en-GB" altLang="ko-KR" sz="1500" dirty="0">
                <a:latin typeface="Times New Roman" panose="02020603050405020304" pitchFamily="18" charset="0"/>
                <a:ea typeface="Batang" panose="02030600000101010101" pitchFamily="18" charset="-127"/>
                <a:cs typeface="Times New Roman" panose="02020603050405020304" pitchFamily="18" charset="0"/>
              </a:rPr>
              <a:t>Estimating Commercial Property Prices: An Application of Cokriging with Housing Prices as Ancillary Information.</a:t>
            </a:r>
            <a:r>
              <a:rPr lang="en-GB" altLang="ko-KR" sz="1500" i="1" dirty="0">
                <a:latin typeface="Times New Roman" panose="02020603050405020304" pitchFamily="18" charset="0"/>
                <a:ea typeface="Batang" panose="02030600000101010101" pitchFamily="18" charset="-127"/>
                <a:cs typeface="Times New Roman" panose="02020603050405020304" pitchFamily="18" charset="0"/>
              </a:rPr>
              <a:t> Journal of Geographical Systems</a:t>
            </a:r>
            <a:r>
              <a:rPr lang="en-GB" altLang="ko-KR" sz="1500" dirty="0">
                <a:latin typeface="Times New Roman" panose="02020603050405020304" pitchFamily="18" charset="0"/>
                <a:ea typeface="Batang" panose="02030600000101010101" pitchFamily="18" charset="-127"/>
                <a:cs typeface="Times New Roman" panose="02020603050405020304" pitchFamily="18" charset="0"/>
              </a:rPr>
              <a:t>, </a:t>
            </a:r>
            <a:r>
              <a:rPr lang="en-GB" altLang="ko-KR" sz="1500" b="1" dirty="0">
                <a:latin typeface="Times New Roman" panose="02020603050405020304" pitchFamily="18" charset="0"/>
                <a:ea typeface="Batang" panose="02030600000101010101" pitchFamily="18" charset="-127"/>
                <a:cs typeface="Times New Roman" panose="02020603050405020304" pitchFamily="18" charset="0"/>
              </a:rPr>
              <a:t>11</a:t>
            </a:r>
            <a:r>
              <a:rPr lang="en-GB" altLang="ko-KR" sz="1500" dirty="0">
                <a:latin typeface="Times New Roman" panose="02020603050405020304" pitchFamily="18" charset="0"/>
                <a:ea typeface="Batang" panose="02030600000101010101" pitchFamily="18" charset="-127"/>
                <a:cs typeface="Times New Roman" panose="02020603050405020304" pitchFamily="18" charset="0"/>
              </a:rPr>
              <a:t>, pp. 407–425.</a:t>
            </a:r>
            <a:r>
              <a:rPr lang="en-GB" altLang="ko-KR" sz="1500" i="1" dirty="0">
                <a:latin typeface="Times New Roman" panose="02020603050405020304" pitchFamily="18" charset="0"/>
                <a:ea typeface="Batang" panose="02030600000101010101" pitchFamily="18" charset="-127"/>
                <a:cs typeface="Times New Roman" panose="02020603050405020304" pitchFamily="18" charset="0"/>
              </a:rPr>
              <a:t> </a:t>
            </a:r>
            <a:r>
              <a:rPr lang="pt-BR" altLang="ko-KR" sz="1500" dirty="0">
                <a:latin typeface="Times New Roman" panose="02020603050405020304" pitchFamily="18" charset="0"/>
                <a:ea typeface="Batang" panose="02030600000101010101" pitchFamily="18" charset="-127"/>
                <a:cs typeface="Times New Roman" panose="02020603050405020304" pitchFamily="18" charset="0"/>
              </a:rPr>
              <a:t>DOI 10.1007/s10109-009-0095-7.</a:t>
            </a:r>
            <a:r>
              <a:rPr lang="pt-BR" altLang="ko-KR" sz="1500" i="1" dirty="0">
                <a:latin typeface="Times New Roman" panose="02020603050405020304" pitchFamily="18" charset="0"/>
                <a:ea typeface="Batang" panose="02030600000101010101" pitchFamily="18" charset="-127"/>
                <a:cs typeface="Times New Roman" panose="02020603050405020304" pitchFamily="18" charset="0"/>
              </a:rPr>
              <a:t> </a:t>
            </a:r>
            <a:r>
              <a:rPr lang="pt-BR" altLang="ko-KR" sz="1500" dirty="0" smtClean="0">
                <a:solidFill>
                  <a:srgbClr val="0000FF"/>
                </a:solidFill>
                <a:latin typeface="Times New Roman" panose="02020603050405020304" pitchFamily="18" charset="0"/>
                <a:ea typeface="Batang" panose="02030600000101010101" pitchFamily="18" charset="-127"/>
                <a:cs typeface="Times New Roman" panose="02020603050405020304" pitchFamily="18" charset="0"/>
                <a:hlinkClick r:id="rId3"/>
              </a:rPr>
              <a:t>http</a:t>
            </a:r>
            <a:r>
              <a:rPr lang="pt-BR" altLang="ko-KR" sz="1500" dirty="0">
                <a:solidFill>
                  <a:srgbClr val="0000FF"/>
                </a:solidFill>
                <a:latin typeface="Times New Roman" panose="02020603050405020304" pitchFamily="18" charset="0"/>
                <a:ea typeface="Batang" panose="02030600000101010101" pitchFamily="18" charset="-127"/>
                <a:cs typeface="Times New Roman" panose="02020603050405020304" pitchFamily="18" charset="0"/>
                <a:hlinkClick r:id="rId3"/>
              </a:rPr>
              <a:t>://www.springerlink.com/content/61162q61g0407201/fulltext.pdf</a:t>
            </a:r>
            <a:r>
              <a:rPr lang="pt-BR" altLang="ko-KR" sz="1500" dirty="0" smtClean="0">
                <a:solidFill>
                  <a:srgbClr val="0000FF"/>
                </a:solidFill>
                <a:latin typeface="Times New Roman" panose="02020603050405020304" pitchFamily="18" charset="0"/>
                <a:ea typeface="Batang" panose="02030600000101010101" pitchFamily="18" charset="-127"/>
                <a:cs typeface="Times New Roman" panose="02020603050405020304" pitchFamily="18" charset="0"/>
              </a:rPr>
              <a:t>.</a:t>
            </a:r>
          </a:p>
          <a:p>
            <a:pPr marL="263525" lvl="1" indent="-171450">
              <a:buClrTx/>
              <a:buSzTx/>
              <a:buFont typeface="Wingdings" panose="05000000000000000000" pitchFamily="2" charset="2"/>
              <a:buChar char="§"/>
              <a:defRPr/>
            </a:pPr>
            <a:r>
              <a:rPr lang="es-ES" altLang="ko-KR" sz="1500" dirty="0">
                <a:latin typeface="Times New Roman" panose="02020603050405020304" pitchFamily="18" charset="0"/>
                <a:ea typeface="Batang" panose="02030600000101010101" pitchFamily="18" charset="-127"/>
                <a:cs typeface="Times New Roman" panose="02020603050405020304" pitchFamily="18" charset="0"/>
              </a:rPr>
              <a:t>MONTERO, J.M. &amp; FERNÁNDEZ-AVILÉS, G. (2009). </a:t>
            </a:r>
            <a:r>
              <a:rPr lang="en-GB" altLang="ko-KR" sz="1500" dirty="0">
                <a:latin typeface="Times New Roman" panose="02020603050405020304" pitchFamily="18" charset="0"/>
                <a:ea typeface="Batang" panose="02030600000101010101" pitchFamily="18" charset="-127"/>
                <a:cs typeface="Times New Roman" panose="02020603050405020304" pitchFamily="18" charset="0"/>
              </a:rPr>
              <a:t>Mixed environmental quality indexes for hedonic housing price models: An alternative with area-to-point kriging with external drift. </a:t>
            </a:r>
            <a:r>
              <a:rPr lang="pt-BR" altLang="ko-KR" sz="1500" i="1" dirty="0">
                <a:latin typeface="Times New Roman" panose="02020603050405020304" pitchFamily="18" charset="0"/>
                <a:ea typeface="Batang" panose="02030600000101010101" pitchFamily="18" charset="-127"/>
                <a:cs typeface="Times New Roman" panose="02020603050405020304" pitchFamily="18" charset="0"/>
              </a:rPr>
              <a:t>AESTIMUM</a:t>
            </a:r>
            <a:r>
              <a:rPr lang="pt-BR" altLang="ko-KR" sz="1500" dirty="0">
                <a:latin typeface="Times New Roman" panose="02020603050405020304" pitchFamily="18" charset="0"/>
                <a:ea typeface="Batang" panose="02030600000101010101" pitchFamily="18" charset="-127"/>
                <a:cs typeface="Times New Roman" panose="02020603050405020304" pitchFamily="18" charset="0"/>
              </a:rPr>
              <a:t>, </a:t>
            </a:r>
            <a:r>
              <a:rPr lang="pt-BR" altLang="ko-KR" sz="1500" b="1" dirty="0">
                <a:latin typeface="Times New Roman" panose="02020603050405020304" pitchFamily="18" charset="0"/>
                <a:ea typeface="Batang" panose="02030600000101010101" pitchFamily="18" charset="-127"/>
                <a:cs typeface="Times New Roman" panose="02020603050405020304" pitchFamily="18" charset="0"/>
              </a:rPr>
              <a:t>54</a:t>
            </a:r>
            <a:r>
              <a:rPr lang="pt-BR" altLang="ko-KR" sz="1500" dirty="0">
                <a:latin typeface="Times New Roman" panose="02020603050405020304" pitchFamily="18" charset="0"/>
                <a:ea typeface="Batang" panose="02030600000101010101" pitchFamily="18" charset="-127"/>
                <a:cs typeface="Times New Roman" panose="02020603050405020304" pitchFamily="18" charset="0"/>
              </a:rPr>
              <a:t>, pp. 73-94</a:t>
            </a:r>
            <a:r>
              <a:rPr lang="pt-BR" altLang="ko-KR" sz="1500" dirty="0" smtClean="0">
                <a:latin typeface="Times New Roman" panose="02020603050405020304" pitchFamily="18" charset="0"/>
                <a:ea typeface="Batang" panose="02030600000101010101" pitchFamily="18" charset="-127"/>
                <a:cs typeface="Times New Roman" panose="02020603050405020304" pitchFamily="18" charset="0"/>
              </a:rPr>
              <a:t>.</a:t>
            </a:r>
          </a:p>
          <a:p>
            <a:pPr marL="263525" lvl="1" indent="-171450">
              <a:buClrTx/>
              <a:buSzTx/>
              <a:buFont typeface="Wingdings" panose="05000000000000000000" pitchFamily="2" charset="2"/>
              <a:buChar char="§"/>
              <a:defRPr/>
            </a:pPr>
            <a:r>
              <a:rPr lang="pt-BR" altLang="ko-KR" sz="1500" dirty="0">
                <a:latin typeface="Times New Roman" panose="02020603050405020304" pitchFamily="18" charset="0"/>
                <a:ea typeface="Batang" panose="02030600000101010101" pitchFamily="18" charset="-127"/>
                <a:cs typeface="Times New Roman" panose="02020603050405020304" pitchFamily="18" charset="0"/>
              </a:rPr>
              <a:t>MONTERO, J.M., MATEU, J., PORCU, E. &amp; FERNÁNDEZ-AVILÉS, G. (2009). </a:t>
            </a:r>
            <a:r>
              <a:rPr lang="pt-BR" altLang="ko-KR" sz="1500" dirty="0" err="1">
                <a:latin typeface="Times New Roman" panose="02020603050405020304" pitchFamily="18" charset="0"/>
                <a:ea typeface="Batang" panose="02030600000101010101" pitchFamily="18" charset="-127"/>
                <a:cs typeface="Times New Roman" panose="02020603050405020304" pitchFamily="18" charset="0"/>
              </a:rPr>
              <a:t>Energía</a:t>
            </a:r>
            <a:r>
              <a:rPr lang="pt-BR" altLang="ko-KR" sz="1500" dirty="0">
                <a:latin typeface="Times New Roman" panose="02020603050405020304" pitchFamily="18" charset="0"/>
                <a:ea typeface="Batang" panose="02030600000101010101" pitchFamily="18" charset="-127"/>
                <a:cs typeface="Times New Roman" panose="02020603050405020304" pitchFamily="18" charset="0"/>
              </a:rPr>
              <a:t> Eólica y Geoestadística. </a:t>
            </a:r>
            <a:r>
              <a:rPr lang="es-ES" altLang="ko-KR" sz="1500" dirty="0">
                <a:latin typeface="Times New Roman" panose="02020603050405020304" pitchFamily="18" charset="0"/>
                <a:ea typeface="Batang" panose="02030600000101010101" pitchFamily="18" charset="-127"/>
                <a:cs typeface="Times New Roman" panose="02020603050405020304" pitchFamily="18" charset="0"/>
              </a:rPr>
              <a:t>Superando la isotropía y la no </a:t>
            </a:r>
            <a:r>
              <a:rPr lang="es-ES" altLang="ko-KR" sz="1500" dirty="0" err="1">
                <a:latin typeface="Times New Roman" panose="02020603050405020304" pitchFamily="18" charset="0"/>
                <a:ea typeface="Batang" panose="02030600000101010101" pitchFamily="18" charset="-127"/>
                <a:cs typeface="Times New Roman" panose="02020603050405020304" pitchFamily="18" charset="0"/>
              </a:rPr>
              <a:t>estacionariedad</a:t>
            </a:r>
            <a:r>
              <a:rPr lang="es-ES" altLang="ko-KR" sz="1500" dirty="0">
                <a:latin typeface="Times New Roman" panose="02020603050405020304" pitchFamily="18" charset="0"/>
                <a:ea typeface="Batang" panose="02030600000101010101" pitchFamily="18" charset="-127"/>
                <a:cs typeface="Times New Roman" panose="02020603050405020304" pitchFamily="18" charset="0"/>
              </a:rPr>
              <a:t>, incrementando la rentabilidad.  </a:t>
            </a:r>
            <a:r>
              <a:rPr lang="es-ES" altLang="ko-KR" sz="1500" i="1" dirty="0" err="1">
                <a:latin typeface="Times New Roman" panose="02020603050405020304" pitchFamily="18" charset="0"/>
                <a:ea typeface="Batang" panose="02030600000101010101" pitchFamily="18" charset="-127"/>
                <a:cs typeface="Times New Roman" panose="02020603050405020304" pitchFamily="18" charset="0"/>
              </a:rPr>
              <a:t>Clm.economía</a:t>
            </a:r>
            <a:r>
              <a:rPr lang="es-ES" altLang="ko-KR" sz="1500" dirty="0">
                <a:latin typeface="Times New Roman" panose="02020603050405020304" pitchFamily="18" charset="0"/>
                <a:ea typeface="Batang" panose="02030600000101010101" pitchFamily="18" charset="-127"/>
                <a:cs typeface="Times New Roman" panose="02020603050405020304" pitchFamily="18" charset="0"/>
              </a:rPr>
              <a:t>, </a:t>
            </a:r>
            <a:r>
              <a:rPr lang="es-ES" altLang="ko-KR" sz="1500" b="1" dirty="0">
                <a:latin typeface="Times New Roman" panose="02020603050405020304" pitchFamily="18" charset="0"/>
                <a:ea typeface="Batang" panose="02030600000101010101" pitchFamily="18" charset="-127"/>
                <a:cs typeface="Times New Roman" panose="02020603050405020304" pitchFamily="18" charset="0"/>
              </a:rPr>
              <a:t>15</a:t>
            </a:r>
            <a:r>
              <a:rPr lang="es-ES" altLang="ko-KR" sz="1500" dirty="0">
                <a:latin typeface="Times New Roman" panose="02020603050405020304" pitchFamily="18" charset="0"/>
                <a:ea typeface="Batang" panose="02030600000101010101" pitchFamily="18" charset="-127"/>
                <a:cs typeface="Times New Roman" panose="02020603050405020304" pitchFamily="18" charset="0"/>
              </a:rPr>
              <a:t>, pp. 211-243. </a:t>
            </a:r>
            <a:r>
              <a:rPr lang="es-ES" altLang="ko-KR" sz="1500" dirty="0">
                <a:solidFill>
                  <a:srgbClr val="0000FF"/>
                </a:solidFill>
                <a:latin typeface="Times New Roman" panose="02020603050405020304" pitchFamily="18" charset="0"/>
                <a:ea typeface="Batang" panose="02030600000101010101" pitchFamily="18" charset="-127"/>
                <a:cs typeface="Times New Roman" panose="02020603050405020304" pitchFamily="18" charset="0"/>
              </a:rPr>
              <a:t>http//</a:t>
            </a:r>
            <a:r>
              <a:rPr lang="es-ES" altLang="ko-KR" sz="1500" dirty="0" smtClean="0">
                <a:solidFill>
                  <a:srgbClr val="0000FF"/>
                </a:solidFill>
                <a:latin typeface="Times New Roman" panose="02020603050405020304" pitchFamily="18" charset="0"/>
                <a:ea typeface="Batang" panose="02030600000101010101" pitchFamily="18" charset="-127"/>
                <a:cs typeface="Times New Roman" panose="02020603050405020304" pitchFamily="18" charset="0"/>
              </a:rPr>
              <a:t>www.clmeconomia.jccm.es/pdfclm/montero_clm_15.pdf</a:t>
            </a:r>
            <a:endParaRPr lang="es-ES" altLang="ko-KR" sz="1500" dirty="0">
              <a:solidFill>
                <a:srgbClr val="0000FF"/>
              </a:solidFill>
              <a:latin typeface="Times New Roman" panose="02020603050405020304" pitchFamily="18" charset="0"/>
              <a:ea typeface="Batang" panose="02030600000101010101" pitchFamily="18" charset="-127"/>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625" y="381000"/>
            <a:ext cx="8534400" cy="685800"/>
          </a:xfrm>
        </p:spPr>
        <p:style>
          <a:lnRef idx="3">
            <a:schemeClr val="lt1"/>
          </a:lnRef>
          <a:fillRef idx="1">
            <a:schemeClr val="accent2"/>
          </a:fillRef>
          <a:effectRef idx="1">
            <a:schemeClr val="accent2"/>
          </a:effectRef>
          <a:fontRef idx="minor">
            <a:schemeClr val="lt1"/>
          </a:fontRef>
        </p:style>
        <p:txBody>
          <a:bodyPr/>
          <a:lstStyle/>
          <a:p>
            <a:pPr fontAlgn="auto">
              <a:spcAft>
                <a:spcPts val="0"/>
              </a:spcAft>
              <a:defRPr/>
            </a:pPr>
            <a:r>
              <a:rPr lang="en-US" sz="2600" dirty="0" smtClean="0">
                <a:solidFill>
                  <a:schemeClr val="tx1"/>
                </a:solidFill>
              </a:rPr>
              <a:t>Recent Publications </a:t>
            </a:r>
            <a:r>
              <a:rPr lang="en-US" sz="2600" dirty="0">
                <a:solidFill>
                  <a:schemeClr val="tx1"/>
                </a:solidFill>
              </a:rPr>
              <a:t>Authored </a:t>
            </a:r>
            <a:r>
              <a:rPr lang="en-US" sz="2600" dirty="0" smtClean="0">
                <a:solidFill>
                  <a:schemeClr val="tx1"/>
                </a:solidFill>
              </a:rPr>
              <a:t>by Dr. </a:t>
            </a:r>
            <a:r>
              <a:rPr lang="en-US" sz="2600" dirty="0">
                <a:solidFill>
                  <a:schemeClr val="tx1"/>
                </a:solidFill>
              </a:rPr>
              <a:t>Jose-Maria Montero </a:t>
            </a:r>
            <a:endParaRPr lang="en-US" sz="2600" dirty="0"/>
          </a:p>
        </p:txBody>
      </p:sp>
      <p:sp>
        <p:nvSpPr>
          <p:cNvPr id="12291" name="Marcador de pie de página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pPr fontAlgn="base">
              <a:spcBef>
                <a:spcPct val="0"/>
              </a:spcBef>
              <a:spcAft>
                <a:spcPct val="0"/>
              </a:spcAft>
            </a:pPr>
            <a:r>
              <a:rPr lang="en-US">
                <a:solidFill>
                  <a:srgbClr val="FFFFFF"/>
                </a:solidFill>
              </a:rPr>
              <a:t>Dr. José-María Montero</a:t>
            </a:r>
          </a:p>
        </p:txBody>
      </p:sp>
      <p:sp>
        <p:nvSpPr>
          <p:cNvPr id="12292" name="Marcador de número de diapositiva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pPr fontAlgn="base">
              <a:spcBef>
                <a:spcPct val="0"/>
              </a:spcBef>
              <a:spcAft>
                <a:spcPct val="0"/>
              </a:spcAft>
            </a:pPr>
            <a:fld id="{1ABACE79-BC3F-41E9-8328-4F3E91D2ACCC}" type="slidenum">
              <a:rPr lang="en-US">
                <a:solidFill>
                  <a:srgbClr val="FFFFFF"/>
                </a:solidFill>
              </a:rPr>
              <a:pPr fontAlgn="base">
                <a:spcBef>
                  <a:spcPct val="0"/>
                </a:spcBef>
                <a:spcAft>
                  <a:spcPct val="0"/>
                </a:spcAft>
              </a:pPr>
              <a:t>7</a:t>
            </a:fld>
            <a:endParaRPr lang="en-US">
              <a:solidFill>
                <a:srgbClr val="FFFFFF"/>
              </a:solidFill>
            </a:endParaRPr>
          </a:p>
        </p:txBody>
      </p:sp>
      <p:sp>
        <p:nvSpPr>
          <p:cNvPr id="6" name="Rectangle 1"/>
          <p:cNvSpPr>
            <a:spLocks noGrp="1" noChangeArrowheads="1"/>
          </p:cNvSpPr>
          <p:nvPr>
            <p:ph idx="1"/>
          </p:nvPr>
        </p:nvSpPr>
        <p:spPr>
          <a:xfrm>
            <a:off x="301625" y="1339850"/>
            <a:ext cx="8534400" cy="5172075"/>
          </a:xfrm>
        </p:spPr>
        <p:style>
          <a:lnRef idx="2">
            <a:schemeClr val="accent2"/>
          </a:lnRef>
          <a:fillRef idx="1">
            <a:schemeClr val="lt1"/>
          </a:fillRef>
          <a:effectRef idx="0">
            <a:schemeClr val="accent2"/>
          </a:effectRef>
          <a:fontRef idx="minor">
            <a:schemeClr val="dk1"/>
          </a:fontRef>
        </p:style>
        <p:txBody>
          <a:bodyPr rtlCol="0" anchor="ctr">
            <a:spAutoFit/>
          </a:bodyPr>
          <a:lstStyle>
            <a:lvl1pPr eaLnBrk="0" fontAlgn="base" hangingPunct="0">
              <a:spcBef>
                <a:spcPct val="0"/>
              </a:spcBef>
              <a:spcAft>
                <a:spcPct val="0"/>
              </a:spcAft>
              <a:tabLst>
                <a:tab pos="1028700" algn="l"/>
              </a:tabLst>
              <a:defRPr>
                <a:solidFill>
                  <a:schemeClr val="tx1"/>
                </a:solidFill>
                <a:latin typeface="Arial" panose="020B0604020202020204" pitchFamily="34" charset="0"/>
              </a:defRPr>
            </a:lvl1pPr>
            <a:lvl2pPr eaLnBrk="0" fontAlgn="base" hangingPunct="0">
              <a:spcBef>
                <a:spcPct val="0"/>
              </a:spcBef>
              <a:spcAft>
                <a:spcPct val="0"/>
              </a:spcAft>
              <a:tabLst>
                <a:tab pos="1028700" algn="l"/>
              </a:tabLst>
              <a:defRPr>
                <a:solidFill>
                  <a:schemeClr val="tx1"/>
                </a:solidFill>
                <a:latin typeface="Arial" panose="020B0604020202020204" pitchFamily="34" charset="0"/>
              </a:defRPr>
            </a:lvl2pPr>
            <a:lvl3pPr eaLnBrk="0" fontAlgn="base" hangingPunct="0">
              <a:spcBef>
                <a:spcPct val="0"/>
              </a:spcBef>
              <a:spcAft>
                <a:spcPct val="0"/>
              </a:spcAft>
              <a:tabLst>
                <a:tab pos="1028700" algn="l"/>
              </a:tabLst>
              <a:defRPr>
                <a:solidFill>
                  <a:schemeClr val="tx1"/>
                </a:solidFill>
                <a:latin typeface="Arial" panose="020B0604020202020204" pitchFamily="34" charset="0"/>
              </a:defRPr>
            </a:lvl3pPr>
            <a:lvl4pPr eaLnBrk="0" fontAlgn="base" hangingPunct="0">
              <a:spcBef>
                <a:spcPct val="0"/>
              </a:spcBef>
              <a:spcAft>
                <a:spcPct val="0"/>
              </a:spcAft>
              <a:tabLst>
                <a:tab pos="1028700" algn="l"/>
              </a:tabLst>
              <a:defRPr>
                <a:solidFill>
                  <a:schemeClr val="tx1"/>
                </a:solidFill>
                <a:latin typeface="Arial" panose="020B0604020202020204" pitchFamily="34" charset="0"/>
              </a:defRPr>
            </a:lvl4pPr>
            <a:lvl5pPr eaLnBrk="0" fontAlgn="base" hangingPunct="0">
              <a:spcBef>
                <a:spcPct val="0"/>
              </a:spcBef>
              <a:spcAft>
                <a:spcPct val="0"/>
              </a:spcAft>
              <a:tabLst>
                <a:tab pos="1028700" algn="l"/>
              </a:tabLst>
              <a:defRPr>
                <a:solidFill>
                  <a:schemeClr val="tx1"/>
                </a:solidFill>
                <a:latin typeface="Arial" panose="020B0604020202020204" pitchFamily="34" charset="0"/>
              </a:defRPr>
            </a:lvl5pPr>
            <a:lvl6pPr eaLnBrk="0" fontAlgn="base" hangingPunct="0">
              <a:spcBef>
                <a:spcPct val="0"/>
              </a:spcBef>
              <a:spcAft>
                <a:spcPct val="0"/>
              </a:spcAft>
              <a:tabLst>
                <a:tab pos="1028700" algn="l"/>
              </a:tabLst>
              <a:defRPr>
                <a:solidFill>
                  <a:schemeClr val="tx1"/>
                </a:solidFill>
                <a:latin typeface="Arial" panose="020B0604020202020204" pitchFamily="34" charset="0"/>
              </a:defRPr>
            </a:lvl6pPr>
            <a:lvl7pPr eaLnBrk="0" fontAlgn="base" hangingPunct="0">
              <a:spcBef>
                <a:spcPct val="0"/>
              </a:spcBef>
              <a:spcAft>
                <a:spcPct val="0"/>
              </a:spcAft>
              <a:tabLst>
                <a:tab pos="1028700" algn="l"/>
              </a:tabLst>
              <a:defRPr>
                <a:solidFill>
                  <a:schemeClr val="tx1"/>
                </a:solidFill>
                <a:latin typeface="Arial" panose="020B0604020202020204" pitchFamily="34" charset="0"/>
              </a:defRPr>
            </a:lvl7pPr>
            <a:lvl8pPr eaLnBrk="0" fontAlgn="base" hangingPunct="0">
              <a:spcBef>
                <a:spcPct val="0"/>
              </a:spcBef>
              <a:spcAft>
                <a:spcPct val="0"/>
              </a:spcAft>
              <a:tabLst>
                <a:tab pos="1028700" algn="l"/>
              </a:tabLst>
              <a:defRPr>
                <a:solidFill>
                  <a:schemeClr val="tx1"/>
                </a:solidFill>
                <a:latin typeface="Arial" panose="020B0604020202020204" pitchFamily="34" charset="0"/>
              </a:defRPr>
            </a:lvl8pPr>
            <a:lvl9pPr eaLnBrk="0" fontAlgn="base" hangingPunct="0">
              <a:spcBef>
                <a:spcPct val="0"/>
              </a:spcBef>
              <a:spcAft>
                <a:spcPct val="0"/>
              </a:spcAft>
              <a:tabLst>
                <a:tab pos="1028700" algn="l"/>
              </a:tabLst>
              <a:defRPr>
                <a:solidFill>
                  <a:schemeClr val="tx1"/>
                </a:solidFill>
                <a:latin typeface="Arial" panose="020B0604020202020204" pitchFamily="34" charset="0"/>
              </a:defRPr>
            </a:lvl9pPr>
          </a:lstStyle>
          <a:p>
            <a:pPr marL="182563" lvl="1">
              <a:buClrTx/>
              <a:buSzTx/>
              <a:buFont typeface="Wingdings" panose="05000000000000000000" pitchFamily="2" charset="2"/>
              <a:buChar char="§"/>
              <a:defRPr/>
            </a:pPr>
            <a:r>
              <a:rPr lang="es-ES" altLang="ko-KR" sz="1500" dirty="0" smtClean="0">
                <a:latin typeface="Times New Roman" panose="02020603050405020304" pitchFamily="18" charset="0"/>
                <a:ea typeface="Batang" panose="02030600000101010101" pitchFamily="18" charset="-127"/>
                <a:cs typeface="Times New Roman" panose="02020603050405020304" pitchFamily="18" charset="0"/>
              </a:rPr>
              <a:t>MONTERO</a:t>
            </a:r>
            <a:r>
              <a:rPr lang="es-ES" altLang="ko-KR" sz="1500" dirty="0">
                <a:latin typeface="Times New Roman" panose="02020603050405020304" pitchFamily="18" charset="0"/>
                <a:ea typeface="Batang" panose="02030600000101010101" pitchFamily="18" charset="-127"/>
                <a:cs typeface="Times New Roman" panose="02020603050405020304" pitchFamily="18" charset="0"/>
              </a:rPr>
              <a:t>, J.M., FERNÁNDEZ-AVILÉS, G., GARCÍA, M.C. &amp; HIGUERAS, M. L. (2009). </a:t>
            </a:r>
            <a:r>
              <a:rPr lang="es-ES" altLang="ko-KR" sz="1500" dirty="0" err="1">
                <a:latin typeface="Times New Roman" panose="02020603050405020304" pitchFamily="18" charset="0"/>
                <a:ea typeface="Batang" panose="02030600000101010101" pitchFamily="18" charset="-127"/>
                <a:cs typeface="Times New Roman" panose="02020603050405020304" pitchFamily="18" charset="0"/>
              </a:rPr>
              <a:t>Eoloeconomía</a:t>
            </a:r>
            <a:r>
              <a:rPr lang="es-ES" altLang="ko-KR" sz="1500" dirty="0">
                <a:latin typeface="Times New Roman" panose="02020603050405020304" pitchFamily="18" charset="0"/>
                <a:ea typeface="Batang" panose="02030600000101010101" pitchFamily="18" charset="-127"/>
                <a:cs typeface="Times New Roman" panose="02020603050405020304" pitchFamily="18" charset="0"/>
              </a:rPr>
              <a:t>: Una Apuesta Española liderada por Castilla-La Mancha. </a:t>
            </a:r>
            <a:r>
              <a:rPr lang="pt-BR" altLang="ko-KR" sz="1500" i="1" dirty="0">
                <a:latin typeface="Times New Roman" panose="02020603050405020304" pitchFamily="18" charset="0"/>
                <a:ea typeface="Batang" panose="02030600000101010101" pitchFamily="18" charset="-127"/>
                <a:cs typeface="Times New Roman" panose="02020603050405020304" pitchFamily="18" charset="0"/>
              </a:rPr>
              <a:t>Revista de Estudos </a:t>
            </a:r>
            <a:r>
              <a:rPr lang="pt-BR" altLang="ko-KR" sz="1500" i="1" dirty="0" err="1">
                <a:latin typeface="Times New Roman" panose="02020603050405020304" pitchFamily="18" charset="0"/>
                <a:ea typeface="Batang" panose="02030600000101010101" pitchFamily="18" charset="-127"/>
                <a:cs typeface="Times New Roman" panose="02020603050405020304" pitchFamily="18" charset="0"/>
              </a:rPr>
              <a:t>Rexionais</a:t>
            </a:r>
            <a:r>
              <a:rPr lang="pt-BR" altLang="ko-KR" sz="1500" i="1" dirty="0">
                <a:latin typeface="Times New Roman" panose="02020603050405020304" pitchFamily="18" charset="0"/>
                <a:ea typeface="Batang" panose="02030600000101010101" pitchFamily="18" charset="-127"/>
                <a:cs typeface="Times New Roman" panose="02020603050405020304" pitchFamily="18" charset="0"/>
              </a:rPr>
              <a:t>, </a:t>
            </a:r>
            <a:r>
              <a:rPr lang="pt-BR" altLang="ko-KR" sz="1500" b="1" dirty="0">
                <a:latin typeface="Times New Roman" panose="02020603050405020304" pitchFamily="18" charset="0"/>
                <a:ea typeface="Batang" panose="02030600000101010101" pitchFamily="18" charset="-127"/>
                <a:cs typeface="Times New Roman" panose="02020603050405020304" pitchFamily="18" charset="0"/>
              </a:rPr>
              <a:t>3</a:t>
            </a:r>
            <a:r>
              <a:rPr lang="pt-BR" altLang="ko-KR" sz="1500" dirty="0">
                <a:latin typeface="Times New Roman" panose="02020603050405020304" pitchFamily="18" charset="0"/>
                <a:ea typeface="Batang" panose="02030600000101010101" pitchFamily="18" charset="-127"/>
                <a:cs typeface="Times New Roman" panose="02020603050405020304" pitchFamily="18" charset="0"/>
              </a:rPr>
              <a:t>, pp. 9-24.</a:t>
            </a:r>
            <a:endParaRPr lang="en-US" altLang="ko-KR" sz="1500" dirty="0"/>
          </a:p>
          <a:p>
            <a:pPr marL="182563" lvl="1">
              <a:buClrTx/>
              <a:buSzTx/>
              <a:buFont typeface="Wingdings" panose="05000000000000000000" pitchFamily="2" charset="2"/>
              <a:buChar char="§"/>
              <a:defRPr/>
            </a:pPr>
            <a:r>
              <a:rPr lang="es-ES" altLang="ko-KR" sz="1500" dirty="0" smtClean="0">
                <a:latin typeface="Times New Roman" panose="02020603050405020304" pitchFamily="18" charset="0"/>
                <a:ea typeface="Batang" panose="02030600000101010101" pitchFamily="18" charset="-127"/>
                <a:cs typeface="Times New Roman" panose="02020603050405020304" pitchFamily="18" charset="0"/>
              </a:rPr>
              <a:t>MONTERO</a:t>
            </a:r>
            <a:r>
              <a:rPr lang="es-ES" altLang="ko-KR" sz="1500" dirty="0">
                <a:latin typeface="Times New Roman" panose="02020603050405020304" pitchFamily="18" charset="0"/>
                <a:ea typeface="Batang" panose="02030600000101010101" pitchFamily="18" charset="-127"/>
                <a:cs typeface="Times New Roman" panose="02020603050405020304" pitchFamily="18" charset="0"/>
              </a:rPr>
              <a:t>, J.M. &amp; FERNÁNDEZ-AVILÉS, G. (2009). </a:t>
            </a:r>
            <a:r>
              <a:rPr lang="en-GB" altLang="ko-KR" sz="1500" dirty="0">
                <a:latin typeface="Times New Roman" panose="02020603050405020304" pitchFamily="18" charset="0"/>
                <a:ea typeface="Batang" panose="02030600000101010101" pitchFamily="18" charset="-127"/>
                <a:cs typeface="Times New Roman" panose="02020603050405020304" pitchFamily="18" charset="0"/>
              </a:rPr>
              <a:t>How to include environmental quality </a:t>
            </a:r>
            <a:r>
              <a:rPr lang="en-GB" altLang="ko-KR" sz="1500" dirty="0" err="1">
                <a:latin typeface="Times New Roman" panose="02020603050405020304" pitchFamily="18" charset="0"/>
                <a:ea typeface="Batang" panose="02030600000101010101" pitchFamily="18" charset="-127"/>
                <a:cs typeface="Times New Roman" panose="02020603050405020304" pitchFamily="18" charset="0"/>
              </a:rPr>
              <a:t>kriged</a:t>
            </a:r>
            <a:r>
              <a:rPr lang="en-GB" altLang="ko-KR" sz="1500" dirty="0">
                <a:latin typeface="Times New Roman" panose="02020603050405020304" pitchFamily="18" charset="0"/>
                <a:ea typeface="Batang" panose="02030600000101010101" pitchFamily="18" charset="-127"/>
                <a:cs typeface="Times New Roman" panose="02020603050405020304" pitchFamily="18" charset="0"/>
              </a:rPr>
              <a:t> indexes in hedonic housing price models.</a:t>
            </a:r>
            <a:r>
              <a:rPr lang="en-GB" altLang="ko-KR" sz="1500" i="1" dirty="0">
                <a:latin typeface="Times New Roman" panose="02020603050405020304" pitchFamily="18" charset="0"/>
                <a:ea typeface="Batang" panose="02030600000101010101" pitchFamily="18" charset="-127"/>
                <a:cs typeface="Times New Roman" panose="02020603050405020304" pitchFamily="18" charset="0"/>
              </a:rPr>
              <a:t> The Polish Journal of Environmental Studies</a:t>
            </a:r>
            <a:r>
              <a:rPr lang="en-GB" altLang="ko-KR" sz="1500" dirty="0">
                <a:latin typeface="Times New Roman" panose="02020603050405020304" pitchFamily="18" charset="0"/>
                <a:ea typeface="Batang" panose="02030600000101010101" pitchFamily="18" charset="-127"/>
                <a:cs typeface="Times New Roman" panose="02020603050405020304" pitchFamily="18" charset="0"/>
              </a:rPr>
              <a:t>, </a:t>
            </a:r>
            <a:r>
              <a:rPr lang="en-GB" altLang="ko-KR" sz="1500" b="1" dirty="0">
                <a:latin typeface="Times New Roman" panose="02020603050405020304" pitchFamily="18" charset="0"/>
                <a:ea typeface="Batang" panose="02030600000101010101" pitchFamily="18" charset="-127"/>
                <a:cs typeface="Times New Roman" panose="02020603050405020304" pitchFamily="18" charset="0"/>
              </a:rPr>
              <a:t>18</a:t>
            </a:r>
            <a:r>
              <a:rPr lang="en-GB" altLang="ko-KR" sz="1500" dirty="0">
                <a:latin typeface="Times New Roman" panose="02020603050405020304" pitchFamily="18" charset="0"/>
                <a:ea typeface="Batang" panose="02030600000101010101" pitchFamily="18" charset="-127"/>
                <a:cs typeface="Times New Roman" panose="02020603050405020304" pitchFamily="18" charset="0"/>
              </a:rPr>
              <a:t>(5B), pp. 149-158. </a:t>
            </a:r>
            <a:endParaRPr lang="en-US" altLang="ko-KR" sz="1500" dirty="0"/>
          </a:p>
          <a:p>
            <a:pPr marL="182563" lvl="1">
              <a:buClrTx/>
              <a:buSzTx/>
              <a:buFont typeface="Wingdings" panose="05000000000000000000" pitchFamily="2" charset="2"/>
              <a:buChar char="§"/>
              <a:defRPr/>
            </a:pPr>
            <a:r>
              <a:rPr lang="pt-BR" altLang="ko-KR" sz="1500" dirty="0">
                <a:latin typeface="Times New Roman" panose="02020603050405020304" pitchFamily="18" charset="0"/>
                <a:ea typeface="Batang" panose="02030600000101010101" pitchFamily="18" charset="-127"/>
                <a:cs typeface="Times New Roman" panose="02020603050405020304" pitchFamily="18" charset="0"/>
              </a:rPr>
              <a:t>MONTERO, J.M., LARRAZ, B. &amp; CHASCO, C. (2009). </a:t>
            </a:r>
            <a:r>
              <a:rPr lang="en-GB" altLang="ko-KR" sz="1500" dirty="0">
                <a:latin typeface="Times New Roman" panose="02020603050405020304" pitchFamily="18" charset="0"/>
                <a:ea typeface="Batang" panose="02030600000101010101" pitchFamily="18" charset="-127"/>
                <a:cs typeface="Times New Roman" panose="02020603050405020304" pitchFamily="18" charset="0"/>
              </a:rPr>
              <a:t>Building a spatio-temporal Environmental Quality Index: the case of Madrid. </a:t>
            </a:r>
            <a:r>
              <a:rPr lang="en-GB" altLang="ko-KR" sz="1500" i="1" dirty="0" err="1">
                <a:latin typeface="Times New Roman" panose="02020603050405020304" pitchFamily="18" charset="0"/>
                <a:ea typeface="Batang" panose="02030600000101010101" pitchFamily="18" charset="-127"/>
                <a:cs typeface="Times New Roman" panose="02020603050405020304" pitchFamily="18" charset="0"/>
              </a:rPr>
              <a:t>Statistica</a:t>
            </a:r>
            <a:r>
              <a:rPr lang="en-GB" altLang="ko-KR" sz="1500" i="1" dirty="0">
                <a:latin typeface="Times New Roman" panose="02020603050405020304" pitchFamily="18" charset="0"/>
                <a:ea typeface="Batang" panose="02030600000101010101" pitchFamily="18" charset="-127"/>
                <a:cs typeface="Times New Roman" panose="02020603050405020304" pitchFamily="18" charset="0"/>
              </a:rPr>
              <a:t> </a:t>
            </a:r>
            <a:r>
              <a:rPr lang="en-GB" altLang="ko-KR" sz="1500" i="1" dirty="0" err="1">
                <a:latin typeface="Times New Roman" panose="02020603050405020304" pitchFamily="18" charset="0"/>
                <a:ea typeface="Batang" panose="02030600000101010101" pitchFamily="18" charset="-127"/>
                <a:cs typeface="Times New Roman" panose="02020603050405020304" pitchFamily="18" charset="0"/>
              </a:rPr>
              <a:t>Applicata</a:t>
            </a:r>
            <a:r>
              <a:rPr lang="en-GB" altLang="ko-KR" sz="1500" i="1" dirty="0">
                <a:latin typeface="Times New Roman" panose="02020603050405020304" pitchFamily="18" charset="0"/>
                <a:ea typeface="Batang" panose="02030600000101010101" pitchFamily="18" charset="-127"/>
                <a:cs typeface="Times New Roman" panose="02020603050405020304" pitchFamily="18" charset="0"/>
              </a:rPr>
              <a:t>, The Italian Journal of Applied Statistics</a:t>
            </a:r>
            <a:r>
              <a:rPr lang="en-GB" altLang="ko-KR" sz="1500" dirty="0">
                <a:latin typeface="Times New Roman" panose="02020603050405020304" pitchFamily="18" charset="0"/>
                <a:ea typeface="Batang" panose="02030600000101010101" pitchFamily="18" charset="-127"/>
                <a:cs typeface="Times New Roman" panose="02020603050405020304" pitchFamily="18" charset="0"/>
              </a:rPr>
              <a:t>, </a:t>
            </a:r>
            <a:r>
              <a:rPr lang="en-GB" altLang="ko-KR" sz="1500" b="1" dirty="0">
                <a:latin typeface="Times New Roman" panose="02020603050405020304" pitchFamily="18" charset="0"/>
                <a:ea typeface="Batang" panose="02030600000101010101" pitchFamily="18" charset="-127"/>
                <a:cs typeface="Times New Roman" panose="02020603050405020304" pitchFamily="18" charset="0"/>
              </a:rPr>
              <a:t>21</a:t>
            </a:r>
            <a:r>
              <a:rPr lang="en-GB" altLang="ko-KR" sz="1500" dirty="0">
                <a:latin typeface="Times New Roman" panose="02020603050405020304" pitchFamily="18" charset="0"/>
                <a:ea typeface="Batang" panose="02030600000101010101" pitchFamily="18" charset="-127"/>
                <a:cs typeface="Times New Roman" panose="02020603050405020304" pitchFamily="18" charset="0"/>
              </a:rPr>
              <a:t>(2), pp. 133-151. (Included in the Current Index to Statistics Core Journal List and Statistical Methods and Theory Abstracts</a:t>
            </a:r>
            <a:r>
              <a:rPr lang="en-GB" altLang="ko-KR" sz="1500" dirty="0" smtClean="0">
                <a:latin typeface="Times New Roman" panose="02020603050405020304" pitchFamily="18" charset="0"/>
                <a:ea typeface="Batang" panose="02030600000101010101" pitchFamily="18" charset="-127"/>
                <a:cs typeface="Times New Roman" panose="02020603050405020304" pitchFamily="18" charset="0"/>
              </a:rPr>
              <a:t>).</a:t>
            </a:r>
            <a:r>
              <a:rPr lang="en-US" altLang="ko-KR" sz="1500" dirty="0" smtClean="0"/>
              <a:t> </a:t>
            </a:r>
            <a:r>
              <a:rPr lang="en-GB" altLang="ko-KR" sz="1500" dirty="0" smtClean="0">
                <a:latin typeface="Times New Roman" panose="02020603050405020304" pitchFamily="18" charset="0"/>
                <a:ea typeface="Batang" panose="02030600000101010101" pitchFamily="18" charset="-127"/>
                <a:cs typeface="Times New Roman" panose="02020603050405020304" pitchFamily="18" charset="0"/>
                <a:hlinkClick r:id="rId2"/>
              </a:rPr>
              <a:t>http</a:t>
            </a:r>
            <a:r>
              <a:rPr lang="en-GB" altLang="ko-KR" sz="1500" dirty="0">
                <a:latin typeface="Times New Roman" panose="02020603050405020304" pitchFamily="18" charset="0"/>
                <a:ea typeface="Batang" panose="02030600000101010101" pitchFamily="18" charset="-127"/>
                <a:cs typeface="Times New Roman" panose="02020603050405020304" pitchFamily="18" charset="0"/>
                <a:hlinkClick r:id="rId2"/>
              </a:rPr>
              <a:t>://sa-ijas.stat.unipd.it/sites/sa-ijas.stat.unipd.it/files/133-151%20_0.pdf</a:t>
            </a:r>
            <a:endParaRPr lang="en-US" altLang="ko-KR" sz="1500" dirty="0"/>
          </a:p>
          <a:p>
            <a:pPr marL="182563" lvl="1">
              <a:buClrTx/>
              <a:buSzTx/>
              <a:buFont typeface="Wingdings" panose="05000000000000000000" pitchFamily="2" charset="2"/>
              <a:buChar char="§"/>
              <a:defRPr/>
            </a:pPr>
            <a:r>
              <a:rPr lang="pt-BR" altLang="ko-KR" sz="1500" dirty="0">
                <a:latin typeface="Times New Roman" panose="02020603050405020304" pitchFamily="18" charset="0"/>
                <a:ea typeface="Batang" panose="02030600000101010101" pitchFamily="18" charset="-127"/>
                <a:cs typeface="Times New Roman" panose="02020603050405020304" pitchFamily="18" charset="0"/>
              </a:rPr>
              <a:t>MONTERO, J.M. &amp; LARRAZ, B. (2010). </a:t>
            </a:r>
            <a:r>
              <a:rPr lang="en-GB" altLang="ko-KR" sz="1500" i="1" dirty="0">
                <a:latin typeface="Times New Roman" panose="02020603050405020304" pitchFamily="18" charset="0"/>
                <a:ea typeface="Batang" panose="02030600000101010101" pitchFamily="18" charset="-127"/>
                <a:cs typeface="Times New Roman" panose="02020603050405020304" pitchFamily="18" charset="0"/>
              </a:rPr>
              <a:t>Estimating housing prices: A proposal with spatially correlated data</a:t>
            </a:r>
            <a:r>
              <a:rPr lang="en-GB" altLang="ko-KR" sz="1500" dirty="0">
                <a:latin typeface="Times New Roman" panose="02020603050405020304" pitchFamily="18" charset="0"/>
                <a:ea typeface="Batang" panose="02030600000101010101" pitchFamily="18" charset="-127"/>
                <a:cs typeface="Times New Roman" panose="02020603050405020304" pitchFamily="18" charset="0"/>
              </a:rPr>
              <a:t>. </a:t>
            </a:r>
            <a:r>
              <a:rPr lang="en-GB" altLang="ko-KR" sz="1500" i="1" dirty="0">
                <a:latin typeface="Times New Roman" panose="02020603050405020304" pitchFamily="18" charset="0"/>
                <a:ea typeface="Batang" panose="02030600000101010101" pitchFamily="18" charset="-127"/>
                <a:cs typeface="Times New Roman" panose="02020603050405020304" pitchFamily="18" charset="0"/>
              </a:rPr>
              <a:t>International Advances in Economic Research, </a:t>
            </a:r>
            <a:r>
              <a:rPr lang="en-GB" altLang="ko-KR" sz="1500" b="1" dirty="0">
                <a:latin typeface="Times New Roman" panose="02020603050405020304" pitchFamily="18" charset="0"/>
                <a:ea typeface="Batang" panose="02030600000101010101" pitchFamily="18" charset="-127"/>
                <a:cs typeface="Times New Roman" panose="02020603050405020304" pitchFamily="18" charset="0"/>
              </a:rPr>
              <a:t>16</a:t>
            </a:r>
            <a:r>
              <a:rPr lang="en-GB" altLang="ko-KR" sz="1500" dirty="0">
                <a:latin typeface="Times New Roman" panose="02020603050405020304" pitchFamily="18" charset="0"/>
                <a:ea typeface="Batang" panose="02030600000101010101" pitchFamily="18" charset="-127"/>
                <a:cs typeface="Times New Roman" panose="02020603050405020304" pitchFamily="18" charset="0"/>
              </a:rPr>
              <a:t>(1), pp. 39-51</a:t>
            </a:r>
            <a:r>
              <a:rPr lang="en-GB" altLang="ko-KR" sz="1500" i="1" dirty="0">
                <a:latin typeface="Times New Roman" panose="02020603050405020304" pitchFamily="18" charset="0"/>
                <a:ea typeface="Batang" panose="02030600000101010101" pitchFamily="18" charset="-127"/>
                <a:cs typeface="Times New Roman" panose="02020603050405020304" pitchFamily="18" charset="0"/>
              </a:rPr>
              <a:t>.</a:t>
            </a:r>
            <a:r>
              <a:rPr lang="en-GB" altLang="ko-KR" sz="1500" dirty="0">
                <a:solidFill>
                  <a:srgbClr val="131413"/>
                </a:solidFill>
                <a:latin typeface="Times New Roman" panose="02020603050405020304" pitchFamily="18" charset="0"/>
                <a:ea typeface="Batang" panose="02030600000101010101" pitchFamily="18" charset="-127"/>
                <a:cs typeface="AdvTT3713a231" charset="0"/>
              </a:rPr>
              <a:t>  </a:t>
            </a:r>
            <a:r>
              <a:rPr lang="pt-BR" altLang="ko-KR" sz="1500" dirty="0">
                <a:latin typeface="Times New Roman" panose="02020603050405020304" pitchFamily="18" charset="0"/>
                <a:ea typeface="Batang" panose="02030600000101010101" pitchFamily="18" charset="-127"/>
                <a:cs typeface="Times New Roman" panose="02020603050405020304" pitchFamily="18" charset="0"/>
              </a:rPr>
              <a:t>DOI 10.1007/s11294-009-9244-5. </a:t>
            </a:r>
            <a:r>
              <a:rPr lang="pt-BR" altLang="ko-KR" sz="1500" dirty="0">
                <a:solidFill>
                  <a:srgbClr val="0000FF"/>
                </a:solidFill>
                <a:latin typeface="Times New Roman" panose="02020603050405020304" pitchFamily="18" charset="0"/>
                <a:ea typeface="Batang" panose="02030600000101010101" pitchFamily="18" charset="-127"/>
                <a:cs typeface="Times New Roman" panose="02020603050405020304" pitchFamily="18" charset="0"/>
                <a:hlinkClick r:id="rId3"/>
              </a:rPr>
              <a:t>http://www.springerlink.com/content/57270p8p24h02r0p/fulltext.pdf</a:t>
            </a:r>
            <a:r>
              <a:rPr lang="pt-BR" altLang="ko-KR" sz="1500" dirty="0">
                <a:solidFill>
                  <a:srgbClr val="0000FF"/>
                </a:solidFill>
                <a:latin typeface="Times New Roman" panose="02020603050405020304" pitchFamily="18" charset="0"/>
                <a:ea typeface="Batang" panose="02030600000101010101" pitchFamily="18" charset="-127"/>
                <a:cs typeface="Times New Roman" panose="02020603050405020304" pitchFamily="18" charset="0"/>
              </a:rPr>
              <a:t>. </a:t>
            </a:r>
            <a:endParaRPr lang="en-US" altLang="ko-KR" sz="1500" dirty="0"/>
          </a:p>
          <a:p>
            <a:pPr marL="182563" lvl="1">
              <a:buClrTx/>
              <a:buSzTx/>
              <a:buFont typeface="Wingdings" panose="05000000000000000000" pitchFamily="2" charset="2"/>
              <a:buChar char="§"/>
              <a:defRPr/>
            </a:pPr>
            <a:r>
              <a:rPr lang="es-ES" altLang="ko-KR" sz="1500" dirty="0">
                <a:latin typeface="Times New Roman" panose="02020603050405020304" pitchFamily="18" charset="0"/>
                <a:ea typeface="Batang" panose="02030600000101010101" pitchFamily="18" charset="-127"/>
                <a:cs typeface="Times New Roman" panose="02020603050405020304" pitchFamily="18" charset="0"/>
              </a:rPr>
              <a:t>VARGAS, M., MONDÉJAR, J., MESEGUER, M.L., MONTERO, J.M. &amp; FERNÁNDEZ-AVILES, G. (2010).</a:t>
            </a:r>
            <a:r>
              <a:rPr lang="es-ES" altLang="ko-KR" sz="1500" b="1" dirty="0">
                <a:latin typeface="Times New Roman" panose="02020603050405020304" pitchFamily="18" charset="0"/>
                <a:ea typeface="Batang" panose="02030600000101010101" pitchFamily="18" charset="-127"/>
                <a:cs typeface="Times New Roman" panose="02020603050405020304" pitchFamily="18" charset="0"/>
              </a:rPr>
              <a:t> </a:t>
            </a:r>
            <a:r>
              <a:rPr lang="en-US" altLang="ko-KR" sz="1500" dirty="0">
                <a:latin typeface="Times New Roman" panose="02020603050405020304" pitchFamily="18" charset="0"/>
                <a:ea typeface="Batang" panose="02030600000101010101" pitchFamily="18" charset="-127"/>
                <a:cs typeface="Times New Roman" panose="02020603050405020304" pitchFamily="18" charset="0"/>
              </a:rPr>
              <a:t>Measurement of Students Attitude towards Statistics: A </a:t>
            </a:r>
            <a:r>
              <a:rPr lang="en-US" altLang="ko-KR" sz="1500" dirty="0" err="1">
                <a:latin typeface="Times New Roman" panose="02020603050405020304" pitchFamily="18" charset="0"/>
                <a:ea typeface="Batang" panose="02030600000101010101" pitchFamily="18" charset="-127"/>
                <a:cs typeface="Times New Roman" panose="02020603050405020304" pitchFamily="18" charset="0"/>
              </a:rPr>
              <a:t>Mokken</a:t>
            </a:r>
            <a:r>
              <a:rPr lang="en-US" altLang="ko-KR" sz="1500" dirty="0">
                <a:latin typeface="Times New Roman" panose="02020603050405020304" pitchFamily="18" charset="0"/>
                <a:ea typeface="Batang" panose="02030600000101010101" pitchFamily="18" charset="-127"/>
                <a:cs typeface="Times New Roman" panose="02020603050405020304" pitchFamily="18" charset="0"/>
              </a:rPr>
              <a:t> Scales Analysis of its Dimensions. </a:t>
            </a:r>
            <a:r>
              <a:rPr lang="en-US" altLang="ko-KR" sz="1500" i="1" dirty="0">
                <a:latin typeface="Times New Roman" panose="02020603050405020304" pitchFamily="18" charset="0"/>
                <a:ea typeface="Batang" panose="02030600000101010101" pitchFamily="18" charset="-127"/>
                <a:cs typeface="Times New Roman" panose="02020603050405020304" pitchFamily="18" charset="0"/>
              </a:rPr>
              <a:t>American Journal of Business Education</a:t>
            </a:r>
            <a:r>
              <a:rPr lang="en-US" altLang="ko-KR" sz="1500" dirty="0">
                <a:latin typeface="Times New Roman" panose="02020603050405020304" pitchFamily="18" charset="0"/>
                <a:ea typeface="Batang" panose="02030600000101010101" pitchFamily="18" charset="-127"/>
                <a:cs typeface="Times New Roman" panose="02020603050405020304" pitchFamily="18" charset="0"/>
              </a:rPr>
              <a:t>, 3(13), pp. </a:t>
            </a:r>
            <a:r>
              <a:rPr lang="en-US" altLang="ko-KR" sz="1500" dirty="0" smtClean="0">
                <a:latin typeface="Times New Roman" panose="02020603050405020304" pitchFamily="18" charset="0"/>
                <a:ea typeface="Batang" panose="02030600000101010101" pitchFamily="18" charset="-127"/>
                <a:cs typeface="Times New Roman" panose="02020603050405020304" pitchFamily="18" charset="0"/>
              </a:rPr>
              <a:t>1-6.</a:t>
            </a:r>
            <a:r>
              <a:rPr lang="en-US" altLang="ko-KR" sz="1500" dirty="0" smtClean="0"/>
              <a:t> </a:t>
            </a:r>
            <a:r>
              <a:rPr lang="en-GB" altLang="ko-KR" sz="1500" dirty="0" smtClean="0">
                <a:latin typeface="Times New Roman" panose="02020603050405020304" pitchFamily="18" charset="0"/>
                <a:ea typeface="Batang" panose="02030600000101010101" pitchFamily="18" charset="-127"/>
                <a:cs typeface="Times New Roman" panose="02020603050405020304" pitchFamily="18" charset="0"/>
                <a:hlinkClick r:id="rId4"/>
              </a:rPr>
              <a:t>http</a:t>
            </a:r>
            <a:r>
              <a:rPr lang="en-GB" altLang="ko-KR" sz="1500" dirty="0">
                <a:latin typeface="Times New Roman" panose="02020603050405020304" pitchFamily="18" charset="0"/>
                <a:ea typeface="Batang" panose="02030600000101010101" pitchFamily="18" charset="-127"/>
                <a:cs typeface="Times New Roman" panose="02020603050405020304" pitchFamily="18" charset="0"/>
                <a:hlinkClick r:id="rId4"/>
              </a:rPr>
              <a:t>://journals.cluteonline.com/index.php/AJBE/article/view/970/954</a:t>
            </a:r>
            <a:endParaRPr lang="en-US" altLang="ko-KR" sz="1500" dirty="0"/>
          </a:p>
          <a:p>
            <a:pPr marL="182563" lvl="1">
              <a:buClrTx/>
              <a:buSzTx/>
              <a:buFont typeface="Wingdings" panose="05000000000000000000" pitchFamily="2" charset="2"/>
              <a:buChar char="§"/>
              <a:defRPr/>
            </a:pPr>
            <a:r>
              <a:rPr lang="es-ES" altLang="ko-KR" sz="1500" dirty="0">
                <a:latin typeface="Times New Roman" panose="02020603050405020304" pitchFamily="18" charset="0"/>
                <a:ea typeface="Batang" panose="02030600000101010101" pitchFamily="18" charset="-127"/>
                <a:cs typeface="Times New Roman" panose="02020603050405020304" pitchFamily="18" charset="0"/>
              </a:rPr>
              <a:t>GARCÍA, M.C., FERNÁNDEZ-AVILÉS, G. &amp; MONTERO, J.M. (2010). </a:t>
            </a:r>
            <a:r>
              <a:rPr lang="en-GB" altLang="ko-KR" sz="1500" dirty="0">
                <a:latin typeface="Times New Roman" panose="02020603050405020304" pitchFamily="18" charset="0"/>
                <a:ea typeface="Batang" panose="02030600000101010101" pitchFamily="18" charset="-127"/>
                <a:cs typeface="Times New Roman" panose="02020603050405020304" pitchFamily="18" charset="0"/>
              </a:rPr>
              <a:t>Asymmetries in the volatility of precious metals returns: The TA-ARSV modelling strategy. </a:t>
            </a:r>
            <a:r>
              <a:rPr lang="en-GB" altLang="ko-KR" sz="1500" i="1" dirty="0">
                <a:latin typeface="Times New Roman" panose="02020603050405020304" pitchFamily="18" charset="0"/>
                <a:ea typeface="Batang" panose="02030600000101010101" pitchFamily="18" charset="-127"/>
                <a:cs typeface="Times New Roman" panose="02020603050405020304" pitchFamily="18" charset="0"/>
              </a:rPr>
              <a:t>The Journal of Economic Asymmetries, </a:t>
            </a:r>
            <a:r>
              <a:rPr lang="en-GB" altLang="ko-KR" sz="1500" b="1" dirty="0">
                <a:latin typeface="Times New Roman" panose="02020603050405020304" pitchFamily="18" charset="0"/>
                <a:ea typeface="Batang" panose="02030600000101010101" pitchFamily="18" charset="-127"/>
                <a:cs typeface="Times New Roman" panose="02020603050405020304" pitchFamily="18" charset="0"/>
              </a:rPr>
              <a:t>7</a:t>
            </a:r>
            <a:r>
              <a:rPr lang="en-GB" altLang="ko-KR" sz="1500" dirty="0">
                <a:latin typeface="Times New Roman" panose="02020603050405020304" pitchFamily="18" charset="0"/>
                <a:ea typeface="Batang" panose="02030600000101010101" pitchFamily="18" charset="-127"/>
                <a:cs typeface="Times New Roman" panose="02020603050405020304" pitchFamily="18" charset="0"/>
              </a:rPr>
              <a:t>(1), pp.23-43.</a:t>
            </a:r>
            <a:endParaRPr lang="en-US" altLang="ko-KR" sz="1500" dirty="0"/>
          </a:p>
          <a:p>
            <a:pPr marL="182563" lvl="1">
              <a:buClrTx/>
              <a:buSzTx/>
              <a:buFont typeface="Wingdings" panose="05000000000000000000" pitchFamily="2" charset="2"/>
              <a:buChar char="§"/>
              <a:defRPr/>
            </a:pPr>
            <a:r>
              <a:rPr lang="es-ES" altLang="ko-KR" sz="1500" dirty="0">
                <a:latin typeface="Times New Roman" panose="02020603050405020304" pitchFamily="18" charset="0"/>
                <a:ea typeface="Batang" panose="02030600000101010101" pitchFamily="18" charset="-127"/>
                <a:cs typeface="Times New Roman" panose="02020603050405020304" pitchFamily="18" charset="0"/>
              </a:rPr>
              <a:t>MONTERO, J.M., FERNÁNDEZ-AVILÉS, G. &amp; GARCÍA, M.C</a:t>
            </a:r>
            <a:r>
              <a:rPr lang="es-ES" altLang="ko-KR" sz="1500" i="1" dirty="0">
                <a:latin typeface="Times New Roman" panose="02020603050405020304" pitchFamily="18" charset="0"/>
                <a:ea typeface="Batang" panose="02030600000101010101" pitchFamily="18" charset="-127"/>
                <a:cs typeface="Times New Roman" panose="02020603050405020304" pitchFamily="18" charset="0"/>
              </a:rPr>
              <a:t>. </a:t>
            </a:r>
            <a:r>
              <a:rPr lang="es-ES" altLang="ko-KR" sz="1500" dirty="0">
                <a:latin typeface="Times New Roman" panose="02020603050405020304" pitchFamily="18" charset="0"/>
                <a:ea typeface="Batang" panose="02030600000101010101" pitchFamily="18" charset="-127"/>
                <a:cs typeface="Times New Roman" panose="02020603050405020304" pitchFamily="18" charset="0"/>
              </a:rPr>
              <a:t>(2010). </a:t>
            </a:r>
            <a:r>
              <a:rPr lang="es-ES" altLang="ko-KR" sz="1500" dirty="0">
                <a:latin typeface="Times New Roman" panose="02020603050405020304" pitchFamily="18" charset="0"/>
                <a:ea typeface="Batang" panose="02030600000101010101" pitchFamily="18" charset="-127"/>
                <a:cs typeface="Times New Roman" panose="02020603050405020304" pitchFamily="18" charset="0"/>
                <a:hlinkClick r:id="rId5"/>
              </a:rPr>
              <a:t>Contraste de independencia con corrección de  continuidad asimétrica: Una aplicación al turismo cultural</a:t>
            </a:r>
            <a:r>
              <a:rPr lang="es-ES" altLang="ko-KR" sz="1500" dirty="0">
                <a:latin typeface="Times New Roman" panose="02020603050405020304" pitchFamily="18" charset="0"/>
                <a:ea typeface="Batang" panose="02030600000101010101" pitchFamily="18" charset="-127"/>
                <a:cs typeface="Times New Roman" panose="02020603050405020304" pitchFamily="18" charset="0"/>
              </a:rPr>
              <a:t>. </a:t>
            </a:r>
            <a:r>
              <a:rPr lang="en-GB" altLang="ko-KR" sz="1500" i="1" dirty="0" err="1">
                <a:latin typeface="Times New Roman" panose="02020603050405020304" pitchFamily="18" charset="0"/>
                <a:ea typeface="Batang" panose="02030600000101010101" pitchFamily="18" charset="-127"/>
                <a:cs typeface="Times New Roman" panose="02020603050405020304" pitchFamily="18" charset="0"/>
              </a:rPr>
              <a:t>Anales</a:t>
            </a:r>
            <a:r>
              <a:rPr lang="en-GB" altLang="ko-KR" sz="1500" i="1" dirty="0">
                <a:latin typeface="Times New Roman" panose="02020603050405020304" pitchFamily="18" charset="0"/>
                <a:ea typeface="Batang" panose="02030600000101010101" pitchFamily="18" charset="-127"/>
                <a:cs typeface="Times New Roman" panose="02020603050405020304" pitchFamily="18" charset="0"/>
              </a:rPr>
              <a:t> de </a:t>
            </a:r>
            <a:r>
              <a:rPr lang="en-GB" altLang="ko-KR" sz="1500" i="1" dirty="0" err="1">
                <a:latin typeface="Times New Roman" panose="02020603050405020304" pitchFamily="18" charset="0"/>
                <a:ea typeface="Batang" panose="02030600000101010101" pitchFamily="18" charset="-127"/>
                <a:cs typeface="Times New Roman" panose="02020603050405020304" pitchFamily="18" charset="0"/>
              </a:rPr>
              <a:t>Asepuma</a:t>
            </a:r>
            <a:r>
              <a:rPr lang="en-GB" altLang="ko-KR" sz="1500" i="1" dirty="0">
                <a:latin typeface="Times New Roman" panose="02020603050405020304" pitchFamily="18" charset="0"/>
                <a:ea typeface="Batang" panose="02030600000101010101" pitchFamily="18" charset="-127"/>
                <a:cs typeface="Times New Roman" panose="02020603050405020304" pitchFamily="18" charset="0"/>
              </a:rPr>
              <a:t>, </a:t>
            </a:r>
            <a:r>
              <a:rPr lang="en-GB" altLang="ko-KR" sz="1500" b="1" dirty="0">
                <a:latin typeface="Times New Roman" panose="02020603050405020304" pitchFamily="18" charset="0"/>
                <a:ea typeface="Batang" panose="02030600000101010101" pitchFamily="18" charset="-127"/>
                <a:cs typeface="Times New Roman" panose="02020603050405020304" pitchFamily="18" charset="0"/>
              </a:rPr>
              <a:t>18</a:t>
            </a:r>
            <a:r>
              <a:rPr lang="en-GB" altLang="ko-KR" sz="1500" dirty="0">
                <a:latin typeface="Times New Roman" panose="02020603050405020304" pitchFamily="18" charset="0"/>
                <a:ea typeface="Batang" panose="02030600000101010101" pitchFamily="18" charset="-127"/>
                <a:cs typeface="Times New Roman" panose="02020603050405020304" pitchFamily="18" charset="0"/>
              </a:rPr>
              <a:t>:801</a:t>
            </a:r>
            <a:r>
              <a:rPr lang="en-GB" altLang="ko-KR" sz="1500" dirty="0" smtClean="0">
                <a:latin typeface="Times New Roman" panose="02020603050405020304" pitchFamily="18" charset="0"/>
                <a:ea typeface="Batang" panose="02030600000101010101" pitchFamily="18" charset="-127"/>
                <a:cs typeface="Times New Roman" panose="02020603050405020304" pitchFamily="18" charset="0"/>
              </a:rPr>
              <a:t>.</a:t>
            </a:r>
            <a:endParaRPr lang="en-US" altLang="ko-KR" sz="15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625" y="381000"/>
            <a:ext cx="8534400" cy="685800"/>
          </a:xfrm>
        </p:spPr>
        <p:style>
          <a:lnRef idx="3">
            <a:schemeClr val="lt1"/>
          </a:lnRef>
          <a:fillRef idx="1">
            <a:schemeClr val="accent2"/>
          </a:fillRef>
          <a:effectRef idx="1">
            <a:schemeClr val="accent2"/>
          </a:effectRef>
          <a:fontRef idx="minor">
            <a:schemeClr val="lt1"/>
          </a:fontRef>
        </p:style>
        <p:txBody>
          <a:bodyPr/>
          <a:lstStyle/>
          <a:p>
            <a:pPr fontAlgn="auto">
              <a:spcAft>
                <a:spcPts val="0"/>
              </a:spcAft>
              <a:defRPr/>
            </a:pPr>
            <a:r>
              <a:rPr lang="en-US" sz="2600" dirty="0" smtClean="0">
                <a:solidFill>
                  <a:schemeClr val="tx1"/>
                </a:solidFill>
              </a:rPr>
              <a:t>Recent Publications </a:t>
            </a:r>
            <a:r>
              <a:rPr lang="en-US" sz="2600" dirty="0">
                <a:solidFill>
                  <a:schemeClr val="tx1"/>
                </a:solidFill>
              </a:rPr>
              <a:t>Authored </a:t>
            </a:r>
            <a:r>
              <a:rPr lang="en-US" sz="2600" dirty="0" smtClean="0">
                <a:solidFill>
                  <a:schemeClr val="tx1"/>
                </a:solidFill>
              </a:rPr>
              <a:t>by Dr. </a:t>
            </a:r>
            <a:r>
              <a:rPr lang="en-US" sz="2600" dirty="0">
                <a:solidFill>
                  <a:schemeClr val="tx1"/>
                </a:solidFill>
              </a:rPr>
              <a:t>Jose-Maria Montero </a:t>
            </a:r>
            <a:endParaRPr lang="en-US" sz="2600" dirty="0"/>
          </a:p>
        </p:txBody>
      </p:sp>
      <p:sp>
        <p:nvSpPr>
          <p:cNvPr id="13315" name="Marcador de pie de página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pPr fontAlgn="base">
              <a:spcBef>
                <a:spcPct val="0"/>
              </a:spcBef>
              <a:spcAft>
                <a:spcPct val="0"/>
              </a:spcAft>
            </a:pPr>
            <a:r>
              <a:rPr lang="en-US">
                <a:solidFill>
                  <a:srgbClr val="FFFFFF"/>
                </a:solidFill>
              </a:rPr>
              <a:t>Dr. José-María Montero</a:t>
            </a:r>
          </a:p>
        </p:txBody>
      </p:sp>
      <p:sp>
        <p:nvSpPr>
          <p:cNvPr id="13316" name="Marcador de número de diapositiva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pPr fontAlgn="base">
              <a:spcBef>
                <a:spcPct val="0"/>
              </a:spcBef>
              <a:spcAft>
                <a:spcPct val="0"/>
              </a:spcAft>
            </a:pPr>
            <a:fld id="{E55D12F9-4FCD-4DE2-B5BD-DE49DA99F708}" type="slidenum">
              <a:rPr lang="en-US">
                <a:solidFill>
                  <a:srgbClr val="FFFFFF"/>
                </a:solidFill>
              </a:rPr>
              <a:pPr fontAlgn="base">
                <a:spcBef>
                  <a:spcPct val="0"/>
                </a:spcBef>
                <a:spcAft>
                  <a:spcPct val="0"/>
                </a:spcAft>
              </a:pPr>
              <a:t>8</a:t>
            </a:fld>
            <a:endParaRPr lang="en-US">
              <a:solidFill>
                <a:srgbClr val="FFFFFF"/>
              </a:solidFill>
            </a:endParaRPr>
          </a:p>
        </p:txBody>
      </p:sp>
      <p:sp>
        <p:nvSpPr>
          <p:cNvPr id="6" name="Rectangle 1"/>
          <p:cNvSpPr>
            <a:spLocks noGrp="1" noChangeArrowheads="1"/>
          </p:cNvSpPr>
          <p:nvPr>
            <p:ph idx="1"/>
          </p:nvPr>
        </p:nvSpPr>
        <p:spPr>
          <a:xfrm>
            <a:off x="139700" y="1257300"/>
            <a:ext cx="8696325" cy="5402263"/>
          </a:xfrm>
        </p:spPr>
        <p:style>
          <a:lnRef idx="2">
            <a:schemeClr val="accent2"/>
          </a:lnRef>
          <a:fillRef idx="1">
            <a:schemeClr val="lt1"/>
          </a:fillRef>
          <a:effectRef idx="0">
            <a:schemeClr val="accent2"/>
          </a:effectRef>
          <a:fontRef idx="minor">
            <a:schemeClr val="dk1"/>
          </a:fontRef>
        </p:style>
        <p:txBody>
          <a:bodyPr rtlCol="0" anchor="ctr">
            <a:spAutoFit/>
          </a:bodyPr>
          <a:lstStyle>
            <a:lvl1pPr eaLnBrk="0" fontAlgn="base" hangingPunct="0">
              <a:spcBef>
                <a:spcPct val="0"/>
              </a:spcBef>
              <a:spcAft>
                <a:spcPct val="0"/>
              </a:spcAft>
              <a:tabLst>
                <a:tab pos="1028700" algn="l"/>
              </a:tabLst>
              <a:defRPr>
                <a:solidFill>
                  <a:schemeClr val="tx1"/>
                </a:solidFill>
                <a:latin typeface="Arial" panose="020B0604020202020204" pitchFamily="34" charset="0"/>
              </a:defRPr>
            </a:lvl1pPr>
            <a:lvl2pPr eaLnBrk="0" fontAlgn="base" hangingPunct="0">
              <a:spcBef>
                <a:spcPct val="0"/>
              </a:spcBef>
              <a:spcAft>
                <a:spcPct val="0"/>
              </a:spcAft>
              <a:tabLst>
                <a:tab pos="1028700" algn="l"/>
              </a:tabLst>
              <a:defRPr>
                <a:solidFill>
                  <a:schemeClr val="tx1"/>
                </a:solidFill>
                <a:latin typeface="Arial" panose="020B0604020202020204" pitchFamily="34" charset="0"/>
              </a:defRPr>
            </a:lvl2pPr>
            <a:lvl3pPr eaLnBrk="0" fontAlgn="base" hangingPunct="0">
              <a:spcBef>
                <a:spcPct val="0"/>
              </a:spcBef>
              <a:spcAft>
                <a:spcPct val="0"/>
              </a:spcAft>
              <a:tabLst>
                <a:tab pos="1028700" algn="l"/>
              </a:tabLst>
              <a:defRPr>
                <a:solidFill>
                  <a:schemeClr val="tx1"/>
                </a:solidFill>
                <a:latin typeface="Arial" panose="020B0604020202020204" pitchFamily="34" charset="0"/>
              </a:defRPr>
            </a:lvl3pPr>
            <a:lvl4pPr eaLnBrk="0" fontAlgn="base" hangingPunct="0">
              <a:spcBef>
                <a:spcPct val="0"/>
              </a:spcBef>
              <a:spcAft>
                <a:spcPct val="0"/>
              </a:spcAft>
              <a:tabLst>
                <a:tab pos="1028700" algn="l"/>
              </a:tabLst>
              <a:defRPr>
                <a:solidFill>
                  <a:schemeClr val="tx1"/>
                </a:solidFill>
                <a:latin typeface="Arial" panose="020B0604020202020204" pitchFamily="34" charset="0"/>
              </a:defRPr>
            </a:lvl4pPr>
            <a:lvl5pPr eaLnBrk="0" fontAlgn="base" hangingPunct="0">
              <a:spcBef>
                <a:spcPct val="0"/>
              </a:spcBef>
              <a:spcAft>
                <a:spcPct val="0"/>
              </a:spcAft>
              <a:tabLst>
                <a:tab pos="1028700" algn="l"/>
              </a:tabLst>
              <a:defRPr>
                <a:solidFill>
                  <a:schemeClr val="tx1"/>
                </a:solidFill>
                <a:latin typeface="Arial" panose="020B0604020202020204" pitchFamily="34" charset="0"/>
              </a:defRPr>
            </a:lvl5pPr>
            <a:lvl6pPr eaLnBrk="0" fontAlgn="base" hangingPunct="0">
              <a:spcBef>
                <a:spcPct val="0"/>
              </a:spcBef>
              <a:spcAft>
                <a:spcPct val="0"/>
              </a:spcAft>
              <a:tabLst>
                <a:tab pos="1028700" algn="l"/>
              </a:tabLst>
              <a:defRPr>
                <a:solidFill>
                  <a:schemeClr val="tx1"/>
                </a:solidFill>
                <a:latin typeface="Arial" panose="020B0604020202020204" pitchFamily="34" charset="0"/>
              </a:defRPr>
            </a:lvl6pPr>
            <a:lvl7pPr eaLnBrk="0" fontAlgn="base" hangingPunct="0">
              <a:spcBef>
                <a:spcPct val="0"/>
              </a:spcBef>
              <a:spcAft>
                <a:spcPct val="0"/>
              </a:spcAft>
              <a:tabLst>
                <a:tab pos="1028700" algn="l"/>
              </a:tabLst>
              <a:defRPr>
                <a:solidFill>
                  <a:schemeClr val="tx1"/>
                </a:solidFill>
                <a:latin typeface="Arial" panose="020B0604020202020204" pitchFamily="34" charset="0"/>
              </a:defRPr>
            </a:lvl7pPr>
            <a:lvl8pPr eaLnBrk="0" fontAlgn="base" hangingPunct="0">
              <a:spcBef>
                <a:spcPct val="0"/>
              </a:spcBef>
              <a:spcAft>
                <a:spcPct val="0"/>
              </a:spcAft>
              <a:tabLst>
                <a:tab pos="1028700" algn="l"/>
              </a:tabLst>
              <a:defRPr>
                <a:solidFill>
                  <a:schemeClr val="tx1"/>
                </a:solidFill>
                <a:latin typeface="Arial" panose="020B0604020202020204" pitchFamily="34" charset="0"/>
              </a:defRPr>
            </a:lvl8pPr>
            <a:lvl9pPr eaLnBrk="0" fontAlgn="base" hangingPunct="0">
              <a:spcBef>
                <a:spcPct val="0"/>
              </a:spcBef>
              <a:spcAft>
                <a:spcPct val="0"/>
              </a:spcAft>
              <a:tabLst>
                <a:tab pos="1028700" algn="l"/>
              </a:tabLst>
              <a:defRPr>
                <a:solidFill>
                  <a:schemeClr val="tx1"/>
                </a:solidFill>
                <a:latin typeface="Arial" panose="020B0604020202020204" pitchFamily="34" charset="0"/>
              </a:defRPr>
            </a:lvl9pPr>
          </a:lstStyle>
          <a:p>
            <a:pPr marL="263525" lvl="1" indent="-171450">
              <a:buClrTx/>
              <a:buSzTx/>
              <a:buFont typeface="Wingdings" panose="05000000000000000000" pitchFamily="2" charset="2"/>
              <a:buChar char="§"/>
              <a:defRPr/>
            </a:pPr>
            <a:r>
              <a:rPr lang="it-IT" altLang="ko-KR" sz="1500" dirty="0" smtClean="0">
                <a:latin typeface="Times New Roman" panose="02020603050405020304" pitchFamily="18" charset="0"/>
                <a:ea typeface="Batang" panose="02030600000101010101" pitchFamily="18" charset="-127"/>
                <a:cs typeface="Times New Roman" panose="02020603050405020304" pitchFamily="18" charset="0"/>
              </a:rPr>
              <a:t>MONTERO, J.M., FERNÁNDEZ-AVILÉS, G. &amp; GARCÍA, M.C. (2010). Estimation of Asymmetric Stochastic Volatility Models. </a:t>
            </a:r>
            <a:r>
              <a:rPr lang="en-GB" altLang="ko-KR" sz="1500" dirty="0" smtClean="0">
                <a:latin typeface="Times New Roman" panose="02020603050405020304" pitchFamily="18" charset="0"/>
                <a:ea typeface="Batang" panose="02030600000101010101" pitchFamily="18" charset="-127"/>
                <a:cs typeface="Times New Roman" panose="02020603050405020304" pitchFamily="18" charset="0"/>
              </a:rPr>
              <a:t>Application to Daily Average Price of Energy Products. </a:t>
            </a:r>
            <a:r>
              <a:rPr lang="en-GB" altLang="ko-KR" sz="1500" i="1" dirty="0" smtClean="0">
                <a:latin typeface="Times New Roman" panose="02020603050405020304" pitchFamily="18" charset="0"/>
                <a:ea typeface="Batang" panose="02030600000101010101" pitchFamily="18" charset="-127"/>
                <a:cs typeface="Times New Roman" panose="02020603050405020304" pitchFamily="18" charset="0"/>
              </a:rPr>
              <a:t>International Statistical Review</a:t>
            </a:r>
            <a:r>
              <a:rPr lang="en-GB" altLang="ko-KR" sz="1500" dirty="0" smtClean="0">
                <a:latin typeface="Times New Roman" panose="02020603050405020304" pitchFamily="18" charset="0"/>
                <a:ea typeface="Batang" panose="02030600000101010101" pitchFamily="18" charset="-127"/>
                <a:cs typeface="Times New Roman" panose="02020603050405020304" pitchFamily="18" charset="0"/>
              </a:rPr>
              <a:t>, </a:t>
            </a:r>
            <a:r>
              <a:rPr lang="en-GB" altLang="ko-KR" sz="1500" b="1" dirty="0" smtClean="0">
                <a:latin typeface="Times New Roman" panose="02020603050405020304" pitchFamily="18" charset="0"/>
                <a:ea typeface="Batang" panose="02030600000101010101" pitchFamily="18" charset="-127"/>
                <a:cs typeface="Times New Roman" panose="02020603050405020304" pitchFamily="18" charset="0"/>
              </a:rPr>
              <a:t>78</a:t>
            </a:r>
            <a:r>
              <a:rPr lang="en-GB" altLang="ko-KR" sz="1500" dirty="0" smtClean="0">
                <a:latin typeface="Times New Roman" panose="02020603050405020304" pitchFamily="18" charset="0"/>
                <a:ea typeface="Batang" panose="02030600000101010101" pitchFamily="18" charset="-127"/>
                <a:cs typeface="Times New Roman" panose="02020603050405020304" pitchFamily="18" charset="0"/>
              </a:rPr>
              <a:t>(3), pp. 330-347.</a:t>
            </a:r>
            <a:endParaRPr lang="en-US" altLang="ko-KR" sz="1500" dirty="0" smtClean="0"/>
          </a:p>
          <a:p>
            <a:pPr marL="263525" lvl="1" indent="-171450">
              <a:buClrTx/>
              <a:buSzTx/>
              <a:buFont typeface="Wingdings" panose="05000000000000000000" pitchFamily="2" charset="2"/>
              <a:buChar char="§"/>
              <a:defRPr/>
            </a:pPr>
            <a:r>
              <a:rPr lang="en-GB" altLang="ko-KR" sz="1500" dirty="0" smtClean="0">
                <a:latin typeface="Times New Roman" panose="02020603050405020304" pitchFamily="18" charset="0"/>
                <a:ea typeface="Batang" panose="02030600000101010101" pitchFamily="18" charset="-127"/>
                <a:cs typeface="Times New Roman" panose="02020603050405020304" pitchFamily="18" charset="0"/>
              </a:rPr>
              <a:t>MONTERO, J.M., FERNÁNDEZ-AVILÉS, G. &amp; GARCÍA, M.C. (2010). Revisiting the expectancy/disconfirmation paradigm for small questionnaires: The cultural/heritage tourism case. </a:t>
            </a:r>
            <a:r>
              <a:rPr lang="es-ES" altLang="ko-KR" sz="1500" i="1" dirty="0" err="1" smtClean="0">
                <a:latin typeface="Times New Roman" panose="02020603050405020304" pitchFamily="18" charset="0"/>
                <a:ea typeface="Batang" panose="02030600000101010101" pitchFamily="18" charset="-127"/>
                <a:cs typeface="Times New Roman" panose="02020603050405020304" pitchFamily="18" charset="0"/>
              </a:rPr>
              <a:t>Rect</a:t>
            </a:r>
            <a:r>
              <a:rPr lang="es-ES" altLang="ko-KR" sz="1500" i="1" dirty="0" smtClean="0">
                <a:latin typeface="Times New Roman" panose="02020603050405020304" pitchFamily="18" charset="0"/>
                <a:ea typeface="Batang" panose="02030600000101010101" pitchFamily="18" charset="-127"/>
                <a:cs typeface="Times New Roman" panose="02020603050405020304" pitchFamily="18" charset="0"/>
              </a:rPr>
              <a:t>@</a:t>
            </a:r>
            <a:r>
              <a:rPr lang="es-ES" altLang="ko-KR" sz="1500" dirty="0" smtClean="0">
                <a:latin typeface="Times New Roman" panose="02020603050405020304" pitchFamily="18" charset="0"/>
                <a:ea typeface="Batang" panose="02030600000101010101" pitchFamily="18" charset="-127"/>
                <a:cs typeface="Times New Roman" panose="02020603050405020304" pitchFamily="18" charset="0"/>
              </a:rPr>
              <a:t>, </a:t>
            </a:r>
            <a:r>
              <a:rPr lang="es-ES" altLang="ko-KR" sz="1500" b="1" dirty="0" smtClean="0">
                <a:latin typeface="Times New Roman" panose="02020603050405020304" pitchFamily="18" charset="0"/>
                <a:ea typeface="Batang" panose="02030600000101010101" pitchFamily="18" charset="-127"/>
                <a:cs typeface="Times New Roman" panose="02020603050405020304" pitchFamily="18" charset="0"/>
              </a:rPr>
              <a:t>11</a:t>
            </a:r>
            <a:r>
              <a:rPr lang="es-ES" altLang="ko-KR" sz="1500" dirty="0" smtClean="0">
                <a:latin typeface="Times New Roman" panose="02020603050405020304" pitchFamily="18" charset="0"/>
                <a:ea typeface="Batang" panose="02030600000101010101" pitchFamily="18" charset="-127"/>
                <a:cs typeface="Times New Roman" panose="02020603050405020304" pitchFamily="18" charset="0"/>
              </a:rPr>
              <a:t>, pp.155-177.</a:t>
            </a:r>
            <a:endParaRPr lang="en-US" altLang="ko-KR" sz="1500" dirty="0" smtClean="0"/>
          </a:p>
          <a:p>
            <a:pPr marL="263525" lvl="1" indent="-171450">
              <a:buClrTx/>
              <a:buSzTx/>
              <a:buFont typeface="Wingdings" panose="05000000000000000000" pitchFamily="2" charset="2"/>
              <a:buChar char="§"/>
              <a:defRPr/>
            </a:pPr>
            <a:r>
              <a:rPr lang="es-ES" altLang="ko-KR" sz="1500" dirty="0" smtClean="0">
                <a:latin typeface="Times New Roman" panose="02020603050405020304" pitchFamily="18" charset="0"/>
                <a:ea typeface="Batang" panose="02030600000101010101" pitchFamily="18" charset="-127"/>
                <a:cs typeface="Times New Roman" panose="02020603050405020304" pitchFamily="18" charset="0"/>
              </a:rPr>
              <a:t>MONTERO, J.M., GARCÍA, M.C. &amp; FERNÁNDEZ-AVILÉS, G.</a:t>
            </a:r>
            <a:r>
              <a:rPr lang="es-ES" altLang="ko-KR" sz="1500" i="1" dirty="0" smtClean="0">
                <a:latin typeface="Times New Roman" panose="02020603050405020304" pitchFamily="18" charset="0"/>
                <a:ea typeface="Batang" panose="02030600000101010101" pitchFamily="18" charset="-127"/>
                <a:cs typeface="Times New Roman" panose="02020603050405020304" pitchFamily="18" charset="0"/>
              </a:rPr>
              <a:t> </a:t>
            </a:r>
            <a:r>
              <a:rPr lang="es-ES" altLang="ko-KR" sz="1500" dirty="0" smtClean="0">
                <a:latin typeface="Times New Roman" panose="02020603050405020304" pitchFamily="18" charset="0"/>
                <a:ea typeface="Batang" panose="02030600000101010101" pitchFamily="18" charset="-127"/>
                <a:cs typeface="Times New Roman" panose="02020603050405020304" pitchFamily="18" charset="0"/>
              </a:rPr>
              <a:t>(2011). </a:t>
            </a:r>
            <a:r>
              <a:rPr lang="en-GB" altLang="ko-KR" sz="1500" dirty="0" smtClean="0">
                <a:latin typeface="Times New Roman" panose="02020603050405020304" pitchFamily="18" charset="0"/>
                <a:ea typeface="Batang" panose="02030600000101010101" pitchFamily="18" charset="-127"/>
                <a:cs typeface="Times New Roman" panose="02020603050405020304" pitchFamily="18" charset="0"/>
              </a:rPr>
              <a:t>A Threshold Autoregressive Asymmetric Stochastic Volatility Strategy to Alert of Violations of the PM</a:t>
            </a:r>
            <a:r>
              <a:rPr lang="en-GB" altLang="ko-KR" sz="1500" baseline="-30000" dirty="0" smtClean="0">
                <a:latin typeface="Times New Roman" panose="02020603050405020304" pitchFamily="18" charset="0"/>
                <a:ea typeface="Batang" panose="02030600000101010101" pitchFamily="18" charset="-127"/>
                <a:cs typeface="Times New Roman" panose="02020603050405020304" pitchFamily="18" charset="0"/>
              </a:rPr>
              <a:t>10</a:t>
            </a:r>
            <a:r>
              <a:rPr lang="en-GB" altLang="ko-KR" sz="1500" dirty="0" smtClean="0">
                <a:latin typeface="Times New Roman" panose="02020603050405020304" pitchFamily="18" charset="0"/>
                <a:ea typeface="Batang" panose="02030600000101010101" pitchFamily="18" charset="-127"/>
                <a:cs typeface="Times New Roman" panose="02020603050405020304" pitchFamily="18" charset="0"/>
              </a:rPr>
              <a:t> Quality Standards. </a:t>
            </a:r>
            <a:r>
              <a:rPr lang="en-GB" altLang="ko-KR" sz="1500" i="1" dirty="0" smtClean="0">
                <a:latin typeface="Times New Roman" panose="02020603050405020304" pitchFamily="18" charset="0"/>
                <a:ea typeface="Batang" panose="02030600000101010101" pitchFamily="18" charset="-127"/>
                <a:cs typeface="Times New Roman" panose="02020603050405020304" pitchFamily="18" charset="0"/>
              </a:rPr>
              <a:t>International Journal of Environmental Research (IJER</a:t>
            </a:r>
            <a:r>
              <a:rPr lang="en-GB" altLang="ko-KR" sz="1500" dirty="0" smtClean="0">
                <a:latin typeface="Times New Roman" panose="02020603050405020304" pitchFamily="18" charset="0"/>
                <a:ea typeface="Batang" panose="02030600000101010101" pitchFamily="18" charset="-127"/>
                <a:cs typeface="Times New Roman" panose="02020603050405020304" pitchFamily="18" charset="0"/>
              </a:rPr>
              <a:t>), </a:t>
            </a:r>
            <a:r>
              <a:rPr lang="en-GB" altLang="ko-KR" sz="1500" b="1" dirty="0" smtClean="0">
                <a:latin typeface="Times New Roman" panose="02020603050405020304" pitchFamily="18" charset="0"/>
                <a:ea typeface="Batang" panose="02030600000101010101" pitchFamily="18" charset="-127"/>
                <a:cs typeface="Times New Roman" panose="02020603050405020304" pitchFamily="18" charset="0"/>
              </a:rPr>
              <a:t>5</a:t>
            </a:r>
            <a:r>
              <a:rPr lang="en-GB" altLang="ko-KR" sz="1500" dirty="0" smtClean="0">
                <a:latin typeface="Times New Roman" panose="02020603050405020304" pitchFamily="18" charset="0"/>
                <a:ea typeface="Batang" panose="02030600000101010101" pitchFamily="18" charset="-127"/>
                <a:cs typeface="Times New Roman" panose="02020603050405020304" pitchFamily="18" charset="0"/>
              </a:rPr>
              <a:t>, pp.23-33.</a:t>
            </a:r>
            <a:endParaRPr lang="en-US" altLang="ko-KR" sz="1500" dirty="0" smtClean="0"/>
          </a:p>
          <a:p>
            <a:pPr marL="263525" lvl="1" indent="-171450">
              <a:buClrTx/>
              <a:buSzTx/>
              <a:buFont typeface="Wingdings" panose="05000000000000000000" pitchFamily="2" charset="2"/>
              <a:buChar char="§"/>
              <a:defRPr/>
            </a:pPr>
            <a:r>
              <a:rPr lang="es-ES" altLang="ko-KR" sz="1500" dirty="0" smtClean="0">
                <a:latin typeface="Times New Roman" panose="02020603050405020304" pitchFamily="18" charset="0"/>
                <a:ea typeface="Batang" panose="02030600000101010101" pitchFamily="18" charset="-127"/>
                <a:cs typeface="Times New Roman" panose="02020603050405020304" pitchFamily="18" charset="0"/>
              </a:rPr>
              <a:t>MONTERO, J. M. &amp; LARRAZ, B. (2011). </a:t>
            </a:r>
            <a:r>
              <a:rPr lang="en-GB" altLang="ko-KR" sz="1500" dirty="0" smtClean="0">
                <a:latin typeface="Times New Roman" panose="02020603050405020304" pitchFamily="18" charset="0"/>
                <a:ea typeface="Batang" panose="02030600000101010101" pitchFamily="18" charset="-127"/>
                <a:cs typeface="Times New Roman" panose="02020603050405020304" pitchFamily="18" charset="0"/>
              </a:rPr>
              <a:t>Interpolation Methods for Geographical Data: Housing and Commercial Establishment Markets. </a:t>
            </a:r>
            <a:r>
              <a:rPr lang="en-GB" altLang="ko-KR" sz="1500" i="1" dirty="0" smtClean="0">
                <a:latin typeface="Times New Roman" panose="02020603050405020304" pitchFamily="18" charset="0"/>
                <a:ea typeface="Batang" panose="02030600000101010101" pitchFamily="18" charset="-127"/>
                <a:cs typeface="Times New Roman" panose="02020603050405020304" pitchFamily="18" charset="0"/>
              </a:rPr>
              <a:t>Journal of Real Estate Research, </a:t>
            </a:r>
            <a:r>
              <a:rPr lang="en-GB" altLang="ko-KR" sz="1500" b="1" i="1" dirty="0" smtClean="0">
                <a:latin typeface="Times New Roman" panose="02020603050405020304" pitchFamily="18" charset="0"/>
                <a:ea typeface="Batang" panose="02030600000101010101" pitchFamily="18" charset="-127"/>
                <a:cs typeface="Times New Roman" panose="02020603050405020304" pitchFamily="18" charset="0"/>
              </a:rPr>
              <a:t>33</a:t>
            </a:r>
            <a:r>
              <a:rPr lang="en-GB" altLang="ko-KR" sz="1500" dirty="0" smtClean="0">
                <a:latin typeface="Times New Roman" panose="02020603050405020304" pitchFamily="18" charset="0"/>
                <a:ea typeface="Batang" panose="02030600000101010101" pitchFamily="18" charset="-127"/>
                <a:cs typeface="Times New Roman" panose="02020603050405020304" pitchFamily="18" charset="0"/>
              </a:rPr>
              <a:t>(2), pp. 233-244. </a:t>
            </a:r>
            <a:r>
              <a:rPr lang="en-GB" altLang="ko-KR" sz="1500" dirty="0" smtClean="0">
                <a:latin typeface="Times New Roman" panose="02020603050405020304" pitchFamily="18" charset="0"/>
                <a:ea typeface="Batang" panose="02030600000101010101" pitchFamily="18" charset="-127"/>
                <a:cs typeface="Times New Roman" panose="02020603050405020304" pitchFamily="18" charset="0"/>
                <a:hlinkClick r:id="rId2"/>
              </a:rPr>
              <a:t>http://aux.zicklin.baruch.cuny.edu/jrer/papers/abstract/forth/accepted/jrer_148(100305r2).htm</a:t>
            </a:r>
            <a:r>
              <a:rPr lang="en-GB" altLang="ko-KR" sz="1500" dirty="0" smtClean="0">
                <a:latin typeface="Times New Roman" panose="02020603050405020304" pitchFamily="18" charset="0"/>
                <a:ea typeface="Batang" panose="02030600000101010101" pitchFamily="18" charset="-127"/>
                <a:cs typeface="Times New Roman" panose="02020603050405020304" pitchFamily="18" charset="0"/>
              </a:rPr>
              <a:t>.</a:t>
            </a:r>
            <a:endParaRPr lang="en-US" altLang="ko-KR" sz="1500" dirty="0" smtClean="0"/>
          </a:p>
          <a:p>
            <a:pPr marL="263525" lvl="1" indent="-171450">
              <a:buClrTx/>
              <a:buSzTx/>
              <a:buFont typeface="Wingdings" panose="05000000000000000000" pitchFamily="2" charset="2"/>
              <a:buChar char="§"/>
              <a:defRPr/>
            </a:pPr>
            <a:r>
              <a:rPr lang="es-ES" altLang="ko-KR" sz="1500" dirty="0" smtClean="0">
                <a:latin typeface="Times New Roman" panose="02020603050405020304" pitchFamily="18" charset="0"/>
                <a:ea typeface="Batang" panose="02030600000101010101" pitchFamily="18" charset="-127"/>
                <a:cs typeface="Times New Roman" panose="02020603050405020304" pitchFamily="18" charset="0"/>
              </a:rPr>
              <a:t>FERNÁNDEZ-AVILÉS, G., MONTERO, J.M. &amp; MATEU, J. (2011). </a:t>
            </a:r>
            <a:r>
              <a:rPr lang="en-US" altLang="ko-KR" sz="1500" dirty="0" smtClean="0">
                <a:latin typeface="Times New Roman" panose="02020603050405020304" pitchFamily="18" charset="0"/>
                <a:ea typeface="Batang" panose="02030600000101010101" pitchFamily="18" charset="-127"/>
                <a:cs typeface="Times New Roman" panose="02020603050405020304" pitchFamily="18" charset="0"/>
              </a:rPr>
              <a:t>Mathematical Genesis of Spatio-Temporal Covariance Functions, </a:t>
            </a:r>
            <a:r>
              <a:rPr lang="en-US" altLang="ko-KR" sz="1500" i="1" dirty="0" smtClean="0">
                <a:latin typeface="Times New Roman" panose="02020603050405020304" pitchFamily="18" charset="0"/>
                <a:ea typeface="Batang" panose="02030600000101010101" pitchFamily="18" charset="-127"/>
                <a:cs typeface="Times New Roman" panose="02020603050405020304" pitchFamily="18" charset="0"/>
              </a:rPr>
              <a:t>Journal of Mathematics and Statistics</a:t>
            </a:r>
            <a:r>
              <a:rPr lang="en-US" altLang="ko-KR" sz="1500" dirty="0" smtClean="0">
                <a:latin typeface="Times New Roman" panose="02020603050405020304" pitchFamily="18" charset="0"/>
                <a:ea typeface="Batang" panose="02030600000101010101" pitchFamily="18" charset="-127"/>
                <a:cs typeface="Times New Roman" panose="02020603050405020304" pitchFamily="18" charset="0"/>
              </a:rPr>
              <a:t>, 7(1), pp. 37-44. </a:t>
            </a:r>
            <a:endParaRPr lang="en-US" altLang="ko-KR" sz="1500" dirty="0" smtClean="0"/>
          </a:p>
          <a:p>
            <a:pPr marL="263525" lvl="1" indent="-171450">
              <a:buClrTx/>
              <a:buSzTx/>
              <a:buFont typeface="Wingdings" panose="05000000000000000000" pitchFamily="2" charset="2"/>
              <a:buChar char="§"/>
              <a:defRPr/>
            </a:pPr>
            <a:r>
              <a:rPr lang="en-GB" altLang="ko-KR" sz="1500" dirty="0" smtClean="0">
                <a:latin typeface="Times New Roman" panose="02020603050405020304" pitchFamily="18" charset="0"/>
                <a:ea typeface="Batang" panose="02030600000101010101" pitchFamily="18" charset="-127"/>
                <a:cs typeface="Times New Roman" panose="02020603050405020304" pitchFamily="18" charset="0"/>
              </a:rPr>
              <a:t>MONTERO, J.M., GARCÍA, M.C. &amp; FERNÁNDEZ-AVILÉS, G. (2011) Modelling the Volatility of the Spanish Wholesale Electricity Spot Market. </a:t>
            </a:r>
            <a:r>
              <a:rPr lang="es-ES" altLang="ko-KR" sz="1500" dirty="0" err="1" smtClean="0">
                <a:latin typeface="Times New Roman" panose="02020603050405020304" pitchFamily="18" charset="0"/>
                <a:ea typeface="Batang" panose="02030600000101010101" pitchFamily="18" charset="-127"/>
                <a:cs typeface="Times New Roman" panose="02020603050405020304" pitchFamily="18" charset="0"/>
              </a:rPr>
              <a:t>Asymmetric</a:t>
            </a:r>
            <a:r>
              <a:rPr lang="es-ES" altLang="ko-KR" sz="1500" dirty="0" smtClean="0">
                <a:latin typeface="Times New Roman" panose="02020603050405020304" pitchFamily="18" charset="0"/>
                <a:ea typeface="Batang" panose="02030600000101010101" pitchFamily="18" charset="-127"/>
                <a:cs typeface="Times New Roman" panose="02020603050405020304" pitchFamily="18" charset="0"/>
              </a:rPr>
              <a:t> GARCH </a:t>
            </a:r>
            <a:r>
              <a:rPr lang="es-ES" altLang="ko-KR" sz="1500" dirty="0" err="1" smtClean="0">
                <a:latin typeface="Times New Roman" panose="02020603050405020304" pitchFamily="18" charset="0"/>
                <a:ea typeface="Batang" panose="02030600000101010101" pitchFamily="18" charset="-127"/>
                <a:cs typeface="Times New Roman" panose="02020603050405020304" pitchFamily="18" charset="0"/>
              </a:rPr>
              <a:t>Models</a:t>
            </a:r>
            <a:r>
              <a:rPr lang="es-ES" altLang="ko-KR" sz="1500" dirty="0" smtClean="0">
                <a:latin typeface="Times New Roman" panose="02020603050405020304" pitchFamily="18" charset="0"/>
                <a:ea typeface="Batang" panose="02030600000101010101" pitchFamily="18" charset="-127"/>
                <a:cs typeface="Times New Roman" panose="02020603050405020304" pitchFamily="18" charset="0"/>
              </a:rPr>
              <a:t> vs. </a:t>
            </a:r>
            <a:r>
              <a:rPr lang="es-ES" altLang="ko-KR" sz="1500" dirty="0" err="1" smtClean="0">
                <a:latin typeface="Times New Roman" panose="02020603050405020304" pitchFamily="18" charset="0"/>
                <a:ea typeface="Batang" panose="02030600000101010101" pitchFamily="18" charset="-127"/>
                <a:cs typeface="Times New Roman" panose="02020603050405020304" pitchFamily="18" charset="0"/>
              </a:rPr>
              <a:t>Threshold</a:t>
            </a:r>
            <a:r>
              <a:rPr lang="es-ES" altLang="ko-KR" sz="1500" dirty="0" smtClean="0">
                <a:latin typeface="Times New Roman" panose="02020603050405020304" pitchFamily="18" charset="0"/>
                <a:ea typeface="Batang" panose="02030600000101010101" pitchFamily="18" charset="-127"/>
                <a:cs typeface="Times New Roman" panose="02020603050405020304" pitchFamily="18" charset="0"/>
              </a:rPr>
              <a:t> ARSV </a:t>
            </a:r>
            <a:r>
              <a:rPr lang="es-ES" altLang="ko-KR" sz="1500" dirty="0" err="1" smtClean="0">
                <a:latin typeface="Times New Roman" panose="02020603050405020304" pitchFamily="18" charset="0"/>
                <a:ea typeface="Batang" panose="02030600000101010101" pitchFamily="18" charset="-127"/>
                <a:cs typeface="Times New Roman" panose="02020603050405020304" pitchFamily="18" charset="0"/>
              </a:rPr>
              <a:t>model</a:t>
            </a:r>
            <a:r>
              <a:rPr lang="es-ES" altLang="ko-KR" sz="1500" dirty="0" smtClean="0">
                <a:latin typeface="Times New Roman" panose="02020603050405020304" pitchFamily="18" charset="0"/>
                <a:ea typeface="Batang" panose="02030600000101010101" pitchFamily="18" charset="-127"/>
                <a:cs typeface="Times New Roman" panose="02020603050405020304" pitchFamily="18" charset="0"/>
              </a:rPr>
              <a:t>,</a:t>
            </a:r>
            <a:r>
              <a:rPr lang="es-ES" altLang="ko-KR" sz="1500" b="1" dirty="0" smtClean="0">
                <a:latin typeface="Times New Roman" panose="02020603050405020304" pitchFamily="18" charset="0"/>
                <a:ea typeface="Batang" panose="02030600000101010101" pitchFamily="18" charset="-127"/>
                <a:cs typeface="Times New Roman" panose="02020603050405020304" pitchFamily="18" charset="0"/>
              </a:rPr>
              <a:t> </a:t>
            </a:r>
            <a:r>
              <a:rPr lang="es-ES" altLang="ko-KR" sz="1500" i="1" dirty="0" smtClean="0">
                <a:latin typeface="Times New Roman" panose="02020603050405020304" pitchFamily="18" charset="0"/>
                <a:ea typeface="Batang" panose="02030600000101010101" pitchFamily="18" charset="-127"/>
                <a:cs typeface="Times New Roman" panose="02020603050405020304" pitchFamily="18" charset="0"/>
              </a:rPr>
              <a:t>Revista de Estudios de Economía Aplicada</a:t>
            </a:r>
            <a:r>
              <a:rPr lang="es-ES" altLang="ko-KR" sz="1500" dirty="0" smtClean="0">
                <a:latin typeface="Times New Roman" panose="02020603050405020304" pitchFamily="18" charset="0"/>
                <a:ea typeface="Batang" panose="02030600000101010101" pitchFamily="18" charset="-127"/>
                <a:cs typeface="Times New Roman" panose="02020603050405020304" pitchFamily="18" charset="0"/>
              </a:rPr>
              <a:t>, 29-2, pp. 1-20. </a:t>
            </a:r>
            <a:endParaRPr lang="en-US" altLang="ko-KR" sz="1500" dirty="0" smtClean="0"/>
          </a:p>
          <a:p>
            <a:pPr marL="263525" lvl="1" indent="-171450">
              <a:buClrTx/>
              <a:buSzTx/>
              <a:buFont typeface="Wingdings" panose="05000000000000000000" pitchFamily="2" charset="2"/>
              <a:buChar char="§"/>
              <a:defRPr/>
            </a:pPr>
            <a:r>
              <a:rPr lang="es-ES" altLang="ko-KR" sz="1500" dirty="0" smtClean="0">
                <a:latin typeface="Times New Roman" panose="02020603050405020304" pitchFamily="18" charset="0"/>
                <a:ea typeface="Batang" panose="02030600000101010101" pitchFamily="18" charset="-127"/>
                <a:cs typeface="Times New Roman" panose="02020603050405020304" pitchFamily="18" charset="0"/>
              </a:rPr>
              <a:t>VARGAS, M. MONDEJAR, J.; MONTERO, J.M. &amp; FERNÁNDEZ-AVILÉS, G. (2011). </a:t>
            </a:r>
            <a:r>
              <a:rPr lang="en-GB" altLang="ko-KR" sz="1500" dirty="0" smtClean="0">
                <a:latin typeface="Times New Roman" panose="02020603050405020304" pitchFamily="18" charset="0"/>
                <a:ea typeface="Batang" panose="02030600000101010101" pitchFamily="18" charset="-127"/>
                <a:cs typeface="Times New Roman" panose="02020603050405020304" pitchFamily="18" charset="0"/>
              </a:rPr>
              <a:t>Per capita CO</a:t>
            </a:r>
            <a:r>
              <a:rPr lang="en-GB" altLang="ko-KR" sz="1500" baseline="-30000" dirty="0" smtClean="0">
                <a:latin typeface="Times New Roman" panose="02020603050405020304" pitchFamily="18" charset="0"/>
                <a:ea typeface="Batang" panose="02030600000101010101" pitchFamily="18" charset="-127"/>
                <a:cs typeface="Times New Roman" panose="02020603050405020304" pitchFamily="18" charset="0"/>
              </a:rPr>
              <a:t>2</a:t>
            </a:r>
            <a:r>
              <a:rPr lang="en-GB" altLang="ko-KR" sz="1500" dirty="0" smtClean="0">
                <a:latin typeface="Times New Roman" panose="02020603050405020304" pitchFamily="18" charset="0"/>
                <a:ea typeface="Batang" panose="02030600000101010101" pitchFamily="18" charset="-127"/>
                <a:cs typeface="Times New Roman" panose="02020603050405020304" pitchFamily="18" charset="0"/>
              </a:rPr>
              <a:t>: Emission Trends among European OECD Countries, </a:t>
            </a:r>
            <a:r>
              <a:rPr lang="en-US" altLang="ko-KR" sz="1500" i="1" dirty="0" smtClean="0">
                <a:latin typeface="Times New Roman" panose="02020603050405020304" pitchFamily="18" charset="0"/>
                <a:ea typeface="Batang" panose="02030600000101010101" pitchFamily="18" charset="-127"/>
                <a:cs typeface="Times New Roman" panose="02020603050405020304" pitchFamily="18" charset="0"/>
              </a:rPr>
              <a:t>Environmental Engineering and Management Journal</a:t>
            </a:r>
            <a:r>
              <a:rPr lang="en-US" altLang="ko-KR" sz="1500" dirty="0" smtClean="0">
                <a:latin typeface="Times New Roman" panose="02020603050405020304" pitchFamily="18" charset="0"/>
                <a:ea typeface="Batang" panose="02030600000101010101" pitchFamily="18" charset="-127"/>
                <a:cs typeface="Times New Roman" panose="02020603050405020304" pitchFamily="18" charset="0"/>
              </a:rPr>
              <a:t>, </a:t>
            </a:r>
            <a:r>
              <a:rPr lang="en-US" altLang="ko-KR" sz="1500" b="1" dirty="0" smtClean="0">
                <a:latin typeface="Times New Roman" panose="02020603050405020304" pitchFamily="18" charset="0"/>
                <a:ea typeface="Batang" panose="02030600000101010101" pitchFamily="18" charset="-127"/>
                <a:cs typeface="Times New Roman" panose="02020603050405020304" pitchFamily="18" charset="0"/>
              </a:rPr>
              <a:t>10</a:t>
            </a:r>
            <a:r>
              <a:rPr lang="en-US" altLang="ko-KR" sz="1500" dirty="0" smtClean="0">
                <a:latin typeface="Times New Roman" panose="02020603050405020304" pitchFamily="18" charset="0"/>
                <a:ea typeface="Batang" panose="02030600000101010101" pitchFamily="18" charset="-127"/>
                <a:cs typeface="Times New Roman" panose="02020603050405020304" pitchFamily="18" charset="0"/>
              </a:rPr>
              <a:t>(12), pp. 1865-1871.</a:t>
            </a:r>
            <a:endParaRPr lang="en-US" altLang="ko-KR" sz="1500" dirty="0" smtClean="0"/>
          </a:p>
          <a:p>
            <a:pPr marL="263525" lvl="1" indent="-171450">
              <a:buClrTx/>
              <a:buSzTx/>
              <a:buFont typeface="Wingdings" panose="05000000000000000000" pitchFamily="2" charset="2"/>
              <a:buChar char="§"/>
              <a:defRPr/>
            </a:pPr>
            <a:r>
              <a:rPr lang="en-US" altLang="ko-KR" sz="1500" dirty="0" smtClean="0">
                <a:latin typeface="Times New Roman" panose="02020603050405020304" pitchFamily="18" charset="0"/>
                <a:ea typeface="Batang" panose="02030600000101010101" pitchFamily="18" charset="-127"/>
                <a:cs typeface="Times New Roman" panose="02020603050405020304" pitchFamily="18" charset="0"/>
              </a:rPr>
              <a:t>MONTERO, J.M., FERNÁNDEZ-AVILÉS,.G.</a:t>
            </a:r>
            <a:r>
              <a:rPr lang="en-GB" altLang="ko-KR" sz="1500" dirty="0" smtClean="0">
                <a:latin typeface="Times New Roman" panose="02020603050405020304" pitchFamily="18" charset="0"/>
                <a:ea typeface="Batang" panose="02030600000101010101" pitchFamily="18" charset="-127"/>
                <a:cs typeface="Times New Roman" panose="02020603050405020304" pitchFamily="18" charset="0"/>
              </a:rPr>
              <a:t> &amp; MINGUEZ, R. (2011) Spatial Hedonic Pricing Models for Testing the Adequacy of Acoustic Areas in Madrid City, Spain,</a:t>
            </a:r>
            <a:r>
              <a:rPr lang="en-GB" altLang="ko-KR" sz="1500" i="1" dirty="0" smtClean="0">
                <a:latin typeface="Times New Roman" panose="02020603050405020304" pitchFamily="18" charset="0"/>
                <a:ea typeface="Batang" panose="02030600000101010101" pitchFamily="18" charset="-127"/>
                <a:cs typeface="Times New Roman" panose="02020603050405020304" pitchFamily="18" charset="0"/>
              </a:rPr>
              <a:t> </a:t>
            </a:r>
            <a:r>
              <a:rPr lang="en-GB" altLang="ko-KR" sz="1500" i="1" dirty="0" err="1" smtClean="0">
                <a:latin typeface="Times New Roman" panose="02020603050405020304" pitchFamily="18" charset="0"/>
                <a:ea typeface="Batang" panose="02030600000101010101" pitchFamily="18" charset="-127"/>
                <a:cs typeface="Times New Roman" panose="02020603050405020304" pitchFamily="18" charset="0"/>
              </a:rPr>
              <a:t>Investigaciones</a:t>
            </a:r>
            <a:r>
              <a:rPr lang="en-GB" altLang="ko-KR" sz="1500" i="1" dirty="0" smtClean="0">
                <a:latin typeface="Times New Roman" panose="02020603050405020304" pitchFamily="18" charset="0"/>
                <a:ea typeface="Batang" panose="02030600000101010101" pitchFamily="18" charset="-127"/>
                <a:cs typeface="Times New Roman" panose="02020603050405020304" pitchFamily="18" charset="0"/>
              </a:rPr>
              <a:t> </a:t>
            </a:r>
            <a:r>
              <a:rPr lang="en-GB" altLang="ko-KR" sz="1500" i="1" dirty="0" err="1" smtClean="0">
                <a:latin typeface="Times New Roman" panose="02020603050405020304" pitchFamily="18" charset="0"/>
                <a:ea typeface="Batang" panose="02030600000101010101" pitchFamily="18" charset="-127"/>
                <a:cs typeface="Times New Roman" panose="02020603050405020304" pitchFamily="18" charset="0"/>
              </a:rPr>
              <a:t>Regionales</a:t>
            </a:r>
            <a:r>
              <a:rPr lang="en-GB" altLang="ko-KR" sz="1500" dirty="0" smtClean="0">
                <a:latin typeface="Times New Roman" panose="02020603050405020304" pitchFamily="18" charset="0"/>
                <a:ea typeface="Batang" panose="02030600000101010101" pitchFamily="18" charset="-127"/>
                <a:cs typeface="Times New Roman" panose="02020603050405020304" pitchFamily="18" charset="0"/>
              </a:rPr>
              <a:t>,</a:t>
            </a:r>
            <a:r>
              <a:rPr lang="en-GB" altLang="ko-KR" sz="1500" b="1" dirty="0" smtClean="0">
                <a:latin typeface="Times New Roman" panose="02020603050405020304" pitchFamily="18" charset="0"/>
                <a:ea typeface="Batang" panose="02030600000101010101" pitchFamily="18" charset="-127"/>
                <a:cs typeface="Times New Roman" panose="02020603050405020304" pitchFamily="18" charset="0"/>
              </a:rPr>
              <a:t> 21</a:t>
            </a:r>
            <a:r>
              <a:rPr lang="en-GB" altLang="ko-KR" sz="1500" dirty="0" smtClean="0">
                <a:latin typeface="Times New Roman" panose="02020603050405020304" pitchFamily="18" charset="0"/>
                <a:ea typeface="Batang" panose="02030600000101010101" pitchFamily="18" charset="-127"/>
                <a:cs typeface="Times New Roman" panose="02020603050405020304" pitchFamily="18" charset="0"/>
              </a:rPr>
              <a:t>, pp. 161-185. </a:t>
            </a:r>
            <a:r>
              <a:rPr lang="en-US" altLang="ko-KR" sz="1500" dirty="0" smtClean="0">
                <a:latin typeface="Times New Roman" panose="02020603050405020304" pitchFamily="18" charset="0"/>
                <a:ea typeface="Batang" panose="02030600000101010101" pitchFamily="18" charset="-127"/>
                <a:cs typeface="Times New Roman" panose="02020603050405020304" pitchFamily="18" charset="0"/>
                <a:hlinkClick r:id="rId3"/>
              </a:rPr>
              <a:t>http://www.aecr.org/images/ImatgesArticles/2012/3/10_MONTERO.pdf</a:t>
            </a:r>
            <a:endParaRPr lang="en-US" altLang="ko-KR" sz="1500"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625" y="381000"/>
            <a:ext cx="8534400" cy="685800"/>
          </a:xfrm>
        </p:spPr>
        <p:style>
          <a:lnRef idx="3">
            <a:schemeClr val="lt1"/>
          </a:lnRef>
          <a:fillRef idx="1">
            <a:schemeClr val="accent2"/>
          </a:fillRef>
          <a:effectRef idx="1">
            <a:schemeClr val="accent2"/>
          </a:effectRef>
          <a:fontRef idx="minor">
            <a:schemeClr val="lt1"/>
          </a:fontRef>
        </p:style>
        <p:txBody>
          <a:bodyPr/>
          <a:lstStyle/>
          <a:p>
            <a:pPr fontAlgn="auto">
              <a:spcAft>
                <a:spcPts val="0"/>
              </a:spcAft>
              <a:defRPr/>
            </a:pPr>
            <a:r>
              <a:rPr lang="en-US" sz="2600" dirty="0" smtClean="0">
                <a:solidFill>
                  <a:schemeClr val="tx1"/>
                </a:solidFill>
              </a:rPr>
              <a:t>Recent Publications </a:t>
            </a:r>
            <a:r>
              <a:rPr lang="en-US" sz="2600" dirty="0">
                <a:solidFill>
                  <a:schemeClr val="tx1"/>
                </a:solidFill>
              </a:rPr>
              <a:t>Authored </a:t>
            </a:r>
            <a:r>
              <a:rPr lang="en-US" sz="2600" dirty="0" smtClean="0">
                <a:solidFill>
                  <a:schemeClr val="tx1"/>
                </a:solidFill>
              </a:rPr>
              <a:t>by Dr. </a:t>
            </a:r>
            <a:r>
              <a:rPr lang="en-US" sz="2600" dirty="0">
                <a:solidFill>
                  <a:schemeClr val="tx1"/>
                </a:solidFill>
              </a:rPr>
              <a:t>Jose-Maria Montero </a:t>
            </a:r>
            <a:endParaRPr lang="en-US" sz="2600" dirty="0"/>
          </a:p>
        </p:txBody>
      </p:sp>
      <p:sp>
        <p:nvSpPr>
          <p:cNvPr id="14339" name="Marcador de pie de página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pPr fontAlgn="base">
              <a:spcBef>
                <a:spcPct val="0"/>
              </a:spcBef>
              <a:spcAft>
                <a:spcPct val="0"/>
              </a:spcAft>
            </a:pPr>
            <a:r>
              <a:rPr lang="en-US">
                <a:solidFill>
                  <a:srgbClr val="FFFFFF"/>
                </a:solidFill>
              </a:rPr>
              <a:t>Dr. José-María Montero</a:t>
            </a:r>
          </a:p>
        </p:txBody>
      </p:sp>
      <p:sp>
        <p:nvSpPr>
          <p:cNvPr id="14340" name="Marcador de número de diapositiva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pPr fontAlgn="base">
              <a:spcBef>
                <a:spcPct val="0"/>
              </a:spcBef>
              <a:spcAft>
                <a:spcPct val="0"/>
              </a:spcAft>
            </a:pPr>
            <a:fld id="{D1B9ABA9-66A9-4CA5-A0A8-DFE8A349BF8F}" type="slidenum">
              <a:rPr lang="en-US">
                <a:solidFill>
                  <a:srgbClr val="FFFFFF"/>
                </a:solidFill>
              </a:rPr>
              <a:pPr fontAlgn="base">
                <a:spcBef>
                  <a:spcPct val="0"/>
                </a:spcBef>
                <a:spcAft>
                  <a:spcPct val="0"/>
                </a:spcAft>
              </a:pPr>
              <a:t>9</a:t>
            </a:fld>
            <a:endParaRPr lang="en-US">
              <a:solidFill>
                <a:srgbClr val="FFFFFF"/>
              </a:solidFill>
            </a:endParaRPr>
          </a:p>
        </p:txBody>
      </p:sp>
      <p:sp>
        <p:nvSpPr>
          <p:cNvPr id="6" name="Rectangle 1"/>
          <p:cNvSpPr>
            <a:spLocks noGrp="1" noChangeArrowheads="1"/>
          </p:cNvSpPr>
          <p:nvPr>
            <p:ph idx="1"/>
          </p:nvPr>
        </p:nvSpPr>
        <p:spPr>
          <a:xfrm>
            <a:off x="301625" y="1687513"/>
            <a:ext cx="8534400" cy="4476750"/>
          </a:xfrm>
        </p:spPr>
        <p:style>
          <a:lnRef idx="2">
            <a:schemeClr val="accent2"/>
          </a:lnRef>
          <a:fillRef idx="1">
            <a:schemeClr val="lt1"/>
          </a:fillRef>
          <a:effectRef idx="0">
            <a:schemeClr val="accent2"/>
          </a:effectRef>
          <a:fontRef idx="minor">
            <a:schemeClr val="dk1"/>
          </a:fontRef>
        </p:style>
        <p:txBody>
          <a:bodyPr rtlCol="0" anchor="ctr">
            <a:spAutoFit/>
          </a:bodyPr>
          <a:lstStyle>
            <a:lvl1pPr eaLnBrk="0" fontAlgn="base" hangingPunct="0">
              <a:spcBef>
                <a:spcPct val="0"/>
              </a:spcBef>
              <a:spcAft>
                <a:spcPct val="0"/>
              </a:spcAft>
              <a:tabLst>
                <a:tab pos="1028700" algn="l"/>
              </a:tabLst>
              <a:defRPr>
                <a:solidFill>
                  <a:schemeClr val="tx1"/>
                </a:solidFill>
                <a:latin typeface="Arial" panose="020B0604020202020204" pitchFamily="34" charset="0"/>
              </a:defRPr>
            </a:lvl1pPr>
            <a:lvl2pPr eaLnBrk="0" fontAlgn="base" hangingPunct="0">
              <a:spcBef>
                <a:spcPct val="0"/>
              </a:spcBef>
              <a:spcAft>
                <a:spcPct val="0"/>
              </a:spcAft>
              <a:tabLst>
                <a:tab pos="1028700" algn="l"/>
              </a:tabLst>
              <a:defRPr>
                <a:solidFill>
                  <a:schemeClr val="tx1"/>
                </a:solidFill>
                <a:latin typeface="Arial" panose="020B0604020202020204" pitchFamily="34" charset="0"/>
              </a:defRPr>
            </a:lvl2pPr>
            <a:lvl3pPr eaLnBrk="0" fontAlgn="base" hangingPunct="0">
              <a:spcBef>
                <a:spcPct val="0"/>
              </a:spcBef>
              <a:spcAft>
                <a:spcPct val="0"/>
              </a:spcAft>
              <a:tabLst>
                <a:tab pos="1028700" algn="l"/>
              </a:tabLst>
              <a:defRPr>
                <a:solidFill>
                  <a:schemeClr val="tx1"/>
                </a:solidFill>
                <a:latin typeface="Arial" panose="020B0604020202020204" pitchFamily="34" charset="0"/>
              </a:defRPr>
            </a:lvl3pPr>
            <a:lvl4pPr eaLnBrk="0" fontAlgn="base" hangingPunct="0">
              <a:spcBef>
                <a:spcPct val="0"/>
              </a:spcBef>
              <a:spcAft>
                <a:spcPct val="0"/>
              </a:spcAft>
              <a:tabLst>
                <a:tab pos="1028700" algn="l"/>
              </a:tabLst>
              <a:defRPr>
                <a:solidFill>
                  <a:schemeClr val="tx1"/>
                </a:solidFill>
                <a:latin typeface="Arial" panose="020B0604020202020204" pitchFamily="34" charset="0"/>
              </a:defRPr>
            </a:lvl4pPr>
            <a:lvl5pPr eaLnBrk="0" fontAlgn="base" hangingPunct="0">
              <a:spcBef>
                <a:spcPct val="0"/>
              </a:spcBef>
              <a:spcAft>
                <a:spcPct val="0"/>
              </a:spcAft>
              <a:tabLst>
                <a:tab pos="1028700" algn="l"/>
              </a:tabLst>
              <a:defRPr>
                <a:solidFill>
                  <a:schemeClr val="tx1"/>
                </a:solidFill>
                <a:latin typeface="Arial" panose="020B0604020202020204" pitchFamily="34" charset="0"/>
              </a:defRPr>
            </a:lvl5pPr>
            <a:lvl6pPr eaLnBrk="0" fontAlgn="base" hangingPunct="0">
              <a:spcBef>
                <a:spcPct val="0"/>
              </a:spcBef>
              <a:spcAft>
                <a:spcPct val="0"/>
              </a:spcAft>
              <a:tabLst>
                <a:tab pos="1028700" algn="l"/>
              </a:tabLst>
              <a:defRPr>
                <a:solidFill>
                  <a:schemeClr val="tx1"/>
                </a:solidFill>
                <a:latin typeface="Arial" panose="020B0604020202020204" pitchFamily="34" charset="0"/>
              </a:defRPr>
            </a:lvl6pPr>
            <a:lvl7pPr eaLnBrk="0" fontAlgn="base" hangingPunct="0">
              <a:spcBef>
                <a:spcPct val="0"/>
              </a:spcBef>
              <a:spcAft>
                <a:spcPct val="0"/>
              </a:spcAft>
              <a:tabLst>
                <a:tab pos="1028700" algn="l"/>
              </a:tabLst>
              <a:defRPr>
                <a:solidFill>
                  <a:schemeClr val="tx1"/>
                </a:solidFill>
                <a:latin typeface="Arial" panose="020B0604020202020204" pitchFamily="34" charset="0"/>
              </a:defRPr>
            </a:lvl7pPr>
            <a:lvl8pPr eaLnBrk="0" fontAlgn="base" hangingPunct="0">
              <a:spcBef>
                <a:spcPct val="0"/>
              </a:spcBef>
              <a:spcAft>
                <a:spcPct val="0"/>
              </a:spcAft>
              <a:tabLst>
                <a:tab pos="1028700" algn="l"/>
              </a:tabLst>
              <a:defRPr>
                <a:solidFill>
                  <a:schemeClr val="tx1"/>
                </a:solidFill>
                <a:latin typeface="Arial" panose="020B0604020202020204" pitchFamily="34" charset="0"/>
              </a:defRPr>
            </a:lvl8pPr>
            <a:lvl9pPr eaLnBrk="0" fontAlgn="base" hangingPunct="0">
              <a:spcBef>
                <a:spcPct val="0"/>
              </a:spcBef>
              <a:spcAft>
                <a:spcPct val="0"/>
              </a:spcAft>
              <a:tabLst>
                <a:tab pos="1028700" algn="l"/>
              </a:tabLst>
              <a:defRPr>
                <a:solidFill>
                  <a:schemeClr val="tx1"/>
                </a:solidFill>
                <a:latin typeface="Arial" panose="020B0604020202020204" pitchFamily="34" charset="0"/>
              </a:defRPr>
            </a:lvl9pPr>
          </a:lstStyle>
          <a:p>
            <a:pPr marL="285750" lvl="1" indent="-285750">
              <a:buClrTx/>
              <a:buSzTx/>
              <a:buFont typeface="Wingdings" panose="05000000000000000000" pitchFamily="2" charset="2"/>
              <a:buChar char="§"/>
              <a:defRPr/>
            </a:pPr>
            <a:r>
              <a:rPr lang="es-ES" altLang="ko-KR" sz="1500" dirty="0">
                <a:latin typeface="Times New Roman" panose="02020603050405020304" pitchFamily="18" charset="0"/>
                <a:ea typeface="Batang" panose="02030600000101010101" pitchFamily="18" charset="-127"/>
                <a:cs typeface="Times New Roman" panose="02020603050405020304" pitchFamily="18" charset="0"/>
              </a:rPr>
              <a:t>MONTERO, J.M. &amp; LARRAZ, B. (2012). </a:t>
            </a:r>
            <a:r>
              <a:rPr lang="en-GB" altLang="ko-KR" sz="1500" dirty="0">
                <a:latin typeface="Times New Roman" panose="02020603050405020304" pitchFamily="18" charset="0"/>
                <a:ea typeface="Batang" panose="02030600000101010101" pitchFamily="18" charset="-127"/>
                <a:cs typeface="Times New Roman" panose="02020603050405020304" pitchFamily="18" charset="0"/>
              </a:rPr>
              <a:t>Space-time approach to commercial property prices valuation, </a:t>
            </a:r>
            <a:r>
              <a:rPr lang="en-GB" altLang="ko-KR" sz="1500" i="1" dirty="0">
                <a:latin typeface="Times New Roman" panose="02020603050405020304" pitchFamily="18" charset="0"/>
                <a:ea typeface="Batang" panose="02030600000101010101" pitchFamily="18" charset="-127"/>
                <a:cs typeface="Times New Roman" panose="02020603050405020304" pitchFamily="18" charset="0"/>
              </a:rPr>
              <a:t>Applied Economics</a:t>
            </a:r>
            <a:r>
              <a:rPr lang="en-GB" altLang="ko-KR" sz="1500" dirty="0">
                <a:latin typeface="Times New Roman" panose="02020603050405020304" pitchFamily="18" charset="0"/>
                <a:ea typeface="Batang" panose="02030600000101010101" pitchFamily="18" charset="-127"/>
                <a:cs typeface="Times New Roman" panose="02020603050405020304" pitchFamily="18" charset="0"/>
              </a:rPr>
              <a:t>, </a:t>
            </a:r>
            <a:r>
              <a:rPr lang="en-GB" altLang="ko-KR" sz="1500" b="1" dirty="0">
                <a:latin typeface="Times New Roman" panose="02020603050405020304" pitchFamily="18" charset="0"/>
                <a:ea typeface="Batang" panose="02030600000101010101" pitchFamily="18" charset="-127"/>
                <a:cs typeface="Times New Roman" panose="02020603050405020304" pitchFamily="18" charset="0"/>
              </a:rPr>
              <a:t>44</a:t>
            </a:r>
            <a:r>
              <a:rPr lang="en-GB" altLang="ko-KR" sz="1500" dirty="0">
                <a:latin typeface="Times New Roman" panose="02020603050405020304" pitchFamily="18" charset="0"/>
                <a:ea typeface="Batang" panose="02030600000101010101" pitchFamily="18" charset="-127"/>
                <a:cs typeface="Times New Roman" panose="02020603050405020304" pitchFamily="18" charset="0"/>
              </a:rPr>
              <a:t>(28), pp. 3705-3715</a:t>
            </a:r>
            <a:r>
              <a:rPr lang="en-GB" altLang="ko-KR" sz="1500" dirty="0" smtClean="0">
                <a:latin typeface="Times New Roman" panose="02020603050405020304" pitchFamily="18" charset="0"/>
                <a:ea typeface="Batang" panose="02030600000101010101" pitchFamily="18" charset="-127"/>
                <a:cs typeface="Times New Roman" panose="02020603050405020304" pitchFamily="18" charset="0"/>
              </a:rPr>
              <a:t>.</a:t>
            </a:r>
            <a:endParaRPr lang="es-ES" altLang="ko-KR" sz="1500" dirty="0">
              <a:latin typeface="Times New Roman" panose="02020603050405020304" pitchFamily="18" charset="0"/>
              <a:ea typeface="Batang" panose="02030600000101010101" pitchFamily="18" charset="-127"/>
              <a:cs typeface="Times New Roman" panose="02020603050405020304" pitchFamily="18" charset="0"/>
            </a:endParaRPr>
          </a:p>
          <a:p>
            <a:pPr marL="285750" lvl="1" indent="-285750">
              <a:buClrTx/>
              <a:buSzTx/>
              <a:buFont typeface="Wingdings" panose="05000000000000000000" pitchFamily="2" charset="2"/>
              <a:buChar char="§"/>
              <a:defRPr/>
            </a:pPr>
            <a:r>
              <a:rPr lang="es-ES" altLang="ko-KR" sz="1500" dirty="0" smtClean="0">
                <a:latin typeface="Times New Roman" panose="02020603050405020304" pitchFamily="18" charset="0"/>
                <a:ea typeface="Batang" panose="02030600000101010101" pitchFamily="18" charset="-127"/>
                <a:cs typeface="Times New Roman" panose="02020603050405020304" pitchFamily="18" charset="0"/>
              </a:rPr>
              <a:t>FERNÁNDEZ-AVILÉS, G., MINGUEZ, R., &amp; MONTERO, J.M. (2012). </a:t>
            </a:r>
            <a:r>
              <a:rPr lang="en-GB" altLang="ko-KR" sz="1500" dirty="0" err="1" smtClean="0">
                <a:latin typeface="Times New Roman" panose="02020603050405020304" pitchFamily="18" charset="0"/>
                <a:ea typeface="Batang" panose="02030600000101010101" pitchFamily="18" charset="-127"/>
                <a:cs typeface="Times New Roman" panose="02020603050405020304" pitchFamily="18" charset="0"/>
              </a:rPr>
              <a:t>Geostatistical</a:t>
            </a:r>
            <a:r>
              <a:rPr lang="en-GB" altLang="ko-KR" sz="1500" dirty="0" smtClean="0">
                <a:latin typeface="Times New Roman" panose="02020603050405020304" pitchFamily="18" charset="0"/>
                <a:ea typeface="Batang" panose="02030600000101010101" pitchFamily="18" charset="-127"/>
                <a:cs typeface="Times New Roman" panose="02020603050405020304" pitchFamily="18" charset="0"/>
              </a:rPr>
              <a:t> air pollution indices and spatial hedonic and models: the case of Madrid Spain, </a:t>
            </a:r>
            <a:r>
              <a:rPr lang="en-GB" altLang="ko-KR" sz="1500" i="1" dirty="0" smtClean="0">
                <a:latin typeface="Times New Roman" panose="02020603050405020304" pitchFamily="18" charset="0"/>
                <a:ea typeface="Batang" panose="02030600000101010101" pitchFamily="18" charset="-127"/>
                <a:cs typeface="Times New Roman" panose="02020603050405020304" pitchFamily="18" charset="0"/>
              </a:rPr>
              <a:t>Journal of Real Estate Research</a:t>
            </a:r>
            <a:r>
              <a:rPr lang="en-GB" altLang="ko-KR" sz="1500" dirty="0" smtClean="0">
                <a:latin typeface="Times New Roman" panose="02020603050405020304" pitchFamily="18" charset="0"/>
                <a:ea typeface="Batang" panose="02030600000101010101" pitchFamily="18" charset="-127"/>
                <a:cs typeface="Times New Roman" panose="02020603050405020304" pitchFamily="18" charset="0"/>
              </a:rPr>
              <a:t>, </a:t>
            </a:r>
            <a:r>
              <a:rPr lang="en-GB" altLang="ko-KR" sz="1500" b="1" dirty="0" smtClean="0">
                <a:latin typeface="Times New Roman" panose="02020603050405020304" pitchFamily="18" charset="0"/>
                <a:ea typeface="Batang" panose="02030600000101010101" pitchFamily="18" charset="-127"/>
                <a:cs typeface="Times New Roman" panose="02020603050405020304" pitchFamily="18" charset="0"/>
              </a:rPr>
              <a:t>34</a:t>
            </a:r>
            <a:r>
              <a:rPr lang="en-GB" altLang="ko-KR" sz="1500" dirty="0" smtClean="0">
                <a:latin typeface="Times New Roman" panose="02020603050405020304" pitchFamily="18" charset="0"/>
                <a:ea typeface="Batang" panose="02030600000101010101" pitchFamily="18" charset="-127"/>
                <a:cs typeface="Times New Roman" panose="02020603050405020304" pitchFamily="18" charset="0"/>
              </a:rPr>
              <a:t>(2), pp.243-274. </a:t>
            </a:r>
            <a:endParaRPr lang="en-US" altLang="ko-KR" sz="1500" dirty="0" smtClean="0">
              <a:latin typeface="Times New Roman" panose="02020603050405020304" pitchFamily="18" charset="0"/>
              <a:cs typeface="Times New Roman" panose="02020603050405020304" pitchFamily="18" charset="0"/>
            </a:endParaRPr>
          </a:p>
          <a:p>
            <a:pPr marL="285750" lvl="1" indent="-285750">
              <a:buClrTx/>
              <a:buSzTx/>
              <a:buFont typeface="Wingdings" panose="05000000000000000000" pitchFamily="2" charset="2"/>
              <a:buChar char="§"/>
              <a:defRPr/>
            </a:pPr>
            <a:r>
              <a:rPr lang="es-ES" altLang="ko-KR" sz="1500" dirty="0" smtClean="0">
                <a:latin typeface="Times New Roman" panose="02020603050405020304" pitchFamily="18" charset="0"/>
                <a:ea typeface="Batang" panose="02030600000101010101" pitchFamily="18" charset="-127"/>
                <a:cs typeface="Times New Roman" panose="02020603050405020304" pitchFamily="18" charset="0"/>
              </a:rPr>
              <a:t>MONTERO, J.M., MINGUEZ, R. &amp; DURBAN, M. (2012).  </a:t>
            </a:r>
            <a:r>
              <a:rPr lang="en-GB" altLang="ko-KR" sz="1500" dirty="0" smtClean="0">
                <a:latin typeface="Times New Roman" panose="02020603050405020304" pitchFamily="18" charset="0"/>
                <a:ea typeface="Batang" panose="02030600000101010101" pitchFamily="18" charset="-127"/>
                <a:cs typeface="Times New Roman" panose="02020603050405020304" pitchFamily="18" charset="0"/>
              </a:rPr>
              <a:t>SAR models with nonparametric spatial trends. A P-spline approach</a:t>
            </a:r>
            <a:r>
              <a:rPr lang="en-US" altLang="ko-KR" sz="1500" dirty="0" smtClean="0">
                <a:latin typeface="Times New Roman" panose="02020603050405020304" pitchFamily="18" charset="0"/>
                <a:ea typeface="Batang" panose="02030600000101010101" pitchFamily="18" charset="-127"/>
                <a:cs typeface="Times New Roman" panose="02020603050405020304" pitchFamily="18" charset="0"/>
              </a:rPr>
              <a:t>, </a:t>
            </a:r>
            <a:r>
              <a:rPr lang="en-US" altLang="ko-KR" sz="1500" i="1" dirty="0" err="1" smtClean="0">
                <a:latin typeface="Times New Roman" panose="02020603050405020304" pitchFamily="18" charset="0"/>
                <a:ea typeface="Batang" panose="02030600000101010101" pitchFamily="18" charset="-127"/>
                <a:cs typeface="Times New Roman" panose="02020603050405020304" pitchFamily="18" charset="0"/>
              </a:rPr>
              <a:t>Estadística</a:t>
            </a:r>
            <a:r>
              <a:rPr lang="en-US" altLang="ko-KR" sz="1500" i="1" dirty="0" smtClean="0">
                <a:latin typeface="Times New Roman" panose="02020603050405020304" pitchFamily="18" charset="0"/>
                <a:ea typeface="Batang" panose="02030600000101010101" pitchFamily="18" charset="-127"/>
                <a:cs typeface="Times New Roman" panose="02020603050405020304" pitchFamily="18" charset="0"/>
              </a:rPr>
              <a:t> Española</a:t>
            </a:r>
            <a:r>
              <a:rPr lang="en-US" altLang="ko-KR" sz="1500" dirty="0" smtClean="0">
                <a:latin typeface="Times New Roman" panose="02020603050405020304" pitchFamily="18" charset="0"/>
                <a:ea typeface="Batang" panose="02030600000101010101" pitchFamily="18" charset="-127"/>
                <a:cs typeface="Times New Roman" panose="02020603050405020304" pitchFamily="18" charset="0"/>
              </a:rPr>
              <a:t>, 54(</a:t>
            </a:r>
            <a:r>
              <a:rPr lang="en-US" altLang="ko-KR" sz="1500" b="1" dirty="0" smtClean="0">
                <a:latin typeface="Times New Roman" panose="02020603050405020304" pitchFamily="18" charset="0"/>
                <a:ea typeface="Batang" panose="02030600000101010101" pitchFamily="18" charset="-127"/>
                <a:cs typeface="Times New Roman" panose="02020603050405020304" pitchFamily="18" charset="0"/>
              </a:rPr>
              <a:t>177</a:t>
            </a:r>
            <a:r>
              <a:rPr lang="en-GB" altLang="ko-KR" sz="1500" dirty="0" smtClean="0">
                <a:latin typeface="Times New Roman" panose="02020603050405020304" pitchFamily="18" charset="0"/>
                <a:ea typeface="Batang" panose="02030600000101010101" pitchFamily="18" charset="-127"/>
                <a:cs typeface="Times New Roman" panose="02020603050405020304" pitchFamily="18" charset="0"/>
              </a:rPr>
              <a:t>), pp. 89-111.</a:t>
            </a:r>
            <a:endParaRPr lang="en-US" altLang="ko-KR" sz="1500" dirty="0" smtClean="0">
              <a:latin typeface="Times New Roman" panose="02020603050405020304" pitchFamily="18" charset="0"/>
              <a:cs typeface="Times New Roman" panose="02020603050405020304" pitchFamily="18" charset="0"/>
            </a:endParaRPr>
          </a:p>
          <a:p>
            <a:pPr marL="285750" lvl="1" indent="-285750">
              <a:buClrTx/>
              <a:buSzTx/>
              <a:buFont typeface="Wingdings" panose="05000000000000000000" pitchFamily="2" charset="2"/>
              <a:buChar char="§"/>
              <a:defRPr/>
            </a:pPr>
            <a:r>
              <a:rPr lang="en-GB" altLang="ko-KR" sz="1500" dirty="0" smtClean="0">
                <a:latin typeface="Times New Roman" panose="02020603050405020304" pitchFamily="18" charset="0"/>
                <a:ea typeface="Batang" panose="02030600000101010101" pitchFamily="18" charset="-127"/>
                <a:cs typeface="Times New Roman" panose="02020603050405020304" pitchFamily="18" charset="0"/>
              </a:rPr>
              <a:t>FERNÁNDEZ-AVILÉS, G., MONTERO, J.M. &amp; ORLOV, A. (2012) Spatial </a:t>
            </a:r>
            <a:r>
              <a:rPr lang="en-GB" altLang="ko-KR" sz="1500" dirty="0" err="1" smtClean="0">
                <a:latin typeface="Times New Roman" panose="02020603050405020304" pitchFamily="18" charset="0"/>
                <a:ea typeface="Batang" panose="02030600000101010101" pitchFamily="18" charset="-127"/>
                <a:cs typeface="Times New Roman" panose="02020603050405020304" pitchFamily="18" charset="0"/>
              </a:rPr>
              <a:t>Modeling</a:t>
            </a:r>
            <a:r>
              <a:rPr lang="en-GB" altLang="ko-KR" sz="1500" dirty="0" smtClean="0">
                <a:latin typeface="Times New Roman" panose="02020603050405020304" pitchFamily="18" charset="0"/>
                <a:ea typeface="Batang" panose="02030600000101010101" pitchFamily="18" charset="-127"/>
                <a:cs typeface="Times New Roman" panose="02020603050405020304" pitchFamily="18" charset="0"/>
              </a:rPr>
              <a:t> of Stock Market </a:t>
            </a:r>
            <a:r>
              <a:rPr lang="en-GB" altLang="ko-KR" sz="1500" dirty="0" err="1" smtClean="0">
                <a:latin typeface="Times New Roman" panose="02020603050405020304" pitchFamily="18" charset="0"/>
                <a:ea typeface="Batang" panose="02030600000101010101" pitchFamily="18" charset="-127"/>
                <a:cs typeface="Times New Roman" panose="02020603050405020304" pitchFamily="18" charset="0"/>
              </a:rPr>
              <a:t>Comovements</a:t>
            </a:r>
            <a:r>
              <a:rPr lang="en-GB" altLang="ko-KR" sz="1500" dirty="0" smtClean="0">
                <a:latin typeface="Times New Roman" panose="02020603050405020304" pitchFamily="18" charset="0"/>
                <a:ea typeface="Batang" panose="02030600000101010101" pitchFamily="18" charset="-127"/>
                <a:cs typeface="Times New Roman" panose="02020603050405020304" pitchFamily="18" charset="0"/>
              </a:rPr>
              <a:t>. </a:t>
            </a:r>
            <a:r>
              <a:rPr lang="en-GB" altLang="ko-KR" sz="1500" i="1" dirty="0" smtClean="0">
                <a:latin typeface="Times New Roman" panose="02020603050405020304" pitchFamily="18" charset="0"/>
                <a:ea typeface="Batang" panose="02030600000101010101" pitchFamily="18" charset="-127"/>
                <a:cs typeface="Times New Roman" panose="02020603050405020304" pitchFamily="18" charset="0"/>
              </a:rPr>
              <a:t>Finance Research Letters,</a:t>
            </a:r>
            <a:r>
              <a:rPr lang="en-GB" altLang="ko-KR" sz="1500" dirty="0" smtClean="0">
                <a:latin typeface="Times New Roman" panose="02020603050405020304" pitchFamily="18" charset="0"/>
                <a:ea typeface="Batang" panose="02030600000101010101" pitchFamily="18" charset="-127"/>
                <a:cs typeface="Times New Roman" panose="02020603050405020304" pitchFamily="18" charset="0"/>
              </a:rPr>
              <a:t> 9(</a:t>
            </a:r>
            <a:r>
              <a:rPr lang="en-GB" altLang="ko-KR" sz="1500" b="1" dirty="0" smtClean="0">
                <a:latin typeface="Times New Roman" panose="02020603050405020304" pitchFamily="18" charset="0"/>
                <a:ea typeface="Batang" panose="02030600000101010101" pitchFamily="18" charset="-127"/>
                <a:cs typeface="Times New Roman" panose="02020603050405020304" pitchFamily="18" charset="0"/>
              </a:rPr>
              <a:t>4</a:t>
            </a:r>
            <a:r>
              <a:rPr lang="en-GB" altLang="ko-KR" sz="1500" dirty="0" smtClean="0">
                <a:latin typeface="Times New Roman" panose="02020603050405020304" pitchFamily="18" charset="0"/>
                <a:ea typeface="Batang" panose="02030600000101010101" pitchFamily="18" charset="-127"/>
                <a:cs typeface="Times New Roman" panose="02020603050405020304" pitchFamily="18" charset="0"/>
              </a:rPr>
              <a:t>), pp. 202-212. </a:t>
            </a:r>
            <a:r>
              <a:rPr lang="en-US" altLang="ko-KR" sz="1500" dirty="0" smtClean="0">
                <a:latin typeface="Times New Roman" panose="02020603050405020304" pitchFamily="18" charset="0"/>
                <a:ea typeface="Batang" panose="02030600000101010101" pitchFamily="18" charset="-127"/>
                <a:cs typeface="Times New Roman" panose="02020603050405020304" pitchFamily="18" charset="0"/>
                <a:hlinkClick r:id="rId2"/>
              </a:rPr>
              <a:t>http://dx.doi.org/10.1016/j.frl.2012.05.002</a:t>
            </a:r>
            <a:endParaRPr lang="en-US" altLang="ko-KR" sz="1500" dirty="0" smtClean="0">
              <a:latin typeface="Times New Roman" panose="02020603050405020304" pitchFamily="18" charset="0"/>
              <a:cs typeface="Times New Roman" panose="02020603050405020304" pitchFamily="18" charset="0"/>
            </a:endParaRPr>
          </a:p>
          <a:p>
            <a:pPr marL="285750" lvl="1" indent="-285750">
              <a:buClrTx/>
              <a:buSzTx/>
              <a:buFont typeface="Wingdings" panose="05000000000000000000" pitchFamily="2" charset="2"/>
              <a:buChar char="§"/>
              <a:defRPr/>
            </a:pPr>
            <a:r>
              <a:rPr lang="es-ES" altLang="ko-KR" sz="1500" dirty="0" smtClean="0">
                <a:latin typeface="Times New Roman" panose="02020603050405020304" pitchFamily="18" charset="0"/>
                <a:ea typeface="Batang" panose="02030600000101010101" pitchFamily="18" charset="-127"/>
                <a:cs typeface="Times New Roman" panose="02020603050405020304" pitchFamily="18" charset="0"/>
              </a:rPr>
              <a:t>MINGUEZ, R., MONTERO, J.M. &amp; FERNÁNDEZ-AVILÉS, G.  </a:t>
            </a:r>
            <a:r>
              <a:rPr lang="en-GB" altLang="ko-KR" sz="1500" dirty="0" smtClean="0">
                <a:latin typeface="Times New Roman" panose="02020603050405020304" pitchFamily="18" charset="0"/>
                <a:ea typeface="Batang" panose="02030600000101010101" pitchFamily="18" charset="-127"/>
                <a:cs typeface="Times New Roman" panose="02020603050405020304" pitchFamily="18" charset="0"/>
              </a:rPr>
              <a:t>(2013). Measuring the Impact of Pollution on Property Prices: Objective vs. Subjective Pollution Indicators in Spatial Models. </a:t>
            </a:r>
            <a:r>
              <a:rPr lang="en-GB" altLang="ko-KR" sz="1500" i="1" dirty="0" smtClean="0">
                <a:latin typeface="Times New Roman" panose="02020603050405020304" pitchFamily="18" charset="0"/>
                <a:ea typeface="Batang" panose="02030600000101010101" pitchFamily="18" charset="-127"/>
                <a:cs typeface="Times New Roman" panose="02020603050405020304" pitchFamily="18" charset="0"/>
              </a:rPr>
              <a:t>Journal of Geographical Systems</a:t>
            </a:r>
            <a:r>
              <a:rPr lang="en-US" altLang="ko-KR" sz="1500" dirty="0" smtClean="0">
                <a:latin typeface="Times New Roman" panose="02020603050405020304" pitchFamily="18" charset="0"/>
                <a:ea typeface="Batang" panose="02030600000101010101" pitchFamily="18" charset="-127"/>
                <a:cs typeface="Times New Roman" panose="02020603050405020304" pitchFamily="18" charset="0"/>
              </a:rPr>
              <a:t>, 15(</a:t>
            </a:r>
            <a:r>
              <a:rPr lang="en-US" altLang="ko-KR" sz="1500" b="1" dirty="0" smtClean="0">
                <a:latin typeface="Times New Roman" panose="02020603050405020304" pitchFamily="18" charset="0"/>
                <a:ea typeface="Batang" panose="02030600000101010101" pitchFamily="18" charset="-127"/>
                <a:cs typeface="Times New Roman" panose="02020603050405020304" pitchFamily="18" charset="0"/>
              </a:rPr>
              <a:t>2</a:t>
            </a:r>
            <a:r>
              <a:rPr lang="en-US" altLang="ko-KR" sz="1500" dirty="0" smtClean="0">
                <a:latin typeface="Times New Roman" panose="02020603050405020304" pitchFamily="18" charset="0"/>
                <a:ea typeface="Batang" panose="02030600000101010101" pitchFamily="18" charset="-127"/>
                <a:cs typeface="Times New Roman" panose="02020603050405020304" pitchFamily="18" charset="0"/>
              </a:rPr>
              <a:t>), pp. 169-191</a:t>
            </a:r>
            <a:r>
              <a:rPr lang="en-GB" altLang="ko-KR" sz="1500" dirty="0" smtClean="0">
                <a:latin typeface="Times New Roman" panose="02020603050405020304" pitchFamily="18" charset="0"/>
                <a:ea typeface="Batang" panose="02030600000101010101" pitchFamily="18" charset="-127"/>
                <a:cs typeface="Times New Roman" panose="02020603050405020304" pitchFamily="18" charset="0"/>
              </a:rPr>
              <a:t>.</a:t>
            </a:r>
            <a:r>
              <a:rPr lang="en-GB" altLang="ko-KR" sz="1500" i="1" dirty="0" smtClean="0">
                <a:latin typeface="Times New Roman" panose="02020603050405020304" pitchFamily="18" charset="0"/>
                <a:ea typeface="Batang" panose="02030600000101010101" pitchFamily="18" charset="-127"/>
                <a:cs typeface="Times New Roman" panose="02020603050405020304" pitchFamily="18" charset="0"/>
              </a:rPr>
              <a:t> </a:t>
            </a:r>
            <a:r>
              <a:rPr lang="en-US" altLang="ko-KR" sz="1500" dirty="0" smtClean="0">
                <a:latin typeface="Times New Roman" panose="02020603050405020304" pitchFamily="18" charset="0"/>
                <a:ea typeface="Batang" panose="02030600000101010101" pitchFamily="18" charset="-127"/>
                <a:cs typeface="Times New Roman" panose="02020603050405020304" pitchFamily="18" charset="0"/>
                <a:hlinkClick r:id="rId3"/>
              </a:rPr>
              <a:t>doi:10.1007/s10109-012-0168-x</a:t>
            </a:r>
            <a:r>
              <a:rPr lang="en-US" altLang="ko-KR" sz="1500" dirty="0" smtClean="0">
                <a:latin typeface="Times New Roman" panose="02020603050405020304" pitchFamily="18" charset="0"/>
                <a:ea typeface="Batang" panose="02030600000101010101" pitchFamily="18" charset="-127"/>
                <a:cs typeface="Times New Roman" panose="02020603050405020304" pitchFamily="18" charset="0"/>
              </a:rPr>
              <a:t>, </a:t>
            </a:r>
            <a:endParaRPr lang="en-US" altLang="ko-KR" sz="1500" dirty="0" smtClean="0">
              <a:latin typeface="Times New Roman" panose="02020603050405020304" pitchFamily="18" charset="0"/>
              <a:cs typeface="Times New Roman" panose="02020603050405020304" pitchFamily="18" charset="0"/>
            </a:endParaRPr>
          </a:p>
          <a:p>
            <a:pPr marL="285750" lvl="1" indent="-285750">
              <a:buClrTx/>
              <a:buSzTx/>
              <a:buFont typeface="Wingdings" panose="05000000000000000000" pitchFamily="2" charset="2"/>
              <a:buChar char="§"/>
              <a:defRPr/>
            </a:pPr>
            <a:r>
              <a:rPr lang="es-ES" altLang="ko-KR" sz="1500" dirty="0" smtClean="0">
                <a:latin typeface="Times New Roman" panose="02020603050405020304" pitchFamily="18" charset="0"/>
                <a:ea typeface="Batang" panose="02030600000101010101" pitchFamily="18" charset="-127"/>
                <a:cs typeface="Times New Roman" panose="02020603050405020304" pitchFamily="18" charset="0"/>
              </a:rPr>
              <a:t>MATEU, J., FERNÁNDEZ-AVILÉS, G. &amp; MONTERO, J.M. (2013). </a:t>
            </a:r>
            <a:r>
              <a:rPr lang="en-GB" altLang="ko-KR" sz="1500" dirty="0" smtClean="0">
                <a:latin typeface="Times New Roman" panose="02020603050405020304" pitchFamily="18" charset="0"/>
                <a:ea typeface="Batang" panose="02030600000101010101" pitchFamily="18" charset="-127"/>
                <a:cs typeface="Times New Roman" panose="02020603050405020304" pitchFamily="18" charset="0"/>
              </a:rPr>
              <a:t>On a class of non-stationary, compactly supported covariance functions. </a:t>
            </a:r>
            <a:r>
              <a:rPr lang="en-GB" altLang="ko-KR" sz="1500" i="1" dirty="0" smtClean="0">
                <a:latin typeface="Times New Roman" panose="02020603050405020304" pitchFamily="18" charset="0"/>
                <a:ea typeface="Batang" panose="02030600000101010101" pitchFamily="18" charset="-127"/>
                <a:cs typeface="Times New Roman" panose="02020603050405020304" pitchFamily="18" charset="0"/>
              </a:rPr>
              <a:t>Stochastic Environmental Research and Risk Assessment</a:t>
            </a:r>
            <a:r>
              <a:rPr lang="en-GB" altLang="ko-KR" sz="1500" dirty="0" smtClean="0">
                <a:latin typeface="Times New Roman" panose="02020603050405020304" pitchFamily="18" charset="0"/>
                <a:ea typeface="Batang" panose="02030600000101010101" pitchFamily="18" charset="-127"/>
                <a:cs typeface="Times New Roman" panose="02020603050405020304" pitchFamily="18" charset="0"/>
              </a:rPr>
              <a:t>, </a:t>
            </a:r>
            <a:r>
              <a:rPr lang="en-US" altLang="ko-KR" sz="1500" dirty="0" smtClean="0">
                <a:latin typeface="Times New Roman" panose="02020603050405020304" pitchFamily="18" charset="0"/>
                <a:ea typeface="Batang" panose="02030600000101010101" pitchFamily="18" charset="-127"/>
                <a:cs typeface="Times New Roman" panose="02020603050405020304" pitchFamily="18" charset="0"/>
              </a:rPr>
              <a:t>27(</a:t>
            </a:r>
            <a:r>
              <a:rPr lang="en-US" altLang="ko-KR" sz="1500" b="1" dirty="0" smtClean="0">
                <a:latin typeface="Times New Roman" panose="02020603050405020304" pitchFamily="18" charset="0"/>
                <a:ea typeface="Batang" panose="02030600000101010101" pitchFamily="18" charset="-127"/>
                <a:cs typeface="Times New Roman" panose="02020603050405020304" pitchFamily="18" charset="0"/>
              </a:rPr>
              <a:t>2</a:t>
            </a:r>
            <a:r>
              <a:rPr lang="en-US" altLang="ko-KR" sz="1500" dirty="0" smtClean="0">
                <a:latin typeface="Times New Roman" panose="02020603050405020304" pitchFamily="18" charset="0"/>
                <a:ea typeface="Batang" panose="02030600000101010101" pitchFamily="18" charset="-127"/>
                <a:cs typeface="Times New Roman" panose="02020603050405020304" pitchFamily="18" charset="0"/>
              </a:rPr>
              <a:t>), pp. 297-309. </a:t>
            </a:r>
            <a:r>
              <a:rPr lang="en-US" altLang="ko-KR" sz="1500" u="sng" dirty="0" err="1" smtClean="0">
                <a:latin typeface="Times New Roman" panose="02020603050405020304" pitchFamily="18" charset="0"/>
                <a:ea typeface="Batang" panose="02030600000101010101" pitchFamily="18" charset="-127"/>
                <a:cs typeface="Times New Roman" panose="02020603050405020304" pitchFamily="18" charset="0"/>
              </a:rPr>
              <a:t>doi</a:t>
            </a:r>
            <a:r>
              <a:rPr lang="en-US" altLang="ko-KR" sz="1500" u="sng" dirty="0" smtClean="0">
                <a:latin typeface="Times New Roman" panose="02020603050405020304" pitchFamily="18" charset="0"/>
                <a:ea typeface="Batang" panose="02030600000101010101" pitchFamily="18" charset="-127"/>
                <a:cs typeface="Times New Roman" panose="02020603050405020304" pitchFamily="18" charset="0"/>
              </a:rPr>
              <a:t>: 10.1007/s00477-011-0510-8</a:t>
            </a:r>
            <a:r>
              <a:rPr lang="en-GB" altLang="ko-KR" sz="1500" dirty="0" smtClean="0">
                <a:latin typeface="Times New Roman" panose="02020603050405020304" pitchFamily="18" charset="0"/>
                <a:ea typeface="Batang" panose="02030600000101010101" pitchFamily="18" charset="-127"/>
                <a:cs typeface="Times New Roman" panose="02020603050405020304" pitchFamily="18" charset="0"/>
              </a:rPr>
              <a:t>.</a:t>
            </a:r>
            <a:endParaRPr lang="en-US" altLang="ko-KR" sz="1500" dirty="0" smtClean="0">
              <a:latin typeface="Times New Roman" panose="02020603050405020304" pitchFamily="18" charset="0"/>
              <a:cs typeface="Times New Roman" panose="02020603050405020304" pitchFamily="18" charset="0"/>
            </a:endParaRPr>
          </a:p>
          <a:p>
            <a:pPr marL="285750" lvl="1" indent="-285750">
              <a:buClrTx/>
              <a:buSzTx/>
              <a:buFont typeface="Wingdings" panose="05000000000000000000" pitchFamily="2" charset="2"/>
              <a:buChar char="§"/>
              <a:defRPr/>
            </a:pPr>
            <a:r>
              <a:rPr lang="en-US" altLang="ko-KR" sz="1500" dirty="0" smtClean="0">
                <a:latin typeface="Times New Roman" panose="02020603050405020304" pitchFamily="18" charset="0"/>
                <a:ea typeface="Batang" panose="02030600000101010101" pitchFamily="18" charset="-127"/>
                <a:cs typeface="Times New Roman" panose="02020603050405020304" pitchFamily="18" charset="0"/>
              </a:rPr>
              <a:t>MONTERO, J.M., FERNÁNDEZ-AVILÉS, G., MONDÉJAR, J. &amp; VARGAS, M. (2013). </a:t>
            </a:r>
            <a:r>
              <a:rPr lang="en-GB" altLang="ko-KR" sz="1500" dirty="0" smtClean="0">
                <a:latin typeface="Times New Roman" panose="02020603050405020304" pitchFamily="18" charset="0"/>
                <a:ea typeface="Batang" panose="02030600000101010101" pitchFamily="18" charset="-127"/>
                <a:cs typeface="Times New Roman" panose="02020603050405020304" pitchFamily="18" charset="0"/>
              </a:rPr>
              <a:t>Spatio-Temporal </a:t>
            </a:r>
            <a:r>
              <a:rPr lang="en-GB" altLang="ko-KR" sz="1500" dirty="0" err="1" smtClean="0">
                <a:latin typeface="Times New Roman" panose="02020603050405020304" pitchFamily="18" charset="0"/>
                <a:ea typeface="Batang" panose="02030600000101010101" pitchFamily="18" charset="-127"/>
                <a:cs typeface="Times New Roman" panose="02020603050405020304" pitchFamily="18" charset="0"/>
              </a:rPr>
              <a:t>Geostatistical</a:t>
            </a:r>
            <a:r>
              <a:rPr lang="en-GB" altLang="ko-KR" sz="1500" dirty="0" smtClean="0">
                <a:latin typeface="Times New Roman" panose="02020603050405020304" pitchFamily="18" charset="0"/>
                <a:ea typeface="Batang" panose="02030600000101010101" pitchFamily="18" charset="-127"/>
                <a:cs typeface="Times New Roman" panose="02020603050405020304" pitchFamily="18" charset="0"/>
              </a:rPr>
              <a:t> Approach to Predicting Pollution Levels. The Case of Mono-Nitrogen Oxides in Madrid City, </a:t>
            </a:r>
            <a:r>
              <a:rPr lang="en-GB" altLang="ko-KR" sz="1500" i="1" dirty="0" smtClean="0">
                <a:latin typeface="Times New Roman" panose="02020603050405020304" pitchFamily="18" charset="0"/>
                <a:ea typeface="Batang" panose="02030600000101010101" pitchFamily="18" charset="-127"/>
                <a:cs typeface="Times New Roman" panose="02020603050405020304" pitchFamily="18" charset="0"/>
              </a:rPr>
              <a:t>Computers, Environment and Urban Systems</a:t>
            </a:r>
            <a:r>
              <a:rPr lang="en-GB" altLang="ko-KR" sz="1500" b="1" dirty="0" smtClean="0">
                <a:latin typeface="Times New Roman" panose="02020603050405020304" pitchFamily="18" charset="0"/>
                <a:ea typeface="Batang" panose="02030600000101010101" pitchFamily="18" charset="-127"/>
                <a:cs typeface="Times New Roman" panose="02020603050405020304" pitchFamily="18" charset="0"/>
              </a:rPr>
              <a:t>,</a:t>
            </a:r>
            <a:r>
              <a:rPr lang="en-GB" altLang="ko-KR" sz="1500" dirty="0" smtClean="0">
                <a:latin typeface="Times New Roman" panose="02020603050405020304" pitchFamily="18" charset="0"/>
                <a:ea typeface="Batang" panose="02030600000101010101" pitchFamily="18" charset="-127"/>
                <a:cs typeface="Times New Roman" panose="02020603050405020304" pitchFamily="18" charset="0"/>
              </a:rPr>
              <a:t> 37, pp. 95-106. </a:t>
            </a:r>
            <a:r>
              <a:rPr lang="en-US" altLang="ko-KR" sz="1500" dirty="0" smtClean="0">
                <a:latin typeface="Times New Roman" panose="02020603050405020304" pitchFamily="18" charset="0"/>
                <a:ea typeface="Batang" panose="02030600000101010101" pitchFamily="18" charset="-127"/>
                <a:cs typeface="Times New Roman" panose="02020603050405020304" pitchFamily="18" charset="0"/>
                <a:hlinkClick r:id="rId4"/>
              </a:rPr>
              <a:t>doi:10.1016/j.compenvurbsys.2012.06.005</a:t>
            </a:r>
            <a:endParaRPr lang="en-US" altLang="ko-KR" sz="1500" dirty="0" smtClean="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Override1.xml><?xml version="1.0" encoding="utf-8"?>
<a:themeOverride xmlns:a="http://schemas.openxmlformats.org/drawingml/2006/main">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Clarity</Template>
  <TotalTime>647</TotalTime>
  <Words>2045</Words>
  <Application>Microsoft Office PowerPoint</Application>
  <PresentationFormat>On-screen Show (4:3)</PresentationFormat>
  <Paragraphs>169</Paragraphs>
  <Slides>17</Slides>
  <Notes>6</Notes>
  <HiddenSlides>0</HiddenSlides>
  <MMClips>0</MMClips>
  <ScaleCrop>false</ScaleCrop>
  <HeadingPairs>
    <vt:vector size="6" baseType="variant">
      <vt:variant>
        <vt:lpstr>Fonts Used</vt:lpstr>
      </vt:variant>
      <vt:variant>
        <vt:i4>17</vt:i4>
      </vt:variant>
      <vt:variant>
        <vt:lpstr>Theme</vt:lpstr>
      </vt:variant>
      <vt:variant>
        <vt:i4>1</vt:i4>
      </vt:variant>
      <vt:variant>
        <vt:lpstr>Slide Titles</vt:lpstr>
      </vt:variant>
      <vt:variant>
        <vt:i4>17</vt:i4>
      </vt:variant>
    </vt:vector>
  </HeadingPairs>
  <TitlesOfParts>
    <vt:vector size="35" baseType="lpstr">
      <vt:lpstr>Arial</vt:lpstr>
      <vt:lpstr>Calibri</vt:lpstr>
      <vt:lpstr>Stencil</vt:lpstr>
      <vt:lpstr>Nyala</vt:lpstr>
      <vt:lpstr>Centaur</vt:lpstr>
      <vt:lpstr>Microsoft YaHei</vt:lpstr>
      <vt:lpstr>Baskerville Old Face</vt:lpstr>
      <vt:lpstr>Wingdings</vt:lpstr>
      <vt:lpstr>Times New Roman</vt:lpstr>
      <vt:lpstr>Batang</vt:lpstr>
      <vt:lpstr>돋움</vt:lpstr>
      <vt:lpstr>AdvTT3713a231</vt:lpstr>
      <vt:lpstr>Arial Unicode MS</vt:lpstr>
      <vt:lpstr>Courier New</vt:lpstr>
      <vt:lpstr>Verdana</vt:lpstr>
      <vt:lpstr>High Tower Text</vt:lpstr>
      <vt:lpstr>Calisto MT</vt:lpstr>
      <vt:lpstr>Clarity</vt:lpstr>
      <vt:lpstr>PowerPoint Presentation</vt:lpstr>
      <vt:lpstr>PowerPoint Presentation</vt:lpstr>
      <vt:lpstr>Editor</vt:lpstr>
      <vt:lpstr>Dr. Jose-Maria Montero Biography </vt:lpstr>
      <vt:lpstr>Dr. Jose-Maria Montero Research Interests</vt:lpstr>
      <vt:lpstr>Recent Publications Authored by Dr. Jose-Maria Montero </vt:lpstr>
      <vt:lpstr>Recent Publications Authored by Dr. Jose-Maria Montero </vt:lpstr>
      <vt:lpstr>Recent Publications Authored by Dr. Jose-Maria Montero </vt:lpstr>
      <vt:lpstr>Recent Publications Authored by Dr. Jose-Maria Montero </vt:lpstr>
      <vt:lpstr>Recent Publications Authored by Dr. Jose-Maria Montero </vt:lpstr>
      <vt:lpstr>Other Research Merits</vt:lpstr>
      <vt:lpstr>Other Research Merits</vt:lpstr>
      <vt:lpstr>Other Research Merits</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Editor PPT</dc:title>
  <dc:creator>rakesh-m</dc:creator>
  <cp:lastModifiedBy>OMICS-WS080</cp:lastModifiedBy>
  <cp:revision>51</cp:revision>
  <cp:lastPrinted>2015-01-09T09:20:09Z</cp:lastPrinted>
  <dcterms:created xsi:type="dcterms:W3CDTF">2014-10-01T07:09:36Z</dcterms:created>
  <dcterms:modified xsi:type="dcterms:W3CDTF">2015-01-09T09:22:09Z</dcterms:modified>
</cp:coreProperties>
</file>