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65" r:id="rId3"/>
    <p:sldId id="256" r:id="rId4"/>
    <p:sldId id="257" r:id="rId5"/>
    <p:sldId id="258" r:id="rId6"/>
    <p:sldId id="260" r:id="rId7"/>
    <p:sldId id="259"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9/4/2014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9/4/2014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9/4/2014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9/4/2014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9/4/2014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9/4/2014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hyperlink" Target="http://www.esciencecentral.org/journals/psychological-abnormalities-children.php"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hyperlink" Target="http://omicsonline.com/open-access/journal-of-psychiatry.php" TargetMode="External"/><Relationship Id="rId5" Type="http://schemas.openxmlformats.org/officeDocument/2006/relationships/hyperlink" Target="http://omicsonline.org/psychology-psychotherapy.php" TargetMode="External"/><Relationship Id="rId4" Type="http://schemas.openxmlformats.org/officeDocument/2006/relationships/hyperlink" Target="http://www.omicsonline.com/open-access/school-cognitive-psychology.php"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232456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8096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11255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2756832"/>
            <a:ext cx="5562600" cy="461665"/>
          </a:xfrm>
          <a:prstGeom prst="rect">
            <a:avLst/>
          </a:prstGeom>
        </p:spPr>
        <p:txBody>
          <a:bodyPr wrap="square">
            <a:spAutoFit/>
          </a:bodyPr>
          <a:lstStyle/>
          <a:p>
            <a:r>
              <a:rPr lang="de-DE" sz="2400" b="1" dirty="0">
                <a:solidFill>
                  <a:srgbClr val="00B0F0"/>
                </a:solidFill>
                <a:latin typeface="Times New Roman" pitchFamily="18" charset="0"/>
                <a:cs typeface="Times New Roman" pitchFamily="18" charset="0"/>
              </a:rPr>
              <a:t>Joseph A. </a:t>
            </a:r>
            <a:r>
              <a:rPr lang="de-DE" sz="2400" b="1" dirty="0" smtClean="0">
                <a:solidFill>
                  <a:srgbClr val="00B0F0"/>
                </a:solidFill>
                <a:latin typeface="Times New Roman" pitchFamily="18" charset="0"/>
                <a:cs typeface="Times New Roman" pitchFamily="18" charset="0"/>
              </a:rPr>
              <a:t>Boscarino</a:t>
            </a:r>
            <a:endParaRPr lang="en-US" sz="2400" b="1" dirty="0">
              <a:solidFill>
                <a:srgbClr val="00B0F0"/>
              </a:solidFill>
              <a:latin typeface="Times New Roman" pitchFamily="18" charset="0"/>
              <a:cs typeface="Times New Roman" pitchFamily="18" charset="0"/>
            </a:endParaRPr>
          </a:p>
        </p:txBody>
      </p:sp>
      <p:sp>
        <p:nvSpPr>
          <p:cNvPr id="6" name="Rectangle 5"/>
          <p:cNvSpPr/>
          <p:nvPr/>
        </p:nvSpPr>
        <p:spPr>
          <a:xfrm>
            <a:off x="4332027" y="3320955"/>
            <a:ext cx="4572000" cy="1323439"/>
          </a:xfrm>
          <a:prstGeom prst="rect">
            <a:avLst/>
          </a:prstGeom>
        </p:spPr>
        <p:txBody>
          <a:bodyPr>
            <a:spAutoFit/>
          </a:bodyPr>
          <a:lstStyle/>
          <a:p>
            <a:r>
              <a:rPr lang="en-US" sz="2000" dirty="0">
                <a:solidFill>
                  <a:srgbClr val="00B0F0"/>
                </a:solidFill>
                <a:latin typeface="Times New Roman" pitchFamily="18" charset="0"/>
                <a:cs typeface="Times New Roman" pitchFamily="18" charset="0"/>
              </a:rPr>
              <a:t>Senior Scientist</a:t>
            </a:r>
          </a:p>
          <a:p>
            <a:r>
              <a:rPr lang="en-US" sz="2000" dirty="0">
                <a:solidFill>
                  <a:srgbClr val="00B0F0"/>
                </a:solidFill>
                <a:latin typeface="Times New Roman" pitchFamily="18" charset="0"/>
                <a:cs typeface="Times New Roman" pitchFamily="18" charset="0"/>
              </a:rPr>
              <a:t>Center for Health Research</a:t>
            </a:r>
          </a:p>
          <a:p>
            <a:r>
              <a:rPr lang="en-US" sz="2000" dirty="0" err="1">
                <a:solidFill>
                  <a:srgbClr val="00B0F0"/>
                </a:solidFill>
                <a:latin typeface="Times New Roman" pitchFamily="18" charset="0"/>
                <a:cs typeface="Times New Roman" pitchFamily="18" charset="0"/>
              </a:rPr>
              <a:t>Geisinger</a:t>
            </a:r>
            <a:r>
              <a:rPr lang="en-US" sz="2000" dirty="0">
                <a:solidFill>
                  <a:srgbClr val="00B0F0"/>
                </a:solidFill>
                <a:latin typeface="Times New Roman" pitchFamily="18" charset="0"/>
                <a:cs typeface="Times New Roman" pitchFamily="18" charset="0"/>
              </a:rPr>
              <a:t> Clinic</a:t>
            </a:r>
          </a:p>
          <a:p>
            <a:r>
              <a:rPr lang="en-US" sz="2000" dirty="0">
                <a:solidFill>
                  <a:srgbClr val="00B0F0"/>
                </a:solidFill>
                <a:latin typeface="Times New Roman" pitchFamily="18" charset="0"/>
                <a:cs typeface="Times New Roman" pitchFamily="18" charset="0"/>
              </a:rPr>
              <a:t>USA</a:t>
            </a:r>
          </a:p>
        </p:txBody>
      </p:sp>
      <p:pic>
        <p:nvPicPr>
          <p:cNvPr id="1026" name="Picture 2" descr="G:\Girisha\EB-detalis\IJEMH\Joseph\international-journal-of-emergency-mental-health-and-human-resilience-joseph-a.-boscarino-138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47800"/>
            <a:ext cx="3036627" cy="42475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p:nvPr/>
        </p:nvPicPr>
        <p:blipFill rotWithShape="1">
          <a:blip r:embed="rId3"/>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2"/>
          <a:srcRect l="12447" t="11825" r="13698" b="71824"/>
          <a:stretch/>
        </p:blipFill>
        <p:spPr bwMode="auto">
          <a:xfrm>
            <a:off x="6824" y="37531"/>
            <a:ext cx="9144000" cy="1409700"/>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195618" y="1310071"/>
            <a:ext cx="8763000" cy="5547929"/>
          </a:xfrm>
          <a:prstGeom prst="rect">
            <a:avLst/>
          </a:prstGeom>
        </p:spPr>
        <p:txBody>
          <a:bodyPr wrap="square">
            <a:spAutoFit/>
          </a:bodyPr>
          <a:lstStyle/>
          <a:p>
            <a:pPr marL="342900" indent="-342900">
              <a:lnSpc>
                <a:spcPct val="200000"/>
              </a:lnSpc>
              <a:buFont typeface="Wingdings" pitchFamily="2" charset="2"/>
              <a:buChar char="Ø"/>
            </a:pPr>
            <a:r>
              <a:rPr lang="en-US" dirty="0">
                <a:latin typeface="Times New Roman" pitchFamily="18" charset="0"/>
                <a:cs typeface="Times New Roman" pitchFamily="18" charset="0"/>
              </a:rPr>
              <a:t>Dr. </a:t>
            </a:r>
            <a:r>
              <a:rPr lang="en-US" dirty="0" err="1">
                <a:latin typeface="Times New Roman" pitchFamily="18" charset="0"/>
                <a:cs typeface="Times New Roman" pitchFamily="18" charset="0"/>
              </a:rPr>
              <a:t>Boscarino</a:t>
            </a:r>
            <a:r>
              <a:rPr lang="en-US" dirty="0">
                <a:latin typeface="Times New Roman" pitchFamily="18" charset="0"/>
                <a:cs typeface="Times New Roman" pitchFamily="18" charset="0"/>
              </a:rPr>
              <a:t> is an epidemiologist and research psychologist who is conducting research related to post-traumatic stress disorder (PTSD), addictions, mood/anxiety disorders, and behavior genetics. </a:t>
            </a:r>
            <a:endParaRPr lang="en-US" dirty="0" smtClean="0">
              <a:latin typeface="Times New Roman" pitchFamily="18" charset="0"/>
              <a:cs typeface="Times New Roman" pitchFamily="18" charset="0"/>
            </a:endParaRPr>
          </a:p>
          <a:p>
            <a:pPr marL="342900" indent="-342900">
              <a:lnSpc>
                <a:spcPct val="200000"/>
              </a:lnSpc>
              <a:buFont typeface="Wingdings" pitchFamily="2" charset="2"/>
              <a:buChar char="Ø"/>
            </a:pP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is a Senior Scientist and the Director of Clinical Research Training at </a:t>
            </a:r>
            <a:r>
              <a:rPr lang="en-US" dirty="0" err="1">
                <a:latin typeface="Times New Roman" pitchFamily="18" charset="0"/>
                <a:cs typeface="Times New Roman" pitchFamily="18" charset="0"/>
              </a:rPr>
              <a:t>Geisinger</a:t>
            </a:r>
            <a:r>
              <a:rPr lang="en-US" dirty="0">
                <a:latin typeface="Times New Roman" pitchFamily="18" charset="0"/>
                <a:cs typeface="Times New Roman" pitchFamily="18" charset="0"/>
              </a:rPr>
              <a:t> Clinic, Danville, PA.  He also holds appointments at Mount Sinai School of Medicine (Pediatrics and Internal Medicine) and at Temple University School of Medicine (Psychiatry).  </a:t>
            </a:r>
            <a:endParaRPr lang="en-US" dirty="0" smtClean="0">
              <a:latin typeface="Times New Roman" pitchFamily="18" charset="0"/>
              <a:cs typeface="Times New Roman" pitchFamily="18" charset="0"/>
            </a:endParaRPr>
          </a:p>
          <a:p>
            <a:pPr marL="342900" indent="-342900">
              <a:lnSpc>
                <a:spcPct val="200000"/>
              </a:lnSpc>
              <a:buFont typeface="Wingdings" pitchFamily="2" charset="2"/>
              <a:buChar char="Ø"/>
            </a:pPr>
            <a:r>
              <a:rPr lang="en-US" dirty="0" smtClean="0">
                <a:latin typeface="Times New Roman" pitchFamily="18" charset="0"/>
                <a:cs typeface="Times New Roman" pitchFamily="18" charset="0"/>
              </a:rPr>
              <a:t>His </a:t>
            </a:r>
            <a:r>
              <a:rPr lang="en-US" dirty="0">
                <a:latin typeface="Times New Roman" pitchFamily="18" charset="0"/>
                <a:cs typeface="Times New Roman" pitchFamily="18" charset="0"/>
              </a:rPr>
              <a:t>current research includes assessing the genetics of addiction and mental disorders among pain, PTSD, and other at-risk populations.  In addition, he is studying the impact of PTSD among patients seen in Level-I Trauma Centers. </a:t>
            </a:r>
          </a:p>
        </p:txBody>
      </p:sp>
      <p:sp>
        <p:nvSpPr>
          <p:cNvPr id="4" name="TextBox 3"/>
          <p:cNvSpPr txBox="1"/>
          <p:nvPr/>
        </p:nvSpPr>
        <p:spPr>
          <a:xfrm>
            <a:off x="1066800" y="1080902"/>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rotWithShape="1">
          <a:blip r:embed="rId2"/>
          <a:srcRect l="12447" t="11825" r="13698" b="71824"/>
          <a:stretch/>
        </p:blipFill>
        <p:spPr bwMode="auto">
          <a:xfrm>
            <a:off x="6824" y="37531"/>
            <a:ext cx="9144000" cy="1409700"/>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6824" y="1296423"/>
            <a:ext cx="9144000" cy="5547929"/>
          </a:xfrm>
          <a:prstGeom prst="rect">
            <a:avLst/>
          </a:prstGeom>
        </p:spPr>
        <p:txBody>
          <a:bodyPr wrap="square">
            <a:spAutoFit/>
          </a:bodyPr>
          <a:lstStyle/>
          <a:p>
            <a:pPr marL="342900" indent="-342900">
              <a:lnSpc>
                <a:spcPct val="200000"/>
              </a:lnSpc>
              <a:buFont typeface="Wingdings" pitchFamily="2" charset="2"/>
              <a:buChar char="Ø"/>
            </a:pPr>
            <a:r>
              <a:rPr lang="en-US" dirty="0">
                <a:latin typeface="Times New Roman" pitchFamily="18" charset="0"/>
                <a:cs typeface="Times New Roman" pitchFamily="18" charset="0"/>
              </a:rPr>
              <a:t>He was also recently funded by NIH to develop the next generation of PTSD prediction tools and is using this tool to develop new treatment interventions for both PTSD and addiction disorders</a:t>
            </a:r>
            <a:r>
              <a:rPr lang="en-US" dirty="0" smtClean="0">
                <a:latin typeface="Times New Roman" pitchFamily="18" charset="0"/>
                <a:cs typeface="Times New Roman" pitchFamily="18" charset="0"/>
              </a:rPr>
              <a:t>.</a:t>
            </a:r>
          </a:p>
          <a:p>
            <a:pPr marL="342900" indent="-342900">
              <a:lnSpc>
                <a:spcPct val="20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addition, he is also investigating the role of PTSD in the onset and course of ischemic heart disease and rheumatoid arthritis and is conducting research related to health status of deployed US veterans.  </a:t>
            </a:r>
            <a:endParaRPr lang="en-US" dirty="0" smtClean="0">
              <a:latin typeface="Times New Roman" pitchFamily="18" charset="0"/>
              <a:cs typeface="Times New Roman" pitchFamily="18" charset="0"/>
            </a:endParaRPr>
          </a:p>
          <a:p>
            <a:pPr marL="342900" indent="-342900">
              <a:lnSpc>
                <a:spcPct val="200000"/>
              </a:lnSpc>
              <a:buFont typeface="Wingdings" pitchFamily="2" charset="2"/>
              <a:buChar char="Ø"/>
            </a:pPr>
            <a:r>
              <a:rPr lang="en-US" dirty="0" smtClean="0">
                <a:latin typeface="Times New Roman" pitchFamily="18" charset="0"/>
                <a:cs typeface="Times New Roman" pitchFamily="18" charset="0"/>
              </a:rPr>
              <a:t>Dr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Boscarino</a:t>
            </a:r>
            <a:r>
              <a:rPr lang="en-US" dirty="0">
                <a:latin typeface="Times New Roman" pitchFamily="18" charset="0"/>
                <a:cs typeface="Times New Roman" pitchFamily="18" charset="0"/>
              </a:rPr>
              <a:t> is also the site PI for the Chronic Hepatitis Cohort Study, funded by the CDC.  </a:t>
            </a:r>
            <a:endParaRPr lang="en-US" dirty="0" smtClean="0">
              <a:latin typeface="Times New Roman" pitchFamily="18" charset="0"/>
              <a:cs typeface="Times New Roman" pitchFamily="18" charset="0"/>
            </a:endParaRPr>
          </a:p>
          <a:p>
            <a:pPr marL="342900" indent="-342900">
              <a:lnSpc>
                <a:spcPct val="200000"/>
              </a:lnSpc>
              <a:buFont typeface="Wingdings" pitchFamily="2" charset="2"/>
              <a:buChar char="Ø"/>
            </a:pP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has also recently served as a co-investigator for pain and addiction studies funded by Pfizer and Janssen and his research team is currently assessing the health impact of Hurricane Sandy at the Jersey Shore.</a:t>
            </a:r>
          </a:p>
        </p:txBody>
      </p:sp>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12447" t="11825" r="13698" b="71824"/>
          <a:stretch/>
        </p:blipFill>
        <p:spPr bwMode="auto">
          <a:xfrm>
            <a:off x="6824" y="37531"/>
            <a:ext cx="9144000" cy="1409700"/>
          </a:xfrm>
          <a:prstGeom prst="rect">
            <a:avLst/>
          </a:prstGeom>
          <a:ln>
            <a:noFill/>
          </a:ln>
          <a:extLst>
            <a:ext uri="{53640926-AAD7-44D8-BBD7-CCE9431645EC}">
              <a14:shadowObscured xmlns:a14="http://schemas.microsoft.com/office/drawing/2010/main"/>
            </a:ext>
          </a:extLst>
        </p:spPr>
      </p:pic>
      <p:sp>
        <p:nvSpPr>
          <p:cNvPr id="2" name="TextBox 1"/>
          <p:cNvSpPr txBox="1"/>
          <p:nvPr/>
        </p:nvSpPr>
        <p:spPr>
          <a:xfrm>
            <a:off x="1143000" y="1185621"/>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202441" y="1524000"/>
            <a:ext cx="8382000" cy="4993931"/>
          </a:xfrm>
          <a:prstGeom prst="rect">
            <a:avLst/>
          </a:prstGeom>
        </p:spPr>
        <p:txBody>
          <a:bodyPr wrap="square">
            <a:spAutoFit/>
          </a:bodyPr>
          <a:lstStyle/>
          <a:p>
            <a:pPr marL="285750" indent="-285750">
              <a:lnSpc>
                <a:spcPct val="200000"/>
              </a:lnSpc>
              <a:buFont typeface="Arial" pitchFamily="34" charset="0"/>
              <a:buChar char="•"/>
            </a:pPr>
            <a:r>
              <a:rPr lang="en-US" dirty="0">
                <a:latin typeface="Times New Roman" pitchFamily="18" charset="0"/>
                <a:cs typeface="Times New Roman" pitchFamily="18" charset="0"/>
              </a:rPr>
              <a:t>In 2004, he was awarded a Lifetime Membership in Vietnam Veterans of America for his veterans work.  </a:t>
            </a:r>
            <a:endParaRPr lang="en-US" dirty="0" smtClean="0">
              <a:latin typeface="Times New Roman" pitchFamily="18" charset="0"/>
              <a:cs typeface="Times New Roman" pitchFamily="18" charset="0"/>
            </a:endParaRPr>
          </a:p>
          <a:p>
            <a:pPr marL="285750" indent="-285750">
              <a:lnSpc>
                <a:spcPct val="20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2009, he was elected to Fellow Status by the American Psychological Association and in 2010 he was given a Lifetime Achievement Award for his PTSD research by the International Society of Traumatic Stress Studies (ISTSS). </a:t>
            </a:r>
            <a:endParaRPr lang="en-US" dirty="0" smtClean="0">
              <a:latin typeface="Times New Roman" pitchFamily="18" charset="0"/>
              <a:cs typeface="Times New Roman" pitchFamily="18" charset="0"/>
            </a:endParaRPr>
          </a:p>
          <a:p>
            <a:pPr marL="285750" indent="-285750">
              <a:lnSpc>
                <a:spcPct val="20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addition to the APA, he also is a member of ISTSS, the Society of Biological Psychiatry, and the American Psychosomatic Society.  </a:t>
            </a:r>
            <a:endParaRPr lang="en-US" dirty="0" smtClean="0">
              <a:latin typeface="Times New Roman" pitchFamily="18" charset="0"/>
              <a:cs typeface="Times New Roman" pitchFamily="18" charset="0"/>
            </a:endParaRPr>
          </a:p>
          <a:p>
            <a:pPr marL="285750" indent="-285750">
              <a:lnSpc>
                <a:spcPct val="200000"/>
              </a:lnSpc>
              <a:buFont typeface="Arial" pitchFamily="34" charset="0"/>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2011 he was appointed to serve as a committee member for the Institute of Medicine, National Academy of Sciences, Washington, DC.</a:t>
            </a:r>
          </a:p>
        </p:txBody>
      </p:sp>
    </p:spTree>
    <p:extLst>
      <p:ext uri="{BB962C8B-B14F-4D97-AF65-F5344CB8AC3E}">
        <p14:creationId xmlns:p14="http://schemas.microsoft.com/office/powerpoint/2010/main" val="276050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3263" y="2590800"/>
            <a:ext cx="6629400" cy="2460738"/>
          </a:xfrm>
          <a:prstGeom prst="rect">
            <a:avLst/>
          </a:prstGeom>
        </p:spPr>
        <p:txBody>
          <a:bodyPr wrap="square">
            <a:spAutoFit/>
          </a:bodyPr>
          <a:lstStyle/>
          <a:p>
            <a:pPr marL="342900" indent="-342900">
              <a:lnSpc>
                <a:spcPct val="200000"/>
              </a:lnSpc>
              <a:buFont typeface="Courier New" pitchFamily="49" charset="0"/>
              <a:buChar char="o"/>
            </a:pPr>
            <a:r>
              <a:rPr lang="en-US" sz="2000" dirty="0">
                <a:latin typeface="Times New Roman" pitchFamily="18" charset="0"/>
                <a:cs typeface="Times New Roman" pitchFamily="18" charset="0"/>
              </a:rPr>
              <a:t>Post-traumatic stress disorder </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Addictions</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Mood/Anxiety disorders</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Behavior genetics</a:t>
            </a:r>
          </a:p>
        </p:txBody>
      </p:sp>
      <p:sp>
        <p:nvSpPr>
          <p:cNvPr id="3" name="TextBox 2"/>
          <p:cNvSpPr txBox="1"/>
          <p:nvPr/>
        </p:nvSpPr>
        <p:spPr>
          <a:xfrm>
            <a:off x="685800" y="1903104"/>
            <a:ext cx="3429000" cy="461665"/>
          </a:xfrm>
          <a:prstGeom prst="rect">
            <a:avLst/>
          </a:prstGeom>
          <a:noFill/>
        </p:spPr>
        <p:txBody>
          <a:bodyPr wrap="square" rtlCol="0">
            <a:spAutoFit/>
          </a:bodyPr>
          <a:lstStyle/>
          <a:p>
            <a:r>
              <a:rPr lang="en-US" sz="2400" b="1" dirty="0" smtClean="0">
                <a:solidFill>
                  <a:srgbClr val="0070C0"/>
                </a:solidFill>
                <a:latin typeface="Monotype Corsiva" pitchFamily="66" charset="0"/>
              </a:rPr>
              <a:t>RESEARCH INTERESTS :</a:t>
            </a:r>
            <a:endParaRPr lang="en-US" sz="2400" b="1" dirty="0">
              <a:solidFill>
                <a:srgbClr val="0070C0"/>
              </a:solidFill>
              <a:latin typeface="Monotype Corsiva" pitchFamily="66" charset="0"/>
            </a:endParaRPr>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43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a:t>Emergency Mental Health</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Blip>
                <a:blip r:embed="rId3"/>
              </a:buBlip>
              <a:defRPr/>
            </a:pPr>
            <a:r>
              <a:rPr lang="en-US" sz="2000" dirty="0">
                <a:hlinkClick r:id="rId4" tooltip="International Journal of School and Cognitive Psychology"/>
              </a:rPr>
              <a:t>International Journal of School and Cognitive Psychology</a:t>
            </a:r>
            <a:r>
              <a:rPr lang="en-US" sz="2000" i="1" dirty="0"/>
              <a:t> </a:t>
            </a:r>
            <a:endParaRPr lang="en-US" sz="2000" i="1" dirty="0" smtClean="0"/>
          </a:p>
          <a:p>
            <a:pPr marL="342900" indent="-342900">
              <a:buBlip>
                <a:blip r:embed="rId3"/>
              </a:buBlip>
              <a:defRPr/>
            </a:pPr>
            <a:r>
              <a:rPr lang="en-US" sz="2000" dirty="0">
                <a:hlinkClick r:id="rId5" tooltip="Psychology &amp; Psychotherapy"/>
              </a:rPr>
              <a:t>Psychology &amp; Psychotherapy</a:t>
            </a:r>
            <a:r>
              <a:rPr lang="en-US" sz="2000" dirty="0"/>
              <a:t> </a:t>
            </a:r>
            <a:endParaRPr lang="en-US" sz="2000" dirty="0" smtClean="0"/>
          </a:p>
          <a:p>
            <a:pPr marL="342900" indent="-342900">
              <a:buBlip>
                <a:blip r:embed="rId3"/>
              </a:buBlip>
              <a:defRPr/>
            </a:pPr>
            <a:r>
              <a:rPr lang="en-US" sz="2000" dirty="0">
                <a:hlinkClick r:id="rId6" tooltip="Psychiatry: Open Access"/>
              </a:rPr>
              <a:t>Psychiatry: Open </a:t>
            </a:r>
            <a:r>
              <a:rPr lang="en-US" sz="2000" dirty="0" smtClean="0">
                <a:hlinkClick r:id="rId6" tooltip="Psychiatry: Open Access"/>
              </a:rPr>
              <a:t>Access</a:t>
            </a:r>
            <a:endParaRPr lang="en-US" sz="2000" dirty="0" smtClean="0"/>
          </a:p>
          <a:p>
            <a:pPr marL="342900" indent="-342900">
              <a:buBlip>
                <a:blip r:embed="rId3"/>
              </a:buBlip>
              <a:defRPr/>
            </a:pPr>
            <a:r>
              <a:rPr lang="en-US" sz="2000" dirty="0">
                <a:hlinkClick r:id="rId7" tooltip="Psychological Abnormalities in Children"/>
              </a:rPr>
              <a:t>Psychological Abnormalities in Children</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4146732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342900" indent="-342900">
              <a:buFont typeface="Wingdings" pitchFamily="2" charset="2"/>
              <a:buChar char="ü"/>
            </a:pPr>
            <a:r>
              <a:rPr lang="en-IN" sz="2400" b="1" dirty="0"/>
              <a:t>Annual Conference on</a:t>
            </a:r>
            <a:r>
              <a:rPr lang="en-IN" sz="2400" dirty="0"/>
              <a:t> Fostering Human Resilience</a:t>
            </a:r>
            <a:endParaRPr lang="en-US" sz="2400" dirty="0"/>
          </a:p>
          <a:p>
            <a:pPr marL="342900" indent="-342900">
              <a:buFont typeface="Wingdings" pitchFamily="2" charset="2"/>
              <a:buChar char="ü"/>
              <a:defRPr/>
            </a:pPr>
            <a:r>
              <a:rPr lang="en-IN" sz="2400" b="1" dirty="0"/>
              <a:t>Annual Summit </a:t>
            </a:r>
            <a:r>
              <a:rPr lang="en-IN" sz="2400" b="1" dirty="0" smtClean="0"/>
              <a:t>on </a:t>
            </a:r>
            <a:r>
              <a:rPr lang="en-IN" sz="2400" dirty="0"/>
              <a:t>Sleep Disorders and </a:t>
            </a:r>
            <a:r>
              <a:rPr lang="en-IN" sz="2400" dirty="0" smtClean="0"/>
              <a:t>Medicine</a:t>
            </a:r>
            <a:endParaRPr lang="en-IN" sz="2400" dirty="0"/>
          </a:p>
          <a:p>
            <a:pPr marL="342900" indent="-342900">
              <a:buFont typeface="Wingdings" pitchFamily="2" charset="2"/>
              <a:buChar char="ü"/>
              <a:defRPr/>
            </a:pPr>
            <a:r>
              <a:rPr lang="en-IN" sz="2400" b="1" dirty="0" smtClean="0"/>
              <a:t>Euro </a:t>
            </a:r>
            <a:r>
              <a:rPr lang="en-IN" sz="2400" b="1" dirty="0"/>
              <a:t>Global Summit and Medicare Expo on</a:t>
            </a:r>
            <a:r>
              <a:rPr lang="en-IN" sz="2400" dirty="0"/>
              <a:t> Psychiatry</a:t>
            </a:r>
            <a:endParaRPr lang="en-US" sz="2400" dirty="0"/>
          </a:p>
          <a:p>
            <a:pPr marL="342900" indent="-342900">
              <a:buFont typeface="Wingdings" pitchFamily="2" charset="2"/>
              <a:buChar char="ü"/>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Emergency Mental Health</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20529630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TotalTime>
  <Words>575</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vamsi8</cp:lastModifiedBy>
  <cp:revision>5</cp:revision>
  <dcterms:created xsi:type="dcterms:W3CDTF">2006-08-16T00:00:00Z</dcterms:created>
  <dcterms:modified xsi:type="dcterms:W3CDTF">2014-09-04T10:16:57Z</dcterms:modified>
</cp:coreProperties>
</file>