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345" r:id="rId2"/>
    <p:sldId id="346" r:id="rId3"/>
    <p:sldId id="256" r:id="rId4"/>
    <p:sldId id="257" r:id="rId5"/>
    <p:sldId id="341" r:id="rId6"/>
    <p:sldId id="260" r:id="rId7"/>
    <p:sldId id="333" r:id="rId8"/>
    <p:sldId id="334" r:id="rId9"/>
    <p:sldId id="335" r:id="rId10"/>
    <p:sldId id="342" r:id="rId11"/>
    <p:sldId id="343" r:id="rId12"/>
    <p:sldId id="347" r:id="rId13"/>
    <p:sldId id="348" r:id="rId14"/>
    <p:sldId id="34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12/2/2015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12/2/2015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0"/>
            <a:ext cx="8077200" cy="4524315"/>
          </a:xfrm>
          <a:prstGeom prst="rect">
            <a:avLst/>
          </a:prstGeom>
        </p:spPr>
        <p:txBody>
          <a:bodyPr wrap="square">
            <a:spAutoFit/>
          </a:bodyPr>
          <a:lstStyle/>
          <a:p>
            <a:r>
              <a:rPr lang="en-US" sz="2400" b="1" dirty="0"/>
              <a:t>Surveillance </a:t>
            </a:r>
            <a:r>
              <a:rPr lang="en-US" sz="2400" b="1" dirty="0" err="1"/>
              <a:t>transbronchial</a:t>
            </a:r>
            <a:r>
              <a:rPr lang="en-US" sz="2400" b="1" dirty="0"/>
              <a:t> biopsies in infant lung and heart-lung transplant recipients.</a:t>
            </a:r>
          </a:p>
          <a:p>
            <a:r>
              <a:rPr lang="en-US" sz="2400" dirty="0"/>
              <a:t>Don Hayes, Peter B Baker, Benjamin T Kopp, Stephen </a:t>
            </a:r>
            <a:r>
              <a:rPr lang="en-US" sz="2400" dirty="0" err="1"/>
              <a:t>Kirkby,Mark</a:t>
            </a:r>
            <a:r>
              <a:rPr lang="en-US" sz="2400" dirty="0"/>
              <a:t> </a:t>
            </a:r>
            <a:r>
              <a:rPr lang="en-US" sz="2400" dirty="0" err="1"/>
              <a:t>Galantowicz</a:t>
            </a:r>
            <a:r>
              <a:rPr lang="en-US" sz="2400" dirty="0"/>
              <a:t>, Patrick I McConnell, Todd L </a:t>
            </a:r>
            <a:r>
              <a:rPr lang="en-US" sz="2400" dirty="0" smtClean="0"/>
              <a:t>Astor</a:t>
            </a:r>
          </a:p>
          <a:p>
            <a:endParaRPr lang="en-US" sz="2400" dirty="0"/>
          </a:p>
          <a:p>
            <a:r>
              <a:rPr lang="en-US" sz="2400" b="1" dirty="0"/>
              <a:t>Right heart catheterization measuring central hemodynamics in cystic fibrosis during exercise.</a:t>
            </a:r>
          </a:p>
          <a:p>
            <a:r>
              <a:rPr lang="en-US" sz="2400" dirty="0"/>
              <a:t>Don Hayes, Curt J Daniels, Heidi M Mansour, Benjamin T </a:t>
            </a:r>
            <a:r>
              <a:rPr lang="en-US" sz="2400" dirty="0" err="1"/>
              <a:t>Kopp,Andrew</a:t>
            </a:r>
            <a:r>
              <a:rPr lang="en-US" sz="2400" dirty="0"/>
              <a:t> R Yates, Karen S McCoy, </a:t>
            </a:r>
            <a:r>
              <a:rPr lang="en-US" sz="2400" dirty="0" err="1"/>
              <a:t>Alpa</a:t>
            </a:r>
            <a:r>
              <a:rPr lang="en-US" sz="2400" dirty="0"/>
              <a:t> V Patel, Stephen </a:t>
            </a:r>
            <a:r>
              <a:rPr lang="en-US" sz="2400" dirty="0" err="1"/>
              <a:t>Kirkby</a:t>
            </a:r>
            <a:endParaRPr lang="en-US" sz="2400" dirty="0"/>
          </a:p>
          <a:p>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8382000" cy="2308324"/>
          </a:xfrm>
          <a:prstGeom prst="rect">
            <a:avLst/>
          </a:prstGeom>
        </p:spPr>
        <p:txBody>
          <a:bodyPr wrap="square">
            <a:spAutoFit/>
          </a:bodyPr>
          <a:lstStyle/>
          <a:p>
            <a:r>
              <a:rPr lang="en-IN" sz="2400" b="1" dirty="0"/>
              <a:t>Nuclear Translocation of IFN-γ Is an Intrinsic Requirement for Its Biologic Activity and Can Be Driven by a Heterologous Nuclear Localization </a:t>
            </a:r>
            <a:r>
              <a:rPr lang="en-IN" sz="2400" b="1" dirty="0" smtClean="0"/>
              <a:t>Sequence</a:t>
            </a:r>
          </a:p>
          <a:p>
            <a:r>
              <a:rPr lang="en-US" sz="2400" dirty="0" err="1"/>
              <a:t>Prem</a:t>
            </a:r>
            <a:r>
              <a:rPr lang="en-US" sz="2400" dirty="0"/>
              <a:t> S. </a:t>
            </a:r>
            <a:r>
              <a:rPr lang="en-US" sz="2400" dirty="0" err="1"/>
              <a:t>Subramaniam</a:t>
            </a:r>
            <a:r>
              <a:rPr lang="en-US" sz="2400" dirty="0"/>
              <a:t>, Marino M. Green, Joseph Larkin III, Barbara A. Torres, and Howard M. Johnson.</a:t>
            </a:r>
            <a:endParaRPr lang="en-US" sz="2400" b="1" dirty="0" smtClean="0"/>
          </a:p>
          <a:p>
            <a:endParaRPr lang="en-US" sz="2400" dirty="0"/>
          </a:p>
        </p:txBody>
      </p:sp>
      <p:pic>
        <p:nvPicPr>
          <p:cNvPr id="3"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7574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993436"/>
            <a:ext cx="5210503" cy="4547527"/>
          </a:xfrm>
          <a:prstGeom prst="rect">
            <a:avLst/>
          </a:prstGeom>
        </p:spPr>
        <p:txBody>
          <a:bodyPr wrap="square">
            <a:spAutoFit/>
          </a:bodyPr>
          <a:lstStyle/>
          <a:p>
            <a:pPr>
              <a:lnSpc>
                <a:spcPct val="150000"/>
              </a:lnSpc>
            </a:pPr>
            <a:r>
              <a:rPr lang="en-IN" sz="2800" b="1" dirty="0"/>
              <a:t>Joseph Larkin </a:t>
            </a:r>
          </a:p>
          <a:p>
            <a:pPr>
              <a:lnSpc>
                <a:spcPct val="150000"/>
              </a:lnSpc>
            </a:pPr>
            <a:r>
              <a:rPr lang="en-IN" sz="2800" b="1" dirty="0"/>
              <a:t>Department of Microbiology and Cell Science</a:t>
            </a:r>
          </a:p>
          <a:p>
            <a:pPr>
              <a:lnSpc>
                <a:spcPct val="150000"/>
              </a:lnSpc>
            </a:pPr>
            <a:r>
              <a:rPr lang="en-IN" sz="2800" b="1" dirty="0"/>
              <a:t>University of Florida</a:t>
            </a:r>
          </a:p>
          <a:p>
            <a:pPr>
              <a:lnSpc>
                <a:spcPct val="150000"/>
              </a:lnSpc>
            </a:pPr>
            <a:r>
              <a:rPr lang="en-IN" sz="2800" b="1" dirty="0"/>
              <a:t>USA</a:t>
            </a:r>
          </a:p>
          <a:p>
            <a:pPr>
              <a:lnSpc>
                <a:spcPct val="150000"/>
              </a:lnSpc>
            </a:pPr>
            <a:r>
              <a:rPr lang="en-IN" sz="2800" b="1" dirty="0"/>
              <a:t>Tel: 352-392-6884  </a:t>
            </a:r>
          </a:p>
          <a:p>
            <a:pPr>
              <a:lnSpc>
                <a:spcPct val="150000"/>
              </a:lnSpc>
            </a:pPr>
            <a:r>
              <a:rPr lang="en-IN" sz="2800" b="1" dirty="0"/>
              <a:t>Fax: 352-392-5922</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78438" y="2209800"/>
            <a:ext cx="2656114" cy="3718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3785652"/>
          </a:xfrm>
          <a:prstGeom prst="rect">
            <a:avLst/>
          </a:prstGeom>
        </p:spPr>
        <p:txBody>
          <a:bodyPr wrap="square">
            <a:spAutoFit/>
          </a:bodyPr>
          <a:lstStyle/>
          <a:p>
            <a:pPr marL="342900" indent="-342900" algn="just">
              <a:buFont typeface="Arial" pitchFamily="34" charset="0"/>
              <a:buChar char="•"/>
            </a:pPr>
            <a:r>
              <a:rPr lang="en-IN" sz="2400" dirty="0"/>
              <a:t>Joseph Larkin III is an Assistant Professor at The University of Florida Department of Microbiology and Cell Science, Gainesville, Florida. He performed his Postdoctoral Fellowship at the University of Pennsylvania/The </a:t>
            </a:r>
            <a:r>
              <a:rPr lang="en-IN" sz="2400" dirty="0" err="1"/>
              <a:t>Wistar</a:t>
            </a:r>
            <a:r>
              <a:rPr lang="en-IN" sz="2400" dirty="0"/>
              <a:t> Institute in Philadelphia, PA (2000-2007). He has received a PhD in Immunology from the University of Florida, Gainesville, FL in, 1996-2000. He has completed his BS in Microbiology from the University of Florida (1996). He is an active member of several scientific organizations. He is serving as an editorial board member of reputed journals and reviewer of several journals.</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2677656"/>
          </a:xfrm>
          <a:prstGeom prst="rect">
            <a:avLst/>
          </a:prstGeom>
        </p:spPr>
        <p:txBody>
          <a:bodyPr wrap="square">
            <a:spAutoFit/>
          </a:bodyPr>
          <a:lstStyle/>
          <a:p>
            <a:pPr marL="342900" indent="-342900" algn="just">
              <a:buFont typeface="Arial" pitchFamily="34" charset="0"/>
              <a:buChar char="•"/>
            </a:pPr>
            <a:r>
              <a:rPr lang="en-US" sz="2400" dirty="0"/>
              <a:t>Joseph Larkin research interest include Immune System Regulation by </a:t>
            </a:r>
            <a:r>
              <a:rPr lang="en-US" sz="2400" dirty="0" err="1"/>
              <a:t>Suppresors</a:t>
            </a:r>
            <a:r>
              <a:rPr lang="en-US" sz="2400" dirty="0"/>
              <a:t> of Cytokine Signaling, Immune System Regulation by Regulatory T cells, JAK/STAT Signal Transduction in Response to Cytokine Receptor Binding, Role of Resident Gut Flora in the Progression of Type 1 Diabetes, Inflammation Regulation, T Lymphocyte Differentiation.</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3385542"/>
          </a:xfrm>
          <a:prstGeom prst="rect">
            <a:avLst/>
          </a:prstGeom>
        </p:spPr>
        <p:txBody>
          <a:bodyPr wrap="square">
            <a:spAutoFit/>
          </a:bodyPr>
          <a:lstStyle/>
          <a:p>
            <a:r>
              <a:rPr lang="en-IN" sz="2400" b="1" dirty="0"/>
              <a:t>Cytokine Biology-Cytokines at the Interface of Health and </a:t>
            </a:r>
            <a:r>
              <a:rPr lang="en-IN" sz="2400" b="1" dirty="0" smtClean="0"/>
              <a:t>Disease</a:t>
            </a:r>
          </a:p>
          <a:p>
            <a:r>
              <a:rPr lang="en-US" sz="2400" dirty="0"/>
              <a:t>Joseph Larkin III</a:t>
            </a:r>
            <a:endParaRPr lang="en-US" sz="2400" dirty="0" smtClean="0"/>
          </a:p>
          <a:p>
            <a:endParaRPr lang="en-IN" sz="2400" b="1" dirty="0" smtClean="0"/>
          </a:p>
          <a:p>
            <a:r>
              <a:rPr lang="en-IN" sz="2400" b="1" dirty="0" smtClean="0"/>
              <a:t>The </a:t>
            </a:r>
            <a:r>
              <a:rPr lang="en-IN" sz="2400" b="1" dirty="0"/>
              <a:t>Immune System uses </a:t>
            </a:r>
            <a:r>
              <a:rPr lang="en-IN" sz="2400" b="1" dirty="0" err="1"/>
              <a:t>iTregs</a:t>
            </a:r>
            <a:r>
              <a:rPr lang="en-IN" sz="2400" b="1" dirty="0"/>
              <a:t> to keep from giving Non-pathogenic Microorganisms a ?Time-Out</a:t>
            </a:r>
            <a:r>
              <a:rPr lang="en-IN" sz="2400" b="1" dirty="0" smtClean="0"/>
              <a:t>?</a:t>
            </a:r>
          </a:p>
          <a:p>
            <a:endParaRPr lang="en-IN" sz="2400" dirty="0" smtClean="0"/>
          </a:p>
          <a:p>
            <a:r>
              <a:rPr lang="en-IN" sz="2400" dirty="0" smtClean="0"/>
              <a:t>Joseph </a:t>
            </a:r>
            <a:r>
              <a:rPr lang="en-IN" sz="2400" dirty="0"/>
              <a:t>Larkin</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772400" cy="5632311"/>
          </a:xfrm>
          <a:prstGeom prst="rect">
            <a:avLst/>
          </a:prstGeom>
        </p:spPr>
        <p:txBody>
          <a:bodyPr wrap="square">
            <a:spAutoFit/>
          </a:bodyPr>
          <a:lstStyle/>
          <a:p>
            <a:r>
              <a:rPr lang="en-IN" sz="2400" b="1" dirty="0"/>
              <a:t>Lactobacillus </a:t>
            </a:r>
            <a:r>
              <a:rPr lang="en-IN" sz="2400" b="1" dirty="0" err="1"/>
              <a:t>johnsonii</a:t>
            </a:r>
            <a:r>
              <a:rPr lang="en-IN" sz="2400" b="1" dirty="0"/>
              <a:t> N6.2 Mitigates the Development of Type 1 Diabetes in BB-DP </a:t>
            </a:r>
            <a:r>
              <a:rPr lang="en-IN" sz="2400" b="1" dirty="0" smtClean="0"/>
              <a:t>Rats</a:t>
            </a:r>
          </a:p>
          <a:p>
            <a:r>
              <a:rPr lang="en-US" sz="2400" dirty="0"/>
              <a:t>Ricardo </a:t>
            </a:r>
            <a:r>
              <a:rPr lang="en-US" sz="2400" dirty="0" err="1"/>
              <a:t>Valladares</a:t>
            </a:r>
            <a:r>
              <a:rPr lang="en-US" sz="2400" dirty="0"/>
              <a:t> , </a:t>
            </a:r>
            <a:r>
              <a:rPr lang="en-US" sz="2400" dirty="0" err="1"/>
              <a:t>Dhyana</a:t>
            </a:r>
            <a:r>
              <a:rPr lang="en-US" sz="2400" dirty="0"/>
              <a:t> </a:t>
            </a:r>
            <a:r>
              <a:rPr lang="en-US" sz="2400" dirty="0" err="1"/>
              <a:t>Sankar</a:t>
            </a:r>
            <a:r>
              <a:rPr lang="en-US" sz="2400" dirty="0"/>
              <a:t> , Nan Li, Emily Williams, Kin-Kwan Lai, </a:t>
            </a:r>
            <a:r>
              <a:rPr lang="en-US" sz="2400" dirty="0" err="1"/>
              <a:t>Asmaa</a:t>
            </a:r>
            <a:r>
              <a:rPr lang="en-US" sz="2400" dirty="0"/>
              <a:t> </a:t>
            </a:r>
            <a:r>
              <a:rPr lang="en-US" sz="2400" dirty="0" err="1"/>
              <a:t>Sayed</a:t>
            </a:r>
            <a:r>
              <a:rPr lang="en-US" sz="2400" dirty="0"/>
              <a:t> </a:t>
            </a:r>
            <a:r>
              <a:rPr lang="en-US" sz="2400" dirty="0" err="1"/>
              <a:t>Abdelgeliel</a:t>
            </a:r>
            <a:r>
              <a:rPr lang="en-US" sz="2400" dirty="0"/>
              <a:t>, Claudio F. Gonzalez, Clive H. </a:t>
            </a:r>
            <a:r>
              <a:rPr lang="en-US" sz="2400" dirty="0" err="1"/>
              <a:t>Wasserfall</a:t>
            </a:r>
            <a:r>
              <a:rPr lang="en-US" sz="2400" dirty="0"/>
              <a:t>, Joseph Larkin III, Desmond Schatz, Mark A. Atkinson, Eric W. Triplett, Josef </a:t>
            </a:r>
            <a:r>
              <a:rPr lang="en-US" sz="2400" dirty="0" err="1"/>
              <a:t>Neu</a:t>
            </a:r>
            <a:r>
              <a:rPr lang="en-US" sz="2400" dirty="0"/>
              <a:t>, Graciela L. Lorca </a:t>
            </a:r>
            <a:endParaRPr lang="en-US" sz="2400" dirty="0" smtClean="0"/>
          </a:p>
          <a:p>
            <a:endParaRPr lang="en-US" sz="2400" dirty="0"/>
          </a:p>
          <a:p>
            <a:r>
              <a:rPr lang="en-IN" sz="2400" b="1" dirty="0"/>
              <a:t>Inhibition of Type 1 Diabetes Correlated to </a:t>
            </a:r>
            <a:r>
              <a:rPr lang="en-IN" sz="2400" b="1" dirty="0" err="1"/>
              <a:t>a</a:t>
            </a:r>
            <a:r>
              <a:rPr lang="en-IN" sz="2400" b="1" i="1" dirty="0" err="1"/>
              <a:t>Lactobacillus</a:t>
            </a:r>
            <a:r>
              <a:rPr lang="en-IN" sz="2400" b="1" i="1" dirty="0"/>
              <a:t> </a:t>
            </a:r>
            <a:r>
              <a:rPr lang="en-IN" sz="2400" b="1" i="1" dirty="0" err="1"/>
              <a:t>johnsonii</a:t>
            </a:r>
            <a:r>
              <a:rPr lang="en-IN" sz="2400" b="1" dirty="0"/>
              <a:t> N6.2-Mediated Th17 </a:t>
            </a:r>
            <a:r>
              <a:rPr lang="en-IN" sz="2400" b="1" dirty="0" smtClean="0"/>
              <a:t>Bias</a:t>
            </a:r>
            <a:r>
              <a:rPr lang="en-US" sz="2400" b="1" dirty="0" smtClean="0"/>
              <a:t>.</a:t>
            </a:r>
            <a:endParaRPr lang="en-US" sz="2400" b="1" dirty="0"/>
          </a:p>
          <a:p>
            <a:r>
              <a:rPr lang="en-US" sz="2400" dirty="0"/>
              <a:t>Kenneth </a:t>
            </a:r>
            <a:r>
              <a:rPr lang="en-US" sz="2400" dirty="0" smtClean="0"/>
              <a:t>Lau, </a:t>
            </a:r>
            <a:r>
              <a:rPr lang="en-US" sz="2400" dirty="0"/>
              <a:t>Patrick </a:t>
            </a:r>
            <a:r>
              <a:rPr lang="en-US" sz="2400" dirty="0" smtClean="0"/>
              <a:t>Benitez, </a:t>
            </a:r>
            <a:r>
              <a:rPr lang="en-US" sz="2400" dirty="0"/>
              <a:t>Alexandria </a:t>
            </a:r>
            <a:r>
              <a:rPr lang="en-US" sz="2400" dirty="0" err="1" smtClean="0"/>
              <a:t>Ardissone</a:t>
            </a:r>
            <a:r>
              <a:rPr lang="en-US" sz="2400" dirty="0" smtClean="0"/>
              <a:t>, </a:t>
            </a:r>
            <a:r>
              <a:rPr lang="en-US" sz="2400" dirty="0" err="1"/>
              <a:t>Tenisha</a:t>
            </a:r>
            <a:r>
              <a:rPr lang="en-US" sz="2400" dirty="0"/>
              <a:t> D. </a:t>
            </a:r>
            <a:r>
              <a:rPr lang="en-US" sz="2400" dirty="0" smtClean="0"/>
              <a:t>Wilson, </a:t>
            </a:r>
            <a:r>
              <a:rPr lang="en-US" sz="2400" dirty="0"/>
              <a:t>Erin L. </a:t>
            </a:r>
            <a:r>
              <a:rPr lang="en-US" sz="2400" dirty="0" smtClean="0"/>
              <a:t>Collins, </a:t>
            </a:r>
            <a:r>
              <a:rPr lang="en-US" sz="2400" dirty="0"/>
              <a:t>Graciela </a:t>
            </a:r>
            <a:r>
              <a:rPr lang="en-US" sz="2400" dirty="0" smtClean="0"/>
              <a:t>Lorca, </a:t>
            </a:r>
            <a:r>
              <a:rPr lang="en-US" sz="2400" dirty="0"/>
              <a:t>Nan </a:t>
            </a:r>
            <a:r>
              <a:rPr lang="en-US" sz="2400" dirty="0" smtClean="0"/>
              <a:t>Li, </a:t>
            </a:r>
            <a:r>
              <a:rPr lang="en-US" sz="2400" dirty="0" err="1"/>
              <a:t>Dhyana</a:t>
            </a:r>
            <a:r>
              <a:rPr lang="en-US" sz="2400" dirty="0"/>
              <a:t> </a:t>
            </a:r>
            <a:r>
              <a:rPr lang="en-US" sz="2400" dirty="0" err="1" smtClean="0"/>
              <a:t>Sankar</a:t>
            </a:r>
            <a:r>
              <a:rPr lang="en-US" sz="2400" dirty="0" smtClean="0"/>
              <a:t>, </a:t>
            </a:r>
            <a:r>
              <a:rPr lang="en-US" sz="2400" dirty="0"/>
              <a:t>Clive </a:t>
            </a:r>
            <a:r>
              <a:rPr lang="en-US" sz="2400" dirty="0" err="1" smtClean="0"/>
              <a:t>Wasserfall</a:t>
            </a:r>
            <a:r>
              <a:rPr lang="en-US" sz="2400" dirty="0" smtClean="0"/>
              <a:t>, </a:t>
            </a:r>
            <a:r>
              <a:rPr lang="en-US" sz="2400" dirty="0"/>
              <a:t>Josef </a:t>
            </a:r>
            <a:r>
              <a:rPr lang="en-US" sz="2400" dirty="0" err="1" smtClean="0"/>
              <a:t>Neu</a:t>
            </a:r>
            <a:r>
              <a:rPr lang="en-US" sz="2400" dirty="0" smtClean="0"/>
              <a:t>, </a:t>
            </a:r>
            <a:r>
              <a:rPr lang="en-US" sz="2400" dirty="0"/>
              <a:t>Mark A. </a:t>
            </a:r>
            <a:r>
              <a:rPr lang="en-US" sz="2400" dirty="0" smtClean="0"/>
              <a:t>Atkinson, </a:t>
            </a:r>
            <a:r>
              <a:rPr lang="en-US" sz="2400" dirty="0"/>
              <a:t>Desmond </a:t>
            </a:r>
            <a:r>
              <a:rPr lang="en-US" sz="2400" dirty="0" err="1" smtClean="0"/>
              <a:t>Shatz</a:t>
            </a:r>
            <a:r>
              <a:rPr lang="en-US" sz="2400" dirty="0" smtClean="0"/>
              <a:t>, </a:t>
            </a:r>
            <a:r>
              <a:rPr lang="en-US" sz="2400" dirty="0"/>
              <a:t>Eric W. </a:t>
            </a:r>
            <a:r>
              <a:rPr lang="en-US" sz="2400" dirty="0" smtClean="0"/>
              <a:t>Triplett and </a:t>
            </a:r>
            <a:r>
              <a:rPr lang="en-US" sz="2400" dirty="0"/>
              <a:t>Joseph Larkin </a:t>
            </a:r>
            <a:r>
              <a:rPr lang="en-US" sz="2400" dirty="0" smtClean="0"/>
              <a:t>III</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4154984"/>
          </a:xfrm>
          <a:prstGeom prst="rect">
            <a:avLst/>
          </a:prstGeom>
          <a:noFill/>
        </p:spPr>
        <p:txBody>
          <a:bodyPr wrap="square" rtlCol="0">
            <a:spAutoFit/>
          </a:bodyPr>
          <a:lstStyle/>
          <a:p>
            <a:r>
              <a:rPr lang="en-IN" sz="2400" b="1" dirty="0"/>
              <a:t>Cytokine-Receptor Complexes as Chaperones for Nuclear Translocation of Signal Transducers </a:t>
            </a:r>
            <a:r>
              <a:rPr lang="en-US" sz="2400" b="1" dirty="0" smtClean="0"/>
              <a:t>.</a:t>
            </a:r>
          </a:p>
          <a:p>
            <a:r>
              <a:rPr lang="en-US" sz="2400" dirty="0"/>
              <a:t>Howard M. </a:t>
            </a:r>
            <a:r>
              <a:rPr lang="en-US" sz="2400" dirty="0" err="1"/>
              <a:t>Johnsona</a:t>
            </a:r>
            <a:r>
              <a:rPr lang="en-US" sz="2400" dirty="0"/>
              <a:t>, Barbara A. </a:t>
            </a:r>
            <a:r>
              <a:rPr lang="en-US" sz="2400" dirty="0" err="1"/>
              <a:t>Torresa</a:t>
            </a:r>
            <a:r>
              <a:rPr lang="en-US" sz="2400" dirty="0"/>
              <a:t>, Marino M. </a:t>
            </a:r>
            <a:r>
              <a:rPr lang="en-US" sz="2400" dirty="0" err="1"/>
              <a:t>Greena</a:t>
            </a:r>
            <a:r>
              <a:rPr lang="en-US" sz="2400" dirty="0"/>
              <a:t>, Brian E. </a:t>
            </a:r>
            <a:r>
              <a:rPr lang="en-US" sz="2400" dirty="0" err="1"/>
              <a:t>Szenteb</a:t>
            </a:r>
            <a:r>
              <a:rPr lang="en-US" sz="2400" dirty="0"/>
              <a:t>, Kendra I. </a:t>
            </a:r>
            <a:r>
              <a:rPr lang="en-US" sz="2400" dirty="0" err="1"/>
              <a:t>Silera</a:t>
            </a:r>
            <a:r>
              <a:rPr lang="en-US" sz="2400" dirty="0"/>
              <a:t>, Joseph Larkin </a:t>
            </a:r>
            <a:r>
              <a:rPr lang="en-US" sz="2400" dirty="0" smtClean="0"/>
              <a:t>III, </a:t>
            </a:r>
            <a:r>
              <a:rPr lang="en-US" sz="2400" dirty="0" err="1"/>
              <a:t>Prem</a:t>
            </a:r>
            <a:r>
              <a:rPr lang="en-US" sz="2400" dirty="0"/>
              <a:t> S. </a:t>
            </a:r>
            <a:r>
              <a:rPr lang="en-US" sz="2400" dirty="0" err="1"/>
              <a:t>Subramaniama</a:t>
            </a:r>
            <a:endParaRPr lang="en-US" sz="2400" dirty="0" smtClean="0"/>
          </a:p>
          <a:p>
            <a:endParaRPr lang="en-US" sz="2400" dirty="0"/>
          </a:p>
          <a:p>
            <a:r>
              <a:rPr lang="en-IN" sz="2400" b="1" dirty="0"/>
              <a:t>Differential Nuclear Localization of the IFNGR-1 and IFNGR-2 Subunits of the IFN-γ Receptor Complex Following Activation by </a:t>
            </a:r>
            <a:r>
              <a:rPr lang="en-IN" sz="2400" b="1" dirty="0" smtClean="0"/>
              <a:t>IFN-γ</a:t>
            </a:r>
          </a:p>
          <a:p>
            <a:r>
              <a:rPr lang="en-IN" sz="2400" dirty="0"/>
              <a:t>Joseph Larkin III, Howard M. Johnson, and </a:t>
            </a:r>
            <a:r>
              <a:rPr lang="en-IN" sz="2400" dirty="0" err="1"/>
              <a:t>Prem</a:t>
            </a:r>
            <a:r>
              <a:rPr lang="en-IN" sz="2400" dirty="0"/>
              <a:t> S. </a:t>
            </a:r>
            <a:r>
              <a:rPr lang="en-IN" sz="2400" dirty="0" err="1"/>
              <a:t>Subramaniam</a:t>
            </a:r>
            <a:r>
              <a:rPr lang="en-IN" sz="2400" dirty="0"/>
              <a:t>.</a:t>
            </a:r>
            <a:endParaRPr lang="en-US" sz="2400" dirty="0" smtClean="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33400"/>
            <a:ext cx="7239000" cy="4708981"/>
          </a:xfrm>
          <a:prstGeom prst="rect">
            <a:avLst/>
          </a:prstGeom>
          <a:noFill/>
        </p:spPr>
        <p:txBody>
          <a:bodyPr wrap="square" rtlCol="0">
            <a:spAutoFit/>
          </a:bodyPr>
          <a:lstStyle/>
          <a:p>
            <a:pPr fontAlgn="base"/>
            <a:r>
              <a:rPr lang="en-US" sz="2400" b="1" dirty="0"/>
              <a:t> </a:t>
            </a:r>
            <a:r>
              <a:rPr lang="en-IN" sz="2400" b="1" dirty="0"/>
              <a:t>Hypothesis: Ligand/Receptor-Assisted Nuclear Translocation of STATs</a:t>
            </a:r>
          </a:p>
          <a:p>
            <a:r>
              <a:rPr lang="en-US" sz="2400" dirty="0"/>
              <a:t>Howard M. </a:t>
            </a:r>
            <a:r>
              <a:rPr lang="en-US" sz="2400" dirty="0" smtClean="0"/>
              <a:t>Johnson, Barbara </a:t>
            </a:r>
            <a:r>
              <a:rPr lang="en-US" sz="2400" dirty="0"/>
              <a:t>A. </a:t>
            </a:r>
            <a:r>
              <a:rPr lang="en-US" sz="2400" dirty="0" smtClean="0"/>
              <a:t>Torres, Marino </a:t>
            </a:r>
            <a:r>
              <a:rPr lang="en-US" sz="2400" dirty="0"/>
              <a:t>M. </a:t>
            </a:r>
            <a:r>
              <a:rPr lang="en-US" sz="2400" dirty="0" smtClean="0"/>
              <a:t>Green, Brian </a:t>
            </a:r>
            <a:r>
              <a:rPr lang="en-US" sz="2400" dirty="0"/>
              <a:t>E. </a:t>
            </a:r>
            <a:r>
              <a:rPr lang="en-US" sz="2400" dirty="0" err="1" smtClean="0"/>
              <a:t>Szente</a:t>
            </a:r>
            <a:r>
              <a:rPr lang="en-US" sz="2400" dirty="0" smtClean="0"/>
              <a:t>, Kendra </a:t>
            </a:r>
            <a:r>
              <a:rPr lang="en-US" sz="2400" dirty="0"/>
              <a:t>I. </a:t>
            </a:r>
            <a:r>
              <a:rPr lang="en-US" sz="2400" dirty="0" smtClean="0"/>
              <a:t>Siler, Joseph </a:t>
            </a:r>
            <a:r>
              <a:rPr lang="en-US" sz="2400" dirty="0"/>
              <a:t>Larkin </a:t>
            </a:r>
            <a:r>
              <a:rPr lang="en-US" sz="2400" dirty="0" smtClean="0"/>
              <a:t>III, </a:t>
            </a:r>
            <a:r>
              <a:rPr lang="en-US" sz="2400" dirty="0" err="1" smtClean="0"/>
              <a:t>Prem</a:t>
            </a:r>
            <a:r>
              <a:rPr lang="en-US" sz="2400" dirty="0" smtClean="0"/>
              <a:t> </a:t>
            </a:r>
            <a:r>
              <a:rPr lang="en-US" sz="2400" dirty="0"/>
              <a:t>S. </a:t>
            </a:r>
            <a:r>
              <a:rPr lang="en-US" sz="2400" dirty="0" err="1" smtClean="0"/>
              <a:t>Subramaniam</a:t>
            </a:r>
            <a:r>
              <a:rPr lang="en-US" sz="2400" dirty="0" smtClean="0"/>
              <a:t>.</a:t>
            </a:r>
            <a:endParaRPr lang="en-US" sz="2400" dirty="0" smtClean="0"/>
          </a:p>
          <a:p>
            <a:endParaRPr lang="en-US" sz="2400" dirty="0"/>
          </a:p>
          <a:p>
            <a:r>
              <a:rPr lang="en-IN" sz="2400" b="1" dirty="0"/>
              <a:t>Human </a:t>
            </a:r>
            <a:r>
              <a:rPr lang="en-IN" sz="2400" b="1" dirty="0" err="1"/>
              <a:t>IFNγ</a:t>
            </a:r>
            <a:r>
              <a:rPr lang="en-IN" sz="2400" b="1" dirty="0"/>
              <a:t> Receptor Cytoplasmic Domain: Expression and Interaction with </a:t>
            </a:r>
            <a:r>
              <a:rPr lang="en-IN" sz="2400" b="1" dirty="0" err="1" smtClean="0"/>
              <a:t>HuIFNγ</a:t>
            </a:r>
            <a:endParaRPr lang="en-IN" sz="2400" b="1" dirty="0" smtClean="0"/>
          </a:p>
          <a:p>
            <a:r>
              <a:rPr lang="en-US" sz="2400" dirty="0"/>
              <a:t>Marino M. </a:t>
            </a:r>
            <a:r>
              <a:rPr lang="en-US" sz="2400" dirty="0" err="1" smtClean="0"/>
              <a:t>Greena</a:t>
            </a:r>
            <a:r>
              <a:rPr lang="en-US" sz="2400" dirty="0" smtClean="0"/>
              <a:t>, Joseph </a:t>
            </a:r>
            <a:r>
              <a:rPr lang="en-US" sz="2400" dirty="0"/>
              <a:t>Larkin </a:t>
            </a:r>
            <a:r>
              <a:rPr lang="en-US" sz="2400" dirty="0" smtClean="0"/>
              <a:t>III, </a:t>
            </a:r>
            <a:r>
              <a:rPr lang="en-US" sz="2400" dirty="0" err="1" smtClean="0"/>
              <a:t>Prem</a:t>
            </a:r>
            <a:r>
              <a:rPr lang="en-US" sz="2400" dirty="0" smtClean="0"/>
              <a:t> </a:t>
            </a:r>
            <a:r>
              <a:rPr lang="en-US" sz="2400" dirty="0"/>
              <a:t>S. </a:t>
            </a:r>
            <a:r>
              <a:rPr lang="en-US" sz="2400" dirty="0" err="1"/>
              <a:t>Subramaniama</a:t>
            </a:r>
            <a:r>
              <a:rPr lang="en-US" sz="2400" dirty="0"/>
              <a:t>, Brian E. </a:t>
            </a:r>
            <a:r>
              <a:rPr lang="en-US" sz="2400" dirty="0" err="1"/>
              <a:t>Szenteb</a:t>
            </a:r>
            <a:r>
              <a:rPr lang="en-US" sz="2400" dirty="0"/>
              <a:t>, Howard M. </a:t>
            </a:r>
            <a:r>
              <a:rPr lang="en-US" sz="2400" dirty="0" err="1"/>
              <a:t>Johnsona</a:t>
            </a:r>
            <a:endParaRPr lang="en-US" dirty="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923</TotalTime>
  <Words>759</Words>
  <Application>Microsoft Office PowerPoint</Application>
  <PresentationFormat>On-screen Show (4:3)</PresentationFormat>
  <Paragraphs>65</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74</cp:revision>
  <dcterms:created xsi:type="dcterms:W3CDTF">2014-10-01T07:08:05Z</dcterms:created>
  <dcterms:modified xsi:type="dcterms:W3CDTF">2015-12-02T08:01:17Z</dcterms:modified>
</cp:coreProperties>
</file>