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273" r:id="rId4"/>
    <p:sldId id="326" r:id="rId5"/>
    <p:sldId id="274" r:id="rId6"/>
    <p:sldId id="324" r:id="rId7"/>
    <p:sldId id="275" r:id="rId8"/>
    <p:sldId id="332" r:id="rId9"/>
    <p:sldId id="328" r:id="rId10"/>
    <p:sldId id="335" r:id="rId11"/>
    <p:sldId id="325" r:id="rId12"/>
    <p:sldId id="331" r:id="rId13"/>
    <p:sldId id="330" r:id="rId14"/>
    <p:sldId id="334" r:id="rId15"/>
    <p:sldId id="329" r:id="rId16"/>
    <p:sldId id="327" r:id="rId17"/>
    <p:sldId id="27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577BB-B04A-41D0-80A1-8E6160E25DD1}" type="doc">
      <dgm:prSet loTypeId="urn:microsoft.com/office/officeart/2005/8/layout/hierarchy1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94CBA60B-FC51-445E-8B2B-06BE72E94385}">
      <dgm:prSet phldrT="[Text]"/>
      <dgm:spPr/>
      <dgm:t>
        <a:bodyPr/>
        <a:lstStyle/>
        <a:p>
          <a:r>
            <a:rPr lang="en-CA" dirty="0" smtClean="0"/>
            <a:t>Reducing the Equity Gap in Health and Health Care</a:t>
          </a:r>
          <a:endParaRPr lang="en-CA" dirty="0"/>
        </a:p>
      </dgm:t>
    </dgm:pt>
    <dgm:pt modelId="{0CC9FB88-2292-4200-9C05-069D3782407A}" type="parTrans" cxnId="{509F2B70-A8DD-45AD-9226-D6C87A00A950}">
      <dgm:prSet/>
      <dgm:spPr/>
      <dgm:t>
        <a:bodyPr/>
        <a:lstStyle/>
        <a:p>
          <a:endParaRPr lang="en-CA"/>
        </a:p>
      </dgm:t>
    </dgm:pt>
    <dgm:pt modelId="{ED34AEF2-9506-4089-9E81-55D8D673CC52}" type="sibTrans" cxnId="{509F2B70-A8DD-45AD-9226-D6C87A00A950}">
      <dgm:prSet/>
      <dgm:spPr/>
      <dgm:t>
        <a:bodyPr/>
        <a:lstStyle/>
        <a:p>
          <a:endParaRPr lang="en-CA"/>
        </a:p>
      </dgm:t>
    </dgm:pt>
    <dgm:pt modelId="{3DD5D5C7-C304-43B3-A723-54EC16F4110C}">
      <dgm:prSet phldrT="[Text]"/>
      <dgm:spPr/>
      <dgm:t>
        <a:bodyPr/>
        <a:lstStyle/>
        <a:p>
          <a:r>
            <a:rPr lang="en-CA" dirty="0" smtClean="0"/>
            <a:t>Health and Healthcare  Access</a:t>
          </a:r>
          <a:endParaRPr lang="en-CA" dirty="0"/>
        </a:p>
      </dgm:t>
    </dgm:pt>
    <dgm:pt modelId="{92588AAE-1FD5-4B04-AA3E-ED1B7B13C121}" type="parTrans" cxnId="{4DAB41EC-EFDF-4789-8202-2D2F70905B82}">
      <dgm:prSet/>
      <dgm:spPr/>
      <dgm:t>
        <a:bodyPr/>
        <a:lstStyle/>
        <a:p>
          <a:endParaRPr lang="en-CA"/>
        </a:p>
      </dgm:t>
    </dgm:pt>
    <dgm:pt modelId="{F19FA82F-4E4E-44FC-8E0C-9CF9E0D7AE72}" type="sibTrans" cxnId="{4DAB41EC-EFDF-4789-8202-2D2F70905B82}">
      <dgm:prSet/>
      <dgm:spPr/>
      <dgm:t>
        <a:bodyPr/>
        <a:lstStyle/>
        <a:p>
          <a:endParaRPr lang="en-CA"/>
        </a:p>
      </dgm:t>
    </dgm:pt>
    <dgm:pt modelId="{6030F81C-8637-47A0-9E27-84DE836E37C7}">
      <dgm:prSet phldrT="[Text]"/>
      <dgm:spPr/>
      <dgm:t>
        <a:bodyPr/>
        <a:lstStyle/>
        <a:p>
          <a:r>
            <a:rPr lang="en-CA" dirty="0" smtClean="0"/>
            <a:t>Role of PHN in Postpartum Home visiting </a:t>
          </a:r>
          <a:endParaRPr lang="en-CA" dirty="0"/>
        </a:p>
      </dgm:t>
    </dgm:pt>
    <dgm:pt modelId="{0CFD4666-C180-4ECE-873B-1335B35EAC59}" type="parTrans" cxnId="{5EB934CE-35D1-4EEB-BD88-A561E5E686F3}">
      <dgm:prSet/>
      <dgm:spPr/>
      <dgm:t>
        <a:bodyPr/>
        <a:lstStyle/>
        <a:p>
          <a:endParaRPr lang="en-CA"/>
        </a:p>
      </dgm:t>
    </dgm:pt>
    <dgm:pt modelId="{16E59866-1D79-4D4D-AAD4-9EE7E5F64040}" type="sibTrans" cxnId="{5EB934CE-35D1-4EEB-BD88-A561E5E686F3}">
      <dgm:prSet/>
      <dgm:spPr/>
      <dgm:t>
        <a:bodyPr/>
        <a:lstStyle/>
        <a:p>
          <a:endParaRPr lang="en-CA"/>
        </a:p>
      </dgm:t>
    </dgm:pt>
    <dgm:pt modelId="{5E6C7ED8-546C-4AE3-A524-23B3C6D83FA2}">
      <dgm:prSet phldrT="[Text]"/>
      <dgm:spPr/>
      <dgm:t>
        <a:bodyPr/>
        <a:lstStyle/>
        <a:p>
          <a:r>
            <a:rPr lang="en-CA" dirty="0" smtClean="0"/>
            <a:t>E-Track: HIV AIDS Surveillance in Canada</a:t>
          </a:r>
          <a:endParaRPr lang="en-CA" dirty="0"/>
        </a:p>
      </dgm:t>
    </dgm:pt>
    <dgm:pt modelId="{CD7CDAFF-5E7D-4168-AD08-01BEDFD3C1FA}" type="parTrans" cxnId="{A964674E-C1ED-4AF6-9B08-9FA24A578832}">
      <dgm:prSet/>
      <dgm:spPr/>
      <dgm:t>
        <a:bodyPr/>
        <a:lstStyle/>
        <a:p>
          <a:endParaRPr lang="en-CA"/>
        </a:p>
      </dgm:t>
    </dgm:pt>
    <dgm:pt modelId="{6D9375B2-9397-43A9-A854-01FA225AB7FE}" type="sibTrans" cxnId="{A964674E-C1ED-4AF6-9B08-9FA24A578832}">
      <dgm:prSet/>
      <dgm:spPr/>
      <dgm:t>
        <a:bodyPr/>
        <a:lstStyle/>
        <a:p>
          <a:endParaRPr lang="en-CA"/>
        </a:p>
      </dgm:t>
    </dgm:pt>
    <dgm:pt modelId="{9ECEDC4C-5F70-4275-9F4D-5DDE459BCA37}">
      <dgm:prSet phldrT="[Text]"/>
      <dgm:spPr/>
      <dgm:t>
        <a:bodyPr/>
        <a:lstStyle/>
        <a:p>
          <a:r>
            <a:rPr lang="en-CA" dirty="0" smtClean="0"/>
            <a:t>Human Resources for Health </a:t>
          </a:r>
          <a:endParaRPr lang="en-CA" dirty="0"/>
        </a:p>
      </dgm:t>
    </dgm:pt>
    <dgm:pt modelId="{BF01C7C5-EAC8-4306-9015-DCFF6E415281}" type="parTrans" cxnId="{C3FA66E5-9413-4653-9FFA-12698AC7D97A}">
      <dgm:prSet/>
      <dgm:spPr/>
      <dgm:t>
        <a:bodyPr/>
        <a:lstStyle/>
        <a:p>
          <a:endParaRPr lang="en-CA"/>
        </a:p>
      </dgm:t>
    </dgm:pt>
    <dgm:pt modelId="{D45C1C06-6F10-47FD-953D-AEE35D6A43C4}" type="sibTrans" cxnId="{C3FA66E5-9413-4653-9FFA-12698AC7D97A}">
      <dgm:prSet/>
      <dgm:spPr/>
      <dgm:t>
        <a:bodyPr/>
        <a:lstStyle/>
        <a:p>
          <a:endParaRPr lang="en-CA"/>
        </a:p>
      </dgm:t>
    </dgm:pt>
    <dgm:pt modelId="{66B978A3-0D53-4B35-9CCF-FA4B26B629A5}">
      <dgm:prSet phldrT="[Text]"/>
      <dgm:spPr/>
      <dgm:t>
        <a:bodyPr/>
        <a:lstStyle/>
        <a:p>
          <a:r>
            <a:rPr lang="en-CA" dirty="0" smtClean="0"/>
            <a:t>Carnegie ADF-Engaging in Strategic collaborations</a:t>
          </a:r>
          <a:endParaRPr lang="en-CA" dirty="0"/>
        </a:p>
      </dgm:t>
    </dgm:pt>
    <dgm:pt modelId="{AA7E7A0D-B8F4-4498-8B93-633CB7CE0286}" type="parTrans" cxnId="{5C49E37D-E31F-4954-8249-0A6F3DA35796}">
      <dgm:prSet/>
      <dgm:spPr/>
      <dgm:t>
        <a:bodyPr/>
        <a:lstStyle/>
        <a:p>
          <a:endParaRPr lang="en-CA"/>
        </a:p>
      </dgm:t>
    </dgm:pt>
    <dgm:pt modelId="{2A72446B-20AF-4800-BBFE-B2F2B0AEB4B6}" type="sibTrans" cxnId="{5C49E37D-E31F-4954-8249-0A6F3DA35796}">
      <dgm:prSet/>
      <dgm:spPr/>
      <dgm:t>
        <a:bodyPr/>
        <a:lstStyle/>
        <a:p>
          <a:endParaRPr lang="en-CA"/>
        </a:p>
      </dgm:t>
    </dgm:pt>
    <dgm:pt modelId="{2D663496-EBE3-4EA1-A3C5-014B5EFD5AC4}">
      <dgm:prSet phldrT="[Text]"/>
      <dgm:spPr/>
      <dgm:t>
        <a:bodyPr/>
        <a:lstStyle/>
        <a:p>
          <a:r>
            <a:rPr lang="en-CA" dirty="0" smtClean="0"/>
            <a:t>Recruitment and Retention of Aboriginal Student </a:t>
          </a:r>
          <a:endParaRPr lang="en-CA" dirty="0"/>
        </a:p>
      </dgm:t>
    </dgm:pt>
    <dgm:pt modelId="{4D3AA285-9E09-4F80-910F-F4121C183A48}" type="parTrans" cxnId="{71175598-5CF8-440F-8247-1F4DAF186FED}">
      <dgm:prSet/>
      <dgm:spPr/>
      <dgm:t>
        <a:bodyPr/>
        <a:lstStyle/>
        <a:p>
          <a:endParaRPr lang="en-CA"/>
        </a:p>
      </dgm:t>
    </dgm:pt>
    <dgm:pt modelId="{49836F68-E3B4-4923-BAEC-C4A9E2377096}" type="sibTrans" cxnId="{71175598-5CF8-440F-8247-1F4DAF186FED}">
      <dgm:prSet/>
      <dgm:spPr/>
      <dgm:t>
        <a:bodyPr/>
        <a:lstStyle/>
        <a:p>
          <a:endParaRPr lang="en-CA"/>
        </a:p>
      </dgm:t>
    </dgm:pt>
    <dgm:pt modelId="{3669F8B2-6B70-4EDB-9AFC-A5FA5F658C7A}">
      <dgm:prSet phldrT="[Text]"/>
      <dgm:spPr/>
      <dgm:t>
        <a:bodyPr/>
        <a:lstStyle/>
        <a:p>
          <a:r>
            <a:rPr lang="en-CA" dirty="0" smtClean="0"/>
            <a:t>Optimizing food choices during Pregnancy and early Postpartum</a:t>
          </a:r>
          <a:endParaRPr lang="en-CA" dirty="0"/>
        </a:p>
      </dgm:t>
    </dgm:pt>
    <dgm:pt modelId="{11CD8B4D-1046-4A8F-99A2-273C0B986263}" type="parTrans" cxnId="{364E24C6-BE48-4ECA-B2FE-20D4E09C9E78}">
      <dgm:prSet/>
      <dgm:spPr/>
      <dgm:t>
        <a:bodyPr/>
        <a:lstStyle/>
        <a:p>
          <a:endParaRPr lang="en-CA"/>
        </a:p>
      </dgm:t>
    </dgm:pt>
    <dgm:pt modelId="{DB5C8BA8-9255-4329-81A7-FADC31925591}" type="sibTrans" cxnId="{364E24C6-BE48-4ECA-B2FE-20D4E09C9E78}">
      <dgm:prSet/>
      <dgm:spPr/>
      <dgm:t>
        <a:bodyPr/>
        <a:lstStyle/>
        <a:p>
          <a:endParaRPr lang="en-CA"/>
        </a:p>
      </dgm:t>
    </dgm:pt>
    <dgm:pt modelId="{9C8DBA24-B8AF-412C-B1FD-4CEA6F718137}">
      <dgm:prSet phldrT="[Text]"/>
      <dgm:spPr/>
      <dgm:t>
        <a:bodyPr/>
        <a:lstStyle/>
        <a:p>
          <a:r>
            <a:rPr lang="en-CA" dirty="0" smtClean="0"/>
            <a:t>Interdisciplinary practice to Improve MNCH in  Nigeria </a:t>
          </a:r>
          <a:endParaRPr lang="en-CA" dirty="0"/>
        </a:p>
      </dgm:t>
    </dgm:pt>
    <dgm:pt modelId="{B8ADB056-56F0-4D67-836B-9CD6194F7750}" type="parTrans" cxnId="{8390F32A-77BA-41C8-8B35-1C39CA29ABFC}">
      <dgm:prSet/>
      <dgm:spPr/>
      <dgm:t>
        <a:bodyPr/>
        <a:lstStyle/>
        <a:p>
          <a:endParaRPr lang="en-CA"/>
        </a:p>
      </dgm:t>
    </dgm:pt>
    <dgm:pt modelId="{803D20FC-7727-49BB-9D60-B96CB55F5208}" type="sibTrans" cxnId="{8390F32A-77BA-41C8-8B35-1C39CA29ABFC}">
      <dgm:prSet/>
      <dgm:spPr/>
      <dgm:t>
        <a:bodyPr/>
        <a:lstStyle/>
        <a:p>
          <a:endParaRPr lang="en-CA"/>
        </a:p>
      </dgm:t>
    </dgm:pt>
    <dgm:pt modelId="{EC7492C8-515E-4936-8391-4C9390EF8C16}">
      <dgm:prSet phldrT="[Text]"/>
      <dgm:spPr/>
      <dgm:t>
        <a:bodyPr/>
        <a:lstStyle/>
        <a:p>
          <a:r>
            <a:rPr lang="en-CA" dirty="0" smtClean="0"/>
            <a:t>HIV vulnerabilities and  Resilience among ACB  heterosexual  men </a:t>
          </a:r>
          <a:endParaRPr lang="en-CA" dirty="0"/>
        </a:p>
      </dgm:t>
    </dgm:pt>
    <dgm:pt modelId="{E9FBC5EA-E666-4B20-98BF-72C3E5B23BC9}" type="parTrans" cxnId="{940A6C1F-9BDE-4072-BBC8-F56D5DE645F1}">
      <dgm:prSet/>
      <dgm:spPr/>
      <dgm:t>
        <a:bodyPr/>
        <a:lstStyle/>
        <a:p>
          <a:endParaRPr lang="en-CA"/>
        </a:p>
      </dgm:t>
    </dgm:pt>
    <dgm:pt modelId="{F7396B8C-8BDA-431B-8B03-7EEF9CF2E5D0}" type="sibTrans" cxnId="{940A6C1F-9BDE-4072-BBC8-F56D5DE645F1}">
      <dgm:prSet/>
      <dgm:spPr/>
      <dgm:t>
        <a:bodyPr/>
        <a:lstStyle/>
        <a:p>
          <a:endParaRPr lang="en-CA"/>
        </a:p>
      </dgm:t>
    </dgm:pt>
    <dgm:pt modelId="{CF73BA96-011B-4F99-884A-E19A136251E7}">
      <dgm:prSet/>
      <dgm:spPr/>
      <dgm:t>
        <a:bodyPr/>
        <a:lstStyle/>
        <a:p>
          <a:r>
            <a:rPr lang="en-CA" dirty="0" smtClean="0"/>
            <a:t>Using MIP to improve MNCH in  Nigeria </a:t>
          </a:r>
          <a:endParaRPr lang="en-CA" dirty="0"/>
        </a:p>
      </dgm:t>
    </dgm:pt>
    <dgm:pt modelId="{6DB3DEF5-1837-4321-AD1A-795C9AEE3E8F}" type="parTrans" cxnId="{D774C913-8F68-4263-8DBB-05975446A414}">
      <dgm:prSet/>
      <dgm:spPr/>
      <dgm:t>
        <a:bodyPr/>
        <a:lstStyle/>
        <a:p>
          <a:endParaRPr lang="en-CA"/>
        </a:p>
      </dgm:t>
    </dgm:pt>
    <dgm:pt modelId="{737633AC-AAAC-4B13-B49F-B20CE8E8F819}" type="sibTrans" cxnId="{D774C913-8F68-4263-8DBB-05975446A414}">
      <dgm:prSet/>
      <dgm:spPr/>
      <dgm:t>
        <a:bodyPr/>
        <a:lstStyle/>
        <a:p>
          <a:endParaRPr lang="en-CA"/>
        </a:p>
      </dgm:t>
    </dgm:pt>
    <dgm:pt modelId="{9DD5ACEB-75D3-4679-ACFF-028A34330701}" type="pres">
      <dgm:prSet presAssocID="{D71577BB-B04A-41D0-80A1-8E6160E25D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D0C73A2-42AB-4FFD-A527-95F9CB55C0EB}" type="pres">
      <dgm:prSet presAssocID="{94CBA60B-FC51-445E-8B2B-06BE72E94385}" presName="hierRoot1" presStyleCnt="0"/>
      <dgm:spPr/>
    </dgm:pt>
    <dgm:pt modelId="{8B4378AA-3639-4766-8888-9F2CF604F75A}" type="pres">
      <dgm:prSet presAssocID="{94CBA60B-FC51-445E-8B2B-06BE72E94385}" presName="composite" presStyleCnt="0"/>
      <dgm:spPr/>
    </dgm:pt>
    <dgm:pt modelId="{3DED2D5D-8027-4343-AED0-D03F4CCD10F2}" type="pres">
      <dgm:prSet presAssocID="{94CBA60B-FC51-445E-8B2B-06BE72E94385}" presName="background" presStyleLbl="node0" presStyleIdx="0" presStyleCnt="1"/>
      <dgm:spPr/>
    </dgm:pt>
    <dgm:pt modelId="{9ADF2CFB-5F2E-4701-BA41-5096934C3FF8}" type="pres">
      <dgm:prSet presAssocID="{94CBA60B-FC51-445E-8B2B-06BE72E943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42B6E09-DA87-4F49-ADB5-3B1610C65375}" type="pres">
      <dgm:prSet presAssocID="{94CBA60B-FC51-445E-8B2B-06BE72E94385}" presName="hierChild2" presStyleCnt="0"/>
      <dgm:spPr/>
    </dgm:pt>
    <dgm:pt modelId="{BB8BB8E4-F583-40BD-B0D7-8A61D65F2E8A}" type="pres">
      <dgm:prSet presAssocID="{92588AAE-1FD5-4B04-AA3E-ED1B7B13C121}" presName="Name10" presStyleLbl="parChTrans1D2" presStyleIdx="0" presStyleCnt="2"/>
      <dgm:spPr/>
      <dgm:t>
        <a:bodyPr/>
        <a:lstStyle/>
        <a:p>
          <a:endParaRPr lang="en-CA"/>
        </a:p>
      </dgm:t>
    </dgm:pt>
    <dgm:pt modelId="{AEE77433-5042-4EA0-9530-F031DDC04337}" type="pres">
      <dgm:prSet presAssocID="{3DD5D5C7-C304-43B3-A723-54EC16F4110C}" presName="hierRoot2" presStyleCnt="0"/>
      <dgm:spPr/>
    </dgm:pt>
    <dgm:pt modelId="{DDCBC761-4700-48D6-84AF-4BE7A7B8D4D4}" type="pres">
      <dgm:prSet presAssocID="{3DD5D5C7-C304-43B3-A723-54EC16F4110C}" presName="composite2" presStyleCnt="0"/>
      <dgm:spPr/>
    </dgm:pt>
    <dgm:pt modelId="{E6576B63-DA30-4403-8767-42366B15965E}" type="pres">
      <dgm:prSet presAssocID="{3DD5D5C7-C304-43B3-A723-54EC16F4110C}" presName="background2" presStyleLbl="node2" presStyleIdx="0" presStyleCnt="2"/>
      <dgm:spPr/>
    </dgm:pt>
    <dgm:pt modelId="{96A89F70-49B4-485F-82CF-54D9DCC6C737}" type="pres">
      <dgm:prSet presAssocID="{3DD5D5C7-C304-43B3-A723-54EC16F4110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FDBCA6E-0776-425E-A2F5-F7E8AB0C685E}" type="pres">
      <dgm:prSet presAssocID="{3DD5D5C7-C304-43B3-A723-54EC16F4110C}" presName="hierChild3" presStyleCnt="0"/>
      <dgm:spPr/>
    </dgm:pt>
    <dgm:pt modelId="{9C1E8D8F-20E2-4F7D-AED8-8BFC5FA91835}" type="pres">
      <dgm:prSet presAssocID="{0CFD4666-C180-4ECE-873B-1335B35EAC59}" presName="Name17" presStyleLbl="parChTrans1D3" presStyleIdx="0" presStyleCnt="8"/>
      <dgm:spPr/>
      <dgm:t>
        <a:bodyPr/>
        <a:lstStyle/>
        <a:p>
          <a:endParaRPr lang="en-CA"/>
        </a:p>
      </dgm:t>
    </dgm:pt>
    <dgm:pt modelId="{076A9764-973C-47D4-8CEE-AED7548B1C7A}" type="pres">
      <dgm:prSet presAssocID="{6030F81C-8637-47A0-9E27-84DE836E37C7}" presName="hierRoot3" presStyleCnt="0"/>
      <dgm:spPr/>
    </dgm:pt>
    <dgm:pt modelId="{4461CDB0-FA2C-4473-8815-C70D7B5B2BBF}" type="pres">
      <dgm:prSet presAssocID="{6030F81C-8637-47A0-9E27-84DE836E37C7}" presName="composite3" presStyleCnt="0"/>
      <dgm:spPr/>
    </dgm:pt>
    <dgm:pt modelId="{BB79FC48-00DD-48E2-8460-148BDCF109A6}" type="pres">
      <dgm:prSet presAssocID="{6030F81C-8637-47A0-9E27-84DE836E37C7}" presName="background3" presStyleLbl="node3" presStyleIdx="0" presStyleCnt="8"/>
      <dgm:spPr/>
    </dgm:pt>
    <dgm:pt modelId="{B3EEF9D4-94D1-4972-882D-C4D26A88E9B2}" type="pres">
      <dgm:prSet presAssocID="{6030F81C-8637-47A0-9E27-84DE836E37C7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CB4C1D0-3353-49BC-BCBB-C893A628DE03}" type="pres">
      <dgm:prSet presAssocID="{6030F81C-8637-47A0-9E27-84DE836E37C7}" presName="hierChild4" presStyleCnt="0"/>
      <dgm:spPr/>
    </dgm:pt>
    <dgm:pt modelId="{CF2D61F0-9F5F-4418-9727-FA173FACB104}" type="pres">
      <dgm:prSet presAssocID="{CD7CDAFF-5E7D-4168-AD08-01BEDFD3C1FA}" presName="Name17" presStyleLbl="parChTrans1D3" presStyleIdx="1" presStyleCnt="8"/>
      <dgm:spPr/>
      <dgm:t>
        <a:bodyPr/>
        <a:lstStyle/>
        <a:p>
          <a:endParaRPr lang="en-CA"/>
        </a:p>
      </dgm:t>
    </dgm:pt>
    <dgm:pt modelId="{20FF12B9-7A48-479A-B102-B9A3AD22479D}" type="pres">
      <dgm:prSet presAssocID="{5E6C7ED8-546C-4AE3-A524-23B3C6D83FA2}" presName="hierRoot3" presStyleCnt="0"/>
      <dgm:spPr/>
    </dgm:pt>
    <dgm:pt modelId="{744F5FF6-52F8-4B11-89AC-F8383B0B0B8E}" type="pres">
      <dgm:prSet presAssocID="{5E6C7ED8-546C-4AE3-A524-23B3C6D83FA2}" presName="composite3" presStyleCnt="0"/>
      <dgm:spPr/>
    </dgm:pt>
    <dgm:pt modelId="{D9695677-51CD-4A38-AA1F-6240646DC4E4}" type="pres">
      <dgm:prSet presAssocID="{5E6C7ED8-546C-4AE3-A524-23B3C6D83FA2}" presName="background3" presStyleLbl="node3" presStyleIdx="1" presStyleCnt="8"/>
      <dgm:spPr/>
    </dgm:pt>
    <dgm:pt modelId="{01A14A1D-5901-4284-A8E4-51EF3A7A632B}" type="pres">
      <dgm:prSet presAssocID="{5E6C7ED8-546C-4AE3-A524-23B3C6D83FA2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A84B63F-322E-4695-AC19-FF4B6E659AE7}" type="pres">
      <dgm:prSet presAssocID="{5E6C7ED8-546C-4AE3-A524-23B3C6D83FA2}" presName="hierChild4" presStyleCnt="0"/>
      <dgm:spPr/>
    </dgm:pt>
    <dgm:pt modelId="{AC5CA83E-3839-455A-A2BD-8081CF17AC84}" type="pres">
      <dgm:prSet presAssocID="{11CD8B4D-1046-4A8F-99A2-273C0B986263}" presName="Name17" presStyleLbl="parChTrans1D3" presStyleIdx="2" presStyleCnt="8"/>
      <dgm:spPr/>
      <dgm:t>
        <a:bodyPr/>
        <a:lstStyle/>
        <a:p>
          <a:endParaRPr lang="en-CA"/>
        </a:p>
      </dgm:t>
    </dgm:pt>
    <dgm:pt modelId="{D72DD011-F839-4025-A6CE-85126CDB8717}" type="pres">
      <dgm:prSet presAssocID="{3669F8B2-6B70-4EDB-9AFC-A5FA5F658C7A}" presName="hierRoot3" presStyleCnt="0"/>
      <dgm:spPr/>
    </dgm:pt>
    <dgm:pt modelId="{3581F242-1951-44A7-AF51-7001E1D55E70}" type="pres">
      <dgm:prSet presAssocID="{3669F8B2-6B70-4EDB-9AFC-A5FA5F658C7A}" presName="composite3" presStyleCnt="0"/>
      <dgm:spPr/>
    </dgm:pt>
    <dgm:pt modelId="{FCD9657D-B77E-4CEE-ABCA-DCB3B5E521A8}" type="pres">
      <dgm:prSet presAssocID="{3669F8B2-6B70-4EDB-9AFC-A5FA5F658C7A}" presName="background3" presStyleLbl="node3" presStyleIdx="2" presStyleCnt="8"/>
      <dgm:spPr/>
    </dgm:pt>
    <dgm:pt modelId="{D109A380-79F4-4A16-97E1-7CDB23C645E3}" type="pres">
      <dgm:prSet presAssocID="{3669F8B2-6B70-4EDB-9AFC-A5FA5F658C7A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AC74868-5C23-4014-B726-06F178D906C6}" type="pres">
      <dgm:prSet presAssocID="{3669F8B2-6B70-4EDB-9AFC-A5FA5F658C7A}" presName="hierChild4" presStyleCnt="0"/>
      <dgm:spPr/>
    </dgm:pt>
    <dgm:pt modelId="{71680856-B983-4EC7-BBF8-4C880CD33CDC}" type="pres">
      <dgm:prSet presAssocID="{E9FBC5EA-E666-4B20-98BF-72C3E5B23BC9}" presName="Name17" presStyleLbl="parChTrans1D3" presStyleIdx="3" presStyleCnt="8"/>
      <dgm:spPr/>
      <dgm:t>
        <a:bodyPr/>
        <a:lstStyle/>
        <a:p>
          <a:endParaRPr lang="en-CA"/>
        </a:p>
      </dgm:t>
    </dgm:pt>
    <dgm:pt modelId="{18257A20-E155-4B09-9C5C-493CD81FDA88}" type="pres">
      <dgm:prSet presAssocID="{EC7492C8-515E-4936-8391-4C9390EF8C16}" presName="hierRoot3" presStyleCnt="0"/>
      <dgm:spPr/>
    </dgm:pt>
    <dgm:pt modelId="{9620B823-148D-4A5F-A2EA-7C90DC3F4F46}" type="pres">
      <dgm:prSet presAssocID="{EC7492C8-515E-4936-8391-4C9390EF8C16}" presName="composite3" presStyleCnt="0"/>
      <dgm:spPr/>
    </dgm:pt>
    <dgm:pt modelId="{8DC83305-4952-41FB-B98B-4D37F3225F2C}" type="pres">
      <dgm:prSet presAssocID="{EC7492C8-515E-4936-8391-4C9390EF8C16}" presName="background3" presStyleLbl="node3" presStyleIdx="3" presStyleCnt="8"/>
      <dgm:spPr/>
    </dgm:pt>
    <dgm:pt modelId="{737B62D0-B6DA-4D71-B457-AA268E6E2191}" type="pres">
      <dgm:prSet presAssocID="{EC7492C8-515E-4936-8391-4C9390EF8C16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5954353-D9A3-4EE7-B036-50E486DBAA5F}" type="pres">
      <dgm:prSet presAssocID="{EC7492C8-515E-4936-8391-4C9390EF8C16}" presName="hierChild4" presStyleCnt="0"/>
      <dgm:spPr/>
    </dgm:pt>
    <dgm:pt modelId="{C4345CB2-B43A-4A21-A8A7-C9647657F144}" type="pres">
      <dgm:prSet presAssocID="{6DB3DEF5-1837-4321-AD1A-795C9AEE3E8F}" presName="Name17" presStyleLbl="parChTrans1D3" presStyleIdx="4" presStyleCnt="8"/>
      <dgm:spPr/>
      <dgm:t>
        <a:bodyPr/>
        <a:lstStyle/>
        <a:p>
          <a:endParaRPr lang="en-CA"/>
        </a:p>
      </dgm:t>
    </dgm:pt>
    <dgm:pt modelId="{0147F619-A5FA-48D4-90CB-94AD9CEF0A38}" type="pres">
      <dgm:prSet presAssocID="{CF73BA96-011B-4F99-884A-E19A136251E7}" presName="hierRoot3" presStyleCnt="0"/>
      <dgm:spPr/>
    </dgm:pt>
    <dgm:pt modelId="{BF860114-2B18-4982-9D77-CA98E861881A}" type="pres">
      <dgm:prSet presAssocID="{CF73BA96-011B-4F99-884A-E19A136251E7}" presName="composite3" presStyleCnt="0"/>
      <dgm:spPr/>
    </dgm:pt>
    <dgm:pt modelId="{2FD8D531-9A3E-418F-BFD0-A3B98789704E}" type="pres">
      <dgm:prSet presAssocID="{CF73BA96-011B-4F99-884A-E19A136251E7}" presName="background3" presStyleLbl="node3" presStyleIdx="4" presStyleCnt="8"/>
      <dgm:spPr/>
    </dgm:pt>
    <dgm:pt modelId="{A69D7C1D-2DD1-4079-BB4B-56DB73E26013}" type="pres">
      <dgm:prSet presAssocID="{CF73BA96-011B-4F99-884A-E19A136251E7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7139A6F-B6B9-4010-973C-4367E1B26F5E}" type="pres">
      <dgm:prSet presAssocID="{CF73BA96-011B-4F99-884A-E19A136251E7}" presName="hierChild4" presStyleCnt="0"/>
      <dgm:spPr/>
    </dgm:pt>
    <dgm:pt modelId="{64E774AC-00C6-4C11-94FE-1C7E5421F77D}" type="pres">
      <dgm:prSet presAssocID="{BF01C7C5-EAC8-4306-9015-DCFF6E415281}" presName="Name10" presStyleLbl="parChTrans1D2" presStyleIdx="1" presStyleCnt="2"/>
      <dgm:spPr/>
      <dgm:t>
        <a:bodyPr/>
        <a:lstStyle/>
        <a:p>
          <a:endParaRPr lang="en-CA"/>
        </a:p>
      </dgm:t>
    </dgm:pt>
    <dgm:pt modelId="{909B5290-61EA-415F-8A9D-15246750F3F1}" type="pres">
      <dgm:prSet presAssocID="{9ECEDC4C-5F70-4275-9F4D-5DDE459BCA37}" presName="hierRoot2" presStyleCnt="0"/>
      <dgm:spPr/>
    </dgm:pt>
    <dgm:pt modelId="{D5CD045B-72C1-42DD-915D-FCB3CAF3F8B3}" type="pres">
      <dgm:prSet presAssocID="{9ECEDC4C-5F70-4275-9F4D-5DDE459BCA37}" presName="composite2" presStyleCnt="0"/>
      <dgm:spPr/>
    </dgm:pt>
    <dgm:pt modelId="{B1D21153-A30E-4339-9167-F0A8D9522469}" type="pres">
      <dgm:prSet presAssocID="{9ECEDC4C-5F70-4275-9F4D-5DDE459BCA37}" presName="background2" presStyleLbl="node2" presStyleIdx="1" presStyleCnt="2"/>
      <dgm:spPr/>
    </dgm:pt>
    <dgm:pt modelId="{BB0A0D7B-F8E9-45F3-A3C8-784AB098D802}" type="pres">
      <dgm:prSet presAssocID="{9ECEDC4C-5F70-4275-9F4D-5DDE459BCA3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6E6DE0E-6729-4310-8C63-0BFAD841CCA6}" type="pres">
      <dgm:prSet presAssocID="{9ECEDC4C-5F70-4275-9F4D-5DDE459BCA37}" presName="hierChild3" presStyleCnt="0"/>
      <dgm:spPr/>
    </dgm:pt>
    <dgm:pt modelId="{E8A6BCAF-D219-406B-9DF8-3AE9894F4716}" type="pres">
      <dgm:prSet presAssocID="{AA7E7A0D-B8F4-4498-8B93-633CB7CE0286}" presName="Name17" presStyleLbl="parChTrans1D3" presStyleIdx="5" presStyleCnt="8"/>
      <dgm:spPr/>
      <dgm:t>
        <a:bodyPr/>
        <a:lstStyle/>
        <a:p>
          <a:endParaRPr lang="en-CA"/>
        </a:p>
      </dgm:t>
    </dgm:pt>
    <dgm:pt modelId="{0ECE147C-5B03-4BF9-87E8-59CDDC2E537C}" type="pres">
      <dgm:prSet presAssocID="{66B978A3-0D53-4B35-9CCF-FA4B26B629A5}" presName="hierRoot3" presStyleCnt="0"/>
      <dgm:spPr/>
    </dgm:pt>
    <dgm:pt modelId="{A32F4EB0-B360-499E-9AC7-10EC01FDF59A}" type="pres">
      <dgm:prSet presAssocID="{66B978A3-0D53-4B35-9CCF-FA4B26B629A5}" presName="composite3" presStyleCnt="0"/>
      <dgm:spPr/>
    </dgm:pt>
    <dgm:pt modelId="{F3DAF895-1A2C-4F12-BE8D-FE3297FEF91C}" type="pres">
      <dgm:prSet presAssocID="{66B978A3-0D53-4B35-9CCF-FA4B26B629A5}" presName="background3" presStyleLbl="node3" presStyleIdx="5" presStyleCnt="8"/>
      <dgm:spPr/>
    </dgm:pt>
    <dgm:pt modelId="{3C216DE2-633B-4C94-AFB7-D5FF7A643AF2}" type="pres">
      <dgm:prSet presAssocID="{66B978A3-0D53-4B35-9CCF-FA4B26B629A5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EEEEDE0-51DB-4C46-89A5-A188F2172BFF}" type="pres">
      <dgm:prSet presAssocID="{66B978A3-0D53-4B35-9CCF-FA4B26B629A5}" presName="hierChild4" presStyleCnt="0"/>
      <dgm:spPr/>
    </dgm:pt>
    <dgm:pt modelId="{A22F98A0-A70F-4564-907A-0CD2F91FF2EE}" type="pres">
      <dgm:prSet presAssocID="{4D3AA285-9E09-4F80-910F-F4121C183A48}" presName="Name17" presStyleLbl="parChTrans1D3" presStyleIdx="6" presStyleCnt="8"/>
      <dgm:spPr/>
      <dgm:t>
        <a:bodyPr/>
        <a:lstStyle/>
        <a:p>
          <a:endParaRPr lang="en-CA"/>
        </a:p>
      </dgm:t>
    </dgm:pt>
    <dgm:pt modelId="{9C065EE0-9067-46C3-AFF3-8C7E535872A9}" type="pres">
      <dgm:prSet presAssocID="{2D663496-EBE3-4EA1-A3C5-014B5EFD5AC4}" presName="hierRoot3" presStyleCnt="0"/>
      <dgm:spPr/>
    </dgm:pt>
    <dgm:pt modelId="{BD8946F4-75CA-4230-A562-8B8F77979604}" type="pres">
      <dgm:prSet presAssocID="{2D663496-EBE3-4EA1-A3C5-014B5EFD5AC4}" presName="composite3" presStyleCnt="0"/>
      <dgm:spPr/>
    </dgm:pt>
    <dgm:pt modelId="{2B5664F5-EF6F-405D-BC32-19119B65394D}" type="pres">
      <dgm:prSet presAssocID="{2D663496-EBE3-4EA1-A3C5-014B5EFD5AC4}" presName="background3" presStyleLbl="node3" presStyleIdx="6" presStyleCnt="8"/>
      <dgm:spPr/>
    </dgm:pt>
    <dgm:pt modelId="{62186E5A-3418-4BF3-9100-6720B2F1E6AC}" type="pres">
      <dgm:prSet presAssocID="{2D663496-EBE3-4EA1-A3C5-014B5EFD5AC4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27BABE5-1A2E-40C0-B6FF-D381F7D50755}" type="pres">
      <dgm:prSet presAssocID="{2D663496-EBE3-4EA1-A3C5-014B5EFD5AC4}" presName="hierChild4" presStyleCnt="0"/>
      <dgm:spPr/>
    </dgm:pt>
    <dgm:pt modelId="{80DB5CB4-C2A4-43E5-8D8D-9CF0A4519B0C}" type="pres">
      <dgm:prSet presAssocID="{B8ADB056-56F0-4D67-836B-9CD6194F7750}" presName="Name17" presStyleLbl="parChTrans1D3" presStyleIdx="7" presStyleCnt="8"/>
      <dgm:spPr/>
      <dgm:t>
        <a:bodyPr/>
        <a:lstStyle/>
        <a:p>
          <a:endParaRPr lang="en-CA"/>
        </a:p>
      </dgm:t>
    </dgm:pt>
    <dgm:pt modelId="{3686B442-744D-42E5-B63B-67D8DC9EB54E}" type="pres">
      <dgm:prSet presAssocID="{9C8DBA24-B8AF-412C-B1FD-4CEA6F718137}" presName="hierRoot3" presStyleCnt="0"/>
      <dgm:spPr/>
    </dgm:pt>
    <dgm:pt modelId="{EFF7EB9A-F2EF-4659-A70B-4C7F4EA4F813}" type="pres">
      <dgm:prSet presAssocID="{9C8DBA24-B8AF-412C-B1FD-4CEA6F718137}" presName="composite3" presStyleCnt="0"/>
      <dgm:spPr/>
    </dgm:pt>
    <dgm:pt modelId="{56463840-E8BE-4D31-A118-DA78F1AD918B}" type="pres">
      <dgm:prSet presAssocID="{9C8DBA24-B8AF-412C-B1FD-4CEA6F718137}" presName="background3" presStyleLbl="node3" presStyleIdx="7" presStyleCnt="8"/>
      <dgm:spPr/>
    </dgm:pt>
    <dgm:pt modelId="{D0BC0B4C-3BFC-4D68-B634-55FAE4C52D48}" type="pres">
      <dgm:prSet presAssocID="{9C8DBA24-B8AF-412C-B1FD-4CEA6F718137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C9B8709-FDFA-4C7B-A9C5-2BBAB0784164}" type="pres">
      <dgm:prSet presAssocID="{9C8DBA24-B8AF-412C-B1FD-4CEA6F718137}" presName="hierChild4" presStyleCnt="0"/>
      <dgm:spPr/>
    </dgm:pt>
  </dgm:ptLst>
  <dgm:cxnLst>
    <dgm:cxn modelId="{509F2B70-A8DD-45AD-9226-D6C87A00A950}" srcId="{D71577BB-B04A-41D0-80A1-8E6160E25DD1}" destId="{94CBA60B-FC51-445E-8B2B-06BE72E94385}" srcOrd="0" destOrd="0" parTransId="{0CC9FB88-2292-4200-9C05-069D3782407A}" sibTransId="{ED34AEF2-9506-4089-9E81-55D8D673CC52}"/>
    <dgm:cxn modelId="{9567B55C-D368-4EF9-AFA8-8FB1F74A38C9}" type="presOf" srcId="{5E6C7ED8-546C-4AE3-A524-23B3C6D83FA2}" destId="{01A14A1D-5901-4284-A8E4-51EF3A7A632B}" srcOrd="0" destOrd="0" presId="urn:microsoft.com/office/officeart/2005/8/layout/hierarchy1"/>
    <dgm:cxn modelId="{4DAB41EC-EFDF-4789-8202-2D2F70905B82}" srcId="{94CBA60B-FC51-445E-8B2B-06BE72E94385}" destId="{3DD5D5C7-C304-43B3-A723-54EC16F4110C}" srcOrd="0" destOrd="0" parTransId="{92588AAE-1FD5-4B04-AA3E-ED1B7B13C121}" sibTransId="{F19FA82F-4E4E-44FC-8E0C-9CF9E0D7AE72}"/>
    <dgm:cxn modelId="{B7B7CE94-3C24-4D8D-B016-1BDADE775765}" type="presOf" srcId="{6DB3DEF5-1837-4321-AD1A-795C9AEE3E8F}" destId="{C4345CB2-B43A-4A21-A8A7-C9647657F144}" srcOrd="0" destOrd="0" presId="urn:microsoft.com/office/officeart/2005/8/layout/hierarchy1"/>
    <dgm:cxn modelId="{F1CA2301-E464-4B70-9CF3-F942AFE2DDE1}" type="presOf" srcId="{94CBA60B-FC51-445E-8B2B-06BE72E94385}" destId="{9ADF2CFB-5F2E-4701-BA41-5096934C3FF8}" srcOrd="0" destOrd="0" presId="urn:microsoft.com/office/officeart/2005/8/layout/hierarchy1"/>
    <dgm:cxn modelId="{9DD9CE71-01D9-48B3-B35E-89374E136E61}" type="presOf" srcId="{AA7E7A0D-B8F4-4498-8B93-633CB7CE0286}" destId="{E8A6BCAF-D219-406B-9DF8-3AE9894F4716}" srcOrd="0" destOrd="0" presId="urn:microsoft.com/office/officeart/2005/8/layout/hierarchy1"/>
    <dgm:cxn modelId="{940A6C1F-9BDE-4072-BBC8-F56D5DE645F1}" srcId="{3DD5D5C7-C304-43B3-A723-54EC16F4110C}" destId="{EC7492C8-515E-4936-8391-4C9390EF8C16}" srcOrd="3" destOrd="0" parTransId="{E9FBC5EA-E666-4B20-98BF-72C3E5B23BC9}" sibTransId="{F7396B8C-8BDA-431B-8B03-7EEF9CF2E5D0}"/>
    <dgm:cxn modelId="{8390F32A-77BA-41C8-8B35-1C39CA29ABFC}" srcId="{9ECEDC4C-5F70-4275-9F4D-5DDE459BCA37}" destId="{9C8DBA24-B8AF-412C-B1FD-4CEA6F718137}" srcOrd="2" destOrd="0" parTransId="{B8ADB056-56F0-4D67-836B-9CD6194F7750}" sibTransId="{803D20FC-7727-49BB-9D60-B96CB55F5208}"/>
    <dgm:cxn modelId="{F2E15993-4AE9-4723-944C-B04D074141B1}" type="presOf" srcId="{EC7492C8-515E-4936-8391-4C9390EF8C16}" destId="{737B62D0-B6DA-4D71-B457-AA268E6E2191}" srcOrd="0" destOrd="0" presId="urn:microsoft.com/office/officeart/2005/8/layout/hierarchy1"/>
    <dgm:cxn modelId="{AF46826A-883D-46D4-A988-01B886AD924F}" type="presOf" srcId="{3669F8B2-6B70-4EDB-9AFC-A5FA5F658C7A}" destId="{D109A380-79F4-4A16-97E1-7CDB23C645E3}" srcOrd="0" destOrd="0" presId="urn:microsoft.com/office/officeart/2005/8/layout/hierarchy1"/>
    <dgm:cxn modelId="{D774C913-8F68-4263-8DBB-05975446A414}" srcId="{3DD5D5C7-C304-43B3-A723-54EC16F4110C}" destId="{CF73BA96-011B-4F99-884A-E19A136251E7}" srcOrd="4" destOrd="0" parTransId="{6DB3DEF5-1837-4321-AD1A-795C9AEE3E8F}" sibTransId="{737633AC-AAAC-4B13-B49F-B20CE8E8F819}"/>
    <dgm:cxn modelId="{1860B7EB-5FDE-41A7-9057-7618B1E3C011}" type="presOf" srcId="{D71577BB-B04A-41D0-80A1-8E6160E25DD1}" destId="{9DD5ACEB-75D3-4679-ACFF-028A34330701}" srcOrd="0" destOrd="0" presId="urn:microsoft.com/office/officeart/2005/8/layout/hierarchy1"/>
    <dgm:cxn modelId="{364E24C6-BE48-4ECA-B2FE-20D4E09C9E78}" srcId="{3DD5D5C7-C304-43B3-A723-54EC16F4110C}" destId="{3669F8B2-6B70-4EDB-9AFC-A5FA5F658C7A}" srcOrd="2" destOrd="0" parTransId="{11CD8B4D-1046-4A8F-99A2-273C0B986263}" sibTransId="{DB5C8BA8-9255-4329-81A7-FADC31925591}"/>
    <dgm:cxn modelId="{A964674E-C1ED-4AF6-9B08-9FA24A578832}" srcId="{3DD5D5C7-C304-43B3-A723-54EC16F4110C}" destId="{5E6C7ED8-546C-4AE3-A524-23B3C6D83FA2}" srcOrd="1" destOrd="0" parTransId="{CD7CDAFF-5E7D-4168-AD08-01BEDFD3C1FA}" sibTransId="{6D9375B2-9397-43A9-A854-01FA225AB7FE}"/>
    <dgm:cxn modelId="{5F6C1792-70D5-467D-8D54-6D9BB950E6AA}" type="presOf" srcId="{0CFD4666-C180-4ECE-873B-1335B35EAC59}" destId="{9C1E8D8F-20E2-4F7D-AED8-8BFC5FA91835}" srcOrd="0" destOrd="0" presId="urn:microsoft.com/office/officeart/2005/8/layout/hierarchy1"/>
    <dgm:cxn modelId="{99DAEB45-A70F-4DCC-9238-CBC9A8FBA3A7}" type="presOf" srcId="{3DD5D5C7-C304-43B3-A723-54EC16F4110C}" destId="{96A89F70-49B4-485F-82CF-54D9DCC6C737}" srcOrd="0" destOrd="0" presId="urn:microsoft.com/office/officeart/2005/8/layout/hierarchy1"/>
    <dgm:cxn modelId="{658F563A-52FC-4A09-A0CE-93CD830DAF76}" type="presOf" srcId="{2D663496-EBE3-4EA1-A3C5-014B5EFD5AC4}" destId="{62186E5A-3418-4BF3-9100-6720B2F1E6AC}" srcOrd="0" destOrd="0" presId="urn:microsoft.com/office/officeart/2005/8/layout/hierarchy1"/>
    <dgm:cxn modelId="{6B615F3E-BAF0-4319-8005-83D86D90FCE1}" type="presOf" srcId="{66B978A3-0D53-4B35-9CCF-FA4B26B629A5}" destId="{3C216DE2-633B-4C94-AFB7-D5FF7A643AF2}" srcOrd="0" destOrd="0" presId="urn:microsoft.com/office/officeart/2005/8/layout/hierarchy1"/>
    <dgm:cxn modelId="{71175598-5CF8-440F-8247-1F4DAF186FED}" srcId="{9ECEDC4C-5F70-4275-9F4D-5DDE459BCA37}" destId="{2D663496-EBE3-4EA1-A3C5-014B5EFD5AC4}" srcOrd="1" destOrd="0" parTransId="{4D3AA285-9E09-4F80-910F-F4121C183A48}" sibTransId="{49836F68-E3B4-4923-BAEC-C4A9E2377096}"/>
    <dgm:cxn modelId="{3057DB3A-F28E-4503-A727-83905072AE8B}" type="presOf" srcId="{6030F81C-8637-47A0-9E27-84DE836E37C7}" destId="{B3EEF9D4-94D1-4972-882D-C4D26A88E9B2}" srcOrd="0" destOrd="0" presId="urn:microsoft.com/office/officeart/2005/8/layout/hierarchy1"/>
    <dgm:cxn modelId="{5C49E37D-E31F-4954-8249-0A6F3DA35796}" srcId="{9ECEDC4C-5F70-4275-9F4D-5DDE459BCA37}" destId="{66B978A3-0D53-4B35-9CCF-FA4B26B629A5}" srcOrd="0" destOrd="0" parTransId="{AA7E7A0D-B8F4-4498-8B93-633CB7CE0286}" sibTransId="{2A72446B-20AF-4800-BBFE-B2F2B0AEB4B6}"/>
    <dgm:cxn modelId="{0CFD26B5-3233-4186-9150-DFF01805B3A1}" type="presOf" srcId="{CF73BA96-011B-4F99-884A-E19A136251E7}" destId="{A69D7C1D-2DD1-4079-BB4B-56DB73E26013}" srcOrd="0" destOrd="0" presId="urn:microsoft.com/office/officeart/2005/8/layout/hierarchy1"/>
    <dgm:cxn modelId="{AD476B6F-336D-4504-BBDB-192FB694965F}" type="presOf" srcId="{9ECEDC4C-5F70-4275-9F4D-5DDE459BCA37}" destId="{BB0A0D7B-F8E9-45F3-A3C8-784AB098D802}" srcOrd="0" destOrd="0" presId="urn:microsoft.com/office/officeart/2005/8/layout/hierarchy1"/>
    <dgm:cxn modelId="{724D546C-E202-4C9D-BE7F-113F98909286}" type="presOf" srcId="{9C8DBA24-B8AF-412C-B1FD-4CEA6F718137}" destId="{D0BC0B4C-3BFC-4D68-B634-55FAE4C52D48}" srcOrd="0" destOrd="0" presId="urn:microsoft.com/office/officeart/2005/8/layout/hierarchy1"/>
    <dgm:cxn modelId="{5EB934CE-35D1-4EEB-BD88-A561E5E686F3}" srcId="{3DD5D5C7-C304-43B3-A723-54EC16F4110C}" destId="{6030F81C-8637-47A0-9E27-84DE836E37C7}" srcOrd="0" destOrd="0" parTransId="{0CFD4666-C180-4ECE-873B-1335B35EAC59}" sibTransId="{16E59866-1D79-4D4D-AAD4-9EE7E5F64040}"/>
    <dgm:cxn modelId="{F5656BBB-A79F-4BF9-9BE4-22BA7BAAD0E6}" type="presOf" srcId="{11CD8B4D-1046-4A8F-99A2-273C0B986263}" destId="{AC5CA83E-3839-455A-A2BD-8081CF17AC84}" srcOrd="0" destOrd="0" presId="urn:microsoft.com/office/officeart/2005/8/layout/hierarchy1"/>
    <dgm:cxn modelId="{EDF82C29-D018-4266-B577-7536710E117C}" type="presOf" srcId="{92588AAE-1FD5-4B04-AA3E-ED1B7B13C121}" destId="{BB8BB8E4-F583-40BD-B0D7-8A61D65F2E8A}" srcOrd="0" destOrd="0" presId="urn:microsoft.com/office/officeart/2005/8/layout/hierarchy1"/>
    <dgm:cxn modelId="{42058C56-7652-416D-AF57-FC2E5D4E64A4}" type="presOf" srcId="{BF01C7C5-EAC8-4306-9015-DCFF6E415281}" destId="{64E774AC-00C6-4C11-94FE-1C7E5421F77D}" srcOrd="0" destOrd="0" presId="urn:microsoft.com/office/officeart/2005/8/layout/hierarchy1"/>
    <dgm:cxn modelId="{B752E591-2D50-4F7A-A938-C35F693BFFD4}" type="presOf" srcId="{E9FBC5EA-E666-4B20-98BF-72C3E5B23BC9}" destId="{71680856-B983-4EC7-BBF8-4C880CD33CDC}" srcOrd="0" destOrd="0" presId="urn:microsoft.com/office/officeart/2005/8/layout/hierarchy1"/>
    <dgm:cxn modelId="{E4E73581-F1D2-4421-B352-37551D8AF830}" type="presOf" srcId="{4D3AA285-9E09-4F80-910F-F4121C183A48}" destId="{A22F98A0-A70F-4564-907A-0CD2F91FF2EE}" srcOrd="0" destOrd="0" presId="urn:microsoft.com/office/officeart/2005/8/layout/hierarchy1"/>
    <dgm:cxn modelId="{A56D4336-E697-4A79-B942-067F5125B39C}" type="presOf" srcId="{B8ADB056-56F0-4D67-836B-9CD6194F7750}" destId="{80DB5CB4-C2A4-43E5-8D8D-9CF0A4519B0C}" srcOrd="0" destOrd="0" presId="urn:microsoft.com/office/officeart/2005/8/layout/hierarchy1"/>
    <dgm:cxn modelId="{3A40FD45-62E6-4201-8ED2-4C8D01758258}" type="presOf" srcId="{CD7CDAFF-5E7D-4168-AD08-01BEDFD3C1FA}" destId="{CF2D61F0-9F5F-4418-9727-FA173FACB104}" srcOrd="0" destOrd="0" presId="urn:microsoft.com/office/officeart/2005/8/layout/hierarchy1"/>
    <dgm:cxn modelId="{C3FA66E5-9413-4653-9FFA-12698AC7D97A}" srcId="{94CBA60B-FC51-445E-8B2B-06BE72E94385}" destId="{9ECEDC4C-5F70-4275-9F4D-5DDE459BCA37}" srcOrd="1" destOrd="0" parTransId="{BF01C7C5-EAC8-4306-9015-DCFF6E415281}" sibTransId="{D45C1C06-6F10-47FD-953D-AEE35D6A43C4}"/>
    <dgm:cxn modelId="{754B91E3-6601-4218-9AD4-F89F597A564C}" type="presParOf" srcId="{9DD5ACEB-75D3-4679-ACFF-028A34330701}" destId="{5D0C73A2-42AB-4FFD-A527-95F9CB55C0EB}" srcOrd="0" destOrd="0" presId="urn:microsoft.com/office/officeart/2005/8/layout/hierarchy1"/>
    <dgm:cxn modelId="{CF5FDFC4-723B-4B1F-BC90-7A6DCD2C5756}" type="presParOf" srcId="{5D0C73A2-42AB-4FFD-A527-95F9CB55C0EB}" destId="{8B4378AA-3639-4766-8888-9F2CF604F75A}" srcOrd="0" destOrd="0" presId="urn:microsoft.com/office/officeart/2005/8/layout/hierarchy1"/>
    <dgm:cxn modelId="{BA1D6586-9137-4B00-A4A8-84EFBB10A94E}" type="presParOf" srcId="{8B4378AA-3639-4766-8888-9F2CF604F75A}" destId="{3DED2D5D-8027-4343-AED0-D03F4CCD10F2}" srcOrd="0" destOrd="0" presId="urn:microsoft.com/office/officeart/2005/8/layout/hierarchy1"/>
    <dgm:cxn modelId="{90DA2D61-C035-419C-BAEA-AB0FDE623997}" type="presParOf" srcId="{8B4378AA-3639-4766-8888-9F2CF604F75A}" destId="{9ADF2CFB-5F2E-4701-BA41-5096934C3FF8}" srcOrd="1" destOrd="0" presId="urn:microsoft.com/office/officeart/2005/8/layout/hierarchy1"/>
    <dgm:cxn modelId="{6BB6A681-E34D-4AB3-867C-9DBFC1B36BD1}" type="presParOf" srcId="{5D0C73A2-42AB-4FFD-A527-95F9CB55C0EB}" destId="{B42B6E09-DA87-4F49-ADB5-3B1610C65375}" srcOrd="1" destOrd="0" presId="urn:microsoft.com/office/officeart/2005/8/layout/hierarchy1"/>
    <dgm:cxn modelId="{505D236C-C002-40B5-8724-463526990B7F}" type="presParOf" srcId="{B42B6E09-DA87-4F49-ADB5-3B1610C65375}" destId="{BB8BB8E4-F583-40BD-B0D7-8A61D65F2E8A}" srcOrd="0" destOrd="0" presId="urn:microsoft.com/office/officeart/2005/8/layout/hierarchy1"/>
    <dgm:cxn modelId="{B41A21B7-1C22-4E97-B40D-0AE337168229}" type="presParOf" srcId="{B42B6E09-DA87-4F49-ADB5-3B1610C65375}" destId="{AEE77433-5042-4EA0-9530-F031DDC04337}" srcOrd="1" destOrd="0" presId="urn:microsoft.com/office/officeart/2005/8/layout/hierarchy1"/>
    <dgm:cxn modelId="{872FD4A6-EC84-4CDF-8A75-D5B549932DC0}" type="presParOf" srcId="{AEE77433-5042-4EA0-9530-F031DDC04337}" destId="{DDCBC761-4700-48D6-84AF-4BE7A7B8D4D4}" srcOrd="0" destOrd="0" presId="urn:microsoft.com/office/officeart/2005/8/layout/hierarchy1"/>
    <dgm:cxn modelId="{4341D249-C0E7-47A5-8123-93BE3C8D17DB}" type="presParOf" srcId="{DDCBC761-4700-48D6-84AF-4BE7A7B8D4D4}" destId="{E6576B63-DA30-4403-8767-42366B15965E}" srcOrd="0" destOrd="0" presId="urn:microsoft.com/office/officeart/2005/8/layout/hierarchy1"/>
    <dgm:cxn modelId="{D9CD9F95-907A-457F-B3F2-A500ABF4B2ED}" type="presParOf" srcId="{DDCBC761-4700-48D6-84AF-4BE7A7B8D4D4}" destId="{96A89F70-49B4-485F-82CF-54D9DCC6C737}" srcOrd="1" destOrd="0" presId="urn:microsoft.com/office/officeart/2005/8/layout/hierarchy1"/>
    <dgm:cxn modelId="{18B6DCB5-EB89-41E6-A173-A0A15EAB94C4}" type="presParOf" srcId="{AEE77433-5042-4EA0-9530-F031DDC04337}" destId="{FFDBCA6E-0776-425E-A2F5-F7E8AB0C685E}" srcOrd="1" destOrd="0" presId="urn:microsoft.com/office/officeart/2005/8/layout/hierarchy1"/>
    <dgm:cxn modelId="{5856B354-DB5B-4224-8D61-6B3FBCA58171}" type="presParOf" srcId="{FFDBCA6E-0776-425E-A2F5-F7E8AB0C685E}" destId="{9C1E8D8F-20E2-4F7D-AED8-8BFC5FA91835}" srcOrd="0" destOrd="0" presId="urn:microsoft.com/office/officeart/2005/8/layout/hierarchy1"/>
    <dgm:cxn modelId="{8D941FBF-472A-48E9-94CC-2ED98928FD8B}" type="presParOf" srcId="{FFDBCA6E-0776-425E-A2F5-F7E8AB0C685E}" destId="{076A9764-973C-47D4-8CEE-AED7548B1C7A}" srcOrd="1" destOrd="0" presId="urn:microsoft.com/office/officeart/2005/8/layout/hierarchy1"/>
    <dgm:cxn modelId="{FAEDF404-166C-42FB-B2D4-32D5737457E7}" type="presParOf" srcId="{076A9764-973C-47D4-8CEE-AED7548B1C7A}" destId="{4461CDB0-FA2C-4473-8815-C70D7B5B2BBF}" srcOrd="0" destOrd="0" presId="urn:microsoft.com/office/officeart/2005/8/layout/hierarchy1"/>
    <dgm:cxn modelId="{04C87261-8583-466D-A189-F0834026437F}" type="presParOf" srcId="{4461CDB0-FA2C-4473-8815-C70D7B5B2BBF}" destId="{BB79FC48-00DD-48E2-8460-148BDCF109A6}" srcOrd="0" destOrd="0" presId="urn:microsoft.com/office/officeart/2005/8/layout/hierarchy1"/>
    <dgm:cxn modelId="{A117F4A3-C518-4D7E-A015-2CF241CF9EC0}" type="presParOf" srcId="{4461CDB0-FA2C-4473-8815-C70D7B5B2BBF}" destId="{B3EEF9D4-94D1-4972-882D-C4D26A88E9B2}" srcOrd="1" destOrd="0" presId="urn:microsoft.com/office/officeart/2005/8/layout/hierarchy1"/>
    <dgm:cxn modelId="{B6D2BCA6-6769-425D-A84B-9A0547BDB36E}" type="presParOf" srcId="{076A9764-973C-47D4-8CEE-AED7548B1C7A}" destId="{8CB4C1D0-3353-49BC-BCBB-C893A628DE03}" srcOrd="1" destOrd="0" presId="urn:microsoft.com/office/officeart/2005/8/layout/hierarchy1"/>
    <dgm:cxn modelId="{95908A66-0D47-4E52-ABD8-66327EE40E56}" type="presParOf" srcId="{FFDBCA6E-0776-425E-A2F5-F7E8AB0C685E}" destId="{CF2D61F0-9F5F-4418-9727-FA173FACB104}" srcOrd="2" destOrd="0" presId="urn:microsoft.com/office/officeart/2005/8/layout/hierarchy1"/>
    <dgm:cxn modelId="{7499531F-CC81-4CD4-B101-C8A626B16938}" type="presParOf" srcId="{FFDBCA6E-0776-425E-A2F5-F7E8AB0C685E}" destId="{20FF12B9-7A48-479A-B102-B9A3AD22479D}" srcOrd="3" destOrd="0" presId="urn:microsoft.com/office/officeart/2005/8/layout/hierarchy1"/>
    <dgm:cxn modelId="{E8FD3289-3031-4BAA-ABDF-C69D9E2D57FD}" type="presParOf" srcId="{20FF12B9-7A48-479A-B102-B9A3AD22479D}" destId="{744F5FF6-52F8-4B11-89AC-F8383B0B0B8E}" srcOrd="0" destOrd="0" presId="urn:microsoft.com/office/officeart/2005/8/layout/hierarchy1"/>
    <dgm:cxn modelId="{B3388264-9F9C-4D34-8D57-CB4AC0F421FB}" type="presParOf" srcId="{744F5FF6-52F8-4B11-89AC-F8383B0B0B8E}" destId="{D9695677-51CD-4A38-AA1F-6240646DC4E4}" srcOrd="0" destOrd="0" presId="urn:microsoft.com/office/officeart/2005/8/layout/hierarchy1"/>
    <dgm:cxn modelId="{6E1C5BA3-9ADF-4B5D-8804-B3579EC0470E}" type="presParOf" srcId="{744F5FF6-52F8-4B11-89AC-F8383B0B0B8E}" destId="{01A14A1D-5901-4284-A8E4-51EF3A7A632B}" srcOrd="1" destOrd="0" presId="urn:microsoft.com/office/officeart/2005/8/layout/hierarchy1"/>
    <dgm:cxn modelId="{9F2EB72F-07C3-4B0F-ACE4-A0570A589AFF}" type="presParOf" srcId="{20FF12B9-7A48-479A-B102-B9A3AD22479D}" destId="{5A84B63F-322E-4695-AC19-FF4B6E659AE7}" srcOrd="1" destOrd="0" presId="urn:microsoft.com/office/officeart/2005/8/layout/hierarchy1"/>
    <dgm:cxn modelId="{9955E2E1-1CAD-4BEA-8B7A-60A0F453ABEE}" type="presParOf" srcId="{FFDBCA6E-0776-425E-A2F5-F7E8AB0C685E}" destId="{AC5CA83E-3839-455A-A2BD-8081CF17AC84}" srcOrd="4" destOrd="0" presId="urn:microsoft.com/office/officeart/2005/8/layout/hierarchy1"/>
    <dgm:cxn modelId="{744CF31D-2DF9-404B-8F84-1B69AD9FED88}" type="presParOf" srcId="{FFDBCA6E-0776-425E-A2F5-F7E8AB0C685E}" destId="{D72DD011-F839-4025-A6CE-85126CDB8717}" srcOrd="5" destOrd="0" presId="urn:microsoft.com/office/officeart/2005/8/layout/hierarchy1"/>
    <dgm:cxn modelId="{F1C1D0F1-A241-42C0-94DC-D3EA096EA19C}" type="presParOf" srcId="{D72DD011-F839-4025-A6CE-85126CDB8717}" destId="{3581F242-1951-44A7-AF51-7001E1D55E70}" srcOrd="0" destOrd="0" presId="urn:microsoft.com/office/officeart/2005/8/layout/hierarchy1"/>
    <dgm:cxn modelId="{EB03740D-5086-4BD2-B206-EC238A12299C}" type="presParOf" srcId="{3581F242-1951-44A7-AF51-7001E1D55E70}" destId="{FCD9657D-B77E-4CEE-ABCA-DCB3B5E521A8}" srcOrd="0" destOrd="0" presId="urn:microsoft.com/office/officeart/2005/8/layout/hierarchy1"/>
    <dgm:cxn modelId="{43D4FBE5-1DD7-44ED-AC65-FAADC6C438CC}" type="presParOf" srcId="{3581F242-1951-44A7-AF51-7001E1D55E70}" destId="{D109A380-79F4-4A16-97E1-7CDB23C645E3}" srcOrd="1" destOrd="0" presId="urn:microsoft.com/office/officeart/2005/8/layout/hierarchy1"/>
    <dgm:cxn modelId="{779DDFFC-FDF6-49FD-993F-A83BB68EBADA}" type="presParOf" srcId="{D72DD011-F839-4025-A6CE-85126CDB8717}" destId="{2AC74868-5C23-4014-B726-06F178D906C6}" srcOrd="1" destOrd="0" presId="urn:microsoft.com/office/officeart/2005/8/layout/hierarchy1"/>
    <dgm:cxn modelId="{8284291C-4ACC-4746-944C-3F11B5D09D41}" type="presParOf" srcId="{FFDBCA6E-0776-425E-A2F5-F7E8AB0C685E}" destId="{71680856-B983-4EC7-BBF8-4C880CD33CDC}" srcOrd="6" destOrd="0" presId="urn:microsoft.com/office/officeart/2005/8/layout/hierarchy1"/>
    <dgm:cxn modelId="{F0285AA5-6D22-4798-965E-A1F8B7F9DD6B}" type="presParOf" srcId="{FFDBCA6E-0776-425E-A2F5-F7E8AB0C685E}" destId="{18257A20-E155-4B09-9C5C-493CD81FDA88}" srcOrd="7" destOrd="0" presId="urn:microsoft.com/office/officeart/2005/8/layout/hierarchy1"/>
    <dgm:cxn modelId="{3898B15F-0EE0-436B-8470-D14AA604C9C5}" type="presParOf" srcId="{18257A20-E155-4B09-9C5C-493CD81FDA88}" destId="{9620B823-148D-4A5F-A2EA-7C90DC3F4F46}" srcOrd="0" destOrd="0" presId="urn:microsoft.com/office/officeart/2005/8/layout/hierarchy1"/>
    <dgm:cxn modelId="{84B460EB-F7A1-4B79-9E78-6D98325FDA80}" type="presParOf" srcId="{9620B823-148D-4A5F-A2EA-7C90DC3F4F46}" destId="{8DC83305-4952-41FB-B98B-4D37F3225F2C}" srcOrd="0" destOrd="0" presId="urn:microsoft.com/office/officeart/2005/8/layout/hierarchy1"/>
    <dgm:cxn modelId="{9EB6A8B4-1A49-40D6-9C87-F4BD8A4AE3BE}" type="presParOf" srcId="{9620B823-148D-4A5F-A2EA-7C90DC3F4F46}" destId="{737B62D0-B6DA-4D71-B457-AA268E6E2191}" srcOrd="1" destOrd="0" presId="urn:microsoft.com/office/officeart/2005/8/layout/hierarchy1"/>
    <dgm:cxn modelId="{F8C76AEE-8AB0-4899-BE0B-DC7DC5AFF163}" type="presParOf" srcId="{18257A20-E155-4B09-9C5C-493CD81FDA88}" destId="{15954353-D9A3-4EE7-B036-50E486DBAA5F}" srcOrd="1" destOrd="0" presId="urn:microsoft.com/office/officeart/2005/8/layout/hierarchy1"/>
    <dgm:cxn modelId="{48B09D9A-6DC7-45EC-814C-378367450F85}" type="presParOf" srcId="{FFDBCA6E-0776-425E-A2F5-F7E8AB0C685E}" destId="{C4345CB2-B43A-4A21-A8A7-C9647657F144}" srcOrd="8" destOrd="0" presId="urn:microsoft.com/office/officeart/2005/8/layout/hierarchy1"/>
    <dgm:cxn modelId="{759EF85D-67DC-48ED-BA18-B73CE230BC73}" type="presParOf" srcId="{FFDBCA6E-0776-425E-A2F5-F7E8AB0C685E}" destId="{0147F619-A5FA-48D4-90CB-94AD9CEF0A38}" srcOrd="9" destOrd="0" presId="urn:microsoft.com/office/officeart/2005/8/layout/hierarchy1"/>
    <dgm:cxn modelId="{7C3DAD50-5D24-4127-8521-A81E331F9256}" type="presParOf" srcId="{0147F619-A5FA-48D4-90CB-94AD9CEF0A38}" destId="{BF860114-2B18-4982-9D77-CA98E861881A}" srcOrd="0" destOrd="0" presId="urn:microsoft.com/office/officeart/2005/8/layout/hierarchy1"/>
    <dgm:cxn modelId="{D09B5C6E-82A7-4D57-B2D8-D96F2AB55F69}" type="presParOf" srcId="{BF860114-2B18-4982-9D77-CA98E861881A}" destId="{2FD8D531-9A3E-418F-BFD0-A3B98789704E}" srcOrd="0" destOrd="0" presId="urn:microsoft.com/office/officeart/2005/8/layout/hierarchy1"/>
    <dgm:cxn modelId="{00DDABB4-8BA5-465C-BD27-51BC82301D21}" type="presParOf" srcId="{BF860114-2B18-4982-9D77-CA98E861881A}" destId="{A69D7C1D-2DD1-4079-BB4B-56DB73E26013}" srcOrd="1" destOrd="0" presId="urn:microsoft.com/office/officeart/2005/8/layout/hierarchy1"/>
    <dgm:cxn modelId="{12674E21-ADC8-44D9-BE28-F9F84488DF39}" type="presParOf" srcId="{0147F619-A5FA-48D4-90CB-94AD9CEF0A38}" destId="{87139A6F-B6B9-4010-973C-4367E1B26F5E}" srcOrd="1" destOrd="0" presId="urn:microsoft.com/office/officeart/2005/8/layout/hierarchy1"/>
    <dgm:cxn modelId="{ABFCF064-33F4-429F-B0AC-D200919175DD}" type="presParOf" srcId="{B42B6E09-DA87-4F49-ADB5-3B1610C65375}" destId="{64E774AC-00C6-4C11-94FE-1C7E5421F77D}" srcOrd="2" destOrd="0" presId="urn:microsoft.com/office/officeart/2005/8/layout/hierarchy1"/>
    <dgm:cxn modelId="{BF3C5BAA-3F18-4A22-9607-AD9F3096A5B0}" type="presParOf" srcId="{B42B6E09-DA87-4F49-ADB5-3B1610C65375}" destId="{909B5290-61EA-415F-8A9D-15246750F3F1}" srcOrd="3" destOrd="0" presId="urn:microsoft.com/office/officeart/2005/8/layout/hierarchy1"/>
    <dgm:cxn modelId="{EBDFE3FF-678F-434D-B1E5-F95FBBDC21F7}" type="presParOf" srcId="{909B5290-61EA-415F-8A9D-15246750F3F1}" destId="{D5CD045B-72C1-42DD-915D-FCB3CAF3F8B3}" srcOrd="0" destOrd="0" presId="urn:microsoft.com/office/officeart/2005/8/layout/hierarchy1"/>
    <dgm:cxn modelId="{8E5E25F6-1274-4694-9B64-67390A792937}" type="presParOf" srcId="{D5CD045B-72C1-42DD-915D-FCB3CAF3F8B3}" destId="{B1D21153-A30E-4339-9167-F0A8D9522469}" srcOrd="0" destOrd="0" presId="urn:microsoft.com/office/officeart/2005/8/layout/hierarchy1"/>
    <dgm:cxn modelId="{C1B5D83F-55C6-48E1-9E7C-89F37B9F4162}" type="presParOf" srcId="{D5CD045B-72C1-42DD-915D-FCB3CAF3F8B3}" destId="{BB0A0D7B-F8E9-45F3-A3C8-784AB098D802}" srcOrd="1" destOrd="0" presId="urn:microsoft.com/office/officeart/2005/8/layout/hierarchy1"/>
    <dgm:cxn modelId="{C357678E-5FD8-481F-A84E-5154DA5D903D}" type="presParOf" srcId="{909B5290-61EA-415F-8A9D-15246750F3F1}" destId="{E6E6DE0E-6729-4310-8C63-0BFAD841CCA6}" srcOrd="1" destOrd="0" presId="urn:microsoft.com/office/officeart/2005/8/layout/hierarchy1"/>
    <dgm:cxn modelId="{C6EE0DA2-068C-4B63-85E1-27BE8B5C4506}" type="presParOf" srcId="{E6E6DE0E-6729-4310-8C63-0BFAD841CCA6}" destId="{E8A6BCAF-D219-406B-9DF8-3AE9894F4716}" srcOrd="0" destOrd="0" presId="urn:microsoft.com/office/officeart/2005/8/layout/hierarchy1"/>
    <dgm:cxn modelId="{13F48F11-34FF-4E85-B300-D6C242883811}" type="presParOf" srcId="{E6E6DE0E-6729-4310-8C63-0BFAD841CCA6}" destId="{0ECE147C-5B03-4BF9-87E8-59CDDC2E537C}" srcOrd="1" destOrd="0" presId="urn:microsoft.com/office/officeart/2005/8/layout/hierarchy1"/>
    <dgm:cxn modelId="{E8E29C9C-D918-45E2-A620-850B9C032C2A}" type="presParOf" srcId="{0ECE147C-5B03-4BF9-87E8-59CDDC2E537C}" destId="{A32F4EB0-B360-499E-9AC7-10EC01FDF59A}" srcOrd="0" destOrd="0" presId="urn:microsoft.com/office/officeart/2005/8/layout/hierarchy1"/>
    <dgm:cxn modelId="{ACE0687E-F853-4718-BCFA-FF0B5121F9CA}" type="presParOf" srcId="{A32F4EB0-B360-499E-9AC7-10EC01FDF59A}" destId="{F3DAF895-1A2C-4F12-BE8D-FE3297FEF91C}" srcOrd="0" destOrd="0" presId="urn:microsoft.com/office/officeart/2005/8/layout/hierarchy1"/>
    <dgm:cxn modelId="{24035692-A515-45B7-876E-B8C52CC5EE17}" type="presParOf" srcId="{A32F4EB0-B360-499E-9AC7-10EC01FDF59A}" destId="{3C216DE2-633B-4C94-AFB7-D5FF7A643AF2}" srcOrd="1" destOrd="0" presId="urn:microsoft.com/office/officeart/2005/8/layout/hierarchy1"/>
    <dgm:cxn modelId="{6FCD90E0-0EAE-4A7E-A92C-B90AAC97A89B}" type="presParOf" srcId="{0ECE147C-5B03-4BF9-87E8-59CDDC2E537C}" destId="{AEEEEDE0-51DB-4C46-89A5-A188F2172BFF}" srcOrd="1" destOrd="0" presId="urn:microsoft.com/office/officeart/2005/8/layout/hierarchy1"/>
    <dgm:cxn modelId="{75CF1198-E565-4CF3-A802-AA1CF688A0FA}" type="presParOf" srcId="{E6E6DE0E-6729-4310-8C63-0BFAD841CCA6}" destId="{A22F98A0-A70F-4564-907A-0CD2F91FF2EE}" srcOrd="2" destOrd="0" presId="urn:microsoft.com/office/officeart/2005/8/layout/hierarchy1"/>
    <dgm:cxn modelId="{5FC60587-729F-4405-B315-49119964614A}" type="presParOf" srcId="{E6E6DE0E-6729-4310-8C63-0BFAD841CCA6}" destId="{9C065EE0-9067-46C3-AFF3-8C7E535872A9}" srcOrd="3" destOrd="0" presId="urn:microsoft.com/office/officeart/2005/8/layout/hierarchy1"/>
    <dgm:cxn modelId="{1CB0E1E3-C419-4547-ABC0-3E8F6428D8B7}" type="presParOf" srcId="{9C065EE0-9067-46C3-AFF3-8C7E535872A9}" destId="{BD8946F4-75CA-4230-A562-8B8F77979604}" srcOrd="0" destOrd="0" presId="urn:microsoft.com/office/officeart/2005/8/layout/hierarchy1"/>
    <dgm:cxn modelId="{8E1B125F-6F54-4F8A-9098-00FF6098AEBF}" type="presParOf" srcId="{BD8946F4-75CA-4230-A562-8B8F77979604}" destId="{2B5664F5-EF6F-405D-BC32-19119B65394D}" srcOrd="0" destOrd="0" presId="urn:microsoft.com/office/officeart/2005/8/layout/hierarchy1"/>
    <dgm:cxn modelId="{A1C505BE-1F98-4043-8749-1628604508D3}" type="presParOf" srcId="{BD8946F4-75CA-4230-A562-8B8F77979604}" destId="{62186E5A-3418-4BF3-9100-6720B2F1E6AC}" srcOrd="1" destOrd="0" presId="urn:microsoft.com/office/officeart/2005/8/layout/hierarchy1"/>
    <dgm:cxn modelId="{B47951E3-3623-4AC7-9FBB-20DE088A111A}" type="presParOf" srcId="{9C065EE0-9067-46C3-AFF3-8C7E535872A9}" destId="{827BABE5-1A2E-40C0-B6FF-D381F7D50755}" srcOrd="1" destOrd="0" presId="urn:microsoft.com/office/officeart/2005/8/layout/hierarchy1"/>
    <dgm:cxn modelId="{C2568B3D-1118-418F-8625-C0943FF80172}" type="presParOf" srcId="{E6E6DE0E-6729-4310-8C63-0BFAD841CCA6}" destId="{80DB5CB4-C2A4-43E5-8D8D-9CF0A4519B0C}" srcOrd="4" destOrd="0" presId="urn:microsoft.com/office/officeart/2005/8/layout/hierarchy1"/>
    <dgm:cxn modelId="{5CBACE22-CD90-44A2-A0C6-7420C0316B26}" type="presParOf" srcId="{E6E6DE0E-6729-4310-8C63-0BFAD841CCA6}" destId="{3686B442-744D-42E5-B63B-67D8DC9EB54E}" srcOrd="5" destOrd="0" presId="urn:microsoft.com/office/officeart/2005/8/layout/hierarchy1"/>
    <dgm:cxn modelId="{7A185281-D73F-4012-8264-8007A796CC99}" type="presParOf" srcId="{3686B442-744D-42E5-B63B-67D8DC9EB54E}" destId="{EFF7EB9A-F2EF-4659-A70B-4C7F4EA4F813}" srcOrd="0" destOrd="0" presId="urn:microsoft.com/office/officeart/2005/8/layout/hierarchy1"/>
    <dgm:cxn modelId="{D388B06A-3926-4420-BAC3-CF6351B100E9}" type="presParOf" srcId="{EFF7EB9A-F2EF-4659-A70B-4C7F4EA4F813}" destId="{56463840-E8BE-4D31-A118-DA78F1AD918B}" srcOrd="0" destOrd="0" presId="urn:microsoft.com/office/officeart/2005/8/layout/hierarchy1"/>
    <dgm:cxn modelId="{C0E55A9B-4079-4445-84B8-11097AB4A192}" type="presParOf" srcId="{EFF7EB9A-F2EF-4659-A70B-4C7F4EA4F813}" destId="{D0BC0B4C-3BFC-4D68-B634-55FAE4C52D48}" srcOrd="1" destOrd="0" presId="urn:microsoft.com/office/officeart/2005/8/layout/hierarchy1"/>
    <dgm:cxn modelId="{0C83391E-BCDB-4D08-B589-3575551CC4EB}" type="presParOf" srcId="{3686B442-744D-42E5-B63B-67D8DC9EB54E}" destId="{FC9B8709-FDFA-4C7B-A9C5-2BBAB0784164}" srcOrd="1" destOrd="0" presId="urn:microsoft.com/office/officeart/2005/8/layout/hierarchy1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B5CB4-C2A4-43E5-8D8D-9CF0A4519B0C}">
      <dsp:nvSpPr>
        <dsp:cNvPr id="0" name=""/>
        <dsp:cNvSpPr/>
      </dsp:nvSpPr>
      <dsp:spPr>
        <a:xfrm>
          <a:off x="6951581" y="2491070"/>
          <a:ext cx="1084210" cy="25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14"/>
              </a:lnTo>
              <a:lnTo>
                <a:pt x="1084210" y="175814"/>
              </a:lnTo>
              <a:lnTo>
                <a:pt x="108421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F98A0-A70F-4564-907A-0CD2F91FF2EE}">
      <dsp:nvSpPr>
        <dsp:cNvPr id="0" name=""/>
        <dsp:cNvSpPr/>
      </dsp:nvSpPr>
      <dsp:spPr>
        <a:xfrm>
          <a:off x="6905861" y="2491070"/>
          <a:ext cx="91440" cy="257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6BCAF-D219-406B-9DF8-3AE9894F4716}">
      <dsp:nvSpPr>
        <dsp:cNvPr id="0" name=""/>
        <dsp:cNvSpPr/>
      </dsp:nvSpPr>
      <dsp:spPr>
        <a:xfrm>
          <a:off x="5867370" y="2491070"/>
          <a:ext cx="1084210" cy="257992"/>
        </a:xfrm>
        <a:custGeom>
          <a:avLst/>
          <a:gdLst/>
          <a:ahLst/>
          <a:cxnLst/>
          <a:rect l="0" t="0" r="0" b="0"/>
          <a:pathLst>
            <a:path>
              <a:moveTo>
                <a:pt x="1084210" y="0"/>
              </a:moveTo>
              <a:lnTo>
                <a:pt x="1084210" y="175814"/>
              </a:lnTo>
              <a:lnTo>
                <a:pt x="0" y="175814"/>
              </a:lnTo>
              <a:lnTo>
                <a:pt x="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774AC-00C6-4C11-94FE-1C7E5421F77D}">
      <dsp:nvSpPr>
        <dsp:cNvPr id="0" name=""/>
        <dsp:cNvSpPr/>
      </dsp:nvSpPr>
      <dsp:spPr>
        <a:xfrm>
          <a:off x="4783159" y="1669781"/>
          <a:ext cx="2168421" cy="25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14"/>
              </a:lnTo>
              <a:lnTo>
                <a:pt x="2168421" y="175814"/>
              </a:lnTo>
              <a:lnTo>
                <a:pt x="2168421" y="2579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45CB2-B43A-4A21-A8A7-C9647657F144}">
      <dsp:nvSpPr>
        <dsp:cNvPr id="0" name=""/>
        <dsp:cNvSpPr/>
      </dsp:nvSpPr>
      <dsp:spPr>
        <a:xfrm>
          <a:off x="2614738" y="2491070"/>
          <a:ext cx="2168421" cy="25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14"/>
              </a:lnTo>
              <a:lnTo>
                <a:pt x="2168421" y="175814"/>
              </a:lnTo>
              <a:lnTo>
                <a:pt x="2168421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80856-B983-4EC7-BBF8-4C880CD33CDC}">
      <dsp:nvSpPr>
        <dsp:cNvPr id="0" name=""/>
        <dsp:cNvSpPr/>
      </dsp:nvSpPr>
      <dsp:spPr>
        <a:xfrm>
          <a:off x="2614738" y="2491070"/>
          <a:ext cx="1084210" cy="25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14"/>
              </a:lnTo>
              <a:lnTo>
                <a:pt x="1084210" y="175814"/>
              </a:lnTo>
              <a:lnTo>
                <a:pt x="108421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CA83E-3839-455A-A2BD-8081CF17AC84}">
      <dsp:nvSpPr>
        <dsp:cNvPr id="0" name=""/>
        <dsp:cNvSpPr/>
      </dsp:nvSpPr>
      <dsp:spPr>
        <a:xfrm>
          <a:off x="2569018" y="2491070"/>
          <a:ext cx="91440" cy="257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D61F0-9F5F-4418-9727-FA173FACB104}">
      <dsp:nvSpPr>
        <dsp:cNvPr id="0" name=""/>
        <dsp:cNvSpPr/>
      </dsp:nvSpPr>
      <dsp:spPr>
        <a:xfrm>
          <a:off x="1530527" y="2491070"/>
          <a:ext cx="1084210" cy="257992"/>
        </a:xfrm>
        <a:custGeom>
          <a:avLst/>
          <a:gdLst/>
          <a:ahLst/>
          <a:cxnLst/>
          <a:rect l="0" t="0" r="0" b="0"/>
          <a:pathLst>
            <a:path>
              <a:moveTo>
                <a:pt x="1084210" y="0"/>
              </a:moveTo>
              <a:lnTo>
                <a:pt x="1084210" y="175814"/>
              </a:lnTo>
              <a:lnTo>
                <a:pt x="0" y="175814"/>
              </a:lnTo>
              <a:lnTo>
                <a:pt x="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E8D8F-20E2-4F7D-AED8-8BFC5FA91835}">
      <dsp:nvSpPr>
        <dsp:cNvPr id="0" name=""/>
        <dsp:cNvSpPr/>
      </dsp:nvSpPr>
      <dsp:spPr>
        <a:xfrm>
          <a:off x="446316" y="2491070"/>
          <a:ext cx="2168421" cy="257992"/>
        </a:xfrm>
        <a:custGeom>
          <a:avLst/>
          <a:gdLst/>
          <a:ahLst/>
          <a:cxnLst/>
          <a:rect l="0" t="0" r="0" b="0"/>
          <a:pathLst>
            <a:path>
              <a:moveTo>
                <a:pt x="2168421" y="0"/>
              </a:moveTo>
              <a:lnTo>
                <a:pt x="2168421" y="175814"/>
              </a:lnTo>
              <a:lnTo>
                <a:pt x="0" y="175814"/>
              </a:lnTo>
              <a:lnTo>
                <a:pt x="0" y="25799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BB8E4-F583-40BD-B0D7-8A61D65F2E8A}">
      <dsp:nvSpPr>
        <dsp:cNvPr id="0" name=""/>
        <dsp:cNvSpPr/>
      </dsp:nvSpPr>
      <dsp:spPr>
        <a:xfrm>
          <a:off x="2614738" y="1669781"/>
          <a:ext cx="2168421" cy="257992"/>
        </a:xfrm>
        <a:custGeom>
          <a:avLst/>
          <a:gdLst/>
          <a:ahLst/>
          <a:cxnLst/>
          <a:rect l="0" t="0" r="0" b="0"/>
          <a:pathLst>
            <a:path>
              <a:moveTo>
                <a:pt x="2168421" y="0"/>
              </a:moveTo>
              <a:lnTo>
                <a:pt x="2168421" y="175814"/>
              </a:lnTo>
              <a:lnTo>
                <a:pt x="0" y="175814"/>
              </a:lnTo>
              <a:lnTo>
                <a:pt x="0" y="2579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D2D5D-8027-4343-AED0-D03F4CCD10F2}">
      <dsp:nvSpPr>
        <dsp:cNvPr id="0" name=""/>
        <dsp:cNvSpPr/>
      </dsp:nvSpPr>
      <dsp:spPr>
        <a:xfrm>
          <a:off x="4339618" y="1106484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F2CFB-5F2E-4701-BA41-5096934C3FF8}">
      <dsp:nvSpPr>
        <dsp:cNvPr id="0" name=""/>
        <dsp:cNvSpPr/>
      </dsp:nvSpPr>
      <dsp:spPr>
        <a:xfrm>
          <a:off x="4438183" y="1200120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Reducing the Equity Gap in Health and Health Care</a:t>
          </a:r>
          <a:endParaRPr lang="en-CA" sz="800" kern="1200" dirty="0"/>
        </a:p>
      </dsp:txBody>
      <dsp:txXfrm>
        <a:off x="4454681" y="1216618"/>
        <a:ext cx="854085" cy="530300"/>
      </dsp:txXfrm>
    </dsp:sp>
    <dsp:sp modelId="{E6576B63-DA30-4403-8767-42366B15965E}">
      <dsp:nvSpPr>
        <dsp:cNvPr id="0" name=""/>
        <dsp:cNvSpPr/>
      </dsp:nvSpPr>
      <dsp:spPr>
        <a:xfrm>
          <a:off x="2171197" y="192777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89F70-49B4-485F-82CF-54D9DCC6C737}">
      <dsp:nvSpPr>
        <dsp:cNvPr id="0" name=""/>
        <dsp:cNvSpPr/>
      </dsp:nvSpPr>
      <dsp:spPr>
        <a:xfrm>
          <a:off x="2269761" y="2021410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Health and Healthcare  Access</a:t>
          </a:r>
          <a:endParaRPr lang="en-CA" sz="800" kern="1200" dirty="0"/>
        </a:p>
      </dsp:txBody>
      <dsp:txXfrm>
        <a:off x="2286259" y="2037908"/>
        <a:ext cx="854085" cy="530300"/>
      </dsp:txXfrm>
    </dsp:sp>
    <dsp:sp modelId="{BB79FC48-00DD-48E2-8460-148BDCF109A6}">
      <dsp:nvSpPr>
        <dsp:cNvPr id="0" name=""/>
        <dsp:cNvSpPr/>
      </dsp:nvSpPr>
      <dsp:spPr>
        <a:xfrm>
          <a:off x="2775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EF9D4-94D1-4972-882D-C4D26A88E9B2}">
      <dsp:nvSpPr>
        <dsp:cNvPr id="0" name=""/>
        <dsp:cNvSpPr/>
      </dsp:nvSpPr>
      <dsp:spPr>
        <a:xfrm>
          <a:off x="101340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Role of PHN in Postpartum Home visiting </a:t>
          </a:r>
          <a:endParaRPr lang="en-CA" sz="800" kern="1200" dirty="0"/>
        </a:p>
      </dsp:txBody>
      <dsp:txXfrm>
        <a:off x="117838" y="2859197"/>
        <a:ext cx="854085" cy="530300"/>
      </dsp:txXfrm>
    </dsp:sp>
    <dsp:sp modelId="{D9695677-51CD-4A38-AA1F-6240646DC4E4}">
      <dsp:nvSpPr>
        <dsp:cNvPr id="0" name=""/>
        <dsp:cNvSpPr/>
      </dsp:nvSpPr>
      <dsp:spPr>
        <a:xfrm>
          <a:off x="1086986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14A1D-5901-4284-A8E4-51EF3A7A632B}">
      <dsp:nvSpPr>
        <dsp:cNvPr id="0" name=""/>
        <dsp:cNvSpPr/>
      </dsp:nvSpPr>
      <dsp:spPr>
        <a:xfrm>
          <a:off x="1185551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E-Track: HIV AIDS Surveillance in Canada</a:t>
          </a:r>
          <a:endParaRPr lang="en-CA" sz="800" kern="1200" dirty="0"/>
        </a:p>
      </dsp:txBody>
      <dsp:txXfrm>
        <a:off x="1202049" y="2859197"/>
        <a:ext cx="854085" cy="530300"/>
      </dsp:txXfrm>
    </dsp:sp>
    <dsp:sp modelId="{FCD9657D-B77E-4CEE-ABCA-DCB3B5E521A8}">
      <dsp:nvSpPr>
        <dsp:cNvPr id="0" name=""/>
        <dsp:cNvSpPr/>
      </dsp:nvSpPr>
      <dsp:spPr>
        <a:xfrm>
          <a:off x="2171197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9A380-79F4-4A16-97E1-7CDB23C645E3}">
      <dsp:nvSpPr>
        <dsp:cNvPr id="0" name=""/>
        <dsp:cNvSpPr/>
      </dsp:nvSpPr>
      <dsp:spPr>
        <a:xfrm>
          <a:off x="2269761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Optimizing food choices during Pregnancy and early Postpartum</a:t>
          </a:r>
          <a:endParaRPr lang="en-CA" sz="800" kern="1200" dirty="0"/>
        </a:p>
      </dsp:txBody>
      <dsp:txXfrm>
        <a:off x="2286259" y="2859197"/>
        <a:ext cx="854085" cy="530300"/>
      </dsp:txXfrm>
    </dsp:sp>
    <dsp:sp modelId="{8DC83305-4952-41FB-B98B-4D37F3225F2C}">
      <dsp:nvSpPr>
        <dsp:cNvPr id="0" name=""/>
        <dsp:cNvSpPr/>
      </dsp:nvSpPr>
      <dsp:spPr>
        <a:xfrm>
          <a:off x="3255408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B62D0-B6DA-4D71-B457-AA268E6E2191}">
      <dsp:nvSpPr>
        <dsp:cNvPr id="0" name=""/>
        <dsp:cNvSpPr/>
      </dsp:nvSpPr>
      <dsp:spPr>
        <a:xfrm>
          <a:off x="3353972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HIV vulnerabilities and  Resilience among ACB  heterosexual  men </a:t>
          </a:r>
          <a:endParaRPr lang="en-CA" sz="800" kern="1200" dirty="0"/>
        </a:p>
      </dsp:txBody>
      <dsp:txXfrm>
        <a:off x="3370470" y="2859197"/>
        <a:ext cx="854085" cy="530300"/>
      </dsp:txXfrm>
    </dsp:sp>
    <dsp:sp modelId="{2FD8D531-9A3E-418F-BFD0-A3B98789704E}">
      <dsp:nvSpPr>
        <dsp:cNvPr id="0" name=""/>
        <dsp:cNvSpPr/>
      </dsp:nvSpPr>
      <dsp:spPr>
        <a:xfrm>
          <a:off x="4339618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D7C1D-2DD1-4079-BB4B-56DB73E26013}">
      <dsp:nvSpPr>
        <dsp:cNvPr id="0" name=""/>
        <dsp:cNvSpPr/>
      </dsp:nvSpPr>
      <dsp:spPr>
        <a:xfrm>
          <a:off x="4438183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Using MIP to improve MNCH in  Nigeria </a:t>
          </a:r>
          <a:endParaRPr lang="en-CA" sz="800" kern="1200" dirty="0"/>
        </a:p>
      </dsp:txBody>
      <dsp:txXfrm>
        <a:off x="4454681" y="2859197"/>
        <a:ext cx="854085" cy="530300"/>
      </dsp:txXfrm>
    </dsp:sp>
    <dsp:sp modelId="{B1D21153-A30E-4339-9167-F0A8D9522469}">
      <dsp:nvSpPr>
        <dsp:cNvPr id="0" name=""/>
        <dsp:cNvSpPr/>
      </dsp:nvSpPr>
      <dsp:spPr>
        <a:xfrm>
          <a:off x="6508040" y="192777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A0D7B-F8E9-45F3-A3C8-784AB098D802}">
      <dsp:nvSpPr>
        <dsp:cNvPr id="0" name=""/>
        <dsp:cNvSpPr/>
      </dsp:nvSpPr>
      <dsp:spPr>
        <a:xfrm>
          <a:off x="6606604" y="2021410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Human Resources for Health </a:t>
          </a:r>
          <a:endParaRPr lang="en-CA" sz="800" kern="1200" dirty="0"/>
        </a:p>
      </dsp:txBody>
      <dsp:txXfrm>
        <a:off x="6623102" y="2037908"/>
        <a:ext cx="854085" cy="530300"/>
      </dsp:txXfrm>
    </dsp:sp>
    <dsp:sp modelId="{F3DAF895-1A2C-4F12-BE8D-FE3297FEF91C}">
      <dsp:nvSpPr>
        <dsp:cNvPr id="0" name=""/>
        <dsp:cNvSpPr/>
      </dsp:nvSpPr>
      <dsp:spPr>
        <a:xfrm>
          <a:off x="5423829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16DE2-633B-4C94-AFB7-D5FF7A643AF2}">
      <dsp:nvSpPr>
        <dsp:cNvPr id="0" name=""/>
        <dsp:cNvSpPr/>
      </dsp:nvSpPr>
      <dsp:spPr>
        <a:xfrm>
          <a:off x="5522394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Carnegie ADF-Engaging in Strategic collaborations</a:t>
          </a:r>
          <a:endParaRPr lang="en-CA" sz="800" kern="1200" dirty="0"/>
        </a:p>
      </dsp:txBody>
      <dsp:txXfrm>
        <a:off x="5538892" y="2859197"/>
        <a:ext cx="854085" cy="530300"/>
      </dsp:txXfrm>
    </dsp:sp>
    <dsp:sp modelId="{2B5664F5-EF6F-405D-BC32-19119B65394D}">
      <dsp:nvSpPr>
        <dsp:cNvPr id="0" name=""/>
        <dsp:cNvSpPr/>
      </dsp:nvSpPr>
      <dsp:spPr>
        <a:xfrm>
          <a:off x="6508040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86E5A-3418-4BF3-9100-6720B2F1E6AC}">
      <dsp:nvSpPr>
        <dsp:cNvPr id="0" name=""/>
        <dsp:cNvSpPr/>
      </dsp:nvSpPr>
      <dsp:spPr>
        <a:xfrm>
          <a:off x="6606604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Recruitment and Retention of Aboriginal Student </a:t>
          </a:r>
          <a:endParaRPr lang="en-CA" sz="800" kern="1200" dirty="0"/>
        </a:p>
      </dsp:txBody>
      <dsp:txXfrm>
        <a:off x="6623102" y="2859197"/>
        <a:ext cx="854085" cy="530300"/>
      </dsp:txXfrm>
    </dsp:sp>
    <dsp:sp modelId="{56463840-E8BE-4D31-A118-DA78F1AD918B}">
      <dsp:nvSpPr>
        <dsp:cNvPr id="0" name=""/>
        <dsp:cNvSpPr/>
      </dsp:nvSpPr>
      <dsp:spPr>
        <a:xfrm>
          <a:off x="7592251" y="2749063"/>
          <a:ext cx="887081" cy="563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C0B4C-3BFC-4D68-B634-55FAE4C52D48}">
      <dsp:nvSpPr>
        <dsp:cNvPr id="0" name=""/>
        <dsp:cNvSpPr/>
      </dsp:nvSpPr>
      <dsp:spPr>
        <a:xfrm>
          <a:off x="7690815" y="2842699"/>
          <a:ext cx="887081" cy="563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800" kern="1200" dirty="0" smtClean="0"/>
            <a:t>Interdisciplinary practice to Improve MNCH in  Nigeria </a:t>
          </a:r>
          <a:endParaRPr lang="en-CA" sz="800" kern="1200" dirty="0"/>
        </a:p>
      </dsp:txBody>
      <dsp:txXfrm>
        <a:off x="7707313" y="2859197"/>
        <a:ext cx="854085" cy="530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60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41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35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34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949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99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866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918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06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69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647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1BC6-E7BA-43DC-BB33-A42F27E43F5B}" type="datetimeFigureOut">
              <a:rPr lang="fr-CA" smtClean="0"/>
              <a:t>2015-10-13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6184-AFA7-4C8F-B229-5F9C241A9C3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65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.uottawa.ca/chairdasilva/index.htm" TargetMode="External"/><Relationship Id="rId5" Type="http://schemas.openxmlformats.org/officeDocument/2006/relationships/hyperlink" Target="mailto:jetowa@uottawa.ca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 4"/>
          <p:cNvPicPr>
            <a:picLocks noChangeAspect="1"/>
          </p:cNvPicPr>
          <p:nvPr/>
        </p:nvPicPr>
        <p:blipFill>
          <a:blip r:embed="rId3" cstate="print"/>
          <a:srcRect l="30266" t="28510" r="26765" b="34808"/>
          <a:stretch>
            <a:fillRect/>
          </a:stretch>
        </p:blipFill>
        <p:spPr bwMode="auto">
          <a:xfrm>
            <a:off x="2674938" y="1844824"/>
            <a:ext cx="6469062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692697"/>
            <a:ext cx="8964488" cy="2312442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100000"/>
              </a:spcBef>
              <a:spcAft>
                <a:spcPct val="35000"/>
              </a:spcAft>
            </a:pPr>
            <a:r>
              <a:rPr lang="en-CA" b="1" dirty="0" smtClean="0">
                <a:solidFill>
                  <a:srgbClr val="8B2929"/>
                </a:solidFill>
              </a:rPr>
              <a:t>REDUCING THE EQUITY GAP IN HEALTH AND HEALTH CARE</a:t>
            </a:r>
            <a:endParaRPr lang="en-CA" b="1" dirty="0">
              <a:solidFill>
                <a:srgbClr val="8B2929"/>
              </a:solidFill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 rot="10800000" flipV="1">
            <a:off x="827088" y="3374475"/>
            <a:ext cx="61211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A" sz="1600" b="1" dirty="0" smtClean="0">
                <a:solidFill>
                  <a:schemeClr val="tx2"/>
                </a:solidFill>
              </a:rPr>
              <a:t>Josephine Etowa RM, RN, BSc.N, MN, PhD </a:t>
            </a:r>
          </a:p>
          <a:p>
            <a:pPr algn="ctr">
              <a:spcBef>
                <a:spcPts val="0"/>
              </a:spcBef>
            </a:pPr>
            <a:r>
              <a:rPr lang="fr-CA" sz="1600" b="1" dirty="0" smtClean="0">
                <a:solidFill>
                  <a:schemeClr val="tx2"/>
                </a:solidFill>
              </a:rPr>
              <a:t>Associate Professor, Loyer-DaSilva Research Chair in Public Health Nursing, University of Ottawa, Canada</a:t>
            </a:r>
          </a:p>
          <a:p>
            <a:pPr algn="ctr">
              <a:spcBef>
                <a:spcPts val="0"/>
              </a:spcBef>
            </a:pPr>
            <a:endParaRPr lang="fr-CA" sz="16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CA" sz="1600" b="1" dirty="0" smtClean="0">
                <a:solidFill>
                  <a:srgbClr val="FF0000"/>
                </a:solidFill>
              </a:rPr>
              <a:t>Journal of Pregnancy and Child Health </a:t>
            </a:r>
          </a:p>
          <a:p>
            <a:pPr algn="ctr">
              <a:spcBef>
                <a:spcPts val="0"/>
              </a:spcBef>
            </a:pPr>
            <a:r>
              <a:rPr lang="en-CA" sz="1600" b="1" dirty="0" smtClean="0">
                <a:solidFill>
                  <a:srgbClr val="FF0000"/>
                </a:solidFill>
              </a:rPr>
              <a:t>Research Profile Presentation</a:t>
            </a:r>
          </a:p>
          <a:p>
            <a:pPr algn="ctr">
              <a:spcBef>
                <a:spcPts val="0"/>
              </a:spcBef>
            </a:pPr>
            <a:r>
              <a:rPr lang="en-CA" sz="1600" b="1" dirty="0" smtClean="0">
                <a:solidFill>
                  <a:srgbClr val="FF0000"/>
                </a:solidFill>
              </a:rPr>
              <a:t>August 25, 2014, 2013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3079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869160"/>
            <a:ext cx="24482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61138"/>
            <a:ext cx="9144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21" y="0"/>
            <a:ext cx="1413979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9600" b="1" dirty="0" smtClean="0">
                <a:solidFill>
                  <a:srgbClr val="8B2929"/>
                </a:solidFill>
              </a:rPr>
              <a:t>CURRENT PROJECT: MIP-MNCH in Nigeria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3452" y="1051612"/>
            <a:ext cx="86490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Using Multiple Intervention Program (MIP) Framework to Improve Maternal, Newborn and Child Health Outcomes:  an Interdisciplinary Approach for Community Empowerment and Health Improvement in Rivers State of </a:t>
            </a: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Nigeria</a:t>
            </a:r>
          </a:p>
          <a:p>
            <a:endParaRPr lang="en-CA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Project is supported by the Global Health Research Initiative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in Canada and seeks to: </a:t>
            </a:r>
            <a:endParaRPr lang="en-C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provide answers to why rural women attend ANC at public health centres and yet deliver at home or with traditional birth attendants; </a:t>
            </a:r>
            <a:endParaRPr lang="en-C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why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urban women attend ANC at public health facilities but prefer to deliver at private clinics/hospitals. </a:t>
            </a:r>
            <a:endParaRPr lang="en-C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will also examine how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a novel service-provider twinning approach can train health workers to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mothers and their families to foster more deliveries at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the public health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facilities.</a:t>
            </a:r>
          </a:p>
          <a:p>
            <a:endParaRPr lang="en-CA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b="1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9600" b="1" dirty="0" smtClean="0">
                <a:solidFill>
                  <a:srgbClr val="8B2929"/>
                </a:solidFill>
              </a:rPr>
              <a:t>CURRENT PROJECT: Early Home Visiting 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srgbClr val="960000"/>
                </a:solidFill>
              </a:rPr>
              <a:t>Listening </a:t>
            </a:r>
            <a:r>
              <a:rPr lang="en-CA" b="1" u="sng" dirty="0">
                <a:solidFill>
                  <a:srgbClr val="960000"/>
                </a:solidFill>
              </a:rPr>
              <a:t>to the voices of mothers and public health nurses regarding early home visits (EHVs).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rgbClr val="960000"/>
                </a:solidFill>
              </a:rPr>
              <a:t>The </a:t>
            </a:r>
            <a:r>
              <a:rPr lang="en-CA" dirty="0" smtClean="0">
                <a:solidFill>
                  <a:srgbClr val="960000"/>
                </a:solidFill>
              </a:rPr>
              <a:t>3-year project </a:t>
            </a:r>
            <a:r>
              <a:rPr lang="en-CA" dirty="0">
                <a:solidFill>
                  <a:srgbClr val="960000"/>
                </a:solidFill>
              </a:rPr>
              <a:t>is exploring </a:t>
            </a:r>
            <a:r>
              <a:rPr lang="en-CA" b="1" u="sng" dirty="0">
                <a:solidFill>
                  <a:srgbClr val="960000"/>
                </a:solidFill>
              </a:rPr>
              <a:t>how universal and targeted early home visits (EHVs) programs for mothers and babies are organized, delivered,</a:t>
            </a:r>
            <a:r>
              <a:rPr lang="en-CA" dirty="0">
                <a:solidFill>
                  <a:srgbClr val="960000"/>
                </a:solidFill>
              </a:rPr>
              <a:t> and experienced from the perspectives of public health nurses, mothers, and managers in </a:t>
            </a:r>
            <a:r>
              <a:rPr lang="en-CA" dirty="0" smtClean="0">
                <a:solidFill>
                  <a:srgbClr val="960000"/>
                </a:solidFill>
              </a:rPr>
              <a:t>Canada. 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960000"/>
                </a:solidFill>
              </a:rPr>
              <a:t>It </a:t>
            </a:r>
            <a:r>
              <a:rPr lang="en-CA" dirty="0">
                <a:solidFill>
                  <a:srgbClr val="960000"/>
                </a:solidFill>
              </a:rPr>
              <a:t>a </a:t>
            </a:r>
            <a:r>
              <a:rPr lang="en-CA" b="1" u="sng" dirty="0">
                <a:solidFill>
                  <a:srgbClr val="960000"/>
                </a:solidFill>
              </a:rPr>
              <a:t>qualitative research </a:t>
            </a:r>
            <a:r>
              <a:rPr lang="en-CA" dirty="0">
                <a:solidFill>
                  <a:srgbClr val="960000"/>
                </a:solidFill>
              </a:rPr>
              <a:t>study with the Canadian site located within Public Health Services in Halifax, Nova Scotia which provides services to both rural and urban </a:t>
            </a:r>
            <a:r>
              <a:rPr lang="en-CA" dirty="0" smtClean="0">
                <a:solidFill>
                  <a:srgbClr val="960000"/>
                </a:solidFill>
              </a:rPr>
              <a:t>populations.</a:t>
            </a:r>
            <a:endParaRPr lang="en-CA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u="sng" dirty="0">
                <a:solidFill>
                  <a:srgbClr val="960000"/>
                </a:solidFill>
              </a:rPr>
              <a:t>Findings</a:t>
            </a:r>
            <a:r>
              <a:rPr lang="en-CA" dirty="0">
                <a:solidFill>
                  <a:srgbClr val="960000"/>
                </a:solidFill>
              </a:rPr>
              <a:t> from this study will </a:t>
            </a:r>
            <a:r>
              <a:rPr lang="en-CA" dirty="0" smtClean="0">
                <a:solidFill>
                  <a:srgbClr val="960000"/>
                </a:solidFill>
              </a:rPr>
              <a:t>add </a:t>
            </a:r>
            <a:r>
              <a:rPr lang="en-CA" dirty="0">
                <a:solidFill>
                  <a:srgbClr val="960000"/>
                </a:solidFill>
              </a:rPr>
              <a:t>to a timely international dialogue on universal and targeted early home visits that are conducted by public health nurses in collaboration with a diverse group of mothers, babies, and their families</a:t>
            </a:r>
            <a:r>
              <a:rPr lang="en-CA" dirty="0" smtClean="0">
                <a:solidFill>
                  <a:srgbClr val="96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CA" dirty="0" smtClean="0">
              <a:solidFill>
                <a:srgbClr val="96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960000"/>
                </a:solidFill>
              </a:rPr>
              <a:t> The </a:t>
            </a:r>
            <a:r>
              <a:rPr lang="en-CA" dirty="0">
                <a:solidFill>
                  <a:srgbClr val="960000"/>
                </a:solidFill>
              </a:rPr>
              <a:t>perspectives of PHNs, managers, and mothers will provide important information </a:t>
            </a:r>
            <a:r>
              <a:rPr lang="en-CA" dirty="0" smtClean="0">
                <a:solidFill>
                  <a:srgbClr val="960000"/>
                </a:solidFill>
              </a:rPr>
              <a:t>to improve EHVs </a:t>
            </a:r>
            <a:r>
              <a:rPr lang="en-CA" dirty="0">
                <a:solidFill>
                  <a:srgbClr val="960000"/>
                </a:solidFill>
              </a:rPr>
              <a:t>and health outcomes of mothers and their families. </a:t>
            </a:r>
          </a:p>
        </p:txBody>
      </p:sp>
    </p:spTree>
    <p:extLst>
      <p:ext uri="{BB962C8B-B14F-4D97-AF65-F5344CB8AC3E}">
        <p14:creationId xmlns:p14="http://schemas.microsoft.com/office/powerpoint/2010/main" val="26939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11200" b="1" dirty="0" smtClean="0">
                <a:solidFill>
                  <a:srgbClr val="8B2929"/>
                </a:solidFill>
              </a:rPr>
              <a:t>CURRENT PROJECTS</a:t>
            </a:r>
            <a:r>
              <a:rPr lang="fr-CA" sz="9600" b="1" dirty="0" smtClean="0">
                <a:solidFill>
                  <a:srgbClr val="8B2929"/>
                </a:solidFill>
              </a:rPr>
              <a:t>: MNCH in Nigeria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1204943"/>
            <a:ext cx="88569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Developing collaborative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multidisciplinary initiative to improve maternal, newborn and child health outcomes in Nigeria </a:t>
            </a:r>
            <a:endParaRPr lang="en-C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CA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The project was funded my Rotary Club International, Ottawa west Chapter and seeks to:</a:t>
            </a:r>
          </a:p>
          <a:p>
            <a:endParaRPr lang="en-CA" sz="1600" b="1" dirty="0">
              <a:solidFill>
                <a:srgbClr val="96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rgbClr val="960000"/>
                </a:solidFill>
              </a:rPr>
              <a:t>Train maternal</a:t>
            </a:r>
            <a:r>
              <a:rPr lang="en-CA" sz="2800" dirty="0">
                <a:solidFill>
                  <a:srgbClr val="960000"/>
                </a:solidFill>
              </a:rPr>
              <a:t>, newborn and child health </a:t>
            </a:r>
            <a:r>
              <a:rPr lang="en-CA" sz="2800" dirty="0" smtClean="0">
                <a:solidFill>
                  <a:srgbClr val="960000"/>
                </a:solidFill>
              </a:rPr>
              <a:t>(MNCH) care </a:t>
            </a:r>
            <a:r>
              <a:rPr lang="en-CA" sz="2800" dirty="0">
                <a:solidFill>
                  <a:srgbClr val="960000"/>
                </a:solidFill>
              </a:rPr>
              <a:t>providers in Nigeria on safe motherhood </a:t>
            </a:r>
            <a:r>
              <a:rPr lang="en-CA" sz="2800" dirty="0" smtClean="0">
                <a:solidFill>
                  <a:srgbClr val="960000"/>
                </a:solidFill>
              </a:rPr>
              <a:t>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96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rgbClr val="960000"/>
                </a:solidFill>
              </a:rPr>
              <a:t>Understand </a:t>
            </a:r>
            <a:r>
              <a:rPr lang="en-CA" sz="2800" dirty="0">
                <a:solidFill>
                  <a:srgbClr val="960000"/>
                </a:solidFill>
              </a:rPr>
              <a:t>the role of nurses </a:t>
            </a:r>
            <a:r>
              <a:rPr lang="en-CA" sz="2800" dirty="0" smtClean="0">
                <a:solidFill>
                  <a:srgbClr val="960000"/>
                </a:solidFill>
              </a:rPr>
              <a:t>and  </a:t>
            </a:r>
            <a:r>
              <a:rPr lang="en-CA" sz="2800" dirty="0">
                <a:solidFill>
                  <a:srgbClr val="960000"/>
                </a:solidFill>
              </a:rPr>
              <a:t>midwives in interdisciplinary </a:t>
            </a:r>
            <a:r>
              <a:rPr lang="en-CA" sz="2800" dirty="0" smtClean="0">
                <a:solidFill>
                  <a:srgbClr val="960000"/>
                </a:solidFill>
              </a:rPr>
              <a:t>primary health care practice in rural communities.</a:t>
            </a:r>
            <a:endParaRPr lang="en-CA" sz="2800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9600" b="1" dirty="0" smtClean="0">
                <a:solidFill>
                  <a:srgbClr val="8B2929"/>
                </a:solidFill>
              </a:rPr>
              <a:t>CURRENT PROJECTS: E-</a:t>
            </a:r>
            <a:r>
              <a:rPr lang="fr-CA" sz="9600" b="1" dirty="0" err="1" smtClean="0">
                <a:solidFill>
                  <a:srgbClr val="8B2929"/>
                </a:solidFill>
              </a:rPr>
              <a:t>Track</a:t>
            </a:r>
            <a:r>
              <a:rPr lang="fr-CA" sz="9600" b="1" dirty="0" smtClean="0">
                <a:solidFill>
                  <a:srgbClr val="8B2929"/>
                </a:solidFill>
              </a:rPr>
              <a:t> HIV Surveillance 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7838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960000"/>
                </a:solidFill>
              </a:rPr>
              <a:t>E-Track </a:t>
            </a:r>
            <a:r>
              <a:rPr lang="en-CA" sz="2800" b="1" dirty="0">
                <a:solidFill>
                  <a:srgbClr val="960000"/>
                </a:solidFill>
              </a:rPr>
              <a:t>surveillance system: </a:t>
            </a:r>
            <a:endParaRPr lang="en-CA" sz="2800" b="1" dirty="0" smtClean="0">
              <a:solidFill>
                <a:srgbClr val="96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rgbClr val="960000"/>
                </a:solidFill>
              </a:rPr>
              <a:t>Monitoring </a:t>
            </a:r>
            <a:r>
              <a:rPr lang="en-CA" sz="2800" dirty="0">
                <a:solidFill>
                  <a:srgbClr val="960000"/>
                </a:solidFill>
              </a:rPr>
              <a:t>trends in the prevalence of HIV and associated behavioural and socio-demographic factors among people in Canada who were born in countries where HIV is endemic. </a:t>
            </a:r>
            <a:endParaRPr lang="en-CA" sz="2800" dirty="0" smtClean="0">
              <a:solidFill>
                <a:srgbClr val="96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96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rgbClr val="960000"/>
                </a:solidFill>
              </a:rPr>
              <a:t>Project is funded by the Public Health Agency of Canada (PHAC)</a:t>
            </a:r>
            <a:endParaRPr lang="en-CA" sz="28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13230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14400" b="1" dirty="0" smtClean="0">
                <a:solidFill>
                  <a:srgbClr val="8B2929"/>
                </a:solidFill>
              </a:rPr>
              <a:t>CURRENT PROJECT: Aboriginal Students Mentoring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536" y="1628800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Mentoring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Program of Aboriginal students: </a:t>
            </a:r>
            <a:endParaRPr lang="en-C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C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A collaborative Initiative between the Aboriginal Nurses Association of Canada and  </a:t>
            </a: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the School of Nursing collaborative  Initiative to improve the recruitment and retention of Aboriginal learners at the University of 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</a:rPr>
              <a:t>Ottawa. </a:t>
            </a:r>
          </a:p>
          <a:p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b="1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9600" b="1" dirty="0" smtClean="0">
                <a:solidFill>
                  <a:srgbClr val="8B2929"/>
                </a:solidFill>
              </a:rPr>
              <a:t>CURRENT PROJECTS: ACB Heterosexual </a:t>
            </a:r>
            <a:r>
              <a:rPr lang="fr-CA" sz="9600" b="1" dirty="0">
                <a:solidFill>
                  <a:srgbClr val="8B2929"/>
                </a:solidFill>
              </a:rPr>
              <a:t>M</a:t>
            </a:r>
            <a:r>
              <a:rPr lang="fr-CA" sz="9600" b="1" dirty="0" smtClean="0">
                <a:solidFill>
                  <a:srgbClr val="8B2929"/>
                </a:solidFill>
              </a:rPr>
              <a:t>en 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960000"/>
                </a:solidFill>
              </a:rPr>
              <a:t>Reducing HIV vulnerabilities and Promoting Resilience among self-identified heterosexual African, Caribbean and Black Men in </a:t>
            </a:r>
            <a:r>
              <a:rPr lang="en-CA" sz="2800" dirty="0" smtClean="0">
                <a:solidFill>
                  <a:srgbClr val="960000"/>
                </a:solidFill>
              </a:rPr>
              <a:t>Ontario seeks to:</a:t>
            </a:r>
          </a:p>
          <a:p>
            <a:endParaRPr lang="en-CA" sz="2800" dirty="0" smtClean="0">
              <a:solidFill>
                <a:srgbClr val="96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960000"/>
                </a:solidFill>
              </a:rPr>
              <a:t>R</a:t>
            </a:r>
            <a:r>
              <a:rPr lang="en-CA" sz="2800" dirty="0" smtClean="0">
                <a:solidFill>
                  <a:srgbClr val="960000"/>
                </a:solidFill>
              </a:rPr>
              <a:t>educe </a:t>
            </a:r>
            <a:r>
              <a:rPr lang="en-CA" sz="2800" dirty="0">
                <a:solidFill>
                  <a:srgbClr val="960000"/>
                </a:solidFill>
              </a:rPr>
              <a:t>HIV vulnerabilities and promote resilience through active engagement of self-identified heterosexual African, Caribbean and Black (ACB) men in community HIV responses, programs, research, and policy. </a:t>
            </a:r>
            <a:endParaRPr lang="en-CA" sz="2800" dirty="0" smtClean="0">
              <a:solidFill>
                <a:srgbClr val="96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rgbClr val="96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rgbClr val="960000"/>
                </a:solidFill>
              </a:rPr>
              <a:t>Initiative funded by the Canadian Institute of Health Research (CIHR)</a:t>
            </a:r>
            <a:endParaRPr lang="en-CA" sz="28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16000" b="1" dirty="0" smtClean="0">
                <a:solidFill>
                  <a:srgbClr val="8B2929"/>
                </a:solidFill>
              </a:rPr>
              <a:t>CONCLUDING REMARKS</a:t>
            </a:r>
            <a:endParaRPr lang="fr-CA" sz="16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960000"/>
                </a:solidFill>
              </a:rPr>
              <a:t>Overall, Dr Etowa’s program of research </a:t>
            </a:r>
            <a:r>
              <a:rPr lang="en-CA" sz="2800" dirty="0" smtClean="0">
                <a:solidFill>
                  <a:srgbClr val="960000"/>
                </a:solidFill>
              </a:rPr>
              <a:t>contributes </a:t>
            </a:r>
            <a:r>
              <a:rPr lang="en-CA" sz="2800" dirty="0">
                <a:solidFill>
                  <a:srgbClr val="960000"/>
                </a:solidFill>
              </a:rPr>
              <a:t>to better understanding of the complex interplay of various determinants of inequities in health and health care access. </a:t>
            </a:r>
            <a:endParaRPr lang="en-CA" sz="2800" dirty="0" smtClean="0">
              <a:solidFill>
                <a:srgbClr val="960000"/>
              </a:solidFill>
            </a:endParaRPr>
          </a:p>
          <a:p>
            <a:endParaRPr lang="en-CA" sz="2800" dirty="0" smtClean="0">
              <a:solidFill>
                <a:srgbClr val="960000"/>
              </a:solidFill>
            </a:endParaRPr>
          </a:p>
          <a:p>
            <a:r>
              <a:rPr lang="en-CA" sz="2800" dirty="0" smtClean="0">
                <a:solidFill>
                  <a:srgbClr val="960000"/>
                </a:solidFill>
              </a:rPr>
              <a:t>In collaboration  </a:t>
            </a:r>
            <a:r>
              <a:rPr lang="en-CA" sz="2800" dirty="0">
                <a:solidFill>
                  <a:srgbClr val="960000"/>
                </a:solidFill>
              </a:rPr>
              <a:t>with colleagues across Canada and </a:t>
            </a:r>
            <a:r>
              <a:rPr lang="en-CA" sz="2800" dirty="0" smtClean="0">
                <a:solidFill>
                  <a:srgbClr val="960000"/>
                </a:solidFill>
              </a:rPr>
              <a:t>abroad Dr Etowa is working </a:t>
            </a:r>
            <a:r>
              <a:rPr lang="en-CA" sz="2800" dirty="0">
                <a:solidFill>
                  <a:srgbClr val="960000"/>
                </a:solidFill>
              </a:rPr>
              <a:t>to </a:t>
            </a:r>
            <a:r>
              <a:rPr lang="en-CA" sz="2800" dirty="0" smtClean="0">
                <a:solidFill>
                  <a:srgbClr val="960000"/>
                </a:solidFill>
              </a:rPr>
              <a:t>reduce  inequities in health and healthcare access through </a:t>
            </a:r>
            <a:r>
              <a:rPr lang="en-CA" sz="2800" dirty="0">
                <a:solidFill>
                  <a:srgbClr val="960000"/>
                </a:solidFill>
              </a:rPr>
              <a:t>research and policy </a:t>
            </a:r>
            <a:r>
              <a:rPr lang="en-CA" sz="2800" dirty="0" smtClean="0">
                <a:solidFill>
                  <a:srgbClr val="960000"/>
                </a:solidFill>
              </a:rPr>
              <a:t>development, </a:t>
            </a:r>
            <a:r>
              <a:rPr lang="en-CA" sz="2800" dirty="0">
                <a:solidFill>
                  <a:srgbClr val="960000"/>
                </a:solidFill>
              </a:rPr>
              <a:t>with the ultimate goal of improving health outcomes for </a:t>
            </a:r>
            <a:r>
              <a:rPr lang="en-CA" sz="2800" dirty="0" smtClean="0">
                <a:solidFill>
                  <a:srgbClr val="960000"/>
                </a:solidFill>
              </a:rPr>
              <a:t>disadvantaged populations </a:t>
            </a:r>
            <a:r>
              <a:rPr lang="en-CA" sz="2800" dirty="0">
                <a:solidFill>
                  <a:srgbClr val="960000"/>
                </a:solidFill>
              </a:rPr>
              <a:t>in Canada and around the world. </a:t>
            </a:r>
          </a:p>
        </p:txBody>
      </p:sp>
    </p:spTree>
    <p:extLst>
      <p:ext uri="{BB962C8B-B14F-4D97-AF65-F5344CB8AC3E}">
        <p14:creationId xmlns:p14="http://schemas.microsoft.com/office/powerpoint/2010/main" val="21346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231724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51522" y="959615"/>
            <a:ext cx="8816404" cy="2498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6900" b="1" dirty="0">
                <a:solidFill>
                  <a:srgbClr val="8B2929"/>
                </a:solidFill>
              </a:rPr>
              <a:t>Thank You</a:t>
            </a:r>
            <a:br>
              <a:rPr lang="fr-CA" sz="6900" b="1" dirty="0">
                <a:solidFill>
                  <a:srgbClr val="8B2929"/>
                </a:solidFill>
              </a:rPr>
            </a:br>
            <a:r>
              <a:rPr lang="fr-CA" sz="6900" b="1" dirty="0">
                <a:solidFill>
                  <a:srgbClr val="8B2929"/>
                </a:solidFill>
              </a:rPr>
              <a:t/>
            </a:r>
            <a:br>
              <a:rPr lang="fr-CA" sz="6900" b="1" dirty="0">
                <a:solidFill>
                  <a:srgbClr val="8B2929"/>
                </a:solidFill>
              </a:rPr>
            </a:br>
            <a:r>
              <a:rPr lang="fr-CA" sz="6900" b="1" dirty="0">
                <a:solidFill>
                  <a:srgbClr val="8B2929"/>
                </a:solidFill>
              </a:rPr>
              <a:t>Questions</a:t>
            </a:r>
            <a:endParaRPr lang="fr-CA" sz="69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3568" y="3645024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CA" sz="2000" b="1" dirty="0" smtClean="0">
                <a:solidFill>
                  <a:schemeClr val="tx2"/>
                </a:solidFill>
              </a:rPr>
              <a:t>Email: </a:t>
            </a:r>
            <a:r>
              <a:rPr lang="fr-CA" sz="2000" b="1" dirty="0" smtClean="0">
                <a:solidFill>
                  <a:schemeClr val="tx2"/>
                </a:solidFill>
                <a:hlinkClick r:id="rId5"/>
              </a:rPr>
              <a:t>jetowa@uottawa.ca</a:t>
            </a:r>
            <a:endParaRPr lang="fr-CA" sz="2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A" sz="2000" b="1" dirty="0" smtClean="0">
                <a:solidFill>
                  <a:schemeClr val="tx2"/>
                </a:solidFill>
              </a:rPr>
              <a:t>Website: </a:t>
            </a:r>
            <a:r>
              <a:rPr lang="en-CA" sz="2000" u="sng" dirty="0" smtClean="0">
                <a:hlinkClick r:id="rId6"/>
              </a:rPr>
              <a:t>http://www.health.uottawa.ca/chairdasilva/index.htm</a:t>
            </a:r>
            <a:endParaRPr lang="fr-CA" sz="20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fr-CA" sz="2000" b="1" dirty="0" smtClean="0">
              <a:solidFill>
                <a:schemeClr val="tx2"/>
              </a:solidFill>
            </a:endParaRPr>
          </a:p>
        </p:txBody>
      </p:sp>
      <p:pic>
        <p:nvPicPr>
          <p:cNvPr id="16" name="Picture 15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36" y="11544"/>
            <a:ext cx="1413979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75207" y="3244334"/>
            <a:ext cx="279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/>
              <a:t>Interdisciplinary practice to </a:t>
            </a:r>
          </a:p>
        </p:txBody>
      </p:sp>
    </p:spTree>
    <p:extLst>
      <p:ext uri="{BB962C8B-B14F-4D97-AF65-F5344CB8AC3E}">
        <p14:creationId xmlns:p14="http://schemas.microsoft.com/office/powerpoint/2010/main" val="218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6500" b="1" dirty="0" smtClean="0">
                <a:solidFill>
                  <a:srgbClr val="8B2929"/>
                </a:solidFill>
              </a:rPr>
              <a:t>BACKGROUND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5" y="1051612"/>
            <a:ext cx="90009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rgbClr val="960000"/>
                </a:solidFill>
              </a:rPr>
              <a:t>I</a:t>
            </a:r>
            <a:r>
              <a:rPr lang="en-CA" dirty="0" smtClean="0">
                <a:solidFill>
                  <a:srgbClr val="960000"/>
                </a:solidFill>
              </a:rPr>
              <a:t>nequities </a:t>
            </a:r>
            <a:r>
              <a:rPr lang="en-CA" dirty="0">
                <a:solidFill>
                  <a:srgbClr val="960000"/>
                </a:solidFill>
              </a:rPr>
              <a:t>in health and health care access for </a:t>
            </a:r>
            <a:r>
              <a:rPr lang="en-CA" dirty="0" smtClean="0">
                <a:solidFill>
                  <a:srgbClr val="960000"/>
                </a:solidFill>
              </a:rPr>
              <a:t>disadvantaged  </a:t>
            </a:r>
            <a:r>
              <a:rPr lang="en-CA" dirty="0">
                <a:solidFill>
                  <a:srgbClr val="960000"/>
                </a:solidFill>
              </a:rPr>
              <a:t>populations continue to exist.  </a:t>
            </a: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960000"/>
                </a:solidFill>
              </a:rPr>
              <a:t> </a:t>
            </a:r>
            <a:r>
              <a:rPr lang="en-CA" dirty="0">
                <a:solidFill>
                  <a:srgbClr val="960000"/>
                </a:solidFill>
              </a:rPr>
              <a:t>Health inequities along ethno-cultural </a:t>
            </a:r>
            <a:r>
              <a:rPr lang="en-CA" dirty="0" smtClean="0">
                <a:solidFill>
                  <a:srgbClr val="960000"/>
                </a:solidFill>
              </a:rPr>
              <a:t>and social status lines </a:t>
            </a:r>
            <a:r>
              <a:rPr lang="en-CA" dirty="0">
                <a:solidFill>
                  <a:srgbClr val="960000"/>
                </a:solidFill>
              </a:rPr>
              <a:t>are common knowledge and are rooted in multiple factors, such as </a:t>
            </a:r>
            <a:r>
              <a:rPr lang="en-CA" dirty="0" smtClean="0">
                <a:solidFill>
                  <a:srgbClr val="960000"/>
                </a:solidFill>
              </a:rPr>
              <a:t>gender, class, geographical location and other issues associated with differential </a:t>
            </a:r>
            <a:r>
              <a:rPr lang="en-CA" dirty="0">
                <a:solidFill>
                  <a:srgbClr val="960000"/>
                </a:solidFill>
              </a:rPr>
              <a:t>access to health care, which are interwoven in complex </a:t>
            </a:r>
            <a:r>
              <a:rPr lang="en-CA" dirty="0" smtClean="0">
                <a:solidFill>
                  <a:srgbClr val="960000"/>
                </a:solidFill>
              </a:rPr>
              <a:t>ways (social determinants of health). </a:t>
            </a:r>
          </a:p>
          <a:p>
            <a:pPr marL="342900" indent="-342900">
              <a:buFont typeface="+mj-lt"/>
              <a:buAutoNum type="arabicPeriod"/>
            </a:pP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960000"/>
                </a:solidFill>
              </a:rPr>
              <a:t>Current </a:t>
            </a:r>
            <a:r>
              <a:rPr lang="en-CA" dirty="0">
                <a:solidFill>
                  <a:srgbClr val="960000"/>
                </a:solidFill>
              </a:rPr>
              <a:t>evidence suggests that marginalized populations such as visible minority and Aboriginal peoples have poorer health outcomes (compared to whites) from preventable and treatable conditions such as diabetes. </a:t>
            </a: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960000"/>
                </a:solidFill>
              </a:rPr>
              <a:t> </a:t>
            </a:r>
            <a:r>
              <a:rPr lang="en-CA" dirty="0">
                <a:solidFill>
                  <a:srgbClr val="960000"/>
                </a:solidFill>
              </a:rPr>
              <a:t>Limited access and poor quality of care take a significant toll, as </a:t>
            </a:r>
            <a:r>
              <a:rPr lang="en-CA" dirty="0" smtClean="0">
                <a:solidFill>
                  <a:srgbClr val="960000"/>
                </a:solidFill>
              </a:rPr>
              <a:t>those in remote and rural low middle income countries more </a:t>
            </a:r>
            <a:r>
              <a:rPr lang="en-CA" dirty="0">
                <a:solidFill>
                  <a:srgbClr val="960000"/>
                </a:solidFill>
              </a:rPr>
              <a:t>likely than their </a:t>
            </a:r>
            <a:r>
              <a:rPr lang="en-CA" dirty="0" smtClean="0">
                <a:solidFill>
                  <a:srgbClr val="960000"/>
                </a:solidFill>
              </a:rPr>
              <a:t>Urban counterparts </a:t>
            </a:r>
            <a:r>
              <a:rPr lang="en-CA" dirty="0">
                <a:solidFill>
                  <a:srgbClr val="960000"/>
                </a:solidFill>
              </a:rPr>
              <a:t>to report delay in seeking care, and less likely to report that they have not received needed care.</a:t>
            </a: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rgbClr val="960000"/>
                </a:solidFill>
              </a:rPr>
              <a:t>H</a:t>
            </a:r>
            <a:r>
              <a:rPr lang="en-CA" dirty="0" smtClean="0">
                <a:solidFill>
                  <a:srgbClr val="960000"/>
                </a:solidFill>
              </a:rPr>
              <a:t>ealth </a:t>
            </a:r>
            <a:r>
              <a:rPr lang="en-CA" dirty="0">
                <a:solidFill>
                  <a:srgbClr val="960000"/>
                </a:solidFill>
              </a:rPr>
              <a:t>scholars </a:t>
            </a:r>
            <a:r>
              <a:rPr lang="en-CA" dirty="0" smtClean="0">
                <a:solidFill>
                  <a:srgbClr val="960000"/>
                </a:solidFill>
              </a:rPr>
              <a:t>are expected to </a:t>
            </a:r>
            <a:r>
              <a:rPr lang="en-CA" dirty="0">
                <a:solidFill>
                  <a:srgbClr val="960000"/>
                </a:solidFill>
              </a:rPr>
              <a:t>provide leadership by unpacking the complexity of health inequities, and </a:t>
            </a:r>
            <a:r>
              <a:rPr lang="en-CA" dirty="0" smtClean="0">
                <a:solidFill>
                  <a:srgbClr val="960000"/>
                </a:solidFill>
              </a:rPr>
              <a:t>creating  innovative  </a:t>
            </a:r>
            <a:r>
              <a:rPr lang="en-CA" dirty="0">
                <a:solidFill>
                  <a:srgbClr val="960000"/>
                </a:solidFill>
              </a:rPr>
              <a:t>solutions to the </a:t>
            </a:r>
            <a:r>
              <a:rPr lang="en-CA" dirty="0" smtClean="0">
                <a:solidFill>
                  <a:srgbClr val="960000"/>
                </a:solidFill>
              </a:rPr>
              <a:t>challenge of todays’ healthcare systems.  </a:t>
            </a:r>
          </a:p>
        </p:txBody>
      </p:sp>
    </p:spTree>
    <p:extLst>
      <p:ext uri="{BB962C8B-B14F-4D97-AF65-F5344CB8AC3E}">
        <p14:creationId xmlns:p14="http://schemas.microsoft.com/office/powerpoint/2010/main" val="26939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51522" y="529417"/>
            <a:ext cx="7560838" cy="883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16000" b="1" dirty="0" smtClean="0">
                <a:solidFill>
                  <a:srgbClr val="8B2929"/>
                </a:solidFill>
              </a:rPr>
              <a:t>AIM OF RESEARCH PROGRAM 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395536" y="1582341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960000"/>
                </a:solidFill>
              </a:rPr>
              <a:t>The program of research seeks to identify, understand, measure, reduce and evaluate inequities in health and health care access for marginalized populations </a:t>
            </a:r>
          </a:p>
          <a:p>
            <a:endParaRPr lang="en-CA" sz="2400" dirty="0">
              <a:solidFill>
                <a:srgbClr val="960000"/>
              </a:solidFill>
            </a:endParaRPr>
          </a:p>
          <a:p>
            <a:r>
              <a:rPr lang="en-CA" sz="2400" dirty="0">
                <a:solidFill>
                  <a:srgbClr val="960000"/>
                </a:solidFill>
              </a:rPr>
              <a:t>Grounded in Critical Social Theory  (CST), this program of research recognizes that the  social conditions in which people live interact to </a:t>
            </a:r>
            <a:r>
              <a:rPr lang="en-CA" sz="2400" dirty="0" smtClean="0">
                <a:solidFill>
                  <a:srgbClr val="960000"/>
                </a:solidFill>
              </a:rPr>
              <a:t>strongly </a:t>
            </a:r>
            <a:r>
              <a:rPr lang="en-CA" sz="2400" dirty="0">
                <a:solidFill>
                  <a:srgbClr val="960000"/>
                </a:solidFill>
              </a:rPr>
              <a:t>influence their chances to be healthy. </a:t>
            </a:r>
            <a:endParaRPr lang="en-CA" sz="2400" dirty="0" smtClean="0">
              <a:solidFill>
                <a:srgbClr val="960000"/>
              </a:solidFill>
            </a:endParaRPr>
          </a:p>
          <a:p>
            <a:endParaRPr lang="en-CA" sz="2400" dirty="0">
              <a:solidFill>
                <a:srgbClr val="960000"/>
              </a:solidFill>
            </a:endParaRPr>
          </a:p>
          <a:p>
            <a:r>
              <a:rPr lang="en-CA" sz="2400" dirty="0">
                <a:solidFill>
                  <a:srgbClr val="960000"/>
                </a:solidFill>
              </a:rPr>
              <a:t>Health is closely tied to the environment  around us - where we live, work, </a:t>
            </a:r>
            <a:r>
              <a:rPr lang="en-CA" sz="2400" dirty="0" smtClean="0">
                <a:solidFill>
                  <a:srgbClr val="960000"/>
                </a:solidFill>
              </a:rPr>
              <a:t>learn  </a:t>
            </a:r>
            <a:r>
              <a:rPr lang="en-CA" sz="2400" dirty="0">
                <a:solidFill>
                  <a:srgbClr val="960000"/>
                </a:solidFill>
              </a:rPr>
              <a:t>and play.</a:t>
            </a:r>
          </a:p>
        </p:txBody>
      </p:sp>
      <p:pic>
        <p:nvPicPr>
          <p:cNvPr id="16" name="Picture 15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06" y="11544"/>
            <a:ext cx="1413979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1060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6500" b="1" dirty="0" smtClean="0">
                <a:solidFill>
                  <a:srgbClr val="8B2929"/>
                </a:solidFill>
              </a:rPr>
              <a:t>SPECIFIC OBJECTIVES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87129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srgbClr val="960000"/>
                </a:solidFill>
              </a:rPr>
              <a:t>Impact on health care professionals to improve the quality of maternal child health 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srgbClr val="960000"/>
                </a:solidFill>
              </a:rPr>
              <a:t>Impact on health care professionals to ensure that they provide culturally safe and competent care to marginalized communities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srgbClr val="960000"/>
                </a:solidFill>
              </a:rPr>
              <a:t>Develop evidence informed cross cultural communication tools to improve </a:t>
            </a:r>
            <a:r>
              <a:rPr lang="en-CA" sz="2000" dirty="0" smtClean="0">
                <a:solidFill>
                  <a:srgbClr val="960000"/>
                </a:solidFill>
              </a:rPr>
              <a:t>inter-professional </a:t>
            </a:r>
            <a:r>
              <a:rPr lang="en-CA" sz="2000" dirty="0">
                <a:solidFill>
                  <a:srgbClr val="960000"/>
                </a:solidFill>
              </a:rPr>
              <a:t>health care for marginalized populations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srgbClr val="960000"/>
                </a:solidFill>
              </a:rPr>
              <a:t>Identify relevant and innovative  strategies to address the social determinants of health including the sociopolitical factors that impact on the health and well-being of racialized people 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srgbClr val="960000"/>
                </a:solidFill>
              </a:rPr>
              <a:t> Impacts on the health care system and health policy by creating an empowering environment for historically marginalized population to advocate for themselves in both health and policy arenas.</a:t>
            </a:r>
          </a:p>
          <a:p>
            <a:r>
              <a:rPr lang="en-CA" dirty="0" smtClean="0">
                <a:solidFill>
                  <a:srgbClr val="960000"/>
                </a:solidFill>
              </a:rPr>
              <a:t> </a:t>
            </a:r>
            <a:endParaRPr lang="en-CA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-31940" y="-57919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1179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7600" b="1" dirty="0" smtClean="0">
                <a:solidFill>
                  <a:srgbClr val="8B2929"/>
                </a:solidFill>
              </a:rPr>
              <a:t>THEORETICAL UNDERPINNINGS</a:t>
            </a: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51520" y="16288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rgbClr val="960000"/>
                </a:solidFill>
              </a:rPr>
              <a:t>Research </a:t>
            </a:r>
            <a:r>
              <a:rPr lang="en-CA" sz="2400" dirty="0">
                <a:solidFill>
                  <a:srgbClr val="960000"/>
                </a:solidFill>
              </a:rPr>
              <a:t>projects are conceptually guided by the principles of participatory action research (PAR). </a:t>
            </a:r>
            <a:endParaRPr lang="en-CA" sz="2400" dirty="0" smtClean="0">
              <a:solidFill>
                <a:srgbClr val="960000"/>
              </a:solidFill>
            </a:endParaRPr>
          </a:p>
          <a:p>
            <a:endParaRPr lang="en-CA" sz="2400" dirty="0" smtClean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960000"/>
                </a:solidFill>
              </a:rPr>
              <a:t>PAR </a:t>
            </a:r>
            <a:r>
              <a:rPr lang="en-CA" sz="2400" dirty="0">
                <a:solidFill>
                  <a:srgbClr val="960000"/>
                </a:solidFill>
              </a:rPr>
              <a:t>is a flexible process providing both a socially and culturally adaptable framework for research. </a:t>
            </a:r>
            <a:endParaRPr lang="en-CA" sz="2400" dirty="0" smtClean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960000"/>
                </a:solidFill>
              </a:rPr>
              <a:t>It </a:t>
            </a:r>
            <a:r>
              <a:rPr lang="en-CA" sz="2400" dirty="0">
                <a:solidFill>
                  <a:srgbClr val="960000"/>
                </a:solidFill>
              </a:rPr>
              <a:t>is not only an approach to investigating phenomena from the perspectives of those being </a:t>
            </a:r>
            <a:r>
              <a:rPr lang="en-CA" sz="2400" dirty="0" smtClean="0">
                <a:solidFill>
                  <a:srgbClr val="960000"/>
                </a:solidFill>
              </a:rPr>
              <a:t>studied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960000"/>
                </a:solidFill>
              </a:rPr>
              <a:t>It </a:t>
            </a:r>
            <a:r>
              <a:rPr lang="en-CA" sz="2400" dirty="0">
                <a:solidFill>
                  <a:srgbClr val="960000"/>
                </a:solidFill>
              </a:rPr>
              <a:t>is also a means for mobilizing collective social action to address the identified issue and for creating change at multiple levels.</a:t>
            </a:r>
          </a:p>
        </p:txBody>
      </p:sp>
    </p:spTree>
    <p:extLst>
      <p:ext uri="{BB962C8B-B14F-4D97-AF65-F5344CB8AC3E}">
        <p14:creationId xmlns:p14="http://schemas.microsoft.com/office/powerpoint/2010/main" val="218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15516" y="305711"/>
            <a:ext cx="7308812" cy="8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14400" b="1" dirty="0" smtClean="0">
                <a:solidFill>
                  <a:srgbClr val="8B2929"/>
                </a:solidFill>
              </a:rPr>
              <a:t>DESCRIPTION OF RESEARCH PROGRAM</a:t>
            </a: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1059288"/>
            <a:ext cx="89289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960000"/>
                </a:solidFill>
              </a:rPr>
              <a:t>Through projects in Canada and abroad including low middle income countries (LMICs), </a:t>
            </a:r>
            <a:r>
              <a:rPr lang="en-CA" sz="2000" dirty="0" smtClean="0">
                <a:solidFill>
                  <a:srgbClr val="960000"/>
                </a:solidFill>
              </a:rPr>
              <a:t>Dr Etowa’s </a:t>
            </a:r>
            <a:r>
              <a:rPr lang="en-CA" sz="2000" dirty="0">
                <a:solidFill>
                  <a:srgbClr val="960000"/>
                </a:solidFill>
              </a:rPr>
              <a:t>work </a:t>
            </a:r>
            <a:r>
              <a:rPr lang="en-CA" sz="2000" dirty="0" smtClean="0">
                <a:solidFill>
                  <a:srgbClr val="960000"/>
                </a:solidFill>
              </a:rPr>
              <a:t>focuses </a:t>
            </a:r>
            <a:r>
              <a:rPr lang="en-CA" sz="2000" dirty="0">
                <a:solidFill>
                  <a:srgbClr val="960000"/>
                </a:solidFill>
              </a:rPr>
              <a:t>on </a:t>
            </a:r>
            <a:r>
              <a:rPr lang="en-CA" sz="2000" b="1" u="sng" dirty="0">
                <a:solidFill>
                  <a:srgbClr val="960000"/>
                </a:solidFill>
              </a:rPr>
              <a:t>two research themes</a:t>
            </a:r>
            <a:r>
              <a:rPr lang="en-CA" sz="2000" dirty="0">
                <a:solidFill>
                  <a:srgbClr val="960000"/>
                </a:solidFill>
              </a:rPr>
              <a:t> related to </a:t>
            </a:r>
            <a:r>
              <a:rPr lang="en-CA" sz="2000" b="1" u="sng" dirty="0">
                <a:solidFill>
                  <a:srgbClr val="960000"/>
                </a:solidFill>
              </a:rPr>
              <a:t>health </a:t>
            </a:r>
            <a:r>
              <a:rPr lang="en-CA" sz="2000" b="1" u="sng" dirty="0" smtClean="0">
                <a:solidFill>
                  <a:srgbClr val="960000"/>
                </a:solidFill>
              </a:rPr>
              <a:t>inequities:</a:t>
            </a:r>
          </a:p>
          <a:p>
            <a:endParaRPr lang="en-CA" sz="2000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solidFill>
                  <a:srgbClr val="960000"/>
                </a:solidFill>
              </a:rPr>
              <a:t>P</a:t>
            </a:r>
            <a:r>
              <a:rPr lang="en-CA" sz="2000" dirty="0" smtClean="0">
                <a:solidFill>
                  <a:srgbClr val="960000"/>
                </a:solidFill>
              </a:rPr>
              <a:t>rojects </a:t>
            </a:r>
            <a:r>
              <a:rPr lang="en-CA" sz="2000" dirty="0">
                <a:solidFill>
                  <a:srgbClr val="960000"/>
                </a:solidFill>
              </a:rPr>
              <a:t>exploring the issues influencing the </a:t>
            </a:r>
            <a:r>
              <a:rPr lang="en-CA" sz="2000" b="1" u="sng" dirty="0">
                <a:solidFill>
                  <a:srgbClr val="960000"/>
                </a:solidFill>
              </a:rPr>
              <a:t>health and access to health care</a:t>
            </a:r>
            <a:r>
              <a:rPr lang="en-CA" sz="2000" dirty="0">
                <a:solidFill>
                  <a:srgbClr val="960000"/>
                </a:solidFill>
              </a:rPr>
              <a:t> for marginalized groups, such </a:t>
            </a:r>
            <a:r>
              <a:rPr lang="en-CA" sz="2000" dirty="0" smtClean="0">
                <a:solidFill>
                  <a:srgbClr val="960000"/>
                </a:solidFill>
              </a:rPr>
              <a:t>as: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 smtClean="0">
                <a:solidFill>
                  <a:srgbClr val="960000"/>
                </a:solidFill>
              </a:rPr>
              <a:t> Visible Minority people in Canada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 smtClean="0">
                <a:solidFill>
                  <a:srgbClr val="960000"/>
                </a:solidFill>
              </a:rPr>
              <a:t>Aboriginal peoples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 smtClean="0">
                <a:solidFill>
                  <a:srgbClr val="960000"/>
                </a:solidFill>
              </a:rPr>
              <a:t>Immigrant </a:t>
            </a:r>
            <a:r>
              <a:rPr lang="en-CA" sz="2000" dirty="0">
                <a:solidFill>
                  <a:srgbClr val="960000"/>
                </a:solidFill>
              </a:rPr>
              <a:t>women, </a:t>
            </a:r>
            <a:endParaRPr lang="en-CA" sz="2000" dirty="0" smtClean="0">
              <a:solidFill>
                <a:srgbClr val="960000"/>
              </a:solidFill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 smtClean="0">
                <a:solidFill>
                  <a:srgbClr val="960000"/>
                </a:solidFill>
              </a:rPr>
              <a:t>Women and newborn in especially in rural </a:t>
            </a:r>
            <a:r>
              <a:rPr lang="en-CA" sz="2000" dirty="0">
                <a:solidFill>
                  <a:srgbClr val="960000"/>
                </a:solidFill>
              </a:rPr>
              <a:t>communities in a low middle income country such as Nigeria. </a:t>
            </a:r>
            <a:endParaRPr lang="en-CA" sz="2000" dirty="0" smtClean="0">
              <a:solidFill>
                <a:srgbClr val="960000"/>
              </a:solidFill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 smtClean="0">
                <a:solidFill>
                  <a:srgbClr val="960000"/>
                </a:solidFill>
              </a:rPr>
              <a:t>HIV/AIDS in African Caribbean and Black(ACB) people in Canada</a:t>
            </a:r>
          </a:p>
          <a:p>
            <a:pPr lvl="1"/>
            <a:endParaRPr lang="en-CA" sz="2000" dirty="0" smtClean="0">
              <a:solidFill>
                <a:srgbClr val="96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solidFill>
                  <a:srgbClr val="960000"/>
                </a:solidFill>
              </a:rPr>
              <a:t>Projects examining </a:t>
            </a:r>
            <a:r>
              <a:rPr lang="en-CA" sz="2000" b="1" u="sng" dirty="0">
                <a:solidFill>
                  <a:srgbClr val="960000"/>
                </a:solidFill>
              </a:rPr>
              <a:t>human resources for health</a:t>
            </a:r>
            <a:r>
              <a:rPr lang="en-CA" sz="2000" dirty="0">
                <a:solidFill>
                  <a:srgbClr val="960000"/>
                </a:solidFill>
              </a:rPr>
              <a:t> with a particular focus on improving maternal, newborn and child health in Nigeria</a:t>
            </a:r>
            <a:r>
              <a:rPr lang="en-CA" sz="2000" dirty="0" smtClean="0">
                <a:solidFill>
                  <a:srgbClr val="960000"/>
                </a:solidFill>
              </a:rPr>
              <a:t>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>
                <a:solidFill>
                  <a:srgbClr val="960000"/>
                </a:solidFill>
              </a:rPr>
              <a:t> </a:t>
            </a:r>
            <a:r>
              <a:rPr lang="en-CA" sz="2000" dirty="0" smtClean="0">
                <a:solidFill>
                  <a:srgbClr val="960000"/>
                </a:solidFill>
              </a:rPr>
              <a:t>Building nurses and midwives research and policy development capacity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sz="2000" dirty="0" smtClean="0">
                <a:solidFill>
                  <a:srgbClr val="960000"/>
                </a:solidFill>
              </a:rPr>
              <a:t>Maternal- </a:t>
            </a:r>
            <a:r>
              <a:rPr lang="en-CA" sz="2000" dirty="0">
                <a:solidFill>
                  <a:srgbClr val="960000"/>
                </a:solidFill>
              </a:rPr>
              <a:t>Child mortality is an issue of serious concern in Nigeria. </a:t>
            </a: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324528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51522" y="529417"/>
            <a:ext cx="8568950" cy="124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CA" sz="4000" b="1" dirty="0" smtClean="0">
                <a:solidFill>
                  <a:srgbClr val="8B2929"/>
                </a:solidFill>
              </a:rPr>
              <a:t>Research </a:t>
            </a:r>
            <a:r>
              <a:rPr lang="fr-CA" sz="4000" b="1" dirty="0">
                <a:solidFill>
                  <a:srgbClr val="8B2929"/>
                </a:solidFill>
              </a:rPr>
              <a:t>P</a:t>
            </a:r>
            <a:r>
              <a:rPr lang="fr-CA" sz="4000" b="1" dirty="0" smtClean="0">
                <a:solidFill>
                  <a:srgbClr val="8B2929"/>
                </a:solidFill>
              </a:rPr>
              <a:t>rogram at a Glance </a:t>
            </a:r>
            <a:endParaRPr lang="fr-CA" sz="4000" b="1" dirty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5" name="Picture 1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49" y="11544"/>
            <a:ext cx="1413979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22360804"/>
              </p:ext>
            </p:extLst>
          </p:nvPr>
        </p:nvGraphicFramePr>
        <p:xfrm>
          <a:off x="395536" y="1340768"/>
          <a:ext cx="8580673" cy="451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8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156116"/>
            <a:ext cx="6408712" cy="11126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9600" b="1" dirty="0" smtClean="0">
                <a:solidFill>
                  <a:srgbClr val="8B2929"/>
                </a:solidFill>
              </a:rPr>
              <a:t>CURRENT PROJECTS: Carnegie ADF Nurses’ Capacity Building Initiative in Nigeria</a:t>
            </a:r>
          </a:p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960000"/>
                </a:solidFill>
              </a:rPr>
              <a:t>Building </a:t>
            </a:r>
            <a:r>
              <a:rPr lang="en-CA" sz="2400" dirty="0">
                <a:solidFill>
                  <a:srgbClr val="960000"/>
                </a:solidFill>
              </a:rPr>
              <a:t>interdisciplinary leadership capacity to strengthen health system and improve maternal, newborn and child health (MNCH) in Nigerian </a:t>
            </a:r>
            <a:r>
              <a:rPr lang="en-CA" sz="2400" dirty="0" smtClean="0">
                <a:solidFill>
                  <a:srgbClr val="960000"/>
                </a:solidFill>
              </a:rPr>
              <a:t>Communities: </a:t>
            </a:r>
          </a:p>
          <a:p>
            <a:r>
              <a:rPr lang="en-CA" sz="2400" dirty="0" smtClean="0">
                <a:solidFill>
                  <a:srgbClr val="96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CA" sz="2400" dirty="0" smtClean="0">
                <a:solidFill>
                  <a:srgbClr val="960000"/>
                </a:solidFill>
              </a:rPr>
              <a:t>Project </a:t>
            </a:r>
            <a:r>
              <a:rPr lang="en-CA" sz="2400" dirty="0">
                <a:solidFill>
                  <a:srgbClr val="960000"/>
                </a:solidFill>
              </a:rPr>
              <a:t>funded by The Carnegie Foundation’s African Diaspora Fellowship-Washington ,DC, USA </a:t>
            </a:r>
            <a:endParaRPr lang="en-CA" sz="2400" dirty="0" smtClean="0">
              <a:solidFill>
                <a:srgbClr val="960000"/>
              </a:solidFill>
            </a:endParaRPr>
          </a:p>
          <a:p>
            <a:pPr marL="342900" indent="-342900">
              <a:buAutoNum type="arabicPeriod"/>
            </a:pPr>
            <a:endParaRPr lang="en-CA" sz="2400" dirty="0">
              <a:solidFill>
                <a:srgbClr val="960000"/>
              </a:solidFill>
            </a:endParaRPr>
          </a:p>
          <a:p>
            <a:pPr marL="342900" indent="-342900">
              <a:buAutoNum type="arabicPeriod"/>
            </a:pPr>
            <a:r>
              <a:rPr lang="en-CA" sz="2400" dirty="0" smtClean="0">
                <a:solidFill>
                  <a:srgbClr val="960000"/>
                </a:solidFill>
              </a:rPr>
              <a:t>The </a:t>
            </a:r>
            <a:r>
              <a:rPr lang="en-CA" sz="2400" dirty="0">
                <a:solidFill>
                  <a:srgbClr val="960000"/>
                </a:solidFill>
              </a:rPr>
              <a:t>Carnegie ADF </a:t>
            </a:r>
            <a:r>
              <a:rPr lang="en-CA" sz="2400" dirty="0" smtClean="0">
                <a:solidFill>
                  <a:srgbClr val="960000"/>
                </a:solidFill>
              </a:rPr>
              <a:t>award will </a:t>
            </a:r>
            <a:r>
              <a:rPr lang="en-CA" sz="2400" dirty="0">
                <a:solidFill>
                  <a:srgbClr val="960000"/>
                </a:solidFill>
              </a:rPr>
              <a:t>provide opportunity </a:t>
            </a:r>
            <a:r>
              <a:rPr lang="en-CA" sz="2400" dirty="0" smtClean="0">
                <a:solidFill>
                  <a:srgbClr val="960000"/>
                </a:solidFill>
              </a:rPr>
              <a:t>for capacity building and hands-on training of practicing nurses and midwives in </a:t>
            </a:r>
            <a:r>
              <a:rPr lang="en-CA" sz="2400" dirty="0">
                <a:solidFill>
                  <a:srgbClr val="960000"/>
                </a:solidFill>
              </a:rPr>
              <a:t>the areas of  research productivity, curriculum development, and faculty and graduate student </a:t>
            </a:r>
            <a:r>
              <a:rPr lang="en-CA" sz="2400" dirty="0" smtClean="0">
                <a:solidFill>
                  <a:srgbClr val="960000"/>
                </a:solidFill>
              </a:rPr>
              <a:t>overall mentoring,  </a:t>
            </a:r>
            <a:r>
              <a:rPr lang="en-CA" sz="2400" dirty="0">
                <a:solidFill>
                  <a:srgbClr val="960000"/>
                </a:solidFill>
              </a:rPr>
              <a:t>with the ultimate goal of fostering the use of evidence-based educational </a:t>
            </a:r>
            <a:r>
              <a:rPr lang="en-CA" sz="2400" dirty="0" smtClean="0">
                <a:solidFill>
                  <a:srgbClr val="960000"/>
                </a:solidFill>
              </a:rPr>
              <a:t>curriculum and clinical practice.</a:t>
            </a:r>
          </a:p>
          <a:p>
            <a:pPr marL="342900" indent="-342900">
              <a:buAutoNum type="arabicPeriod"/>
            </a:pPr>
            <a:endParaRPr lang="en-CA" sz="2400" dirty="0">
              <a:solidFill>
                <a:srgbClr val="960000"/>
              </a:solidFill>
            </a:endParaRPr>
          </a:p>
          <a:p>
            <a:pPr marL="342900" indent="-342900">
              <a:buAutoNum type="arabicPeriod"/>
            </a:pPr>
            <a:endParaRPr lang="en-CA" sz="2400" dirty="0" smtClean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/>
        </p:blipFill>
        <p:spPr>
          <a:xfrm>
            <a:off x="0" y="0"/>
            <a:ext cx="9144000" cy="6915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13"/>
          <a:stretch/>
        </p:blipFill>
        <p:spPr>
          <a:xfrm>
            <a:off x="0" y="6597353"/>
            <a:ext cx="9144000" cy="260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0" y="5733256"/>
            <a:ext cx="2037293" cy="86409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115616" y="305711"/>
            <a:ext cx="6408712" cy="74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  <a:p>
            <a:pPr marL="0" indent="0" algn="ctr">
              <a:buFontTx/>
              <a:buNone/>
            </a:pPr>
            <a:r>
              <a:rPr lang="fr-CA" sz="9600" b="1" dirty="0" smtClean="0">
                <a:solidFill>
                  <a:srgbClr val="8B2929"/>
                </a:solidFill>
              </a:rPr>
              <a:t>CURRENT PROJECTS: Perinatal Food Choices</a:t>
            </a:r>
            <a:endParaRPr lang="fr-CA" sz="4000" b="1" dirty="0" smtClean="0">
              <a:solidFill>
                <a:srgbClr val="8B2929"/>
              </a:solidFill>
            </a:endParaRPr>
          </a:p>
          <a:p>
            <a:pPr marL="0" indent="0">
              <a:lnSpc>
                <a:spcPct val="50000"/>
              </a:lnSpc>
              <a:buFontTx/>
              <a:buNone/>
            </a:pPr>
            <a:endParaRPr lang="fr-CA" sz="4000" b="1" dirty="0">
              <a:solidFill>
                <a:srgbClr val="8B2929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522"/>
            <a:ext cx="2808312" cy="299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Université d’Ottawa   </a:t>
            </a:r>
            <a:r>
              <a:rPr lang="en-US" sz="1400" baseline="30000" dirty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|</a:t>
            </a:r>
            <a:r>
              <a:rPr lang="en-US" sz="1400" baseline="30000" dirty="0" smtClean="0">
                <a:solidFill>
                  <a:srgbClr val="960000"/>
                </a:solidFill>
                <a:latin typeface="Myriad Pro" pitchFamily="34" charset="0"/>
              </a:rPr>
              <a:t>   </a:t>
            </a:r>
            <a:r>
              <a:rPr lang="fr-CA" sz="1400" baseline="30000" dirty="0" smtClean="0">
                <a:solidFill>
                  <a:srgbClr val="960000"/>
                </a:solidFill>
                <a:latin typeface="Myriad Pro" pitchFamily="34" charset="0"/>
              </a:rPr>
              <a:t>University of Ottawa</a:t>
            </a:r>
            <a:endParaRPr lang="fr-CA" sz="1400" baseline="30000" dirty="0">
              <a:solidFill>
                <a:srgbClr val="9600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901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9" name="Picture 1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1" y="15868"/>
            <a:ext cx="1589912" cy="10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1051612"/>
            <a:ext cx="7838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960000"/>
                </a:solidFill>
              </a:rPr>
              <a:t>Optimizing food choices and practices in the perinatal period for immigrant women </a:t>
            </a:r>
            <a:endParaRPr lang="en-CA" b="1" dirty="0" smtClean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dirty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960000"/>
                </a:solidFill>
              </a:rPr>
              <a:t>This three Canadian Institute of Health Research (CIHR) funded study seeks to explore and understand </a:t>
            </a:r>
            <a:r>
              <a:rPr lang="en-CA" b="1" u="sng" dirty="0">
                <a:solidFill>
                  <a:srgbClr val="960000"/>
                </a:solidFill>
              </a:rPr>
              <a:t>ethno-cultural food choices and practices of immigrant women during the perinatal period</a:t>
            </a:r>
            <a:r>
              <a:rPr lang="en-CA" dirty="0">
                <a:solidFill>
                  <a:srgbClr val="960000"/>
                </a:solidFill>
              </a:rPr>
              <a:t>, and specifically the intersection of these factors in </a:t>
            </a:r>
            <a:r>
              <a:rPr lang="en-CA" dirty="0" smtClean="0">
                <a:solidFill>
                  <a:srgbClr val="960000"/>
                </a:solidFill>
              </a:rPr>
              <a:t>the </a:t>
            </a:r>
            <a:r>
              <a:rPr lang="en-CA" dirty="0">
                <a:solidFill>
                  <a:srgbClr val="960000"/>
                </a:solidFill>
              </a:rPr>
              <a:t>social context of cultural adaptation and adjustment </a:t>
            </a: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96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960000"/>
                </a:solidFill>
              </a:rPr>
              <a:t>Using </a:t>
            </a:r>
            <a:r>
              <a:rPr lang="en-CA" b="1" u="sng" dirty="0">
                <a:solidFill>
                  <a:srgbClr val="960000"/>
                </a:solidFill>
              </a:rPr>
              <a:t>focused </a:t>
            </a:r>
            <a:r>
              <a:rPr lang="en-CA" b="1" u="sng" dirty="0" smtClean="0">
                <a:solidFill>
                  <a:srgbClr val="960000"/>
                </a:solidFill>
              </a:rPr>
              <a:t>ethnography research </a:t>
            </a:r>
            <a:r>
              <a:rPr lang="en-CA" dirty="0" smtClean="0">
                <a:solidFill>
                  <a:srgbClr val="960000"/>
                </a:solidFill>
              </a:rPr>
              <a:t>tradition, the study provides </a:t>
            </a:r>
            <a:r>
              <a:rPr lang="en-CA" dirty="0">
                <a:solidFill>
                  <a:srgbClr val="960000"/>
                </a:solidFill>
              </a:rPr>
              <a:t>targeted knowledge transfer, </a:t>
            </a:r>
            <a:r>
              <a:rPr lang="en-CA" dirty="0" smtClean="0">
                <a:solidFill>
                  <a:srgbClr val="960000"/>
                </a:solidFill>
              </a:rPr>
              <a:t>including the </a:t>
            </a:r>
            <a:r>
              <a:rPr lang="en-CA" dirty="0">
                <a:solidFill>
                  <a:srgbClr val="960000"/>
                </a:solidFill>
              </a:rPr>
              <a:t>creation and evaluation of a pilot implementation, of tailored nutrition education materials to </a:t>
            </a:r>
            <a:r>
              <a:rPr lang="en-CA" b="1" u="sng" dirty="0">
                <a:solidFill>
                  <a:srgbClr val="960000"/>
                </a:solidFill>
              </a:rPr>
              <a:t>improve cultural competence and cultural safety </a:t>
            </a:r>
            <a:r>
              <a:rPr lang="en-CA" dirty="0">
                <a:solidFill>
                  <a:srgbClr val="960000"/>
                </a:solidFill>
              </a:rPr>
              <a:t>of health care providers for ultimate improvements in the health of immigrant mothers and their infants.</a:t>
            </a: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1609</Words>
  <Application>Microsoft Office PowerPoint</Application>
  <PresentationFormat>On-screen Show (4:3)</PresentationFormat>
  <Paragraphs>174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REDUCING THE EQUITY GAP IN HEALTH AND HEALTH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Groupe rg</dc:creator>
  <cp:lastModifiedBy>Rakesh reddy S</cp:lastModifiedBy>
  <cp:revision>62</cp:revision>
  <dcterms:created xsi:type="dcterms:W3CDTF">2013-04-16T14:23:43Z</dcterms:created>
  <dcterms:modified xsi:type="dcterms:W3CDTF">2015-10-13T13:30:15Z</dcterms:modified>
</cp:coreProperties>
</file>