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26" r:id="rId6"/>
    <p:sldId id="335" r:id="rId7"/>
    <p:sldId id="332" r:id="rId8"/>
    <p:sldId id="333" r:id="rId9"/>
    <p:sldId id="33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10/27/2015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10/27/2015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10/27/2015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10/27/2015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419600"/>
            <a:ext cx="7635299" cy="1754326"/>
          </a:xfrm>
          <a:prstGeom prst="rect">
            <a:avLst/>
          </a:prstGeom>
        </p:spPr>
        <p:txBody>
          <a:bodyPr wrap="square">
            <a:spAutoFit/>
          </a:bodyPr>
          <a:lstStyle/>
          <a:p>
            <a:r>
              <a:rPr lang="en-IN" b="1" dirty="0">
                <a:latin typeface="Times New Roman" pitchFamily="18" charset="0"/>
                <a:cs typeface="Times New Roman" pitchFamily="18" charset="0"/>
              </a:rPr>
              <a:t>Juan Sanchez-Esteban</a:t>
            </a:r>
          </a:p>
          <a:p>
            <a:r>
              <a:rPr lang="en-IN" dirty="0">
                <a:latin typeface="Times New Roman" pitchFamily="18" charset="0"/>
                <a:cs typeface="Times New Roman" pitchFamily="18" charset="0"/>
              </a:rPr>
              <a:t>Associate Professor</a:t>
            </a:r>
          </a:p>
          <a:p>
            <a:r>
              <a:rPr lang="en-IN" dirty="0">
                <a:latin typeface="Times New Roman" pitchFamily="18" charset="0"/>
                <a:cs typeface="Times New Roman" pitchFamily="18" charset="0"/>
              </a:rPr>
              <a:t>Department of </a:t>
            </a:r>
            <a:r>
              <a:rPr lang="en-IN" dirty="0" err="1">
                <a:latin typeface="Times New Roman" pitchFamily="18" charset="0"/>
                <a:cs typeface="Times New Roman" pitchFamily="18" charset="0"/>
              </a:rPr>
              <a:t>Pediatrics</a:t>
            </a:r>
            <a:endParaRPr lang="en-IN" dirty="0">
              <a:latin typeface="Times New Roman" pitchFamily="18" charset="0"/>
              <a:cs typeface="Times New Roman" pitchFamily="18" charset="0"/>
            </a:endParaRPr>
          </a:p>
          <a:p>
            <a:r>
              <a:rPr lang="en-IN" dirty="0">
                <a:latin typeface="Times New Roman" pitchFamily="18" charset="0"/>
                <a:cs typeface="Times New Roman" pitchFamily="18" charset="0"/>
              </a:rPr>
              <a:t>The Warren Alpert Medical School</a:t>
            </a:r>
          </a:p>
          <a:p>
            <a:r>
              <a:rPr lang="en-IN" dirty="0">
                <a:latin typeface="Times New Roman" pitchFamily="18" charset="0"/>
                <a:cs typeface="Times New Roman" pitchFamily="18" charset="0"/>
              </a:rPr>
              <a:t>Brown University</a:t>
            </a:r>
          </a:p>
          <a:p>
            <a:r>
              <a:rPr lang="en-IN" dirty="0">
                <a:latin typeface="Times New Roman" pitchFamily="18" charset="0"/>
                <a:cs typeface="Times New Roman" pitchFamily="18" charset="0"/>
              </a:rPr>
              <a:t>USA</a:t>
            </a:r>
            <a:endParaRPr lang="en-US" dirty="0" smtClean="0">
              <a:latin typeface="Times New Roman" pitchFamily="18" charset="0"/>
              <a:cs typeface="Times New Roman" pitchFamily="18" charset="0"/>
            </a:endParaRPr>
          </a:p>
        </p:txBody>
      </p:sp>
      <p:sp>
        <p:nvSpPr>
          <p:cNvPr id="4" name="Rectangle 3"/>
          <p:cNvSpPr/>
          <p:nvPr/>
        </p:nvSpPr>
        <p:spPr>
          <a:xfrm>
            <a:off x="2439123" y="2133600"/>
            <a:ext cx="5562599" cy="1200329"/>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US" sz="3600" b="1" i="1" dirty="0" smtClean="0">
                <a:solidFill>
                  <a:srgbClr val="7030A0"/>
                </a:solidFill>
                <a:latin typeface="Times New Roman" pitchFamily="18" charset="0"/>
                <a:cs typeface="Times New Roman" pitchFamily="18" charset="0"/>
              </a:rPr>
              <a:t>Pediatrics &amp; Therapeutics</a:t>
            </a:r>
            <a:endParaRPr lang="en-US" sz="3600" i="1" dirty="0">
              <a:solidFill>
                <a:srgbClr val="7030A0"/>
              </a:solidFill>
              <a:latin typeface="Times New Roman" pitchFamily="18" charset="0"/>
              <a:cs typeface="Times New Roman" pitchFamily="18" charset="0"/>
            </a:endParaRPr>
          </a:p>
        </p:txBody>
      </p:sp>
      <p:pic>
        <p:nvPicPr>
          <p:cNvPr id="8" name="Picture 7"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Juan Sanchez-Esteba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641852"/>
            <a:ext cx="1548676" cy="216814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Brown Universit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94390" y="4531815"/>
            <a:ext cx="1107616" cy="15298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447800"/>
            <a:ext cx="8382000" cy="4955203"/>
          </a:xfrm>
          <a:prstGeom prst="rect">
            <a:avLst/>
          </a:prstGeom>
        </p:spPr>
        <p:txBody>
          <a:bodyPr wrap="square">
            <a:spAutoFit/>
          </a:bodyPr>
          <a:lstStyle/>
          <a:p>
            <a:r>
              <a:rPr lang="en-US" sz="6000" b="1" i="1" dirty="0" smtClean="0">
                <a:solidFill>
                  <a:srgbClr val="7030A0"/>
                </a:solidFill>
                <a:latin typeface="Times New Roman" pitchFamily="18" charset="0"/>
                <a:cs typeface="Times New Roman" pitchFamily="18" charset="0"/>
              </a:rPr>
              <a:t>Biography:</a:t>
            </a:r>
          </a:p>
          <a:p>
            <a:endParaRPr lang="en-US" sz="3600" b="1" i="1" dirty="0" smtClean="0">
              <a:solidFill>
                <a:srgbClr val="7030A0"/>
              </a:solidFill>
              <a:latin typeface="Times New Roman" pitchFamily="18" charset="0"/>
              <a:cs typeface="Times New Roman" pitchFamily="18" charset="0"/>
            </a:endParaRPr>
          </a:p>
          <a:p>
            <a:r>
              <a:rPr lang="en-IN" sz="2000" dirty="0">
                <a:latin typeface="Times New Roman" pitchFamily="18" charset="0"/>
                <a:cs typeface="Times New Roman" pitchFamily="18" charset="0"/>
              </a:rPr>
              <a:t>Juan Sanchez Esteban Associate Professor of </a:t>
            </a:r>
            <a:r>
              <a:rPr lang="en-IN" sz="2000" dirty="0" err="1">
                <a:latin typeface="Times New Roman" pitchFamily="18" charset="0"/>
                <a:cs typeface="Times New Roman" pitchFamily="18" charset="0"/>
              </a:rPr>
              <a:t>Pediatrics</a:t>
            </a:r>
            <a:r>
              <a:rPr lang="en-IN" sz="2000" dirty="0">
                <a:latin typeface="Times New Roman" pitchFamily="18" charset="0"/>
                <a:cs typeface="Times New Roman" pitchFamily="18" charset="0"/>
              </a:rPr>
              <a:t> at the Warren Alpert Medical School of Brown University and Attending Neonatologist at Women Infants Hospital of Rhode Island. My research interests are: 1 </a:t>
            </a:r>
            <a:r>
              <a:rPr lang="en-IN" sz="2000" dirty="0" err="1">
                <a:latin typeface="Times New Roman" pitchFamily="18" charset="0"/>
                <a:cs typeface="Times New Roman" pitchFamily="18" charset="0"/>
              </a:rPr>
              <a:t>Mechanotransduction</a:t>
            </a:r>
            <a:r>
              <a:rPr lang="en-IN" sz="2000" dirty="0">
                <a:latin typeface="Times New Roman" pitchFamily="18" charset="0"/>
                <a:cs typeface="Times New Roman" pitchFamily="18" charset="0"/>
              </a:rPr>
              <a:t> during </a:t>
            </a:r>
            <a:r>
              <a:rPr lang="en-IN" sz="2000" dirty="0" err="1">
                <a:latin typeface="Times New Roman" pitchFamily="18" charset="0"/>
                <a:cs typeface="Times New Roman" pitchFamily="18" charset="0"/>
              </a:rPr>
              <a:t>fetal</a:t>
            </a:r>
            <a:r>
              <a:rPr lang="en-IN" sz="2000" dirty="0">
                <a:latin typeface="Times New Roman" pitchFamily="18" charset="0"/>
                <a:cs typeface="Times New Roman" pitchFamily="18" charset="0"/>
              </a:rPr>
              <a:t> lung development. 2 Lung injury secondary to mechanical ventilation in the premature </a:t>
            </a:r>
            <a:r>
              <a:rPr lang="en-IN" sz="2000" dirty="0" err="1">
                <a:latin typeface="Times New Roman" pitchFamily="18" charset="0"/>
                <a:cs typeface="Times New Roman" pitchFamily="18" charset="0"/>
              </a:rPr>
              <a:t>newborn</a:t>
            </a:r>
            <a:r>
              <a:rPr lang="en-IN" sz="2000" dirty="0">
                <a:latin typeface="Times New Roman" pitchFamily="18" charset="0"/>
                <a:cs typeface="Times New Roman" pitchFamily="18" charset="0"/>
              </a:rPr>
              <a:t> and the potential protective role of the </a:t>
            </a:r>
            <a:r>
              <a:rPr lang="en-IN" sz="2000" dirty="0" err="1">
                <a:latin typeface="Times New Roman" pitchFamily="18" charset="0"/>
                <a:cs typeface="Times New Roman" pitchFamily="18" charset="0"/>
              </a:rPr>
              <a:t>antiinflammatory</a:t>
            </a:r>
            <a:r>
              <a:rPr lang="en-IN" sz="2000" dirty="0">
                <a:latin typeface="Times New Roman" pitchFamily="18" charset="0"/>
                <a:cs typeface="Times New Roman" pitchFamily="18" charset="0"/>
              </a:rPr>
              <a:t> cytokine IL10. I have received several awards and </a:t>
            </a:r>
            <a:r>
              <a:rPr lang="en-IN" sz="2000" dirty="0" err="1">
                <a:latin typeface="Times New Roman" pitchFamily="18" charset="0"/>
                <a:cs typeface="Times New Roman" pitchFamily="18" charset="0"/>
              </a:rPr>
              <a:t>honors</a:t>
            </a:r>
            <a:r>
              <a:rPr lang="en-IN" sz="2000" dirty="0">
                <a:latin typeface="Times New Roman" pitchFamily="18" charset="0"/>
                <a:cs typeface="Times New Roman" pitchFamily="18" charset="0"/>
              </a:rPr>
              <a:t> including the Richard B. Salomon Faculty Award of Brown University, the Parker B. Francis Fellowship and the presidency of the New England Perinatal Society. I am ad hoc reviewer for more than 15 journals and grant reviewer for the Italian Ministry of Health. My research is supported by the National Institute of Health.</a:t>
            </a:r>
            <a:endParaRPr lang="en-US" sz="20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2209800"/>
            <a:ext cx="8915400" cy="3416320"/>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Research </a:t>
            </a:r>
            <a:r>
              <a:rPr lang="en-US" sz="5400" b="1" i="1" dirty="0">
                <a:solidFill>
                  <a:srgbClr val="7030A0"/>
                </a:solidFill>
                <a:latin typeface="Times New Roman" pitchFamily="18" charset="0"/>
                <a:cs typeface="Times New Roman" pitchFamily="18" charset="0"/>
              </a:rPr>
              <a:t>Interest</a:t>
            </a:r>
            <a:r>
              <a:rPr lang="en-US" sz="5400" b="1" i="1" dirty="0" smtClean="0">
                <a:solidFill>
                  <a:srgbClr val="7030A0"/>
                </a:solidFill>
                <a:latin typeface="Times New Roman" pitchFamily="18" charset="0"/>
                <a:cs typeface="Times New Roman" pitchFamily="18" charset="0"/>
              </a:rPr>
              <a:t>:</a:t>
            </a:r>
          </a:p>
          <a:p>
            <a:endParaRPr lang="en-US" sz="5400" b="1" i="1" dirty="0" smtClean="0">
              <a:solidFill>
                <a:srgbClr val="7030A0"/>
              </a:solidFill>
              <a:latin typeface="Times New Roman" pitchFamily="18" charset="0"/>
              <a:cs typeface="Times New Roman" pitchFamily="18" charset="0"/>
            </a:endParaRPr>
          </a:p>
          <a:p>
            <a:r>
              <a:rPr lang="en-IN" sz="3600" dirty="0">
                <a:latin typeface="Times New Roman" pitchFamily="18" charset="0"/>
                <a:cs typeface="Times New Roman" pitchFamily="18" charset="0"/>
              </a:rPr>
              <a:t>Mechanical forces in </a:t>
            </a:r>
            <a:r>
              <a:rPr lang="en-IN" sz="3600" dirty="0" err="1">
                <a:latin typeface="Times New Roman" pitchFamily="18" charset="0"/>
                <a:cs typeface="Times New Roman" pitchFamily="18" charset="0"/>
              </a:rPr>
              <a:t>fetal</a:t>
            </a:r>
            <a:r>
              <a:rPr lang="en-IN" sz="3600" dirty="0">
                <a:latin typeface="Times New Roman" pitchFamily="18" charset="0"/>
                <a:cs typeface="Times New Roman" pitchFamily="18" charset="0"/>
              </a:rPr>
              <a:t> lung development, cell </a:t>
            </a:r>
            <a:r>
              <a:rPr lang="en-IN" sz="3600" dirty="0" err="1">
                <a:latin typeface="Times New Roman" pitchFamily="18" charset="0"/>
                <a:cs typeface="Times New Roman" pitchFamily="18" charset="0"/>
              </a:rPr>
              <a:t>signaling</a:t>
            </a:r>
            <a:r>
              <a:rPr lang="en-IN" sz="3600" dirty="0">
                <a:latin typeface="Times New Roman" pitchFamily="18" charset="0"/>
                <a:cs typeface="Times New Roman" pitchFamily="18" charset="0"/>
              </a:rPr>
              <a:t>, epidermal growth factor receptor, </a:t>
            </a:r>
            <a:r>
              <a:rPr lang="en-IN" sz="3600" dirty="0" err="1">
                <a:latin typeface="Times New Roman" pitchFamily="18" charset="0"/>
                <a:cs typeface="Times New Roman" pitchFamily="18" charset="0"/>
              </a:rPr>
              <a:t>bronchopulmonary</a:t>
            </a:r>
            <a:r>
              <a:rPr lang="en-IN" sz="3600" dirty="0">
                <a:latin typeface="Times New Roman" pitchFamily="18" charset="0"/>
                <a:cs typeface="Times New Roman" pitchFamily="18" charset="0"/>
              </a:rPr>
              <a:t> dysplasia, IL-10.</a:t>
            </a:r>
            <a:endParaRPr lang="en-US" sz="36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1752600"/>
            <a:ext cx="8915400" cy="4124206"/>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Publication:</a:t>
            </a:r>
          </a:p>
          <a:p>
            <a:endParaRPr lang="en-US" sz="2800" b="1" i="1" dirty="0" smtClean="0">
              <a:solidFill>
                <a:srgbClr val="7030A0"/>
              </a:solidFill>
              <a:latin typeface="Times New Roman" pitchFamily="18" charset="0"/>
              <a:cs typeface="Times New Roman" pitchFamily="18" charset="0"/>
            </a:endParaRPr>
          </a:p>
          <a:p>
            <a:pPr marL="514350" indent="-514350">
              <a:buFont typeface="+mj-lt"/>
              <a:buAutoNum type="arabicPeriod"/>
            </a:pPr>
            <a:r>
              <a:rPr lang="en-IN" sz="3600" dirty="0">
                <a:latin typeface="Times New Roman" pitchFamily="18" charset="0"/>
                <a:cs typeface="Times New Roman" pitchFamily="18" charset="0"/>
              </a:rPr>
              <a:t>Sanchez-Esteban J (2012) Learning how Mechanical Forces Regulate Lung Development: Opportunities for Translational Research. </a:t>
            </a:r>
            <a:r>
              <a:rPr lang="en-IN" sz="3600" dirty="0" err="1">
                <a:latin typeface="Times New Roman" pitchFamily="18" charset="0"/>
                <a:cs typeface="Times New Roman" pitchFamily="18" charset="0"/>
              </a:rPr>
              <a:t>Pediat</a:t>
            </a:r>
            <a:r>
              <a:rPr lang="en-IN" sz="3600" dirty="0">
                <a:latin typeface="Times New Roman" pitchFamily="18" charset="0"/>
                <a:cs typeface="Times New Roman" pitchFamily="18" charset="0"/>
              </a:rPr>
              <a:t> </a:t>
            </a:r>
            <a:r>
              <a:rPr lang="en-IN" sz="3600" dirty="0" err="1">
                <a:latin typeface="Times New Roman" pitchFamily="18" charset="0"/>
                <a:cs typeface="Times New Roman" pitchFamily="18" charset="0"/>
              </a:rPr>
              <a:t>Therapeut</a:t>
            </a:r>
            <a:r>
              <a:rPr lang="en-IN" sz="3600" dirty="0">
                <a:latin typeface="Times New Roman" pitchFamily="18" charset="0"/>
                <a:cs typeface="Times New Roman" pitchFamily="18" charset="0"/>
              </a:rPr>
              <a:t> 2</a:t>
            </a:r>
            <a:r>
              <a:rPr lang="en-IN" sz="3600" dirty="0" smtClean="0">
                <a:latin typeface="Times New Roman" pitchFamily="18" charset="0"/>
                <a:cs typeface="Times New Roman" pitchFamily="18" charset="0"/>
              </a:rPr>
              <a:t>: e115</a:t>
            </a:r>
            <a:r>
              <a:rPr lang="en-IN" sz="3600" dirty="0">
                <a:latin typeface="Times New Roman" pitchFamily="18" charset="0"/>
                <a:cs typeface="Times New Roman" pitchFamily="18" charset="0"/>
              </a:rPr>
              <a:t>.</a:t>
            </a:r>
            <a:endParaRPr lang="en-US" sz="36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5168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Pediatrics &amp; Therapeutics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Insights in Pediatric Cardiology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Pediatric Oncology: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Clinical Pediatrics: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Pediatric </a:t>
            </a:r>
            <a:r>
              <a:rPr lang="en-US" sz="2000" dirty="0" smtClean="0">
                <a:solidFill>
                  <a:schemeClr val="bg1"/>
                </a:solidFill>
              </a:rPr>
              <a:t>Care</a:t>
            </a:r>
          </a:p>
          <a:p>
            <a:pPr marL="342900" indent="-342900">
              <a:buFont typeface="Wingdings" panose="05000000000000000000" pitchFamily="2" charset="2"/>
              <a:buChar char="Ø"/>
              <a:defRPr/>
            </a:pPr>
            <a:r>
              <a:rPr lang="en-US" sz="2000" dirty="0">
                <a:solidFill>
                  <a:schemeClr val="bg1"/>
                </a:solidFill>
              </a:rPr>
              <a:t>Neonatal and Pediatric Medicine </a:t>
            </a:r>
            <a:endParaRPr lang="en-US" sz="2000" dirty="0" smtClean="0">
              <a:solidFill>
                <a:schemeClr val="bg1"/>
              </a:solidFill>
            </a:endParaRPr>
          </a:p>
          <a:p>
            <a:pPr marL="342900" indent="-342900">
              <a:buFont typeface="Wingdings" panose="05000000000000000000" pitchFamily="2" charset="2"/>
              <a:buChar char="Ø"/>
              <a:defRPr/>
            </a:pPr>
            <a:r>
              <a:rPr lang="en-US" sz="2000" dirty="0" smtClean="0">
                <a:solidFill>
                  <a:schemeClr val="bg1"/>
                </a:solidFill>
              </a:rPr>
              <a:t>Child </a:t>
            </a:r>
            <a:r>
              <a:rPr lang="en-US" sz="2000" dirty="0">
                <a:solidFill>
                  <a:schemeClr val="bg1"/>
                </a:solidFill>
              </a:rPr>
              <a:t>and Adolescent </a:t>
            </a:r>
            <a:r>
              <a:rPr lang="en-US" sz="2000" dirty="0" smtClean="0">
                <a:solidFill>
                  <a:schemeClr val="bg1"/>
                </a:solidFill>
              </a:rPr>
              <a:t>Behavior</a:t>
            </a:r>
          </a:p>
          <a:p>
            <a:pPr marL="342900" indent="-342900">
              <a:buFont typeface="Wingdings" panose="05000000000000000000" pitchFamily="2" charset="2"/>
              <a:buChar char="Ø"/>
              <a:defRPr/>
            </a:pPr>
            <a:r>
              <a:rPr lang="en-US" sz="2000" dirty="0">
                <a:solidFill>
                  <a:schemeClr val="bg1"/>
                </a:solidFill>
              </a:rPr>
              <a:t>Psychological Abnormalities in Children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Neonatal Biology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Interventional Pediatrics &amp; Research</a:t>
            </a:r>
          </a:p>
        </p:txBody>
      </p:sp>
      <p:pic>
        <p:nvPicPr>
          <p:cNvPr id="15367" name="Picture 8" descr="C:\Users\rakesh-s\Desktop\gocr-header.jpg"/>
          <p:cNvPicPr>
            <a:picLocks noChangeAspect="1" noChangeArrowheads="1"/>
          </p:cNvPicPr>
          <p:nvPr/>
        </p:nvPicPr>
        <p:blipFill>
          <a:blip r:embed="rId3">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4th International Conference </a:t>
            </a:r>
            <a:r>
              <a:rPr lang="en-IN" dirty="0" smtClean="0"/>
              <a:t>on </a:t>
            </a:r>
            <a:r>
              <a:rPr lang="en-IN" dirty="0" err="1" smtClean="0"/>
              <a:t>Pediatrics</a:t>
            </a:r>
            <a:endParaRPr lang="en-US" dirty="0" smtClean="0"/>
          </a:p>
          <a:p>
            <a:pPr marL="285750" indent="-285750">
              <a:buFont typeface="Wingdings" panose="05000000000000000000" pitchFamily="2" charset="2"/>
              <a:buChar char="Ø"/>
              <a:defRPr/>
            </a:pPr>
            <a:r>
              <a:rPr lang="en-US" dirty="0"/>
              <a:t>5th World Pediatric </a:t>
            </a:r>
            <a:r>
              <a:rPr lang="en-US" dirty="0" smtClean="0"/>
              <a:t>Congress</a:t>
            </a:r>
          </a:p>
          <a:p>
            <a:pPr marL="285750" indent="-285750">
              <a:buFont typeface="Wingdings" panose="05000000000000000000" pitchFamily="2" charset="2"/>
              <a:buChar char="Ø"/>
              <a:defRPr/>
            </a:pPr>
            <a:r>
              <a:rPr lang="en-IN" dirty="0"/>
              <a:t>2</a:t>
            </a:r>
            <a:r>
              <a:rPr lang="en-IN" baseline="30000" dirty="0"/>
              <a:t>nd</a:t>
            </a:r>
            <a:r>
              <a:rPr lang="en-IN" dirty="0"/>
              <a:t> International Conference and Exhibition </a:t>
            </a:r>
            <a:r>
              <a:rPr lang="en-IN" dirty="0" smtClean="0"/>
              <a:t>on Pediatric </a:t>
            </a:r>
            <a:r>
              <a:rPr lang="en-IN" dirty="0"/>
              <a:t>Cardiology</a:t>
            </a:r>
          </a:p>
          <a:p>
            <a:pPr marL="285750" indent="-285750">
              <a:buFont typeface="Wingdings" panose="05000000000000000000" pitchFamily="2" charset="2"/>
              <a:buChar char="Ø"/>
              <a:defRPr/>
            </a:pPr>
            <a:endParaRPr lang="en-US" dirty="0" smtClean="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Pediatrics &amp; </a:t>
            </a:r>
            <a:r>
              <a:rPr lang="en-US" sz="3600" b="1" dirty="0" smtClean="0"/>
              <a:t>Therapeutics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1888</TotalTime>
  <Words>528</Words>
  <Application>Microsoft Office PowerPoint</Application>
  <PresentationFormat>On-screen Show (4:3)</PresentationFormat>
  <Paragraphs>45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236</cp:revision>
  <dcterms:created xsi:type="dcterms:W3CDTF">2014-10-14T11:42:21Z</dcterms:created>
  <dcterms:modified xsi:type="dcterms:W3CDTF">2015-10-27T15:57:24Z</dcterms:modified>
</cp:coreProperties>
</file>