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74" r:id="rId3"/>
    <p:sldId id="273" r:id="rId4"/>
    <p:sldId id="269" r:id="rId5"/>
    <p:sldId id="270" r:id="rId6"/>
    <p:sldId id="271" r:id="rId7"/>
    <p:sldId id="262" r:id="rId8"/>
    <p:sldId id="263" r:id="rId9"/>
    <p:sldId id="264" r:id="rId10"/>
    <p:sldId id="265" r:id="rId11"/>
    <p:sldId id="266" r:id="rId12"/>
    <p:sldId id="267" r:id="rId13"/>
    <p:sldId id="268" r:id="rId14"/>
    <p:sldId id="275" r:id="rId15"/>
    <p:sldId id="276" r:id="rId16"/>
    <p:sldId id="277" r:id="rId17"/>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sz="1600"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sz="1600"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sz="1600"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sz="1600" kern="1200">
        <a:solidFill>
          <a:schemeClr val="tx1"/>
        </a:solidFill>
        <a:latin typeface="Arial" pitchFamily="34" charset="0"/>
        <a:ea typeface="宋体" pitchFamily="2" charset="-122"/>
        <a:cs typeface="+mn-cs"/>
      </a:defRPr>
    </a:lvl5pPr>
    <a:lvl6pPr marL="2286000" algn="l" defTabSz="914400" rtl="0" eaLnBrk="1" latinLnBrk="0" hangingPunct="1">
      <a:defRPr sz="1600" kern="1200">
        <a:solidFill>
          <a:schemeClr val="tx1"/>
        </a:solidFill>
        <a:latin typeface="Arial" pitchFamily="34" charset="0"/>
        <a:ea typeface="宋体" pitchFamily="2" charset="-122"/>
        <a:cs typeface="+mn-cs"/>
      </a:defRPr>
    </a:lvl6pPr>
    <a:lvl7pPr marL="2743200" algn="l" defTabSz="914400" rtl="0" eaLnBrk="1" latinLnBrk="0" hangingPunct="1">
      <a:defRPr sz="1600" kern="1200">
        <a:solidFill>
          <a:schemeClr val="tx1"/>
        </a:solidFill>
        <a:latin typeface="Arial" pitchFamily="34" charset="0"/>
        <a:ea typeface="宋体" pitchFamily="2" charset="-122"/>
        <a:cs typeface="+mn-cs"/>
      </a:defRPr>
    </a:lvl7pPr>
    <a:lvl8pPr marL="3200400" algn="l" defTabSz="914400" rtl="0" eaLnBrk="1" latinLnBrk="0" hangingPunct="1">
      <a:defRPr sz="1600" kern="1200">
        <a:solidFill>
          <a:schemeClr val="tx1"/>
        </a:solidFill>
        <a:latin typeface="Arial" pitchFamily="34" charset="0"/>
        <a:ea typeface="宋体" pitchFamily="2" charset="-122"/>
        <a:cs typeface="+mn-cs"/>
      </a:defRPr>
    </a:lvl8pPr>
    <a:lvl9pPr marL="3657600" algn="l" defTabSz="914400" rtl="0" eaLnBrk="1" latinLnBrk="0" hangingPunct="1">
      <a:defRPr sz="16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23" autoAdjust="0"/>
    <p:restoredTop sz="94660"/>
  </p:normalViewPr>
  <p:slideViewPr>
    <p:cSldViewPr>
      <p:cViewPr>
        <p:scale>
          <a:sx n="66" d="100"/>
          <a:sy n="66" d="100"/>
        </p:scale>
        <p:origin x="-1416"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zh-CN"/>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zh-CN"/>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zh-CN"/>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83A0682C-A2D8-4ABB-9184-957B55C8DA29}" type="slidenum">
              <a:rPr lang="en-US" altLang="zh-CN"/>
              <a:pPr>
                <a:defRPr/>
              </a:pPr>
              <a:t>‹#›</a:t>
            </a:fld>
            <a:endParaRPr lang="en-US" altLang="zh-CN"/>
          </a:p>
        </p:txBody>
      </p:sp>
    </p:spTree>
    <p:extLst>
      <p:ext uri="{BB962C8B-B14F-4D97-AF65-F5344CB8AC3E}">
        <p14:creationId xmlns:p14="http://schemas.microsoft.com/office/powerpoint/2010/main" val="1904470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B981FA8-A529-4446-8639-514CF9E5B4CC}" type="slidenum">
              <a:rPr lang="en-US" altLang="zh-CN"/>
              <a:pPr>
                <a:defRPr/>
              </a:pPr>
              <a:t>‹#›</a:t>
            </a:fld>
            <a:endParaRPr lang="en-US" altLang="zh-CN"/>
          </a:p>
        </p:txBody>
      </p:sp>
    </p:spTree>
    <p:extLst>
      <p:ext uri="{BB962C8B-B14F-4D97-AF65-F5344CB8AC3E}">
        <p14:creationId xmlns:p14="http://schemas.microsoft.com/office/powerpoint/2010/main" val="68099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7053874-589D-4A2D-A93F-D7F9CC3B78E9}" type="slidenum">
              <a:rPr lang="en-US" altLang="zh-CN"/>
              <a:pPr>
                <a:defRPr/>
              </a:pPr>
              <a:t>‹#›</a:t>
            </a:fld>
            <a:endParaRPr lang="en-US" altLang="zh-CN"/>
          </a:p>
        </p:txBody>
      </p:sp>
    </p:spTree>
    <p:extLst>
      <p:ext uri="{BB962C8B-B14F-4D97-AF65-F5344CB8AC3E}">
        <p14:creationId xmlns:p14="http://schemas.microsoft.com/office/powerpoint/2010/main" val="195895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5FB379A-5064-4749-9B2D-0A933D1A215C}" type="slidenum">
              <a:rPr lang="en-US" altLang="zh-CN"/>
              <a:pPr>
                <a:defRPr/>
              </a:pPr>
              <a:t>‹#›</a:t>
            </a:fld>
            <a:endParaRPr lang="en-US" altLang="zh-CN"/>
          </a:p>
        </p:txBody>
      </p:sp>
    </p:spTree>
    <p:extLst>
      <p:ext uri="{BB962C8B-B14F-4D97-AF65-F5344CB8AC3E}">
        <p14:creationId xmlns:p14="http://schemas.microsoft.com/office/powerpoint/2010/main" val="112119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4EADE92-C213-403D-9ACD-CD9278940730}" type="slidenum">
              <a:rPr lang="en-US" altLang="zh-CN"/>
              <a:pPr>
                <a:defRPr/>
              </a:pPr>
              <a:t>‹#›</a:t>
            </a:fld>
            <a:endParaRPr lang="en-US" altLang="zh-CN"/>
          </a:p>
        </p:txBody>
      </p:sp>
    </p:spTree>
    <p:extLst>
      <p:ext uri="{BB962C8B-B14F-4D97-AF65-F5344CB8AC3E}">
        <p14:creationId xmlns:p14="http://schemas.microsoft.com/office/powerpoint/2010/main" val="271016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E11AD8E-7BD3-4BAF-88E2-868C1638FCA7}" type="slidenum">
              <a:rPr lang="en-US" altLang="zh-CN"/>
              <a:pPr>
                <a:defRPr/>
              </a:pPr>
              <a:t>‹#›</a:t>
            </a:fld>
            <a:endParaRPr lang="en-US" altLang="zh-CN"/>
          </a:p>
        </p:txBody>
      </p:sp>
    </p:spTree>
    <p:extLst>
      <p:ext uri="{BB962C8B-B14F-4D97-AF65-F5344CB8AC3E}">
        <p14:creationId xmlns:p14="http://schemas.microsoft.com/office/powerpoint/2010/main" val="280314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9753991-B656-4BA6-973D-0C5B47B989E8}" type="slidenum">
              <a:rPr lang="en-US" altLang="zh-CN"/>
              <a:pPr>
                <a:defRPr/>
              </a:pPr>
              <a:t>‹#›</a:t>
            </a:fld>
            <a:endParaRPr lang="en-US" altLang="zh-CN"/>
          </a:p>
        </p:txBody>
      </p:sp>
    </p:spTree>
    <p:extLst>
      <p:ext uri="{BB962C8B-B14F-4D97-AF65-F5344CB8AC3E}">
        <p14:creationId xmlns:p14="http://schemas.microsoft.com/office/powerpoint/2010/main" val="149016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707F7BA1-E869-4050-BC48-58BC60609935}" type="slidenum">
              <a:rPr lang="en-US" altLang="zh-CN"/>
              <a:pPr>
                <a:defRPr/>
              </a:pPr>
              <a:t>‹#›</a:t>
            </a:fld>
            <a:endParaRPr lang="en-US" altLang="zh-CN"/>
          </a:p>
        </p:txBody>
      </p:sp>
    </p:spTree>
    <p:extLst>
      <p:ext uri="{BB962C8B-B14F-4D97-AF65-F5344CB8AC3E}">
        <p14:creationId xmlns:p14="http://schemas.microsoft.com/office/powerpoint/2010/main" val="233860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83E86A5-1B81-4AD8-BD5B-79503572A050}" type="slidenum">
              <a:rPr lang="en-US" altLang="zh-CN"/>
              <a:pPr>
                <a:defRPr/>
              </a:pPr>
              <a:t>‹#›</a:t>
            </a:fld>
            <a:endParaRPr lang="en-US" altLang="zh-CN"/>
          </a:p>
        </p:txBody>
      </p:sp>
    </p:spTree>
    <p:extLst>
      <p:ext uri="{BB962C8B-B14F-4D97-AF65-F5344CB8AC3E}">
        <p14:creationId xmlns:p14="http://schemas.microsoft.com/office/powerpoint/2010/main" val="28390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8504132F-81CB-44F4-BEC5-E50A08CF54E4}" type="slidenum">
              <a:rPr lang="en-US" altLang="zh-CN"/>
              <a:pPr>
                <a:defRPr/>
              </a:pPr>
              <a:t>‹#›</a:t>
            </a:fld>
            <a:endParaRPr lang="en-US" altLang="zh-CN"/>
          </a:p>
        </p:txBody>
      </p:sp>
    </p:spTree>
    <p:extLst>
      <p:ext uri="{BB962C8B-B14F-4D97-AF65-F5344CB8AC3E}">
        <p14:creationId xmlns:p14="http://schemas.microsoft.com/office/powerpoint/2010/main" val="373864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28CB5C5-690D-4D42-848E-4D5FD23AEED9}" type="slidenum">
              <a:rPr lang="en-US" altLang="zh-CN"/>
              <a:pPr>
                <a:defRPr/>
              </a:pPr>
              <a:t>‹#›</a:t>
            </a:fld>
            <a:endParaRPr lang="en-US" altLang="zh-CN"/>
          </a:p>
        </p:txBody>
      </p:sp>
    </p:spTree>
    <p:extLst>
      <p:ext uri="{BB962C8B-B14F-4D97-AF65-F5344CB8AC3E}">
        <p14:creationId xmlns:p14="http://schemas.microsoft.com/office/powerpoint/2010/main" val="62097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3F4CC93-6C33-4136-8354-C07FE5501FF2}" type="slidenum">
              <a:rPr lang="en-US" altLang="zh-CN"/>
              <a:pPr>
                <a:defRPr/>
              </a:pPr>
              <a:t>‹#›</a:t>
            </a:fld>
            <a:endParaRPr lang="en-US" altLang="zh-CN"/>
          </a:p>
        </p:txBody>
      </p:sp>
    </p:spTree>
    <p:extLst>
      <p:ext uri="{BB962C8B-B14F-4D97-AF65-F5344CB8AC3E}">
        <p14:creationId xmlns:p14="http://schemas.microsoft.com/office/powerpoint/2010/main" val="12149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E9282944-CCD1-4774-B7A9-36F789F2FF9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yangjundr@163.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cs typeface="Arial" pitchFamily="34" charset="0"/>
              </a:rPr>
              <a:t>Contact us at: contact.omics@omicsonline.org</a:t>
            </a:r>
          </a:p>
        </p:txBody>
      </p:sp>
      <p:pic>
        <p:nvPicPr>
          <p:cNvPr id="2053"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6D93111A-D5C7-434B-8C2D-C5924CCA747F}" type="slidenum">
              <a:rPr lang="en-US" altLang="zh-CN" sz="1400"/>
              <a:pPr eaLnBrk="1" hangingPunct="1"/>
              <a:t>10</a:t>
            </a:fld>
            <a:endParaRPr lang="en-US" altLang="zh-CN" sz="1400"/>
          </a:p>
        </p:txBody>
      </p:sp>
      <p:sp>
        <p:nvSpPr>
          <p:cNvPr id="11267" name="Rectangle 3"/>
          <p:cNvSpPr>
            <a:spLocks noGrp="1" noChangeArrowheads="1"/>
          </p:cNvSpPr>
          <p:nvPr>
            <p:ph type="body" idx="1"/>
          </p:nvPr>
        </p:nvSpPr>
        <p:spPr>
          <a:xfrm>
            <a:off x="4572000" y="1916113"/>
            <a:ext cx="4105275" cy="2592387"/>
          </a:xfrm>
        </p:spPr>
        <p:txBody>
          <a:bodyPr/>
          <a:lstStyle/>
          <a:p>
            <a:pPr eaLnBrk="1" hangingPunct="1"/>
            <a:r>
              <a:rPr lang="en-US" altLang="zh-CN" smtClean="0"/>
              <a:t>Tumor immunity and biological immunotherapy</a:t>
            </a:r>
          </a:p>
          <a:p>
            <a:pPr eaLnBrk="1" hangingPunct="1">
              <a:buFontTx/>
              <a:buNone/>
            </a:pPr>
            <a:r>
              <a:rPr lang="en-US" altLang="zh-CN" smtClean="0"/>
              <a:t>   </a:t>
            </a:r>
            <a:endParaRPr lang="en-US" altLang="zh-CN" sz="2400" smtClean="0"/>
          </a:p>
        </p:txBody>
      </p:sp>
      <p:sp>
        <p:nvSpPr>
          <p:cNvPr id="11268" name="Rectangle 5"/>
          <p:cNvSpPr>
            <a:spLocks noChangeArrowheads="1"/>
          </p:cNvSpPr>
          <p:nvPr/>
        </p:nvSpPr>
        <p:spPr bwMode="auto">
          <a:xfrm>
            <a:off x="5435600" y="260350"/>
            <a:ext cx="3529013"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200" b="1">
                <a:solidFill>
                  <a:srgbClr val="0000FF"/>
                </a:solidFill>
              </a:rPr>
              <a:t>present interest</a:t>
            </a:r>
          </a:p>
        </p:txBody>
      </p:sp>
      <p:pic>
        <p:nvPicPr>
          <p:cNvPr id="11269" name="Picture 8" descr="wps7D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32400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7F369D2C-F3E1-4FBC-A91A-387E646CC3E7}" type="slidenum">
              <a:rPr lang="en-US" altLang="zh-CN" sz="1400"/>
              <a:pPr eaLnBrk="1" hangingPunct="1"/>
              <a:t>11</a:t>
            </a:fld>
            <a:endParaRPr lang="en-US" altLang="zh-CN" sz="1400"/>
          </a:p>
        </p:txBody>
      </p:sp>
      <p:sp>
        <p:nvSpPr>
          <p:cNvPr id="12291" name="Rectangle 3"/>
          <p:cNvSpPr>
            <a:spLocks noGrp="1" noChangeArrowheads="1"/>
          </p:cNvSpPr>
          <p:nvPr>
            <p:ph type="body" idx="1"/>
          </p:nvPr>
        </p:nvSpPr>
        <p:spPr>
          <a:xfrm>
            <a:off x="5219700" y="1484313"/>
            <a:ext cx="3743325" cy="3241675"/>
          </a:xfrm>
        </p:spPr>
        <p:txBody>
          <a:bodyPr/>
          <a:lstStyle/>
          <a:p>
            <a:pPr eaLnBrk="1" hangingPunct="1"/>
            <a:r>
              <a:rPr lang="en-US" altLang="zh-CN" sz="2400" smtClean="0"/>
              <a:t>Screening and identification of  molecular targets of carcinoma</a:t>
            </a:r>
          </a:p>
          <a:p>
            <a:pPr eaLnBrk="1" hangingPunct="1">
              <a:buFontTx/>
              <a:buNone/>
            </a:pPr>
            <a:r>
              <a:rPr lang="en-US" altLang="zh-CN" sz="1800" smtClean="0"/>
              <a:t>    interesting in biomarker discovery technology to screen tumor-associated Biomarker and using new technology for early diagnosis in carcinoma. </a:t>
            </a:r>
          </a:p>
        </p:txBody>
      </p:sp>
      <p:sp>
        <p:nvSpPr>
          <p:cNvPr id="12292" name="Rectangle 5"/>
          <p:cNvSpPr>
            <a:spLocks noChangeArrowheads="1"/>
          </p:cNvSpPr>
          <p:nvPr/>
        </p:nvSpPr>
        <p:spPr bwMode="auto">
          <a:xfrm>
            <a:off x="5435600" y="260350"/>
            <a:ext cx="3529013"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200" b="1">
                <a:solidFill>
                  <a:srgbClr val="0000FF"/>
                </a:solidFill>
              </a:rPr>
              <a:t>present interest</a:t>
            </a:r>
          </a:p>
        </p:txBody>
      </p:sp>
      <p:pic>
        <p:nvPicPr>
          <p:cNvPr id="1229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975"/>
            <a:ext cx="4537075" cy="42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Rectangle 9"/>
          <p:cNvSpPr>
            <a:spLocks noChangeArrowheads="1"/>
          </p:cNvSpPr>
          <p:nvPr/>
        </p:nvSpPr>
        <p:spPr bwMode="auto">
          <a:xfrm>
            <a:off x="611188" y="5589588"/>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3538" indent="-363538">
              <a:tabLst>
                <a:tab pos="363538" algn="l"/>
              </a:tabLst>
            </a:pPr>
            <a:r>
              <a:rPr lang="en-US" altLang="zh-CN" sz="1200"/>
              <a:t>Fig</a:t>
            </a:r>
            <a:r>
              <a:rPr lang="zh-CN" altLang="en-US" sz="1200"/>
              <a:t>．</a:t>
            </a:r>
            <a:r>
              <a:rPr lang="en-US" altLang="zh-CN" sz="1200"/>
              <a:t>Schematic diagram of using cancer Cancer antigenomics   for screening TAA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88858A55-38B4-440E-90F6-05C084FAC87E}" type="slidenum">
              <a:rPr lang="en-US" altLang="zh-CN" sz="1400"/>
              <a:pPr eaLnBrk="1" hangingPunct="1"/>
              <a:t>12</a:t>
            </a:fld>
            <a:endParaRPr lang="en-US" altLang="zh-CN" sz="1400"/>
          </a:p>
        </p:txBody>
      </p:sp>
      <p:sp>
        <p:nvSpPr>
          <p:cNvPr id="13315" name="Rectangle 3"/>
          <p:cNvSpPr>
            <a:spLocks noGrp="1" noChangeArrowheads="1"/>
          </p:cNvSpPr>
          <p:nvPr>
            <p:ph type="body" idx="1"/>
          </p:nvPr>
        </p:nvSpPr>
        <p:spPr>
          <a:xfrm>
            <a:off x="5003800" y="1484313"/>
            <a:ext cx="3889375" cy="3455987"/>
          </a:xfrm>
        </p:spPr>
        <p:txBody>
          <a:bodyPr/>
          <a:lstStyle/>
          <a:p>
            <a:pPr eaLnBrk="1" hangingPunct="1"/>
            <a:r>
              <a:rPr lang="en-US" altLang="zh-CN" sz="2400" smtClean="0"/>
              <a:t>Detecting tumor-associated molecular targets for individualized treatment of cancers.</a:t>
            </a:r>
          </a:p>
          <a:p>
            <a:pPr eaLnBrk="1" hangingPunct="1">
              <a:buFontTx/>
              <a:buNone/>
            </a:pPr>
            <a:r>
              <a:rPr lang="en-US" altLang="zh-CN" sz="2000" smtClean="0"/>
              <a:t>    using IHH, RT-PCR, FISH and sequencing analysis to provide guideline to aid individualized decision-making in the clinical management of cancers.</a:t>
            </a:r>
          </a:p>
        </p:txBody>
      </p:sp>
      <p:sp>
        <p:nvSpPr>
          <p:cNvPr id="13316" name="Rectangle 5"/>
          <p:cNvSpPr>
            <a:spLocks noChangeArrowheads="1"/>
          </p:cNvSpPr>
          <p:nvPr/>
        </p:nvSpPr>
        <p:spPr bwMode="auto">
          <a:xfrm>
            <a:off x="5435600" y="260350"/>
            <a:ext cx="3529013"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200" b="1">
                <a:solidFill>
                  <a:srgbClr val="0000FF"/>
                </a:solidFill>
              </a:rPr>
              <a:t>present interest</a:t>
            </a:r>
          </a:p>
        </p:txBody>
      </p:sp>
      <p:sp>
        <p:nvSpPr>
          <p:cNvPr id="13317" name="Rectangle 11"/>
          <p:cNvSpPr>
            <a:spLocks noChangeArrowheads="1"/>
          </p:cNvSpPr>
          <p:nvPr/>
        </p:nvSpPr>
        <p:spPr bwMode="auto">
          <a:xfrm>
            <a:off x="-32385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3318" name="Picture 1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9138"/>
            <a:ext cx="47164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5F2F5691-A3BD-4431-85CC-C2B9F7796B22}" type="slidenum">
              <a:rPr lang="en-US" altLang="zh-CN" sz="1400"/>
              <a:pPr eaLnBrk="1" hangingPunct="1"/>
              <a:t>13</a:t>
            </a:fld>
            <a:endParaRPr lang="en-US" altLang="zh-CN" sz="1400"/>
          </a:p>
        </p:txBody>
      </p:sp>
      <p:sp>
        <p:nvSpPr>
          <p:cNvPr id="14339" name="Rectangle 3"/>
          <p:cNvSpPr>
            <a:spLocks noGrp="1" noChangeArrowheads="1"/>
          </p:cNvSpPr>
          <p:nvPr>
            <p:ph type="body" idx="1"/>
          </p:nvPr>
        </p:nvSpPr>
        <p:spPr>
          <a:xfrm>
            <a:off x="5724525" y="1125538"/>
            <a:ext cx="3106738" cy="2879725"/>
          </a:xfrm>
        </p:spPr>
        <p:txBody>
          <a:bodyPr/>
          <a:lstStyle/>
          <a:p>
            <a:pPr marL="0" indent="0" eaLnBrk="1" hangingPunct="1">
              <a:buFontTx/>
              <a:buNone/>
            </a:pPr>
            <a:r>
              <a:rPr lang="en-US" altLang="zh-CN" sz="2000" smtClean="0"/>
              <a:t>Research in biotechnology and Translational medicine for  diagnostic cytopathology and histopathology, </a:t>
            </a:r>
          </a:p>
        </p:txBody>
      </p:sp>
      <p:sp>
        <p:nvSpPr>
          <p:cNvPr id="14340" name="Rectangle 6"/>
          <p:cNvSpPr>
            <a:spLocks noChangeArrowheads="1"/>
          </p:cNvSpPr>
          <p:nvPr/>
        </p:nvSpPr>
        <p:spPr bwMode="auto">
          <a:xfrm>
            <a:off x="5435600" y="260350"/>
            <a:ext cx="3529013"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200" b="1">
                <a:solidFill>
                  <a:srgbClr val="0000FF"/>
                </a:solidFill>
              </a:rPr>
              <a:t>present interest</a:t>
            </a:r>
          </a:p>
        </p:txBody>
      </p:sp>
      <p:pic>
        <p:nvPicPr>
          <p:cNvPr id="14341" name="Picture 10" descr="fi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20938"/>
            <a:ext cx="2665413"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565400"/>
            <a:ext cx="2665412"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2"/>
          <p:cNvSpPr>
            <a:spLocks noChangeArrowheads="1"/>
          </p:cNvSpPr>
          <p:nvPr/>
        </p:nvSpPr>
        <p:spPr bwMode="auto">
          <a:xfrm>
            <a:off x="323850" y="4797425"/>
            <a:ext cx="51847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1400"/>
              <a:t>Figure. Working flow of the HT-1 tissue microarrayer, and TMAs recipient paraffin block and TMAs paraffin block and TMAs sections.</a:t>
            </a:r>
          </a:p>
        </p:txBody>
      </p:sp>
      <p:pic>
        <p:nvPicPr>
          <p:cNvPr id="14344" name="Picture 13" descr="Fi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93738"/>
            <a:ext cx="5256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4" descr="fig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3213100"/>
            <a:ext cx="3240088"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5"/>
          <p:cNvSpPr>
            <a:spLocks noChangeArrowheads="1"/>
          </p:cNvSpPr>
          <p:nvPr/>
        </p:nvSpPr>
        <p:spPr bwMode="auto">
          <a:xfrm>
            <a:off x="5724525" y="5445125"/>
            <a:ext cx="31908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tabLst>
                <a:tab pos="0" algn="l"/>
              </a:tabLst>
            </a:pPr>
            <a:r>
              <a:rPr lang="en-US" altLang="zh-CN" sz="1200"/>
              <a:t>Yang J, et al.A new grossing knife with two parallel blades for preparing uniform thickness gross tissue sections. J Clin Pathol. 2008 Sep;61(9):1069-70.</a:t>
            </a:r>
          </a:p>
        </p:txBody>
      </p:sp>
      <p:sp>
        <p:nvSpPr>
          <p:cNvPr id="14347" name="Rectangle 16"/>
          <p:cNvSpPr>
            <a:spLocks noChangeArrowheads="1"/>
          </p:cNvSpPr>
          <p:nvPr/>
        </p:nvSpPr>
        <p:spPr bwMode="auto">
          <a:xfrm>
            <a:off x="323850" y="5734050"/>
            <a:ext cx="5040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200"/>
              <a:t>Yang J, et sl. A novel tissue microarray instrumentation: the HT-1 tissue microarrayer. IJPM.2012:55(3): 314-318.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smtClean="0"/>
          </a:p>
        </p:txBody>
      </p:sp>
      <p:sp>
        <p:nvSpPr>
          <p:cNvPr id="15363" name="Content Placeholder 2"/>
          <p:cNvSpPr>
            <a:spLocks noGrp="1"/>
          </p:cNvSpPr>
          <p:nvPr>
            <p:ph idx="1"/>
          </p:nvPr>
        </p:nvSpPr>
        <p:spPr/>
        <p:txBody>
          <a:bodyPr/>
          <a:lstStyle/>
          <a:p>
            <a:pPr eaLnBrk="1" hangingPunct="1"/>
            <a:endParaRPr lang="en-US"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Journal of Clinical &amp; Experimental Pathology</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rPr>
              <a:t>Journal of </a:t>
            </a:r>
            <a:r>
              <a:rPr lang="en-US" sz="2000" dirty="0" err="1">
                <a:solidFill>
                  <a:schemeClr val="bg2">
                    <a:lumMod val="50000"/>
                  </a:schemeClr>
                </a:solidFill>
              </a:rPr>
              <a:t>Neuroinfectious</a:t>
            </a:r>
            <a:r>
              <a:rPr lang="en-US" sz="2000" dirty="0">
                <a:solidFill>
                  <a:schemeClr val="bg2">
                    <a:lumMod val="50000"/>
                  </a:schemeClr>
                </a:solidFill>
              </a:rPr>
              <a:t> Diseases</a:t>
            </a:r>
          </a:p>
          <a:p>
            <a:pPr marL="342900" indent="-342900">
              <a:buFont typeface="Wingdings" panose="05000000000000000000" pitchFamily="2" charset="2"/>
              <a:buChar char="Ø"/>
              <a:defRPr/>
            </a:pPr>
            <a:r>
              <a:rPr lang="en-US" sz="2000" dirty="0">
                <a:solidFill>
                  <a:schemeClr val="bg2">
                    <a:lumMod val="50000"/>
                  </a:schemeClr>
                </a:solidFill>
              </a:rPr>
              <a:t>Journal of the Pancreas</a:t>
            </a:r>
          </a:p>
          <a:p>
            <a:pPr marL="342900" indent="-342900">
              <a:buFont typeface="Wingdings" panose="05000000000000000000" pitchFamily="2" charset="2"/>
              <a:buChar char="Ø"/>
              <a:defRPr/>
            </a:pPr>
            <a:r>
              <a:rPr lang="en-US" sz="2000" dirty="0" err="1">
                <a:solidFill>
                  <a:schemeClr val="bg2">
                    <a:lumMod val="50000"/>
                  </a:schemeClr>
                </a:solidFill>
              </a:rPr>
              <a:t>Immunome</a:t>
            </a:r>
            <a:r>
              <a:rPr lang="en-US" sz="2000" dirty="0">
                <a:solidFill>
                  <a:schemeClr val="bg2">
                    <a:lumMod val="50000"/>
                  </a:schemeClr>
                </a:solidFill>
              </a:rPr>
              <a:t> Research</a:t>
            </a:r>
          </a:p>
          <a:p>
            <a:pPr marL="342900" indent="-342900">
              <a:buFont typeface="Wingdings" panose="05000000000000000000" pitchFamily="2" charset="2"/>
              <a:buChar char="Ø"/>
              <a:defRPr/>
            </a:pPr>
            <a:r>
              <a:rPr lang="en-US" sz="2000" dirty="0">
                <a:solidFill>
                  <a:schemeClr val="bg2">
                    <a:lumMod val="50000"/>
                  </a:schemeClr>
                </a:solidFill>
              </a:rPr>
              <a:t>Journal of Osteoporosis and Physical Activity</a:t>
            </a:r>
          </a:p>
          <a:p>
            <a:pPr marL="342900" indent="-342900">
              <a:buFont typeface="Wingdings" panose="05000000000000000000" pitchFamily="2" charset="2"/>
              <a:buChar char="Ø"/>
              <a:defRPr/>
            </a:pPr>
            <a:r>
              <a:rPr lang="en-US" sz="2000" dirty="0">
                <a:solidFill>
                  <a:schemeClr val="bg2">
                    <a:lumMod val="50000"/>
                  </a:schemeClr>
                </a:solidFill>
              </a:rPr>
              <a:t>Journal of Plant Pathology &amp; Microbiology</a:t>
            </a:r>
          </a:p>
        </p:txBody>
      </p:sp>
      <p:pic>
        <p:nvPicPr>
          <p:cNvPr id="15367" name="Picture 8" descr="C:\Users\rakesh-s\Desktop\gocr-header.jpg"/>
          <p:cNvPicPr>
            <a:picLocks noChangeAspect="1" noChangeArrowheads="1"/>
          </p:cNvPicPr>
          <p:nvPr/>
        </p:nvPicPr>
        <p:blipFill>
          <a:blip r:embed="rId3">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t> International Conference </a:t>
            </a:r>
            <a:r>
              <a:rPr lang="en-US" sz="2400" dirty="0"/>
              <a:t>on Clinical Trials- July </a:t>
            </a:r>
            <a:r>
              <a:rPr lang="en-US" sz="2400" dirty="0"/>
              <a:t>27-29, 2015 Florida, USA </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Clinical </a:t>
            </a:r>
            <a:r>
              <a:rPr lang="en-US" sz="3600" dirty="0"/>
              <a:t>&amp; Experimental </a:t>
            </a:r>
            <a:r>
              <a:rPr lang="en-US" sz="3600" dirty="0"/>
              <a:t>Pathology</a:t>
            </a:r>
            <a:r>
              <a:rPr lang="en-US" sz="3600" dirty="0"/>
              <a:t/>
            </a:r>
            <a:br>
              <a:rPr lang="en-US" sz="3600" dirty="0"/>
            </a:br>
            <a:r>
              <a:rPr lang="en-US" sz="3600" dirty="0"/>
              <a:t>Related Conferences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p:txBody>
          <a:bodyPr/>
          <a:lstStyle/>
          <a:p>
            <a:pPr eaLnBrk="1" hangingPunct="1"/>
            <a:endParaRPr lang="en-US" smtClean="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83832265-9039-4CF4-9616-2D86A9D4B895}" type="slidenum">
              <a:rPr lang="en-US" altLang="zh-CN" sz="1400"/>
              <a:pPr eaLnBrk="1" hangingPunct="1"/>
              <a:t>3</a:t>
            </a:fld>
            <a:endParaRPr lang="en-US" altLang="zh-CN" sz="1400"/>
          </a:p>
        </p:txBody>
      </p:sp>
      <p:sp>
        <p:nvSpPr>
          <p:cNvPr id="4099" name="Rectangle 3"/>
          <p:cNvSpPr>
            <a:spLocks noGrp="1" noChangeArrowheads="1"/>
          </p:cNvSpPr>
          <p:nvPr>
            <p:ph type="body" idx="1"/>
          </p:nvPr>
        </p:nvSpPr>
        <p:spPr>
          <a:xfrm>
            <a:off x="3419475" y="692150"/>
            <a:ext cx="5194300" cy="1800225"/>
          </a:xfrm>
        </p:spPr>
        <p:txBody>
          <a:bodyPr/>
          <a:lstStyle/>
          <a:p>
            <a:pPr eaLnBrk="1" hangingPunct="1"/>
            <a:r>
              <a:rPr lang="en-US" altLang="zh-CN" sz="2000" b="1" smtClean="0"/>
              <a:t>NAME: </a:t>
            </a:r>
            <a:r>
              <a:rPr lang="en-US" altLang="zh-CN" sz="2000" smtClean="0"/>
              <a:t> Jun Yang, Prof. MD, PhD, doctoral supervisor</a:t>
            </a:r>
            <a:endParaRPr lang="en-US" altLang="zh-CN" sz="2000" b="1" smtClean="0"/>
          </a:p>
          <a:p>
            <a:pPr eaLnBrk="1" hangingPunct="1"/>
            <a:r>
              <a:rPr lang="en-US" altLang="zh-CN" sz="2000" b="1" smtClean="0"/>
              <a:t>Gender: </a:t>
            </a:r>
            <a:r>
              <a:rPr lang="en-US" altLang="zh-CN" sz="2000" smtClean="0"/>
              <a:t> Male      </a:t>
            </a:r>
            <a:endParaRPr lang="en-US" altLang="zh-CN" sz="2000" b="1" smtClean="0"/>
          </a:p>
          <a:p>
            <a:pPr eaLnBrk="1" hangingPunct="1"/>
            <a:r>
              <a:rPr lang="en-US" altLang="zh-CN" sz="2000" b="1" smtClean="0"/>
              <a:t>Birth Date:</a:t>
            </a:r>
            <a:r>
              <a:rPr lang="en-US" altLang="zh-CN" sz="2000" smtClean="0"/>
              <a:t> April 11st, 1972</a:t>
            </a:r>
            <a:endParaRPr lang="en-US" altLang="zh-CN" sz="2000" b="1" smtClean="0"/>
          </a:p>
        </p:txBody>
      </p:sp>
      <p:sp>
        <p:nvSpPr>
          <p:cNvPr id="4100" name="Rectangle 5"/>
          <p:cNvSpPr>
            <a:spLocks noChangeArrowheads="1"/>
          </p:cNvSpPr>
          <p:nvPr/>
        </p:nvSpPr>
        <p:spPr bwMode="auto">
          <a:xfrm>
            <a:off x="3492500" y="2924175"/>
            <a:ext cx="4752975"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altLang="zh-CN" sz="2000"/>
              <a:t>Department of Pathology,The Second Affiliated Hospital, Xi'an Jiaotong University</a:t>
            </a:r>
            <a:br>
              <a:rPr lang="en-US" altLang="zh-CN" sz="2000"/>
            </a:br>
            <a:r>
              <a:rPr lang="en-US" altLang="zh-CN" sz="2000"/>
              <a:t>No. 157#, The West 5th Road</a:t>
            </a:r>
            <a:br>
              <a:rPr lang="en-US" altLang="zh-CN" sz="2000"/>
            </a:br>
            <a:r>
              <a:rPr lang="en-US" altLang="zh-CN" sz="2000"/>
              <a:t>Xi'an, Shaanxi, China 710004</a:t>
            </a:r>
          </a:p>
          <a:p>
            <a:pPr marL="342900" indent="-342900">
              <a:lnSpc>
                <a:spcPct val="90000"/>
              </a:lnSpc>
              <a:spcBef>
                <a:spcPct val="20000"/>
              </a:spcBef>
              <a:buFontTx/>
              <a:buChar char="•"/>
            </a:pPr>
            <a:r>
              <a:rPr lang="en-US" altLang="zh-CN" sz="2000"/>
              <a:t>Email:</a:t>
            </a:r>
            <a:r>
              <a:rPr lang="en-US" altLang="zh-CN" sz="2000">
                <a:hlinkClick r:id="rId2"/>
              </a:rPr>
              <a:t>yangjundr@163.com</a:t>
            </a:r>
            <a:endParaRPr lang="en-US" altLang="zh-CN" sz="2000"/>
          </a:p>
          <a:p>
            <a:pPr marL="342900" indent="-342900">
              <a:lnSpc>
                <a:spcPct val="90000"/>
              </a:lnSpc>
              <a:spcBef>
                <a:spcPct val="20000"/>
              </a:spcBef>
              <a:buFontTx/>
              <a:buChar char="•"/>
            </a:pPr>
            <a:r>
              <a:rPr lang="en-US" altLang="zh-CN" sz="2000"/>
              <a:t>QQ: 1583309590</a:t>
            </a:r>
          </a:p>
          <a:p>
            <a:pPr marL="342900" indent="-342900">
              <a:lnSpc>
                <a:spcPct val="90000"/>
              </a:lnSpc>
              <a:spcBef>
                <a:spcPct val="20000"/>
              </a:spcBef>
              <a:buFontTx/>
              <a:buChar char="•"/>
            </a:pPr>
            <a:r>
              <a:rPr lang="en-US" altLang="zh-CN" sz="2000"/>
              <a:t>http://yangjundoctor.haodf.com/</a:t>
            </a:r>
          </a:p>
        </p:txBody>
      </p:sp>
      <p:pic>
        <p:nvPicPr>
          <p:cNvPr id="4101" name="Picture 6" descr="杨军照片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29876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5C30283E-57C4-4D1D-B065-FB0EA8F68163}" type="slidenum">
              <a:rPr lang="en-US" altLang="zh-CN" sz="1400"/>
              <a:pPr eaLnBrk="1" hangingPunct="1"/>
              <a:t>4</a:t>
            </a:fld>
            <a:endParaRPr lang="en-US" altLang="zh-CN" sz="1400"/>
          </a:p>
        </p:txBody>
      </p:sp>
      <p:sp>
        <p:nvSpPr>
          <p:cNvPr id="5123" name="Rectangle 2"/>
          <p:cNvSpPr>
            <a:spLocks noGrp="1" noChangeArrowheads="1"/>
          </p:cNvSpPr>
          <p:nvPr>
            <p:ph type="title"/>
          </p:nvPr>
        </p:nvSpPr>
        <p:spPr/>
        <p:txBody>
          <a:bodyPr/>
          <a:lstStyle/>
          <a:p>
            <a:pPr algn="l" eaLnBrk="1" hangingPunct="1"/>
            <a:r>
              <a:rPr lang="en-US" altLang="zh-CN" sz="3200" b="1" smtClean="0"/>
              <a:t>Main fields:</a:t>
            </a:r>
            <a:endParaRPr lang="en-US" altLang="zh-CN" sz="3200" smtClean="0"/>
          </a:p>
        </p:txBody>
      </p:sp>
      <p:sp>
        <p:nvSpPr>
          <p:cNvPr id="5124" name="Rectangle 3"/>
          <p:cNvSpPr>
            <a:spLocks noGrp="1" noChangeArrowheads="1"/>
          </p:cNvSpPr>
          <p:nvPr>
            <p:ph type="body" idx="1"/>
          </p:nvPr>
        </p:nvSpPr>
        <p:spPr>
          <a:xfrm>
            <a:off x="468313" y="1773238"/>
            <a:ext cx="8229600" cy="3557587"/>
          </a:xfrm>
        </p:spPr>
        <p:txBody>
          <a:bodyPr/>
          <a:lstStyle/>
          <a:p>
            <a:pPr eaLnBrk="1" hangingPunct="1">
              <a:lnSpc>
                <a:spcPct val="80000"/>
              </a:lnSpc>
            </a:pPr>
            <a:r>
              <a:rPr lang="en-US" altLang="zh-CN" sz="2000" smtClean="0"/>
              <a:t>Histopathology of digestive system and female genital and breast tumors</a:t>
            </a:r>
          </a:p>
          <a:p>
            <a:pPr eaLnBrk="1" hangingPunct="1">
              <a:lnSpc>
                <a:spcPct val="80000"/>
              </a:lnSpc>
            </a:pPr>
            <a:r>
              <a:rPr lang="en-US" altLang="zh-CN" sz="2000" smtClean="0"/>
              <a:t>Histopathology and pathogenesis of Hirschsprung's disease and hirschsprung'sallied disease </a:t>
            </a:r>
          </a:p>
          <a:p>
            <a:pPr eaLnBrk="1" hangingPunct="1">
              <a:lnSpc>
                <a:spcPct val="80000"/>
              </a:lnSpc>
            </a:pPr>
            <a:r>
              <a:rPr lang="en-US" altLang="zh-CN" sz="2000" smtClean="0"/>
              <a:t>Cytopathology and cytological technology</a:t>
            </a:r>
          </a:p>
          <a:p>
            <a:pPr eaLnBrk="1" hangingPunct="1">
              <a:lnSpc>
                <a:spcPct val="80000"/>
              </a:lnSpc>
            </a:pPr>
            <a:r>
              <a:rPr lang="en-US" altLang="zh-CN" sz="2000" smtClean="0"/>
              <a:t>Tumor immunity and biological immunotherapy</a:t>
            </a:r>
          </a:p>
          <a:p>
            <a:pPr eaLnBrk="1" hangingPunct="1">
              <a:lnSpc>
                <a:spcPct val="80000"/>
              </a:lnSpc>
            </a:pPr>
            <a:r>
              <a:rPr lang="en-US" altLang="zh-CN" sz="2000" smtClean="0"/>
              <a:t>Screening and identification of  molecular targets of carcinoma, and using new technology for early diagnosis in carcinoma</a:t>
            </a:r>
          </a:p>
          <a:p>
            <a:pPr eaLnBrk="1" hangingPunct="1">
              <a:lnSpc>
                <a:spcPct val="80000"/>
              </a:lnSpc>
            </a:pPr>
            <a:r>
              <a:rPr lang="en-US" altLang="zh-CN" sz="2000" smtClean="0"/>
              <a:t>Detecting tumor-associated molecular targets for individualized treatment of cancers.</a:t>
            </a:r>
          </a:p>
          <a:p>
            <a:pPr eaLnBrk="1" hangingPunct="1">
              <a:lnSpc>
                <a:spcPct val="80000"/>
              </a:lnSpc>
            </a:pPr>
            <a:r>
              <a:rPr lang="en-US" altLang="zh-CN" sz="2000" smtClean="0"/>
              <a:t>Researching in biotechnology and translational medicine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E3BB921A-2861-4F23-8A45-0A90A21FBD57}" type="slidenum">
              <a:rPr lang="en-US" altLang="zh-CN" sz="1400"/>
              <a:pPr eaLnBrk="1" hangingPunct="1"/>
              <a:t>5</a:t>
            </a:fld>
            <a:endParaRPr lang="en-US" altLang="zh-CN" sz="1400"/>
          </a:p>
        </p:txBody>
      </p:sp>
      <p:sp>
        <p:nvSpPr>
          <p:cNvPr id="6147" name="Rectangle 2"/>
          <p:cNvSpPr>
            <a:spLocks noGrp="1" noChangeArrowheads="1"/>
          </p:cNvSpPr>
          <p:nvPr>
            <p:ph type="title"/>
          </p:nvPr>
        </p:nvSpPr>
        <p:spPr/>
        <p:txBody>
          <a:bodyPr/>
          <a:lstStyle/>
          <a:p>
            <a:pPr algn="l" eaLnBrk="1" hangingPunct="1"/>
            <a:r>
              <a:rPr lang="en-US" altLang="zh-CN" sz="2800" smtClean="0"/>
              <a:t>The research results and clinical outcomes have been presented at conferences</a:t>
            </a:r>
            <a:r>
              <a:rPr lang="en-US" altLang="zh-CN" sz="4000" smtClean="0"/>
              <a:t> </a:t>
            </a:r>
          </a:p>
        </p:txBody>
      </p:sp>
      <p:sp>
        <p:nvSpPr>
          <p:cNvPr id="6148" name="Rectangle 3"/>
          <p:cNvSpPr>
            <a:spLocks noGrp="1" noChangeArrowheads="1"/>
          </p:cNvSpPr>
          <p:nvPr>
            <p:ph type="body" idx="1"/>
          </p:nvPr>
        </p:nvSpPr>
        <p:spPr/>
        <p:txBody>
          <a:bodyPr/>
          <a:lstStyle/>
          <a:p>
            <a:pPr eaLnBrk="1" hangingPunct="1">
              <a:lnSpc>
                <a:spcPct val="80000"/>
              </a:lnSpc>
              <a:buFontTx/>
              <a:buAutoNum type="arabicPeriod"/>
            </a:pPr>
            <a:r>
              <a:rPr lang="en-US" altLang="zh-CN" sz="1200" dirty="0" smtClean="0"/>
              <a:t>Chen K, Zhang S, </a:t>
            </a:r>
            <a:r>
              <a:rPr lang="en-US" altLang="zh-CN" sz="1200" dirty="0" err="1" smtClean="0"/>
              <a:t>Ji</a:t>
            </a:r>
            <a:r>
              <a:rPr lang="en-US" altLang="zh-CN" sz="1200" dirty="0" smtClean="0"/>
              <a:t> Y, Li J, An P, </a:t>
            </a:r>
            <a:r>
              <a:rPr lang="en-US" altLang="zh-CN" sz="1200" dirty="0" err="1" smtClean="0"/>
              <a:t>Ren</a:t>
            </a:r>
            <a:r>
              <a:rPr lang="en-US" altLang="zh-CN" sz="1200" dirty="0" smtClean="0"/>
              <a:t> H, Liang R, Yang J, Li Z. </a:t>
            </a:r>
            <a:r>
              <a:rPr lang="en-US" altLang="zh-CN" sz="1200" dirty="0" err="1" smtClean="0"/>
              <a:t>Baicalein</a:t>
            </a:r>
            <a:r>
              <a:rPr lang="en-US" altLang="zh-CN" sz="1200" dirty="0" smtClean="0"/>
              <a:t> inhibits the invasion and metastatic capabilities of hepatocellular carcinoma cells via down-regulation of the ERK pathway. </a:t>
            </a:r>
            <a:r>
              <a:rPr lang="en-US" altLang="zh-CN" sz="1200" dirty="0" err="1" smtClean="0"/>
              <a:t>PLoS</a:t>
            </a:r>
            <a:r>
              <a:rPr lang="en-US" altLang="zh-CN" sz="1200" dirty="0" smtClean="0"/>
              <a:t> One. 2013 Sep 6;8(9):e72927. PMID: 24039823</a:t>
            </a:r>
          </a:p>
          <a:p>
            <a:pPr eaLnBrk="1" hangingPunct="1">
              <a:lnSpc>
                <a:spcPct val="80000"/>
              </a:lnSpc>
              <a:buFontTx/>
              <a:buAutoNum type="arabicPeriod"/>
            </a:pPr>
            <a:r>
              <a:rPr lang="en-US" altLang="zh-CN" sz="1200" dirty="0" smtClean="0"/>
              <a:t>Yang J, Zhang M, Su B, Chen X, Kang A. A novel tissue microarray instrumentation: the HT-1 tissue </a:t>
            </a:r>
            <a:r>
              <a:rPr lang="en-US" altLang="zh-CN" sz="1200" dirty="0" err="1" smtClean="0"/>
              <a:t>microarrayer</a:t>
            </a:r>
            <a:r>
              <a:rPr lang="en-US" altLang="zh-CN" sz="1200" dirty="0" smtClean="0"/>
              <a:t>. IJPM.2012:55(3): 314-318. </a:t>
            </a:r>
          </a:p>
          <a:p>
            <a:pPr eaLnBrk="1" hangingPunct="1">
              <a:lnSpc>
                <a:spcPct val="80000"/>
              </a:lnSpc>
              <a:buFontTx/>
              <a:buAutoNum type="arabicPeriod"/>
            </a:pPr>
            <a:r>
              <a:rPr lang="en-US" altLang="zh-CN" sz="1200" dirty="0" smtClean="0"/>
              <a:t>Liang RR, Zhang S, Qi JA, Wang ZD, Li J, Liu PJ, Huang C, Le XF, Yang J, Li ZF. Preferential inhibition of hepatocellular carcinoma by the flavonoid </a:t>
            </a:r>
            <a:r>
              <a:rPr lang="en-US" altLang="zh-CN" sz="1200" dirty="0" err="1" smtClean="0"/>
              <a:t>Baicalein</a:t>
            </a:r>
            <a:r>
              <a:rPr lang="en-US" altLang="zh-CN" sz="1200" dirty="0" smtClean="0"/>
              <a:t> through blocking MEK-ERK signaling. </a:t>
            </a:r>
            <a:r>
              <a:rPr lang="en-US" altLang="zh-CN" sz="1200" dirty="0" err="1" smtClean="0"/>
              <a:t>Int</a:t>
            </a:r>
            <a:r>
              <a:rPr lang="en-US" altLang="zh-CN" sz="1200" dirty="0" smtClean="0"/>
              <a:t> J </a:t>
            </a:r>
            <a:r>
              <a:rPr lang="en-US" altLang="zh-CN" sz="1200" dirty="0" err="1" smtClean="0"/>
              <a:t>Oncol</a:t>
            </a:r>
            <a:r>
              <a:rPr lang="en-US" altLang="zh-CN" sz="1200" dirty="0" smtClean="0"/>
              <a:t>. 2012;41(3):969-78.</a:t>
            </a:r>
          </a:p>
          <a:p>
            <a:pPr eaLnBrk="1" hangingPunct="1">
              <a:lnSpc>
                <a:spcPct val="80000"/>
              </a:lnSpc>
              <a:buFontTx/>
              <a:buAutoNum type="arabicPeriod"/>
            </a:pPr>
            <a:r>
              <a:rPr lang="en-US" altLang="zh-CN" sz="1200" dirty="0" smtClean="0"/>
              <a:t>Yang J, Li S, Kang A, Chen X, Su B, Jin Y. A giant </a:t>
            </a:r>
            <a:r>
              <a:rPr lang="en-US" altLang="zh-CN" sz="1200" dirty="0" err="1" smtClean="0"/>
              <a:t>intrathoracic</a:t>
            </a:r>
            <a:r>
              <a:rPr lang="en-US" altLang="zh-CN" sz="1200" dirty="0" smtClean="0"/>
              <a:t> </a:t>
            </a:r>
            <a:r>
              <a:rPr lang="en-US" altLang="zh-CN" sz="1200" dirty="0" err="1" smtClean="0"/>
              <a:t>osteolipoma</a:t>
            </a:r>
            <a:r>
              <a:rPr lang="en-US" altLang="zh-CN" sz="1200" dirty="0" smtClean="0"/>
              <a:t>: A case report and review of the </a:t>
            </a:r>
            <a:r>
              <a:rPr lang="en-US" altLang="zh-CN" sz="1200" dirty="0" err="1" smtClean="0"/>
              <a:t>literature.Int</a:t>
            </a:r>
            <a:r>
              <a:rPr lang="en-US" altLang="zh-CN" sz="1200" dirty="0" smtClean="0"/>
              <a:t> J </a:t>
            </a:r>
            <a:r>
              <a:rPr lang="en-US" altLang="zh-CN" sz="1200" dirty="0" err="1" smtClean="0"/>
              <a:t>Surg</a:t>
            </a:r>
            <a:r>
              <a:rPr lang="en-US" altLang="zh-CN" sz="1200" dirty="0" smtClean="0"/>
              <a:t> Case Rep. 2012;3(7):290-2. </a:t>
            </a:r>
          </a:p>
          <a:p>
            <a:pPr eaLnBrk="1" hangingPunct="1">
              <a:lnSpc>
                <a:spcPct val="80000"/>
              </a:lnSpc>
              <a:buFontTx/>
              <a:buAutoNum type="arabicPeriod"/>
            </a:pPr>
            <a:r>
              <a:rPr lang="en-US" altLang="zh-CN" sz="1200" dirty="0" smtClean="0"/>
              <a:t>Yang J, </a:t>
            </a:r>
            <a:r>
              <a:rPr lang="en-US" altLang="zh-CN" sz="1200" dirty="0" err="1" smtClean="0"/>
              <a:t>Guo</a:t>
            </a:r>
            <a:r>
              <a:rPr lang="en-US" altLang="zh-CN" sz="1200" dirty="0" smtClean="0"/>
              <a:t> R, Kang A, Chen X, Su B, Huang X, Jin Y, Li Z. A novel histological typing and grading-scale system of colorectal </a:t>
            </a:r>
            <a:r>
              <a:rPr lang="en-US" altLang="zh-CN" sz="1200" dirty="0" err="1" smtClean="0"/>
              <a:t>cancer.Nan</a:t>
            </a:r>
            <a:r>
              <a:rPr lang="en-US" altLang="zh-CN" sz="1200" dirty="0" smtClean="0"/>
              <a:t> Fang Yi </a:t>
            </a:r>
            <a:r>
              <a:rPr lang="en-US" altLang="zh-CN" sz="1200" dirty="0" err="1" smtClean="0"/>
              <a:t>Ke</a:t>
            </a:r>
            <a:r>
              <a:rPr lang="en-US" altLang="zh-CN" sz="1200" dirty="0" smtClean="0"/>
              <a:t> Da </a:t>
            </a:r>
            <a:r>
              <a:rPr lang="en-US" altLang="zh-CN" sz="1200" dirty="0" err="1" smtClean="0"/>
              <a:t>Xue</a:t>
            </a:r>
            <a:r>
              <a:rPr lang="en-US" altLang="zh-CN" sz="1200" dirty="0" smtClean="0"/>
              <a:t> </a:t>
            </a:r>
            <a:r>
              <a:rPr lang="en-US" altLang="zh-CN" sz="1200" dirty="0" err="1" smtClean="0"/>
              <a:t>Xue</a:t>
            </a:r>
            <a:r>
              <a:rPr lang="en-US" altLang="zh-CN" sz="1200" dirty="0" smtClean="0"/>
              <a:t> </a:t>
            </a:r>
            <a:r>
              <a:rPr lang="en-US" altLang="zh-CN" sz="1200" dirty="0" err="1" smtClean="0"/>
              <a:t>Bao</a:t>
            </a:r>
            <a:r>
              <a:rPr lang="en-US" altLang="zh-CN" sz="1200" dirty="0" smtClean="0"/>
              <a:t>. 2014 Feb;34(2):169-73.</a:t>
            </a:r>
          </a:p>
          <a:p>
            <a:pPr eaLnBrk="1" hangingPunct="1">
              <a:lnSpc>
                <a:spcPct val="80000"/>
              </a:lnSpc>
              <a:buFontTx/>
              <a:buAutoNum type="arabicPeriod"/>
            </a:pPr>
            <a:r>
              <a:rPr lang="en-US" altLang="zh-CN" sz="1200" dirty="0" smtClean="0"/>
              <a:t>Yang J, Liu N, Zhang T, Zhao S, </a:t>
            </a:r>
            <a:r>
              <a:rPr lang="en-US" altLang="zh-CN" sz="1200" dirty="0" err="1" smtClean="0"/>
              <a:t>Qiang</a:t>
            </a:r>
            <a:r>
              <a:rPr lang="en-US" altLang="zh-CN" sz="1200" dirty="0" smtClean="0"/>
              <a:t> L, Su B, Kang A, Li Z. Prediction and identification of B-cell linear epitopes of hepatitis B e antigen Nan Fang Yi </a:t>
            </a:r>
            <a:r>
              <a:rPr lang="en-US" altLang="zh-CN" sz="1200" dirty="0" err="1" smtClean="0"/>
              <a:t>Ke</a:t>
            </a:r>
            <a:r>
              <a:rPr lang="en-US" altLang="zh-CN" sz="1200" dirty="0" smtClean="0"/>
              <a:t> Da </a:t>
            </a:r>
            <a:r>
              <a:rPr lang="en-US" altLang="zh-CN" sz="1200" dirty="0" err="1" smtClean="0"/>
              <a:t>Xue</a:t>
            </a:r>
            <a:r>
              <a:rPr lang="en-US" altLang="zh-CN" sz="1200" dirty="0" smtClean="0"/>
              <a:t> </a:t>
            </a:r>
            <a:r>
              <a:rPr lang="en-US" altLang="zh-CN" sz="1200" dirty="0" err="1" smtClean="0"/>
              <a:t>Xue</a:t>
            </a:r>
            <a:r>
              <a:rPr lang="en-US" altLang="zh-CN" sz="1200" dirty="0" smtClean="0"/>
              <a:t> </a:t>
            </a:r>
            <a:r>
              <a:rPr lang="en-US" altLang="zh-CN" sz="1200" dirty="0" err="1" smtClean="0"/>
              <a:t>Bao</a:t>
            </a:r>
            <a:r>
              <a:rPr lang="en-US" altLang="zh-CN" sz="1200" dirty="0" smtClean="0"/>
              <a:t>. 2013 Feb;33(2):253-7.</a:t>
            </a:r>
          </a:p>
          <a:p>
            <a:pPr eaLnBrk="1" hangingPunct="1">
              <a:lnSpc>
                <a:spcPct val="80000"/>
              </a:lnSpc>
              <a:buFontTx/>
              <a:buAutoNum type="arabicPeriod"/>
            </a:pPr>
            <a:r>
              <a:rPr lang="en-US" altLang="zh-CN" sz="1200" dirty="0" smtClean="0"/>
              <a:t>Yang J, Liu N, Kang A, Jin Y, Wang J, Su B, Chen X, Li Z. Expression of TMEM16A in gastric carcinoma and its clinical </a:t>
            </a:r>
            <a:r>
              <a:rPr lang="en-US" altLang="zh-CN" sz="1200" dirty="0" err="1" smtClean="0"/>
              <a:t>implicationsNan</a:t>
            </a:r>
            <a:r>
              <a:rPr lang="en-US" altLang="zh-CN" sz="1200" dirty="0" smtClean="0"/>
              <a:t> Fang Yi </a:t>
            </a:r>
            <a:r>
              <a:rPr lang="en-US" altLang="zh-CN" sz="1200" dirty="0" err="1" smtClean="0"/>
              <a:t>Ke</a:t>
            </a:r>
            <a:r>
              <a:rPr lang="en-US" altLang="zh-CN" sz="1200" dirty="0" smtClean="0"/>
              <a:t> Da </a:t>
            </a:r>
            <a:r>
              <a:rPr lang="en-US" altLang="zh-CN" sz="1200" dirty="0" err="1" smtClean="0"/>
              <a:t>Xue</a:t>
            </a:r>
            <a:r>
              <a:rPr lang="en-US" altLang="zh-CN" sz="1200" dirty="0" smtClean="0"/>
              <a:t> </a:t>
            </a:r>
            <a:r>
              <a:rPr lang="en-US" altLang="zh-CN" sz="1200" dirty="0" err="1" smtClean="0"/>
              <a:t>Xue</a:t>
            </a:r>
            <a:r>
              <a:rPr lang="en-US" altLang="zh-CN" sz="1200" dirty="0" smtClean="0"/>
              <a:t> </a:t>
            </a:r>
            <a:r>
              <a:rPr lang="en-US" altLang="zh-CN" sz="1200" dirty="0" err="1" smtClean="0"/>
              <a:t>Bao</a:t>
            </a:r>
            <a:r>
              <a:rPr lang="en-US" altLang="zh-CN" sz="1200" dirty="0" smtClean="0"/>
              <a:t>. 2012 Jun;32(6):794-7.	</a:t>
            </a:r>
          </a:p>
          <a:p>
            <a:pPr eaLnBrk="1" hangingPunct="1">
              <a:lnSpc>
                <a:spcPct val="80000"/>
              </a:lnSpc>
              <a:buFontTx/>
              <a:buAutoNum type="arabicPeriod"/>
            </a:pPr>
            <a:r>
              <a:rPr lang="en-US" altLang="zh-CN" sz="1200" dirty="0" smtClean="0"/>
              <a:t>Yang J, Zhang MJ, </a:t>
            </a:r>
            <a:r>
              <a:rPr lang="en-US" altLang="zh-CN" sz="1200" dirty="0" err="1" smtClean="0"/>
              <a:t>Qiang</a:t>
            </a:r>
            <a:r>
              <a:rPr lang="en-US" altLang="zh-CN" sz="1200" dirty="0" smtClean="0"/>
              <a:t> L, Su BS, Wang YL, Si LS. Preparation and activity detection of chicken egg yolk </a:t>
            </a:r>
            <a:r>
              <a:rPr lang="en-US" altLang="zh-CN" sz="1200" dirty="0" err="1" smtClean="0"/>
              <a:t>IgY</a:t>
            </a:r>
            <a:r>
              <a:rPr lang="en-US" altLang="zh-CN" sz="1200" dirty="0" smtClean="0"/>
              <a:t> antibody against human papillomavirus 16 type L1 main capsid </a:t>
            </a:r>
            <a:r>
              <a:rPr lang="en-US" altLang="zh-CN" sz="1200" dirty="0" err="1" smtClean="0"/>
              <a:t>protein.Nan</a:t>
            </a:r>
            <a:r>
              <a:rPr lang="en-US" altLang="zh-CN" sz="1200" dirty="0" smtClean="0"/>
              <a:t> Fang Yi </a:t>
            </a:r>
            <a:r>
              <a:rPr lang="en-US" altLang="zh-CN" sz="1200" dirty="0" err="1" smtClean="0"/>
              <a:t>Ke</a:t>
            </a:r>
            <a:r>
              <a:rPr lang="en-US" altLang="zh-CN" sz="1200" dirty="0" smtClean="0"/>
              <a:t> Da </a:t>
            </a:r>
            <a:r>
              <a:rPr lang="en-US" altLang="zh-CN" sz="1200" dirty="0" err="1" smtClean="0"/>
              <a:t>Xue</a:t>
            </a:r>
            <a:r>
              <a:rPr lang="en-US" altLang="zh-CN" sz="1200" dirty="0" smtClean="0"/>
              <a:t> </a:t>
            </a:r>
            <a:r>
              <a:rPr lang="en-US" altLang="zh-CN" sz="1200" dirty="0" err="1" smtClean="0"/>
              <a:t>Xue</a:t>
            </a:r>
            <a:r>
              <a:rPr lang="en-US" altLang="zh-CN" sz="1200" dirty="0" smtClean="0"/>
              <a:t> </a:t>
            </a:r>
            <a:r>
              <a:rPr lang="en-US" altLang="zh-CN" sz="1200" dirty="0" err="1" smtClean="0"/>
              <a:t>Bao</a:t>
            </a:r>
            <a:r>
              <a:rPr lang="en-US" altLang="zh-CN" sz="1200" dirty="0" smtClean="0"/>
              <a:t>. 2008 Mar;28(3):324-7. </a:t>
            </a:r>
          </a:p>
          <a:p>
            <a:pPr eaLnBrk="1" hangingPunct="1">
              <a:lnSpc>
                <a:spcPct val="80000"/>
              </a:lnSpc>
              <a:buFontTx/>
              <a:buAutoNum type="arabicPeriod"/>
            </a:pPr>
            <a:r>
              <a:rPr lang="en-US" altLang="zh-CN" sz="1200" dirty="0" smtClean="0"/>
              <a:t>Yang J, Chen X, Su B, Zhao S, </a:t>
            </a:r>
            <a:r>
              <a:rPr lang="en-US" altLang="zh-CN" sz="1200" dirty="0" err="1" smtClean="0"/>
              <a:t>Qiang</a:t>
            </a:r>
            <a:r>
              <a:rPr lang="en-US" altLang="zh-CN" sz="1200" dirty="0" smtClean="0"/>
              <a:t> L. A new grossing knife with two parallel blades for preparing uniform thickness gross tissue sections. J </a:t>
            </a:r>
            <a:r>
              <a:rPr lang="en-US" altLang="zh-CN" sz="1200" dirty="0" err="1" smtClean="0"/>
              <a:t>Clin</a:t>
            </a:r>
            <a:r>
              <a:rPr lang="en-US" altLang="zh-CN" sz="1200" dirty="0" smtClean="0"/>
              <a:t> </a:t>
            </a:r>
            <a:r>
              <a:rPr lang="en-US" altLang="zh-CN" sz="1200" dirty="0" err="1" smtClean="0"/>
              <a:t>Pathol</a:t>
            </a:r>
            <a:r>
              <a:rPr lang="en-US" altLang="zh-CN" sz="1200" dirty="0" smtClean="0"/>
              <a:t>. 2008 Sep;61(9):1069-70.</a:t>
            </a:r>
          </a:p>
          <a:p>
            <a:pPr eaLnBrk="1" hangingPunct="1">
              <a:lnSpc>
                <a:spcPct val="80000"/>
              </a:lnSpc>
              <a:buFontTx/>
              <a:buAutoNum type="arabicPeriod"/>
            </a:pPr>
            <a:r>
              <a:rPr lang="en-US" altLang="zh-CN" sz="1200" dirty="0" err="1" smtClean="0"/>
              <a:t>Ren</a:t>
            </a:r>
            <a:r>
              <a:rPr lang="en-US" altLang="zh-CN" sz="1200" dirty="0" smtClean="0"/>
              <a:t> S, Zhang S, Li M, Huang C, Liang R, Jiang A, </a:t>
            </a:r>
            <a:r>
              <a:rPr lang="en-US" altLang="zh-CN" sz="1200" dirty="0" err="1" smtClean="0"/>
              <a:t>Guo</a:t>
            </a:r>
            <a:r>
              <a:rPr lang="en-US" altLang="zh-CN" sz="1200" dirty="0" smtClean="0"/>
              <a:t> Y, </a:t>
            </a:r>
            <a:r>
              <a:rPr lang="en-US" altLang="zh-CN" sz="1200" dirty="0" err="1" smtClean="0"/>
              <a:t>Pu</a:t>
            </a:r>
            <a:r>
              <a:rPr lang="en-US" altLang="zh-CN" sz="1200" dirty="0" smtClean="0"/>
              <a:t> Y, Huang N, Yang J, Li Z. NF-</a:t>
            </a:r>
            <a:r>
              <a:rPr lang="en-US" altLang="zh-CN" sz="1200" dirty="0" err="1" smtClean="0"/>
              <a:t>κB</a:t>
            </a:r>
            <a:r>
              <a:rPr lang="en-US" altLang="zh-CN" sz="1200" dirty="0" smtClean="0"/>
              <a:t> p65 and c-</a:t>
            </a:r>
            <a:r>
              <a:rPr lang="en-US" altLang="zh-CN" sz="1200" dirty="0" err="1" smtClean="0"/>
              <a:t>Rel</a:t>
            </a:r>
            <a:r>
              <a:rPr lang="en-US" altLang="zh-CN" sz="1200" dirty="0" smtClean="0"/>
              <a:t> subunits promote phagocytosis and cytokine secretion by splenic macrophages in cirrhotic patients with </a:t>
            </a:r>
            <a:r>
              <a:rPr lang="en-US" altLang="zh-CN" sz="1200" dirty="0" err="1" smtClean="0"/>
              <a:t>hypersplenism.Int</a:t>
            </a:r>
            <a:r>
              <a:rPr lang="en-US" altLang="zh-CN" sz="1200" dirty="0" smtClean="0"/>
              <a:t> J </a:t>
            </a:r>
            <a:r>
              <a:rPr lang="en-US" altLang="zh-CN" sz="1200" dirty="0" err="1" smtClean="0"/>
              <a:t>Biochem</a:t>
            </a:r>
            <a:r>
              <a:rPr lang="en-US" altLang="zh-CN" sz="1200" dirty="0" smtClean="0"/>
              <a:t> Cell Biol. 2013;45(2):335-43. PMID: 23195252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B69C2CA4-D720-4A09-B34E-34FDE8EE4E88}" type="slidenum">
              <a:rPr lang="en-US" altLang="zh-CN" sz="1400"/>
              <a:pPr eaLnBrk="1" hangingPunct="1"/>
              <a:t>6</a:t>
            </a:fld>
            <a:endParaRPr lang="en-US" altLang="zh-CN" sz="1400"/>
          </a:p>
        </p:txBody>
      </p:sp>
      <p:sp>
        <p:nvSpPr>
          <p:cNvPr id="7171" name="Rectangle 2"/>
          <p:cNvSpPr>
            <a:spLocks noGrp="1" noChangeArrowheads="1"/>
          </p:cNvSpPr>
          <p:nvPr>
            <p:ph type="title"/>
          </p:nvPr>
        </p:nvSpPr>
        <p:spPr/>
        <p:txBody>
          <a:bodyPr/>
          <a:lstStyle/>
          <a:p>
            <a:pPr algn="l" eaLnBrk="1" hangingPunct="1"/>
            <a:r>
              <a:rPr lang="en-US" altLang="zh-CN" sz="2800" smtClean="0"/>
              <a:t>The research results and clinical outcomes have been presented at conferences</a:t>
            </a:r>
            <a:r>
              <a:rPr lang="en-US" altLang="zh-CN" sz="4000" smtClean="0"/>
              <a:t> </a:t>
            </a:r>
          </a:p>
        </p:txBody>
      </p:sp>
      <p:sp>
        <p:nvSpPr>
          <p:cNvPr id="7172" name="Rectangle 3"/>
          <p:cNvSpPr>
            <a:spLocks noGrp="1" noChangeArrowheads="1"/>
          </p:cNvSpPr>
          <p:nvPr>
            <p:ph type="body" idx="1"/>
          </p:nvPr>
        </p:nvSpPr>
        <p:spPr/>
        <p:txBody>
          <a:bodyPr/>
          <a:lstStyle/>
          <a:p>
            <a:pPr eaLnBrk="1" hangingPunct="1">
              <a:lnSpc>
                <a:spcPct val="80000"/>
              </a:lnSpc>
              <a:buFontTx/>
              <a:buAutoNum type="arabicPeriod" startAt="11"/>
            </a:pPr>
            <a:r>
              <a:rPr lang="en-US" altLang="zh-CN" sz="1000" smtClean="0"/>
              <a:t>Jiang A, Zhang S, Li Z, Liang R, Ren S, Li J, Pu Y, Yang J. miR-615-3p promotes the phagocytic capacity of splenic macrophages by targeting ligand-dependent nuclear receptor corepressor in cirrhosis-related portal hypertension.Exp Biol Med (Maywood). 2011;236(6):672-80. PMID: 21565892 </a:t>
            </a:r>
          </a:p>
          <a:p>
            <a:pPr eaLnBrk="1" hangingPunct="1">
              <a:lnSpc>
                <a:spcPct val="80000"/>
              </a:lnSpc>
              <a:buFontTx/>
              <a:buAutoNum type="arabicPeriod" startAt="11"/>
            </a:pPr>
            <a:r>
              <a:rPr lang="en-US" altLang="zh-CN" sz="1000" smtClean="0"/>
              <a:t>Wang J, Zhang S, Li Z, Yang J, Huang C, Liang R, Liu Z, Zhou R. (1)H-NMR-based metabolomics of tumor tissue for the metabolic characterization of rat hepatocellular carcinoma formation and metastasis.Tumour Biol. 2011;32(1):223-31. PMID: 20890798</a:t>
            </a:r>
          </a:p>
          <a:p>
            <a:pPr eaLnBrk="1" hangingPunct="1">
              <a:lnSpc>
                <a:spcPct val="80000"/>
              </a:lnSpc>
              <a:buFontTx/>
              <a:buAutoNum type="arabicPeriod" startAt="11"/>
            </a:pPr>
            <a:r>
              <a:rPr lang="en-US" altLang="zh-CN" sz="1000" smtClean="0"/>
              <a:t>Chen XL, Zhou L, Yang J, Shen FK, Zhao SP, Wang YL. Hepatocellular carcinoma-associated protein markers investigated by MALDI-TOF MS.Mol Med Rep. 2010;3(4):589-96. PMID: 21472284 </a:t>
            </a:r>
          </a:p>
          <a:p>
            <a:pPr eaLnBrk="1" hangingPunct="1">
              <a:lnSpc>
                <a:spcPct val="80000"/>
              </a:lnSpc>
              <a:buFontTx/>
              <a:buAutoNum type="arabicPeriod" startAt="11"/>
            </a:pPr>
            <a:r>
              <a:rPr lang="en-US" altLang="zh-CN" sz="1000" smtClean="0"/>
              <a:t>Li M, Su BS, Chang LH, Gao Q, Chen KL, An P, Huang C, Yang J, Li ZF. Oxymatrine induces apoptosis in human cervical cancer cells through guanine nucleotide depletion.Anticancer Drugs. 2014;25(2):161-73. </a:t>
            </a:r>
          </a:p>
          <a:p>
            <a:pPr eaLnBrk="1" hangingPunct="1">
              <a:lnSpc>
                <a:spcPct val="80000"/>
              </a:lnSpc>
              <a:buFontTx/>
              <a:buAutoNum type="arabicPeriod" startAt="11"/>
            </a:pPr>
            <a:r>
              <a:rPr lang="en-US" altLang="zh-CN" sz="1000" smtClean="0"/>
              <a:t>Li HL, Zhang S, Wang Y, Liang RR, Li J, An P, Wang ZM, Yang J, Li ZF. Baicalein induces apoptosis via a mitochondrial-dependent caspase activation pathway in T24 bladder cancer cells. Mol Med Rep. 2013;7(1):266-70. </a:t>
            </a:r>
          </a:p>
          <a:p>
            <a:pPr eaLnBrk="1" hangingPunct="1">
              <a:lnSpc>
                <a:spcPct val="80000"/>
              </a:lnSpc>
              <a:buFontTx/>
              <a:buAutoNum type="arabicPeriod" startAt="11"/>
            </a:pPr>
            <a:r>
              <a:rPr lang="en-US" altLang="zh-CN" sz="1000" smtClean="0"/>
              <a:t>Li ZF, Wang J, Huang C, Zhang S, Yang J, Jiang A, Zhou R, Pan D. Gas chromatography/time-of-flight mass spectrometry-based metabonomics of hepatocarcinoma in rats with lung metastasis: elucidation of the metabolic characteristics of hepatocarcinoma at formation and metastasis.Rapid Commun Mass Spectrom. 2010;24(18):2765-75. PMID: 20814984 </a:t>
            </a:r>
          </a:p>
          <a:p>
            <a:pPr eaLnBrk="1" hangingPunct="1">
              <a:lnSpc>
                <a:spcPct val="80000"/>
              </a:lnSpc>
              <a:buFontTx/>
              <a:buAutoNum type="arabicPeriod" startAt="11"/>
            </a:pPr>
            <a:r>
              <a:rPr lang="en-US" altLang="zh-CN" sz="1000" smtClean="0"/>
              <a:t>Wang ZD, Huang C, Li ZF, Yang J, Li BH, Liang RR, Dai ZJ, Liu ZW. Chrysanthemum indicum ethanolic extract inhibits invasion of hepatocellular carcinoma via regulation of MMP/TIMP balance as therapeutic target.Oncol Rep. 2010 Feb;23(2):413-21.PMID: 20043102 </a:t>
            </a:r>
          </a:p>
          <a:p>
            <a:pPr eaLnBrk="1" hangingPunct="1">
              <a:lnSpc>
                <a:spcPct val="80000"/>
              </a:lnSpc>
              <a:buFontTx/>
              <a:buAutoNum type="arabicPeriod" startAt="11"/>
            </a:pPr>
            <a:r>
              <a:rPr lang="en-US" altLang="zh-CN" sz="1000" smtClean="0"/>
              <a:t>Li ZF, Zhang S, Lv GB, Huang Y, Zhang W, Ren S, Yang J, Dang SS. Changes in count and function of splenic lymphocytes from patients with portal hypertension.World J Gastroenterol. 2008 Apr 21;14(15):2377-82.PMID: 18416465 </a:t>
            </a:r>
          </a:p>
          <a:p>
            <a:pPr eaLnBrk="1" hangingPunct="1">
              <a:lnSpc>
                <a:spcPct val="80000"/>
              </a:lnSpc>
              <a:buFontTx/>
              <a:buAutoNum type="arabicPeriod" startAt="11"/>
            </a:pPr>
            <a:r>
              <a:rPr lang="en-US" altLang="zh-CN" sz="1000" smtClean="0"/>
              <a:t>Li B, Chang J, Chu Y, Kang H, Yang J, Jiang J, Ma H. Membrane proteomic analysis comparing squamous cell lung cancer tissue and tumour-adjacent normal tissue.Cancer Lett. 2012 Jun 1;319(1):118-24. doi: 10.1016/j.canlet.2011.12.037. Epub 2012 Jan 15.</a:t>
            </a:r>
          </a:p>
          <a:p>
            <a:pPr eaLnBrk="1" hangingPunct="1">
              <a:lnSpc>
                <a:spcPct val="80000"/>
              </a:lnSpc>
              <a:buFontTx/>
              <a:buAutoNum type="arabicPeriod" startAt="11"/>
            </a:pPr>
            <a:r>
              <a:rPr lang="en-US" altLang="zh-CN" sz="1000" smtClean="0"/>
              <a:t>Chen KL, Li J, Bo WJ, Zhang S, Zhang J, An P , Yang J , Li ZF. Effect of emodin/baicalein on calcium overload of pancreatic acinar cells by sodium taurocholate[C]//JOURNAL OF GASTROENTEROLOGY AND HEPATOLOGY. 111 RIVER ST, HOBOKEN 07030-5774, NJ USA: WILEY-BLACKWELL, 2013, 28: 679-679.</a:t>
            </a:r>
            <a:endParaRPr lang="da-DK" altLang="zh-CN" sz="1000" smtClean="0"/>
          </a:p>
          <a:p>
            <a:pPr eaLnBrk="1" hangingPunct="1">
              <a:lnSpc>
                <a:spcPct val="80000"/>
              </a:lnSpc>
              <a:buFontTx/>
              <a:buAutoNum type="arabicPeriod" startAt="11"/>
            </a:pPr>
            <a:r>
              <a:rPr lang="da-DK" altLang="zh-CN" sz="1000" smtClean="0"/>
              <a:t>Li Z, An P, Liang R, et al. </a:t>
            </a:r>
            <a:r>
              <a:rPr lang="en-US" altLang="zh-CN" sz="1000" smtClean="0"/>
              <a:t>DNA damage repair pathway as a potential target in Baicalein-induced enhancement on MMC cytotoxicity[C]//JOURNAL OF GASTROENTEROLOGY AND HEPATOLOGY. 111 RIVER ST, HOBOKEN 07030-5774, NJ USA: WILEY-BLACKWELL, 2013, 28: 656-656.</a:t>
            </a:r>
          </a:p>
          <a:p>
            <a:pPr eaLnBrk="1" hangingPunct="1">
              <a:lnSpc>
                <a:spcPct val="80000"/>
              </a:lnSpc>
              <a:buFontTx/>
              <a:buAutoNum type="arabicPeriod" startAt="11"/>
            </a:pPr>
            <a:r>
              <a:rPr lang="en-US" altLang="zh-CN" sz="1000" smtClean="0"/>
              <a:t>Li Mu, Yang Jun, Su Boshan, Xue Xiang, Gao Qing, Li Zhaorong, Li Zongfang. Clinicopathological parameters of cervical cancer based on the expression of p16INK4A proteins Journal of Medical Colleges of PLA 27 (2012) 278-285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03684915-F744-47CA-8EE9-22792B6D5512}" type="slidenum">
              <a:rPr lang="en-US" altLang="zh-CN" sz="1400"/>
              <a:pPr eaLnBrk="1" hangingPunct="1"/>
              <a:t>7</a:t>
            </a:fld>
            <a:endParaRPr lang="en-US" altLang="zh-CN" sz="1400"/>
          </a:p>
        </p:txBody>
      </p:sp>
      <p:sp>
        <p:nvSpPr>
          <p:cNvPr id="8195" name="Rectangle 3"/>
          <p:cNvSpPr>
            <a:spLocks noGrp="1" noChangeArrowheads="1"/>
          </p:cNvSpPr>
          <p:nvPr>
            <p:ph type="body" idx="1"/>
          </p:nvPr>
        </p:nvSpPr>
        <p:spPr>
          <a:xfrm>
            <a:off x="4716463" y="1196975"/>
            <a:ext cx="4224337" cy="2520950"/>
          </a:xfrm>
        </p:spPr>
        <p:txBody>
          <a:bodyPr/>
          <a:lstStyle/>
          <a:p>
            <a:pPr eaLnBrk="1" hangingPunct="1"/>
            <a:r>
              <a:rPr lang="en-US" altLang="zh-CN" sz="2800" dirty="0" smtClean="0"/>
              <a:t>Histopathology </a:t>
            </a:r>
            <a:r>
              <a:rPr lang="en-US" altLang="zh-CN" dirty="0" smtClean="0"/>
              <a:t>and pathogenesis </a:t>
            </a:r>
            <a:r>
              <a:rPr lang="en-US" altLang="zh-CN" sz="2800" dirty="0" smtClean="0"/>
              <a:t>of digestive system and Female genital and breast tumors</a:t>
            </a:r>
          </a:p>
        </p:txBody>
      </p:sp>
      <p:sp>
        <p:nvSpPr>
          <p:cNvPr id="8196" name="Rectangle 5"/>
          <p:cNvSpPr>
            <a:spLocks noChangeArrowheads="1"/>
          </p:cNvSpPr>
          <p:nvPr/>
        </p:nvSpPr>
        <p:spPr bwMode="auto">
          <a:xfrm>
            <a:off x="323850" y="549275"/>
            <a:ext cx="4516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266700" eaLnBrk="0" hangingPunct="0"/>
            <a:r>
              <a:rPr lang="en-US" altLang="zh-CN" sz="1000">
                <a:latin typeface="Times New Roman" pitchFamily="18" charset="0"/>
                <a:cs typeface="Times New Roman" pitchFamily="18" charset="0"/>
              </a:rPr>
              <a:t>Tab.1 The histological typing, grading-scale system of colorectal cancer (score)</a:t>
            </a:r>
            <a:endParaRPr lang="en-US" altLang="zh-CN" sz="1800"/>
          </a:p>
        </p:txBody>
      </p:sp>
      <p:graphicFrame>
        <p:nvGraphicFramePr>
          <p:cNvPr id="8207" name="Group 15"/>
          <p:cNvGraphicFramePr>
            <a:graphicFrameLocks noGrp="1"/>
          </p:cNvGraphicFramePr>
          <p:nvPr/>
        </p:nvGraphicFramePr>
        <p:xfrm>
          <a:off x="611188" y="908050"/>
          <a:ext cx="3816350" cy="4816475"/>
        </p:xfrm>
        <a:graphic>
          <a:graphicData uri="http://schemas.openxmlformats.org/drawingml/2006/table">
            <a:tbl>
              <a:tblPr/>
              <a:tblGrid>
                <a:gridCol w="3816350"/>
              </a:tblGrid>
              <a:tr h="4816475">
                <a:tc>
                  <a:txBody>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colorectal cancer (CRC)</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no mucin-producing adenocarcinoma (1-3 points) </a:t>
                      </a: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tubular adenocarcinoma (1-3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well differentiated tubular adenocarcinoma (1point)</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moderately differentiated tubular adenocarcinoma (2 points) </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poorly</a:t>
                      </a:r>
                      <a:r>
                        <a:rPr kumimoji="0" lang="en-US" altLang="zh-CN" sz="1000" b="0" i="0" u="none" strike="noStrike" cap="none" normalizeH="0" baseline="0" smtClean="0">
                          <a:ln>
                            <a:noFill/>
                          </a:ln>
                          <a:solidFill>
                            <a:srgbClr val="000000"/>
                          </a:solidFill>
                          <a:effectLst/>
                          <a:latin typeface="Arial"/>
                          <a:ea typeface="宋体" pitchFamily="2" charset="-122"/>
                          <a:cs typeface="Times New Roman" pitchFamily="18" charset="0"/>
                        </a:rPr>
                        <a:t> </a:t>
                      </a: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differentiated tubular adenocarcinoma (3 points)  </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sieve-like acne adenocarcinoma (2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medullary carcinoma (2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serrated adenocarcinoma (2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micropapillary carcinoma (3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mucin-producing adenocarcinoma (3-4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mucinous adenocarcinoma (3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signet ring cell carcinoma (4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squamous cell carcinoma (1-3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well differentiated squamous cell carcinoma (1point)</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moderately differentiated squamous cell carcinoma (2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poorly</a:t>
                      </a:r>
                      <a:r>
                        <a:rPr kumimoji="0" lang="en-US" altLang="zh-CN" sz="1000" b="0" i="0" u="none" strike="noStrike" cap="none" normalizeH="0" baseline="0" smtClean="0">
                          <a:ln>
                            <a:noFill/>
                          </a:ln>
                          <a:solidFill>
                            <a:srgbClr val="000000"/>
                          </a:solidFill>
                          <a:effectLst/>
                          <a:latin typeface="Arial"/>
                          <a:ea typeface="宋体" pitchFamily="2" charset="-122"/>
                          <a:cs typeface="Times New Roman" pitchFamily="18" charset="0"/>
                        </a:rPr>
                        <a:t> </a:t>
                      </a: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differentiated squamous cell carcinoma (3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neuroendocrine tumors (1-4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neuroendocrine tumors (NET) (1-4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NET G1 (1point)</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NET G2 (1point)</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neuroendocrine carcinoma (NEC) (3-4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small cell NEC (3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large cell NEC (4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mixed adenocarcinoma-neuroendocrine carcinoma </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(the score was accumulated) </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the special type of CRC (4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adenosquamous carcinoma  (the score were accumulated) </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clear cell carcinoma (4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pindle cell carcinoma (4 points)</a:t>
                      </a: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Undifferentiated carcinoma (5 points) </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T="45726" marB="45726"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01" name="Rectangle 16"/>
          <p:cNvSpPr>
            <a:spLocks noChangeArrowheads="1"/>
          </p:cNvSpPr>
          <p:nvPr/>
        </p:nvSpPr>
        <p:spPr bwMode="auto">
          <a:xfrm>
            <a:off x="323850" y="6057900"/>
            <a:ext cx="42481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05000"/>
              </a:lnSpc>
              <a:tabLst>
                <a:tab pos="266700" algn="l"/>
              </a:tabLst>
            </a:pPr>
            <a:r>
              <a:rPr lang="en-US" altLang="zh-CN" sz="1000"/>
              <a:t>Yang J, et al. A novel histological typing and grading-scale system of colorectal cancer.Nan Fang Yi Ke Da Xue Xue Bao. 2014;34(2):169-73.</a:t>
            </a:r>
          </a:p>
        </p:txBody>
      </p:sp>
      <p:sp>
        <p:nvSpPr>
          <p:cNvPr id="8202" name="Rectangle 17"/>
          <p:cNvSpPr>
            <a:spLocks noGrp="1" noChangeArrowheads="1"/>
          </p:cNvSpPr>
          <p:nvPr>
            <p:ph type="title"/>
          </p:nvPr>
        </p:nvSpPr>
        <p:spPr>
          <a:xfrm>
            <a:off x="5435600" y="260350"/>
            <a:ext cx="3529013" cy="706438"/>
          </a:xfrm>
          <a:noFill/>
        </p:spPr>
        <p:txBody>
          <a:bodyPr/>
          <a:lstStyle/>
          <a:p>
            <a:pPr algn="l" eaLnBrk="1" hangingPunct="1"/>
            <a:r>
              <a:rPr lang="en-US" altLang="zh-CN" sz="3200" b="1" smtClean="0">
                <a:solidFill>
                  <a:srgbClr val="0000FF"/>
                </a:solidFill>
              </a:rPr>
              <a:t>present interest</a:t>
            </a:r>
          </a:p>
        </p:txBody>
      </p:sp>
      <p:sp>
        <p:nvSpPr>
          <p:cNvPr id="8203" name="Rectangle 18"/>
          <p:cNvSpPr>
            <a:spLocks noChangeArrowheads="1"/>
          </p:cNvSpPr>
          <p:nvPr/>
        </p:nvSpPr>
        <p:spPr bwMode="auto">
          <a:xfrm>
            <a:off x="4932363" y="6021388"/>
            <a:ext cx="34559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altLang="zh-CN" sz="1000" b="1">
                <a:latin typeface="Times New Roman" pitchFamily="18" charset="0"/>
              </a:rPr>
              <a:t>Fig   HPV16L1-NLS-EGFP expressed in sf-9 cells</a:t>
            </a:r>
          </a:p>
        </p:txBody>
      </p:sp>
      <p:pic>
        <p:nvPicPr>
          <p:cNvPr id="820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4581525"/>
            <a:ext cx="20875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581525"/>
            <a:ext cx="20875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E29E0CC9-D3A3-46BF-A11F-B8B6398B1342}" type="slidenum">
              <a:rPr lang="en-US" altLang="zh-CN" sz="1400"/>
              <a:pPr eaLnBrk="1" hangingPunct="1"/>
              <a:t>8</a:t>
            </a:fld>
            <a:endParaRPr lang="en-US" altLang="zh-CN" sz="1400"/>
          </a:p>
        </p:txBody>
      </p:sp>
      <p:sp>
        <p:nvSpPr>
          <p:cNvPr id="9219" name="Rectangle 3"/>
          <p:cNvSpPr>
            <a:spLocks noGrp="1" noChangeArrowheads="1"/>
          </p:cNvSpPr>
          <p:nvPr>
            <p:ph type="body" idx="1"/>
          </p:nvPr>
        </p:nvSpPr>
        <p:spPr>
          <a:xfrm>
            <a:off x="4643438" y="1196975"/>
            <a:ext cx="4176712" cy="2016125"/>
          </a:xfrm>
        </p:spPr>
        <p:txBody>
          <a:bodyPr/>
          <a:lstStyle/>
          <a:p>
            <a:pPr eaLnBrk="1" hangingPunct="1"/>
            <a:r>
              <a:rPr lang="en-US" altLang="zh-CN" sz="2400" smtClean="0"/>
              <a:t>Histopathology and pathogenesis of Hirschsprung's disease and hirschsprung's allied disease </a:t>
            </a:r>
          </a:p>
        </p:txBody>
      </p:sp>
      <p:sp>
        <p:nvSpPr>
          <p:cNvPr id="9220" name="Rectangle 6"/>
          <p:cNvSpPr>
            <a:spLocks noGrp="1" noChangeArrowheads="1"/>
          </p:cNvSpPr>
          <p:nvPr>
            <p:ph type="title"/>
          </p:nvPr>
        </p:nvSpPr>
        <p:spPr>
          <a:xfrm>
            <a:off x="5435600" y="260350"/>
            <a:ext cx="3529013" cy="706438"/>
          </a:xfrm>
          <a:noFill/>
        </p:spPr>
        <p:txBody>
          <a:bodyPr/>
          <a:lstStyle/>
          <a:p>
            <a:pPr algn="l" eaLnBrk="1" hangingPunct="1"/>
            <a:r>
              <a:rPr lang="en-US" altLang="zh-CN" sz="3200" b="1" smtClean="0">
                <a:solidFill>
                  <a:srgbClr val="0000FF"/>
                </a:solidFill>
              </a:rPr>
              <a:t>present interest</a:t>
            </a:r>
          </a:p>
        </p:txBody>
      </p:sp>
      <p:pic>
        <p:nvPicPr>
          <p:cNvPr id="9221" name="Picture 7"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6850"/>
            <a:ext cx="4030662"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122613"/>
            <a:ext cx="381635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descr="fi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068638"/>
            <a:ext cx="3887787"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10"/>
          <p:cNvSpPr>
            <a:spLocks noChangeArrowheads="1"/>
          </p:cNvSpPr>
          <p:nvPr/>
        </p:nvSpPr>
        <p:spPr bwMode="auto">
          <a:xfrm>
            <a:off x="468313" y="6097588"/>
            <a:ext cx="7559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1000"/>
              <a:t>YANG Jun, et al. Hirschsprung's disease and its allied diseases: a clinicopathologic analysis. J Diag Pathol</a:t>
            </a:r>
            <a:r>
              <a:rPr lang="zh-CN" altLang="en-US" sz="1000"/>
              <a:t>，</a:t>
            </a:r>
            <a:r>
              <a:rPr lang="en-US" altLang="zh-CN" sz="1000"/>
              <a:t>2012; 19(6):431-433.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fld id="{F4918D96-FA7D-45AA-AEFB-0A77470333B7}" type="slidenum">
              <a:rPr lang="en-US" altLang="zh-CN" sz="1400"/>
              <a:pPr eaLnBrk="1" hangingPunct="1"/>
              <a:t>9</a:t>
            </a:fld>
            <a:endParaRPr lang="en-US" altLang="zh-CN" sz="1400"/>
          </a:p>
        </p:txBody>
      </p:sp>
      <p:sp>
        <p:nvSpPr>
          <p:cNvPr id="10243" name="Rectangle 3"/>
          <p:cNvSpPr>
            <a:spLocks noGrp="1" noChangeArrowheads="1"/>
          </p:cNvSpPr>
          <p:nvPr>
            <p:ph type="body" idx="1"/>
          </p:nvPr>
        </p:nvSpPr>
        <p:spPr>
          <a:xfrm>
            <a:off x="4643438" y="1412875"/>
            <a:ext cx="4500562" cy="3529013"/>
          </a:xfrm>
        </p:spPr>
        <p:txBody>
          <a:bodyPr/>
          <a:lstStyle/>
          <a:p>
            <a:pPr eaLnBrk="1" hangingPunct="1"/>
            <a:r>
              <a:rPr lang="en-US" altLang="zh-CN" sz="2400" smtClean="0"/>
              <a:t>Cytopathology and Cytological technology</a:t>
            </a:r>
          </a:p>
          <a:p>
            <a:pPr eaLnBrk="1" hangingPunct="1">
              <a:buFontTx/>
              <a:buNone/>
            </a:pPr>
            <a:r>
              <a:rPr lang="en-US" altLang="zh-CN" sz="1800" smtClean="0"/>
              <a:t>    diagnostic cytopathology of the cervical cytology and pleural effusion. </a:t>
            </a:r>
          </a:p>
          <a:p>
            <a:pPr eaLnBrk="1" hangingPunct="1">
              <a:buFontTx/>
              <a:buNone/>
            </a:pPr>
            <a:r>
              <a:rPr lang="en-US" altLang="zh-CN" sz="1800" smtClean="0"/>
              <a:t>    enriching of cells, </a:t>
            </a:r>
          </a:p>
          <a:p>
            <a:pPr eaLnBrk="1" hangingPunct="1">
              <a:buFontTx/>
              <a:buNone/>
            </a:pPr>
            <a:r>
              <a:rPr lang="en-US" altLang="zh-CN" sz="1800" smtClean="0"/>
              <a:t>    making cytological cell blocks, DNA  image analysis, detecting </a:t>
            </a:r>
            <a:r>
              <a:rPr lang="en-US" altLang="zh-CN" sz="1600" smtClean="0"/>
              <a:t>circulating</a:t>
            </a:r>
            <a:r>
              <a:rPr lang="en-US" altLang="zh-CN" sz="1800" smtClean="0"/>
              <a:t> tumor cells, </a:t>
            </a:r>
          </a:p>
          <a:p>
            <a:pPr eaLnBrk="1" hangingPunct="1">
              <a:buFontTx/>
              <a:buNone/>
            </a:pPr>
            <a:r>
              <a:rPr lang="en-US" altLang="zh-CN" sz="1800" smtClean="0"/>
              <a:t>    using staining techniques, and ICH or FISH of cytological samples.</a:t>
            </a:r>
          </a:p>
        </p:txBody>
      </p:sp>
      <p:sp>
        <p:nvSpPr>
          <p:cNvPr id="10244" name="Rectangle 5"/>
          <p:cNvSpPr>
            <a:spLocks noGrp="1" noChangeArrowheads="1"/>
          </p:cNvSpPr>
          <p:nvPr>
            <p:ph type="title"/>
          </p:nvPr>
        </p:nvSpPr>
        <p:spPr>
          <a:xfrm>
            <a:off x="5435600" y="260350"/>
            <a:ext cx="3529013" cy="706438"/>
          </a:xfrm>
          <a:noFill/>
        </p:spPr>
        <p:txBody>
          <a:bodyPr/>
          <a:lstStyle/>
          <a:p>
            <a:pPr algn="l" eaLnBrk="1" hangingPunct="1"/>
            <a:r>
              <a:rPr lang="en-US" altLang="zh-CN" sz="3200" b="1" smtClean="0">
                <a:solidFill>
                  <a:srgbClr val="0000FF"/>
                </a:solidFill>
              </a:rPr>
              <a:t>present interest</a:t>
            </a:r>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644900"/>
            <a:ext cx="172561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3573463"/>
            <a:ext cx="147320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8" descr="DSCN83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49275"/>
            <a:ext cx="30861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9"/>
          <p:cNvSpPr>
            <a:spLocks noChangeArrowheads="1"/>
          </p:cNvSpPr>
          <p:nvPr/>
        </p:nvSpPr>
        <p:spPr bwMode="auto">
          <a:xfrm>
            <a:off x="755650" y="5589588"/>
            <a:ext cx="345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1000"/>
              <a:t>Automatic DNA quantitative analysis technology /Automatic DNA image cytometry</a:t>
            </a:r>
          </a:p>
        </p:txBody>
      </p:sp>
      <p:sp>
        <p:nvSpPr>
          <p:cNvPr id="10249" name="Rectangle 10"/>
          <p:cNvSpPr>
            <a:spLocks noChangeArrowheads="1"/>
          </p:cNvSpPr>
          <p:nvPr/>
        </p:nvSpPr>
        <p:spPr bwMode="auto">
          <a:xfrm>
            <a:off x="684213" y="2997200"/>
            <a:ext cx="333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zh-CN" sz="1200"/>
              <a:t>detecting  Her-2 in cytological samples by ICH.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1610</Words>
  <Application>Microsoft Office PowerPoint</Application>
  <PresentationFormat>On-screen Show (4:3)</PresentationFormat>
  <Paragraphs>133</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宋体</vt:lpstr>
      <vt:lpstr>Stencil</vt:lpstr>
      <vt:lpstr>Nyala</vt:lpstr>
      <vt:lpstr>Centaur</vt:lpstr>
      <vt:lpstr>Microsoft YaHei</vt:lpstr>
      <vt:lpstr>Baskerville Old Face</vt:lpstr>
      <vt:lpstr>Times New Roman</vt:lpstr>
      <vt:lpstr>Wingdings</vt:lpstr>
      <vt:lpstr>Footlight MT Light</vt:lpstr>
      <vt:lpstr>Andalus</vt:lpstr>
      <vt:lpstr>Calisto MT</vt:lpstr>
      <vt:lpstr>默认设计模板</vt:lpstr>
      <vt:lpstr>PowerPoint Presentation</vt:lpstr>
      <vt:lpstr>PowerPoint Presentation</vt:lpstr>
      <vt:lpstr>PowerPoint Presentation</vt:lpstr>
      <vt:lpstr>Main fields:</vt:lpstr>
      <vt:lpstr>The research results and clinical outcomes have been presented at conferences </vt:lpstr>
      <vt:lpstr>The research results and clinical outcomes have been presented at conferences </vt:lpstr>
      <vt:lpstr>present interest</vt:lpstr>
      <vt:lpstr>present interest</vt:lpstr>
      <vt:lpstr>present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bl</dc:creator>
  <cp:lastModifiedBy>Anchal Singh</cp:lastModifiedBy>
  <cp:revision>45</cp:revision>
  <dcterms:created xsi:type="dcterms:W3CDTF">2014-09-11T02:46:57Z</dcterms:created>
  <dcterms:modified xsi:type="dcterms:W3CDTF">2014-10-09T08:39:46Z</dcterms:modified>
</cp:coreProperties>
</file>