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sldIdLst>
    <p:sldId id="271" r:id="rId2"/>
    <p:sldId id="272" r:id="rId3"/>
    <p:sldId id="256" r:id="rId4"/>
    <p:sldId id="257" r:id="rId5"/>
    <p:sldId id="258" r:id="rId6"/>
    <p:sldId id="259" r:id="rId7"/>
    <p:sldId id="260" r:id="rId8"/>
    <p:sldId id="261" r:id="rId9"/>
    <p:sldId id="264" r:id="rId10"/>
    <p:sldId id="266" r:id="rId11"/>
    <p:sldId id="267" r:id="rId12"/>
    <p:sldId id="269" r:id="rId13"/>
    <p:sldId id="273" r:id="rId14"/>
    <p:sldId id="270" r:id="rId15"/>
    <p:sldId id="27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43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F0CC02-602F-41CF-AD4F-F2916B51AADA}" type="datetimeFigureOut">
              <a:rPr lang="en-US" smtClean="0"/>
              <a:t>9/18/2015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BD446C-206C-422B-B93C-4E12D2824C98}" type="slidenum">
              <a:rPr lang="en-US" smtClean="0"/>
              <a:t>‹#›</a:t>
            </a:fld>
            <a:endParaRPr lang="en-US"/>
          </a:p>
        </p:txBody>
      </p:sp>
    </p:spTree>
    <p:extLst>
      <p:ext uri="{BB962C8B-B14F-4D97-AF65-F5344CB8AC3E}">
        <p14:creationId xmlns:p14="http://schemas.microsoft.com/office/powerpoint/2010/main" val="979296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B2671A-3724-466F-8810-E72C8306A578}" type="slidenum">
              <a:rPr lang="de-DE">
                <a:solidFill>
                  <a:prstClr val="black"/>
                </a:solidFill>
              </a:rPr>
              <a:pPr/>
              <a:t>12</a:t>
            </a:fld>
            <a:endParaRPr lang="de-DE">
              <a:solidFill>
                <a:prstClr val="black"/>
              </a:solidFill>
            </a:endParaRPr>
          </a:p>
        </p:txBody>
      </p:sp>
      <p:sp>
        <p:nvSpPr>
          <p:cNvPr id="1044482" name="Rectangle 2"/>
          <p:cNvSpPr>
            <a:spLocks noGrp="1" noRot="1" noChangeAspect="1" noChangeArrowheads="1" noTextEdit="1"/>
          </p:cNvSpPr>
          <p:nvPr>
            <p:ph type="sldImg"/>
          </p:nvPr>
        </p:nvSpPr>
        <p:spPr>
          <a:ln/>
        </p:spPr>
      </p:sp>
      <p:sp>
        <p:nvSpPr>
          <p:cNvPr id="1044483" name="Rectangle 3"/>
          <p:cNvSpPr>
            <a:spLocks noGrp="1" noChangeArrowheads="1"/>
          </p:cNvSpPr>
          <p:nvPr>
            <p:ph type="body" idx="1"/>
          </p:nvPr>
        </p:nvSpPr>
        <p:spPr>
          <a:xfrm>
            <a:off x="685480" y="4933140"/>
            <a:ext cx="5487041" cy="3523671"/>
          </a:xfrm>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9/18/2015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838200"/>
            <a:ext cx="77724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90600" y="1905000"/>
            <a:ext cx="7772400" cy="4191000"/>
          </a:xfrm>
        </p:spPr>
        <p:txBody>
          <a:bodyPr/>
          <a:lstStyle/>
          <a:p>
            <a:endParaRPr lang="en-US"/>
          </a:p>
        </p:txBody>
      </p:sp>
    </p:spTree>
    <p:extLst>
      <p:ext uri="{BB962C8B-B14F-4D97-AF65-F5344CB8AC3E}">
        <p14:creationId xmlns:p14="http://schemas.microsoft.com/office/powerpoint/2010/main" val="3894485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9/18/2015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9/18/2015</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24" r:id="rId12"/>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http://www.omicsonline.com/open-access/chemical-engineering-process-technology.php" TargetMode="External"/><Relationship Id="rId2" Type="http://schemas.openxmlformats.org/officeDocument/2006/relationships/hyperlink" Target="http://www.omicsonline.com/open-access/chemical-sciences-journal.php"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1" y="12"/>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838200" y="842974"/>
            <a:ext cx="6556375" cy="1163638"/>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defRPr/>
            </a:pPr>
            <a:r>
              <a:rPr lang="en-US" sz="5400" dirty="0">
                <a:solidFill>
                  <a:srgbClr val="8AC4A7"/>
                </a:solidFill>
                <a:latin typeface="Stencil" panose="040409050D0802020404" pitchFamily="82" charset="0"/>
              </a:rPr>
              <a:t>OMICS International</a:t>
            </a:r>
          </a:p>
        </p:txBody>
      </p:sp>
      <p:sp>
        <p:nvSpPr>
          <p:cNvPr id="3076" name="Rectangle 8"/>
          <p:cNvSpPr>
            <a:spLocks noChangeArrowheads="1"/>
          </p:cNvSpPr>
          <p:nvPr/>
        </p:nvSpPr>
        <p:spPr bwMode="auto">
          <a:xfrm>
            <a:off x="2209806" y="6372225"/>
            <a:ext cx="545694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a:solidFill>
                  <a:srgbClr val="7030A0"/>
                </a:solidFill>
              </a:rPr>
              <a:t>Contact us at: contact.omics@omicsonline.org</a:t>
            </a:r>
          </a:p>
        </p:txBody>
      </p:sp>
      <p:sp>
        <p:nvSpPr>
          <p:cNvPr id="2" name="Folded Corner 1"/>
          <p:cNvSpPr/>
          <p:nvPr/>
        </p:nvSpPr>
        <p:spPr>
          <a:xfrm>
            <a:off x="6351"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1610123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8882" name="Rectangle 2"/>
          <p:cNvSpPr>
            <a:spLocks noGrp="1" noChangeArrowheads="1"/>
          </p:cNvSpPr>
          <p:nvPr>
            <p:ph type="title"/>
          </p:nvPr>
        </p:nvSpPr>
        <p:spPr>
          <a:xfrm>
            <a:off x="46831" y="152400"/>
            <a:ext cx="7772400" cy="838200"/>
          </a:xfrm>
        </p:spPr>
        <p:txBody>
          <a:bodyPr>
            <a:normAutofit fontScale="90000"/>
          </a:bodyPr>
          <a:lstStyle/>
          <a:p>
            <a:r>
              <a:rPr lang="de-DE" dirty="0"/>
              <a:t>Principle of the solar </a:t>
            </a:r>
            <a:r>
              <a:rPr lang="de-DE" dirty="0" smtClean="0"/>
              <a:t>fuel </a:t>
            </a:r>
            <a:r>
              <a:rPr lang="de-DE" dirty="0"/>
              <a:t>production</a:t>
            </a:r>
          </a:p>
        </p:txBody>
      </p:sp>
      <p:pic>
        <p:nvPicPr>
          <p:cNvPr id="101888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2150" y="5343525"/>
            <a:ext cx="1724025" cy="97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018884" name="Group 4"/>
          <p:cNvGrpSpPr>
            <a:grpSpLocks/>
          </p:cNvGrpSpPr>
          <p:nvPr/>
        </p:nvGrpSpPr>
        <p:grpSpPr bwMode="auto">
          <a:xfrm>
            <a:off x="0" y="1592263"/>
            <a:ext cx="2627313" cy="2798762"/>
            <a:chOff x="223" y="4301"/>
            <a:chExt cx="1440" cy="1880"/>
          </a:xfrm>
        </p:grpSpPr>
        <p:pic>
          <p:nvPicPr>
            <p:cNvPr id="1018885"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3" y="4301"/>
              <a:ext cx="1440" cy="15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18886" name="Text Box 6"/>
            <p:cNvSpPr txBox="1">
              <a:spLocks noChangeArrowheads="1"/>
            </p:cNvSpPr>
            <p:nvPr/>
          </p:nvSpPr>
          <p:spPr bwMode="auto">
            <a:xfrm>
              <a:off x="538" y="5914"/>
              <a:ext cx="852" cy="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pPr>
              <a:r>
                <a:rPr lang="en-US" sz="2000" smtClean="0">
                  <a:solidFill>
                    <a:srgbClr val="000000"/>
                  </a:solidFill>
                  <a:ea typeface="ＭＳ Ｐゴシック" pitchFamily="-109" charset="-128"/>
                </a:rPr>
                <a:t>Solar Tower</a:t>
              </a:r>
            </a:p>
          </p:txBody>
        </p:sp>
      </p:grpSp>
      <p:sp>
        <p:nvSpPr>
          <p:cNvPr id="1018887" name="Rectangle 7"/>
          <p:cNvSpPr>
            <a:spLocks noChangeArrowheads="1"/>
          </p:cNvSpPr>
          <p:nvPr/>
        </p:nvSpPr>
        <p:spPr bwMode="auto">
          <a:xfrm>
            <a:off x="2695575" y="2305050"/>
            <a:ext cx="900113" cy="825500"/>
          </a:xfrm>
          <a:prstGeom prst="rect">
            <a:avLst/>
          </a:prstGeom>
          <a:gradFill rotWithShape="1">
            <a:gsLst>
              <a:gs pos="0">
                <a:srgbClr val="FF0000">
                  <a:gamma/>
                  <a:shade val="46275"/>
                  <a:invGamma/>
                </a:srgbClr>
              </a:gs>
              <a:gs pos="50000">
                <a:srgbClr val="FF0000"/>
              </a:gs>
              <a:gs pos="100000">
                <a:srgbClr val="FF0000">
                  <a:gamma/>
                  <a:shade val="46275"/>
                  <a:invGamma/>
                </a:srgb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de-DE" dirty="0" smtClean="0">
                <a:solidFill>
                  <a:srgbClr val="000000"/>
                </a:solidFill>
                <a:ea typeface="ＭＳ Ｐゴシック" pitchFamily="-109" charset="-128"/>
              </a:rPr>
              <a:t>Wireless </a:t>
            </a:r>
          </a:p>
          <a:p>
            <a:pPr algn="ctr" fontAlgn="base">
              <a:spcBef>
                <a:spcPct val="0"/>
              </a:spcBef>
              <a:spcAft>
                <a:spcPct val="0"/>
              </a:spcAft>
            </a:pPr>
            <a:r>
              <a:rPr lang="de-DE" dirty="0" smtClean="0">
                <a:solidFill>
                  <a:srgbClr val="000000"/>
                </a:solidFill>
                <a:ea typeface="ＭＳ Ｐゴシック" pitchFamily="-109" charset="-128"/>
              </a:rPr>
              <a:t>electricity</a:t>
            </a:r>
          </a:p>
        </p:txBody>
      </p:sp>
      <p:sp>
        <p:nvSpPr>
          <p:cNvPr id="1018888" name="Rectangle 8"/>
          <p:cNvSpPr>
            <a:spLocks noChangeArrowheads="1"/>
          </p:cNvSpPr>
          <p:nvPr/>
        </p:nvSpPr>
        <p:spPr bwMode="auto">
          <a:xfrm>
            <a:off x="4270375" y="2230438"/>
            <a:ext cx="1647825" cy="974725"/>
          </a:xfrm>
          <a:prstGeom prst="rect">
            <a:avLst/>
          </a:prstGeom>
          <a:gradFill rotWithShape="1">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mtClean="0">
                <a:solidFill>
                  <a:srgbClr val="000000"/>
                </a:solidFill>
                <a:ea typeface="ＭＳ Ｐゴシック" pitchFamily="-109" charset="-128"/>
              </a:rPr>
              <a:t>Chemical</a:t>
            </a:r>
          </a:p>
          <a:p>
            <a:pPr algn="ctr" fontAlgn="base">
              <a:spcBef>
                <a:spcPct val="0"/>
              </a:spcBef>
              <a:spcAft>
                <a:spcPct val="0"/>
              </a:spcAft>
            </a:pPr>
            <a:r>
              <a:rPr lang="en-US" smtClean="0">
                <a:solidFill>
                  <a:srgbClr val="000000"/>
                </a:solidFill>
                <a:ea typeface="ＭＳ Ｐゴシック" pitchFamily="-109" charset="-128"/>
              </a:rPr>
              <a:t>Reactor</a:t>
            </a:r>
          </a:p>
        </p:txBody>
      </p:sp>
      <p:sp>
        <p:nvSpPr>
          <p:cNvPr id="1018889" name="Rectangle 9"/>
          <p:cNvSpPr>
            <a:spLocks noChangeArrowheads="1"/>
          </p:cNvSpPr>
          <p:nvPr/>
        </p:nvSpPr>
        <p:spPr bwMode="auto">
          <a:xfrm>
            <a:off x="6592888" y="2305050"/>
            <a:ext cx="1497012" cy="8255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600" smtClean="0">
                <a:solidFill>
                  <a:srgbClr val="000000"/>
                </a:solidFill>
                <a:ea typeface="ＭＳ Ｐゴシック" pitchFamily="-109" charset="-128"/>
              </a:rPr>
              <a:t>Fuel</a:t>
            </a:r>
          </a:p>
          <a:p>
            <a:pPr algn="ctr" fontAlgn="base">
              <a:spcBef>
                <a:spcPct val="0"/>
              </a:spcBef>
              <a:spcAft>
                <a:spcPct val="0"/>
              </a:spcAft>
            </a:pPr>
            <a:r>
              <a:rPr lang="en-US" sz="1600" smtClean="0">
                <a:solidFill>
                  <a:srgbClr val="3333CC"/>
                </a:solidFill>
                <a:ea typeface="ＭＳ Ｐゴシック" pitchFamily="-109" charset="-128"/>
              </a:rPr>
              <a:t>H</a:t>
            </a:r>
            <a:r>
              <a:rPr lang="en-US" sz="1600" baseline="-25000" smtClean="0">
                <a:solidFill>
                  <a:srgbClr val="3333CC"/>
                </a:solidFill>
                <a:ea typeface="ＭＳ Ｐゴシック" pitchFamily="-109" charset="-128"/>
              </a:rPr>
              <a:t>2</a:t>
            </a:r>
            <a:endParaRPr lang="en-US" sz="1600" smtClean="0">
              <a:solidFill>
                <a:srgbClr val="3333CC"/>
              </a:solidFill>
              <a:ea typeface="ＭＳ Ｐゴシック" pitchFamily="-109" charset="-128"/>
            </a:endParaRPr>
          </a:p>
          <a:p>
            <a:pPr algn="ctr" fontAlgn="base">
              <a:spcBef>
                <a:spcPct val="0"/>
              </a:spcBef>
              <a:spcAft>
                <a:spcPct val="0"/>
              </a:spcAft>
            </a:pPr>
            <a:r>
              <a:rPr lang="en-US" sz="1600" smtClean="0">
                <a:solidFill>
                  <a:srgbClr val="3333CC"/>
                </a:solidFill>
                <a:ea typeface="ＭＳ Ｐゴシック" pitchFamily="-109" charset="-128"/>
              </a:rPr>
              <a:t>CO + H</a:t>
            </a:r>
            <a:r>
              <a:rPr lang="en-US" sz="1600" baseline="-25000" smtClean="0">
                <a:solidFill>
                  <a:srgbClr val="3333CC"/>
                </a:solidFill>
                <a:ea typeface="ＭＳ Ｐゴシック" pitchFamily="-109" charset="-128"/>
              </a:rPr>
              <a:t>2</a:t>
            </a:r>
          </a:p>
        </p:txBody>
      </p:sp>
      <p:sp>
        <p:nvSpPr>
          <p:cNvPr id="1018890" name="Rectangle 10"/>
          <p:cNvSpPr>
            <a:spLocks noChangeArrowheads="1"/>
          </p:cNvSpPr>
          <p:nvPr/>
        </p:nvSpPr>
        <p:spPr bwMode="auto">
          <a:xfrm>
            <a:off x="6442075" y="4327525"/>
            <a:ext cx="1798638" cy="900113"/>
          </a:xfrm>
          <a:prstGeom prst="rect">
            <a:avLst/>
          </a:prstGeom>
          <a:gradFill rotWithShape="1">
            <a:gsLst>
              <a:gs pos="0">
                <a:srgbClr val="FFFF00">
                  <a:gamma/>
                  <a:shade val="46275"/>
                  <a:invGamma/>
                </a:srgbClr>
              </a:gs>
              <a:gs pos="50000">
                <a:srgbClr val="FFFF00"/>
              </a:gs>
              <a:gs pos="100000">
                <a:srgbClr val="FFFF00">
                  <a:gamma/>
                  <a:shade val="46275"/>
                  <a:invGamma/>
                </a:srgbClr>
              </a:gs>
            </a:gsLst>
            <a:lin ang="5400000" scaled="1"/>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fontAlgn="base">
              <a:spcBef>
                <a:spcPct val="0"/>
              </a:spcBef>
              <a:spcAft>
                <a:spcPct val="0"/>
              </a:spcAft>
            </a:pPr>
            <a:r>
              <a:rPr lang="en-US" smtClean="0">
                <a:solidFill>
                  <a:srgbClr val="000000"/>
                </a:solidFill>
                <a:ea typeface="ＭＳ Ｐゴシック" pitchFamily="-109" charset="-128"/>
              </a:rPr>
              <a:t>Energy Converter</a:t>
            </a:r>
          </a:p>
          <a:p>
            <a:pPr algn="ctr" fontAlgn="base">
              <a:spcBef>
                <a:spcPct val="0"/>
              </a:spcBef>
              <a:spcAft>
                <a:spcPct val="0"/>
              </a:spcAft>
            </a:pPr>
            <a:r>
              <a:rPr lang="en-US" smtClean="0">
                <a:solidFill>
                  <a:srgbClr val="3333CC"/>
                </a:solidFill>
                <a:ea typeface="ＭＳ Ｐゴシック" pitchFamily="-109" charset="-128"/>
              </a:rPr>
              <a:t>Fuel Cell</a:t>
            </a:r>
          </a:p>
        </p:txBody>
      </p:sp>
      <p:sp>
        <p:nvSpPr>
          <p:cNvPr id="1018891" name="Text Box 11"/>
          <p:cNvSpPr txBox="1">
            <a:spLocks noChangeArrowheads="1"/>
          </p:cNvSpPr>
          <p:nvPr/>
        </p:nvSpPr>
        <p:spPr bwMode="auto">
          <a:xfrm>
            <a:off x="6119813" y="5494338"/>
            <a:ext cx="2628900" cy="77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smtClean="0">
                <a:solidFill>
                  <a:srgbClr val="000000"/>
                </a:solidFill>
                <a:ea typeface="ＭＳ Ｐゴシック" pitchFamily="-109" charset="-128"/>
              </a:rPr>
              <a:t>Transportation</a:t>
            </a:r>
          </a:p>
          <a:p>
            <a:pPr algn="ctr" fontAlgn="base">
              <a:spcBef>
                <a:spcPct val="50000"/>
              </a:spcBef>
              <a:spcAft>
                <a:spcPct val="0"/>
              </a:spcAft>
            </a:pPr>
            <a:r>
              <a:rPr lang="en-US" smtClean="0">
                <a:solidFill>
                  <a:srgbClr val="000000"/>
                </a:solidFill>
                <a:ea typeface="ＭＳ Ｐゴシック" pitchFamily="-109" charset="-128"/>
              </a:rPr>
              <a:t>Power Production </a:t>
            </a:r>
          </a:p>
        </p:txBody>
      </p:sp>
      <p:sp>
        <p:nvSpPr>
          <p:cNvPr id="1018892" name="Rectangle 12"/>
          <p:cNvSpPr>
            <a:spLocks noChangeArrowheads="1"/>
          </p:cNvSpPr>
          <p:nvPr/>
        </p:nvSpPr>
        <p:spPr bwMode="auto">
          <a:xfrm>
            <a:off x="4284663" y="1270000"/>
            <a:ext cx="1647825" cy="7191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1400" smtClean="0">
                <a:solidFill>
                  <a:srgbClr val="000000"/>
                </a:solidFill>
                <a:ea typeface="ＭＳ Ｐゴシック" pitchFamily="-109" charset="-128"/>
              </a:rPr>
              <a:t>Recourses</a:t>
            </a:r>
          </a:p>
          <a:p>
            <a:pPr algn="ctr" fontAlgn="base">
              <a:spcBef>
                <a:spcPct val="0"/>
              </a:spcBef>
              <a:spcAft>
                <a:spcPct val="0"/>
              </a:spcAft>
            </a:pPr>
            <a:r>
              <a:rPr lang="en-US" sz="1400" smtClean="0">
                <a:solidFill>
                  <a:srgbClr val="3333CC"/>
                </a:solidFill>
                <a:ea typeface="ＭＳ Ｐゴシック" pitchFamily="-109" charset="-128"/>
              </a:rPr>
              <a:t>Natural Gas</a:t>
            </a:r>
          </a:p>
          <a:p>
            <a:pPr algn="ctr" fontAlgn="base">
              <a:spcBef>
                <a:spcPct val="0"/>
              </a:spcBef>
              <a:spcAft>
                <a:spcPct val="0"/>
              </a:spcAft>
            </a:pPr>
            <a:r>
              <a:rPr lang="en-US" sz="1400" smtClean="0">
                <a:solidFill>
                  <a:srgbClr val="3333CC"/>
                </a:solidFill>
                <a:ea typeface="ＭＳ Ｐゴシック" pitchFamily="-109" charset="-128"/>
              </a:rPr>
              <a:t>Water, CO</a:t>
            </a:r>
            <a:r>
              <a:rPr lang="en-US" sz="1400" baseline="-25000" smtClean="0">
                <a:solidFill>
                  <a:srgbClr val="3333CC"/>
                </a:solidFill>
                <a:ea typeface="ＭＳ Ｐゴシック" pitchFamily="-109" charset="-128"/>
              </a:rPr>
              <a:t>2</a:t>
            </a:r>
          </a:p>
        </p:txBody>
      </p:sp>
      <p:cxnSp>
        <p:nvCxnSpPr>
          <p:cNvPr id="1018893" name="AutoShape 13"/>
          <p:cNvCxnSpPr>
            <a:cxnSpLocks noChangeShapeType="1"/>
            <a:stCxn id="1018887" idx="3"/>
            <a:endCxn id="1018888" idx="1"/>
          </p:cNvCxnSpPr>
          <p:nvPr/>
        </p:nvCxnSpPr>
        <p:spPr bwMode="auto">
          <a:xfrm>
            <a:off x="3595688" y="2717800"/>
            <a:ext cx="674687" cy="0"/>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8894" name="AutoShape 14"/>
          <p:cNvCxnSpPr>
            <a:cxnSpLocks noChangeShapeType="1"/>
            <a:stCxn id="1018888" idx="3"/>
            <a:endCxn id="1018889" idx="1"/>
          </p:cNvCxnSpPr>
          <p:nvPr/>
        </p:nvCxnSpPr>
        <p:spPr bwMode="auto">
          <a:xfrm>
            <a:off x="5918200" y="2717800"/>
            <a:ext cx="674688" cy="0"/>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8895" name="AutoShape 15"/>
          <p:cNvCxnSpPr>
            <a:cxnSpLocks noChangeShapeType="1"/>
            <a:stCxn id="1018892" idx="2"/>
            <a:endCxn id="1018888" idx="0"/>
          </p:cNvCxnSpPr>
          <p:nvPr/>
        </p:nvCxnSpPr>
        <p:spPr bwMode="auto">
          <a:xfrm rot="5400000">
            <a:off x="4980782" y="2102644"/>
            <a:ext cx="241300" cy="14287"/>
          </a:xfrm>
          <a:prstGeom prst="bentConnector3">
            <a:avLst>
              <a:gd name="adj1" fmla="val 49343"/>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8896" name="AutoShape 16"/>
          <p:cNvCxnSpPr>
            <a:cxnSpLocks noChangeShapeType="1"/>
            <a:stCxn id="1018890" idx="2"/>
            <a:endCxn id="1018891" idx="0"/>
          </p:cNvCxnSpPr>
          <p:nvPr/>
        </p:nvCxnSpPr>
        <p:spPr bwMode="auto">
          <a:xfrm rot="16200000" flipH="1">
            <a:off x="7254876" y="5314950"/>
            <a:ext cx="266700" cy="92075"/>
          </a:xfrm>
          <a:prstGeom prst="bentConnector3">
            <a:avLst>
              <a:gd name="adj1" fmla="val 49403"/>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8897" name="AutoShape 17"/>
          <p:cNvCxnSpPr>
            <a:cxnSpLocks noChangeShapeType="1"/>
            <a:stCxn id="1018889" idx="2"/>
            <a:endCxn id="1018890" idx="0"/>
          </p:cNvCxnSpPr>
          <p:nvPr/>
        </p:nvCxnSpPr>
        <p:spPr bwMode="auto">
          <a:xfrm rot="5400000">
            <a:off x="6743700" y="3729038"/>
            <a:ext cx="1196975" cy="0"/>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018898"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32813" y="5268913"/>
            <a:ext cx="611187"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18899" name="Line 19"/>
          <p:cNvSpPr>
            <a:spLocks noChangeShapeType="1"/>
          </p:cNvSpPr>
          <p:nvPr/>
        </p:nvSpPr>
        <p:spPr bwMode="auto">
          <a:xfrm>
            <a:off x="2209800" y="2717800"/>
            <a:ext cx="4572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2400" smtClean="0">
              <a:solidFill>
                <a:srgbClr val="000000"/>
              </a:solidFill>
            </a:endParaRPr>
          </a:p>
        </p:txBody>
      </p:sp>
      <p:cxnSp>
        <p:nvCxnSpPr>
          <p:cNvPr id="1018900" name="AutoShape 20"/>
          <p:cNvCxnSpPr>
            <a:cxnSpLocks noChangeShapeType="1"/>
          </p:cNvCxnSpPr>
          <p:nvPr/>
        </p:nvCxnSpPr>
        <p:spPr bwMode="auto">
          <a:xfrm rot="10800000" flipV="1">
            <a:off x="4954588" y="3357563"/>
            <a:ext cx="2376487" cy="936625"/>
          </a:xfrm>
          <a:prstGeom prst="bentConnector3">
            <a:avLst>
              <a:gd name="adj1" fmla="val 49968"/>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18901" name="Rectangle 21"/>
          <p:cNvSpPr>
            <a:spLocks noChangeArrowheads="1"/>
          </p:cNvSpPr>
          <p:nvPr/>
        </p:nvSpPr>
        <p:spPr bwMode="auto">
          <a:xfrm>
            <a:off x="3348038" y="3933825"/>
            <a:ext cx="1647825" cy="935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mtClean="0">
                <a:solidFill>
                  <a:srgbClr val="000000"/>
                </a:solidFill>
                <a:ea typeface="ＭＳ Ｐゴシック" pitchFamily="-109" charset="-128"/>
              </a:rPr>
              <a:t>Industry</a:t>
            </a:r>
          </a:p>
          <a:p>
            <a:pPr algn="ctr" fontAlgn="base">
              <a:spcBef>
                <a:spcPct val="0"/>
              </a:spcBef>
              <a:spcAft>
                <a:spcPct val="0"/>
              </a:spcAft>
            </a:pPr>
            <a:endParaRPr lang="en-US" smtClean="0">
              <a:solidFill>
                <a:srgbClr val="000000"/>
              </a:solidFill>
              <a:ea typeface="ＭＳ Ｐゴシック" pitchFamily="-109" charset="-128"/>
            </a:endParaRPr>
          </a:p>
          <a:p>
            <a:pPr algn="ctr" fontAlgn="base">
              <a:spcBef>
                <a:spcPct val="0"/>
              </a:spcBef>
              <a:spcAft>
                <a:spcPct val="0"/>
              </a:spcAft>
            </a:pPr>
            <a:r>
              <a:rPr lang="en-US" smtClean="0">
                <a:solidFill>
                  <a:srgbClr val="000000"/>
                </a:solidFill>
                <a:ea typeface="ＭＳ Ｐゴシック" pitchFamily="-109" charset="-128"/>
              </a:rPr>
              <a:t>Transportation</a:t>
            </a:r>
            <a:endParaRPr lang="en-US" smtClean="0">
              <a:solidFill>
                <a:srgbClr val="3333CC"/>
              </a:solidFill>
              <a:ea typeface="ＭＳ Ｐゴシック" pitchFamily="-109" charset="-128"/>
            </a:endParaRPr>
          </a:p>
        </p:txBody>
      </p:sp>
    </p:spTree>
    <p:extLst>
      <p:ext uri="{BB962C8B-B14F-4D97-AF65-F5344CB8AC3E}">
        <p14:creationId xmlns:p14="http://schemas.microsoft.com/office/powerpoint/2010/main" val="144922808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18884"/>
                                        </p:tgtEl>
                                        <p:attrNameLst>
                                          <p:attrName>style.visibility</p:attrName>
                                        </p:attrNameLst>
                                      </p:cBhvr>
                                      <p:to>
                                        <p:strVal val="visible"/>
                                      </p:to>
                                    </p:set>
                                    <p:animEffect transition="in" filter="fade">
                                      <p:cBhvr>
                                        <p:cTn id="7" dur="500"/>
                                        <p:tgtEl>
                                          <p:spTgt spid="101888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18899"/>
                                        </p:tgtEl>
                                        <p:attrNameLst>
                                          <p:attrName>style.visibility</p:attrName>
                                        </p:attrNameLst>
                                      </p:cBhvr>
                                      <p:to>
                                        <p:strVal val="visible"/>
                                      </p:to>
                                    </p:set>
                                    <p:animEffect transition="in" filter="fade">
                                      <p:cBhvr>
                                        <p:cTn id="10" dur="500"/>
                                        <p:tgtEl>
                                          <p:spTgt spid="1018899"/>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1018895"/>
                                        </p:tgtEl>
                                        <p:attrNameLst>
                                          <p:attrName>style.visibility</p:attrName>
                                        </p:attrNameLst>
                                      </p:cBhvr>
                                      <p:to>
                                        <p:strVal val="visible"/>
                                      </p:to>
                                    </p:set>
                                    <p:animEffect transition="in" filter="fade">
                                      <p:cBhvr>
                                        <p:cTn id="15" dur="500"/>
                                        <p:tgtEl>
                                          <p:spTgt spid="101889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18892"/>
                                        </p:tgtEl>
                                        <p:attrNameLst>
                                          <p:attrName>style.visibility</p:attrName>
                                        </p:attrNameLst>
                                      </p:cBhvr>
                                      <p:to>
                                        <p:strVal val="visible"/>
                                      </p:to>
                                    </p:set>
                                    <p:animEffect transition="in" filter="fade">
                                      <p:cBhvr>
                                        <p:cTn id="18" dur="500"/>
                                        <p:tgtEl>
                                          <p:spTgt spid="1018892"/>
                                        </p:tgtEl>
                                      </p:cBhvr>
                                    </p:animEffect>
                                  </p:childTnLst>
                                </p:cTn>
                              </p:par>
                              <p:par>
                                <p:cTn id="19" presetID="10" presetClass="entr" presetSubtype="0" fill="hold" nodeType="withEffect">
                                  <p:stCondLst>
                                    <p:cond delay="0"/>
                                  </p:stCondLst>
                                  <p:childTnLst>
                                    <p:set>
                                      <p:cBhvr>
                                        <p:cTn id="20" dur="1" fill="hold">
                                          <p:stCondLst>
                                            <p:cond delay="0"/>
                                          </p:stCondLst>
                                        </p:cTn>
                                        <p:tgtEl>
                                          <p:spTgt spid="1018894"/>
                                        </p:tgtEl>
                                        <p:attrNameLst>
                                          <p:attrName>style.visibility</p:attrName>
                                        </p:attrNameLst>
                                      </p:cBhvr>
                                      <p:to>
                                        <p:strVal val="visible"/>
                                      </p:to>
                                    </p:set>
                                    <p:animEffect transition="in" filter="fade">
                                      <p:cBhvr>
                                        <p:cTn id="21" dur="500"/>
                                        <p:tgtEl>
                                          <p:spTgt spid="101889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18889"/>
                                        </p:tgtEl>
                                        <p:attrNameLst>
                                          <p:attrName>style.visibility</p:attrName>
                                        </p:attrNameLst>
                                      </p:cBhvr>
                                      <p:to>
                                        <p:strVal val="visible"/>
                                      </p:to>
                                    </p:set>
                                    <p:animEffect transition="in" filter="fade">
                                      <p:cBhvr>
                                        <p:cTn id="24" dur="500"/>
                                        <p:tgtEl>
                                          <p:spTgt spid="101888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nodeType="clickEffect">
                                  <p:stCondLst>
                                    <p:cond delay="0"/>
                                  </p:stCondLst>
                                  <p:childTnLst>
                                    <p:set>
                                      <p:cBhvr>
                                        <p:cTn id="28" dur="1" fill="hold">
                                          <p:stCondLst>
                                            <p:cond delay="0"/>
                                          </p:stCondLst>
                                        </p:cTn>
                                        <p:tgtEl>
                                          <p:spTgt spid="1018897"/>
                                        </p:tgtEl>
                                        <p:attrNameLst>
                                          <p:attrName>style.visibility</p:attrName>
                                        </p:attrNameLst>
                                      </p:cBhvr>
                                      <p:to>
                                        <p:strVal val="visible"/>
                                      </p:to>
                                    </p:set>
                                    <p:animEffect transition="in" filter="fade">
                                      <p:cBhvr>
                                        <p:cTn id="29" dur="500"/>
                                        <p:tgtEl>
                                          <p:spTgt spid="1018897"/>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018890"/>
                                        </p:tgtEl>
                                        <p:attrNameLst>
                                          <p:attrName>style.visibility</p:attrName>
                                        </p:attrNameLst>
                                      </p:cBhvr>
                                      <p:to>
                                        <p:strVal val="visible"/>
                                      </p:to>
                                    </p:set>
                                    <p:animEffect transition="in" filter="fade">
                                      <p:cBhvr>
                                        <p:cTn id="32" dur="500"/>
                                        <p:tgtEl>
                                          <p:spTgt spid="1018890"/>
                                        </p:tgtEl>
                                      </p:cBhvr>
                                    </p:animEffect>
                                  </p:childTnLst>
                                </p:cTn>
                              </p:par>
                              <p:par>
                                <p:cTn id="33" presetID="10" presetClass="entr" presetSubtype="0" fill="hold" nodeType="withEffect">
                                  <p:stCondLst>
                                    <p:cond delay="0"/>
                                  </p:stCondLst>
                                  <p:childTnLst>
                                    <p:set>
                                      <p:cBhvr>
                                        <p:cTn id="34" dur="1" fill="hold">
                                          <p:stCondLst>
                                            <p:cond delay="0"/>
                                          </p:stCondLst>
                                        </p:cTn>
                                        <p:tgtEl>
                                          <p:spTgt spid="1018896"/>
                                        </p:tgtEl>
                                        <p:attrNameLst>
                                          <p:attrName>style.visibility</p:attrName>
                                        </p:attrNameLst>
                                      </p:cBhvr>
                                      <p:to>
                                        <p:strVal val="visible"/>
                                      </p:to>
                                    </p:set>
                                    <p:animEffect transition="in" filter="fade">
                                      <p:cBhvr>
                                        <p:cTn id="35" dur="500"/>
                                        <p:tgtEl>
                                          <p:spTgt spid="1018896"/>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018891"/>
                                        </p:tgtEl>
                                        <p:attrNameLst>
                                          <p:attrName>style.visibility</p:attrName>
                                        </p:attrNameLst>
                                      </p:cBhvr>
                                      <p:to>
                                        <p:strVal val="visible"/>
                                      </p:to>
                                    </p:set>
                                    <p:animEffect transition="in" filter="fade">
                                      <p:cBhvr>
                                        <p:cTn id="38" dur="500"/>
                                        <p:tgtEl>
                                          <p:spTgt spid="1018891"/>
                                        </p:tgtEl>
                                      </p:cBhvr>
                                    </p:animEffect>
                                  </p:childTnLst>
                                </p:cTn>
                              </p:par>
                              <p:par>
                                <p:cTn id="39" presetID="10" presetClass="entr" presetSubtype="0" fill="hold" nodeType="withEffect">
                                  <p:stCondLst>
                                    <p:cond delay="0"/>
                                  </p:stCondLst>
                                  <p:childTnLst>
                                    <p:set>
                                      <p:cBhvr>
                                        <p:cTn id="40" dur="1" fill="hold">
                                          <p:stCondLst>
                                            <p:cond delay="0"/>
                                          </p:stCondLst>
                                        </p:cTn>
                                        <p:tgtEl>
                                          <p:spTgt spid="1018883"/>
                                        </p:tgtEl>
                                        <p:attrNameLst>
                                          <p:attrName>style.visibility</p:attrName>
                                        </p:attrNameLst>
                                      </p:cBhvr>
                                      <p:to>
                                        <p:strVal val="visible"/>
                                      </p:to>
                                    </p:set>
                                    <p:animEffect transition="in" filter="fade">
                                      <p:cBhvr>
                                        <p:cTn id="41" dur="500"/>
                                        <p:tgtEl>
                                          <p:spTgt spid="1018883"/>
                                        </p:tgtEl>
                                      </p:cBhvr>
                                    </p:animEffect>
                                  </p:childTnLst>
                                </p:cTn>
                              </p:par>
                              <p:par>
                                <p:cTn id="42" presetID="10" presetClass="entr" presetSubtype="0" fill="hold" nodeType="withEffect">
                                  <p:stCondLst>
                                    <p:cond delay="0"/>
                                  </p:stCondLst>
                                  <p:childTnLst>
                                    <p:set>
                                      <p:cBhvr>
                                        <p:cTn id="43" dur="1" fill="hold">
                                          <p:stCondLst>
                                            <p:cond delay="0"/>
                                          </p:stCondLst>
                                        </p:cTn>
                                        <p:tgtEl>
                                          <p:spTgt spid="1018898"/>
                                        </p:tgtEl>
                                        <p:attrNameLst>
                                          <p:attrName>style.visibility</p:attrName>
                                        </p:attrNameLst>
                                      </p:cBhvr>
                                      <p:to>
                                        <p:strVal val="visible"/>
                                      </p:to>
                                    </p:set>
                                    <p:animEffect transition="in" filter="fade">
                                      <p:cBhvr>
                                        <p:cTn id="44" dur="500"/>
                                        <p:tgtEl>
                                          <p:spTgt spid="1018898"/>
                                        </p:tgtEl>
                                      </p:cBhvr>
                                    </p:animEffect>
                                  </p:childTnLst>
                                </p:cTn>
                              </p:par>
                              <p:par>
                                <p:cTn id="45" presetID="10" presetClass="entr" presetSubtype="0" fill="hold" nodeType="withEffect">
                                  <p:stCondLst>
                                    <p:cond delay="0"/>
                                  </p:stCondLst>
                                  <p:childTnLst>
                                    <p:set>
                                      <p:cBhvr>
                                        <p:cTn id="46" dur="1" fill="hold">
                                          <p:stCondLst>
                                            <p:cond delay="0"/>
                                          </p:stCondLst>
                                        </p:cTn>
                                        <p:tgtEl>
                                          <p:spTgt spid="1018900"/>
                                        </p:tgtEl>
                                        <p:attrNameLst>
                                          <p:attrName>style.visibility</p:attrName>
                                        </p:attrNameLst>
                                      </p:cBhvr>
                                      <p:to>
                                        <p:strVal val="visible"/>
                                      </p:to>
                                    </p:set>
                                    <p:animEffect transition="in" filter="fade">
                                      <p:cBhvr>
                                        <p:cTn id="47" dur="500"/>
                                        <p:tgtEl>
                                          <p:spTgt spid="1018900"/>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018901"/>
                                        </p:tgtEl>
                                        <p:attrNameLst>
                                          <p:attrName>style.visibility</p:attrName>
                                        </p:attrNameLst>
                                      </p:cBhvr>
                                      <p:to>
                                        <p:strVal val="visible"/>
                                      </p:to>
                                    </p:set>
                                    <p:animEffect transition="in" filter="fade">
                                      <p:cBhvr>
                                        <p:cTn id="50" dur="500"/>
                                        <p:tgtEl>
                                          <p:spTgt spid="10189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8889" grpId="0" animBg="1"/>
      <p:bldP spid="1018890" grpId="0" animBg="1"/>
      <p:bldP spid="1018891" grpId="0"/>
      <p:bldP spid="1018892" grpId="0" animBg="1"/>
      <p:bldP spid="1018899" grpId="0" animBg="1"/>
      <p:bldP spid="101890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CO2 Reduction by solar heating of state of the art processes like steam methane reforming and coal gasification</a:t>
            </a:r>
          </a:p>
        </p:txBody>
      </p:sp>
      <p:pic>
        <p:nvPicPr>
          <p:cNvPr id="4"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1600200"/>
            <a:ext cx="89154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1086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3458" name="Rectangle 2"/>
          <p:cNvSpPr>
            <a:spLocks noGrp="1" noChangeArrowheads="1"/>
          </p:cNvSpPr>
          <p:nvPr>
            <p:ph type="title"/>
          </p:nvPr>
        </p:nvSpPr>
        <p:spPr>
          <a:xfrm>
            <a:off x="457200" y="457200"/>
            <a:ext cx="8045450" cy="838200"/>
          </a:xfrm>
        </p:spPr>
        <p:txBody>
          <a:bodyPr>
            <a:noAutofit/>
          </a:bodyPr>
          <a:lstStyle/>
          <a:p>
            <a:r>
              <a:rPr lang="en-US" sz="3200" dirty="0"/>
              <a:t>Efficiency comparison for solar hydrogen production from </a:t>
            </a:r>
            <a:r>
              <a:rPr lang="en-US" sz="3200" dirty="0" smtClean="0"/>
              <a:t>water</a:t>
            </a:r>
            <a:endParaRPr lang="en-US" sz="3200" dirty="0"/>
          </a:p>
        </p:txBody>
      </p:sp>
      <p:graphicFrame>
        <p:nvGraphicFramePr>
          <p:cNvPr id="1043530" name="Group 74"/>
          <p:cNvGraphicFramePr>
            <a:graphicFrameLocks noGrp="1"/>
          </p:cNvGraphicFramePr>
          <p:nvPr>
            <p:ph type="tbl" idx="1"/>
            <p:extLst>
              <p:ext uri="{D42A27DB-BD31-4B8C-83A1-F6EECF244321}">
                <p14:modId xmlns:p14="http://schemas.microsoft.com/office/powerpoint/2010/main" val="2781570460"/>
              </p:ext>
            </p:extLst>
          </p:nvPr>
        </p:nvGraphicFramePr>
        <p:xfrm>
          <a:off x="298450" y="1706563"/>
          <a:ext cx="8737600" cy="4769803"/>
        </p:xfrm>
        <a:graphic>
          <a:graphicData uri="http://schemas.openxmlformats.org/drawingml/2006/table">
            <a:tbl>
              <a:tblPr/>
              <a:tblGrid>
                <a:gridCol w="1708150"/>
                <a:gridCol w="669925"/>
                <a:gridCol w="1336675"/>
                <a:gridCol w="1011238"/>
                <a:gridCol w="933450"/>
                <a:gridCol w="938212"/>
                <a:gridCol w="936625"/>
                <a:gridCol w="1203325"/>
              </a:tblGrid>
              <a:tr h="1020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Process</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T</a:t>
                      </a:r>
                      <a:br>
                        <a:rPr kumimoji="0" lang="en-US" sz="1400" b="0" i="0" u="none" strike="noStrike" cap="none" normalizeH="0" baseline="0" smtClean="0">
                          <a:ln>
                            <a:noFill/>
                          </a:ln>
                          <a:solidFill>
                            <a:schemeClr val="tx1"/>
                          </a:solidFill>
                          <a:effectLst/>
                          <a:latin typeface="Arial" charset="0"/>
                          <a:cs typeface="Times New Roman" pitchFamily="18" charset="0"/>
                        </a:rPr>
                      </a:br>
                      <a:r>
                        <a:rPr kumimoji="0" lang="en-US" sz="1400" b="0" i="0" u="none" strike="noStrike" cap="none" normalizeH="0" baseline="0" smtClean="0">
                          <a:ln>
                            <a:noFill/>
                          </a:ln>
                          <a:solidFill>
                            <a:schemeClr val="tx1"/>
                          </a:solidFill>
                          <a:effectLst/>
                          <a:latin typeface="Arial" charset="0"/>
                          <a:cs typeface="Times New Roman" pitchFamily="18" charset="0"/>
                        </a:rPr>
                        <a:t>[°C]</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Solar plant</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Solar-receiver</a:t>
                      </a:r>
                      <a:br>
                        <a:rPr kumimoji="0" lang="en-US" sz="1400" b="0" i="0" u="none" strike="noStrike" cap="none" normalizeH="0" baseline="0" smtClean="0">
                          <a:ln>
                            <a:noFill/>
                          </a:ln>
                          <a:solidFill>
                            <a:schemeClr val="tx1"/>
                          </a:solidFill>
                          <a:effectLst/>
                          <a:latin typeface="Arial" charset="0"/>
                          <a:cs typeface="Times New Roman" pitchFamily="18" charset="0"/>
                        </a:rPr>
                      </a:br>
                      <a:r>
                        <a:rPr kumimoji="0" lang="en-US" sz="1400" b="0" i="0" u="none" strike="noStrike" cap="none" normalizeH="0" baseline="0" smtClean="0">
                          <a:ln>
                            <a:noFill/>
                          </a:ln>
                          <a:solidFill>
                            <a:schemeClr val="tx1"/>
                          </a:solidFill>
                          <a:effectLst/>
                          <a:latin typeface="Arial" charset="0"/>
                          <a:cs typeface="Times New Roman" pitchFamily="18" charset="0"/>
                        </a:rPr>
                        <a:t>+ power [MWth]</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η </a:t>
                      </a:r>
                      <a:br>
                        <a:rPr kumimoji="0" lang="en-US" sz="1400" b="0" i="0" u="none" strike="noStrike" cap="none" normalizeH="0" baseline="0" smtClean="0">
                          <a:ln>
                            <a:noFill/>
                          </a:ln>
                          <a:solidFill>
                            <a:schemeClr val="tx1"/>
                          </a:solidFill>
                          <a:effectLst/>
                          <a:latin typeface="Arial" charset="0"/>
                          <a:cs typeface="Times New Roman" pitchFamily="18" charset="0"/>
                        </a:rPr>
                      </a:br>
                      <a:r>
                        <a:rPr kumimoji="0" lang="en-US" sz="1400" b="0" i="0" u="none" strike="noStrike" cap="none" normalizeH="0" baseline="0" smtClean="0">
                          <a:ln>
                            <a:noFill/>
                          </a:ln>
                          <a:solidFill>
                            <a:schemeClr val="tx1"/>
                          </a:solidFill>
                          <a:effectLst/>
                          <a:latin typeface="Arial" charset="0"/>
                          <a:cs typeface="Times New Roman" pitchFamily="18" charset="0"/>
                        </a:rPr>
                        <a:t>T/C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(HHV)</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η Optical</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η </a:t>
                      </a:r>
                      <a:br>
                        <a:rPr kumimoji="0" lang="en-US" sz="1400" b="0" i="0" u="none" strike="noStrike" cap="none" normalizeH="0" baseline="0" smtClean="0">
                          <a:ln>
                            <a:noFill/>
                          </a:ln>
                          <a:solidFill>
                            <a:schemeClr val="tx1"/>
                          </a:solidFill>
                          <a:effectLst/>
                          <a:latin typeface="Arial" charset="0"/>
                          <a:cs typeface="Times New Roman" pitchFamily="18" charset="0"/>
                        </a:rPr>
                      </a:br>
                      <a:r>
                        <a:rPr kumimoji="0" lang="en-US" sz="1400" b="0" i="0" u="none" strike="noStrike" cap="none" normalizeH="0" baseline="0" smtClean="0">
                          <a:ln>
                            <a:noFill/>
                          </a:ln>
                          <a:solidFill>
                            <a:schemeClr val="tx1"/>
                          </a:solidFill>
                          <a:effectLst/>
                          <a:latin typeface="Arial" charset="0"/>
                          <a:cs typeface="Times New Roman" pitchFamily="18" charset="0"/>
                        </a:rPr>
                        <a:t>Receiver</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η</a:t>
                      </a:r>
                      <a:br>
                        <a:rPr kumimoji="0" lang="en-US" sz="1400" b="0" i="0" u="none" strike="noStrike" cap="none" normalizeH="0" baseline="0" dirty="0" smtClean="0">
                          <a:ln>
                            <a:noFill/>
                          </a:ln>
                          <a:solidFill>
                            <a:schemeClr val="tx1"/>
                          </a:solidFill>
                          <a:effectLst/>
                          <a:latin typeface="Arial" charset="0"/>
                          <a:cs typeface="Times New Roman" pitchFamily="18" charset="0"/>
                        </a:rPr>
                      </a:br>
                      <a:r>
                        <a:rPr kumimoji="0" lang="en-US" sz="1400" b="0" i="0" u="none" strike="noStrike" cap="none" normalizeH="0" baseline="0" dirty="0" smtClean="0">
                          <a:ln>
                            <a:noFill/>
                          </a:ln>
                          <a:solidFill>
                            <a:schemeClr val="tx1"/>
                          </a:solidFill>
                          <a:effectLst/>
                          <a:latin typeface="Arial" charset="0"/>
                          <a:cs typeface="Times New Roman" pitchFamily="18" charset="0"/>
                        </a:rPr>
                        <a:t>Annual Efficiency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Solar – H</a:t>
                      </a:r>
                      <a:r>
                        <a:rPr kumimoji="0" lang="en-US" sz="1400" b="0" i="0" u="none" strike="noStrike" cap="none" normalizeH="0" baseline="-30000" dirty="0" smtClean="0">
                          <a:ln>
                            <a:noFill/>
                          </a:ln>
                          <a:solidFill>
                            <a:schemeClr val="tx1"/>
                          </a:solidFill>
                          <a:effectLst/>
                          <a:latin typeface="Arial" charset="0"/>
                          <a:cs typeface="Times New Roman" pitchFamily="18" charset="0"/>
                        </a:rPr>
                        <a:t>2</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Direct solar driven water splitting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25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No need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semiconductor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NA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NA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NA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&gt;10%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7C80"/>
                    </a:solidFill>
                  </a:tcPr>
                </a:tc>
              </a:tr>
              <a:tr h="457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Arial" charset="0"/>
                          <a:cs typeface="Times New Roman" pitchFamily="18" charset="0"/>
                        </a:rPr>
                        <a:t>Elctrolysis</a:t>
                      </a:r>
                      <a:r>
                        <a:rPr kumimoji="0" lang="en-US" sz="1400" b="0" i="0" u="none" strike="noStrike" cap="none" normalizeH="0" baseline="0" dirty="0" smtClean="0">
                          <a:ln>
                            <a:noFill/>
                          </a:ln>
                          <a:solidFill>
                            <a:schemeClr val="tx1"/>
                          </a:solidFill>
                          <a:effectLst/>
                          <a:latin typeface="Arial" charset="0"/>
                          <a:cs typeface="Times New Roman" pitchFamily="18" charset="0"/>
                        </a:rPr>
                        <a:t> (+solar-thermal power)</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NA</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Actual </a:t>
                      </a:r>
                      <a:br>
                        <a:rPr kumimoji="0" lang="en-US" sz="1400" b="0" i="0" u="none" strike="noStrike" cap="none" normalizeH="0" baseline="0" dirty="0" smtClean="0">
                          <a:ln>
                            <a:noFill/>
                          </a:ln>
                          <a:solidFill>
                            <a:schemeClr val="tx1"/>
                          </a:solidFill>
                          <a:effectLst/>
                          <a:latin typeface="Arial" charset="0"/>
                          <a:cs typeface="Times New Roman" pitchFamily="18" charset="0"/>
                        </a:rPr>
                      </a:br>
                      <a:r>
                        <a:rPr kumimoji="0" lang="en-US" sz="1400" b="0" i="0" u="none" strike="noStrike" cap="none" normalizeH="0" baseline="0" dirty="0" smtClean="0">
                          <a:ln>
                            <a:noFill/>
                          </a:ln>
                          <a:solidFill>
                            <a:schemeClr val="tx1"/>
                          </a:solidFill>
                          <a:effectLst/>
                          <a:latin typeface="Arial" charset="0"/>
                          <a:cs typeface="Times New Roman" pitchFamily="18" charset="0"/>
                        </a:rPr>
                        <a:t>Solar tower</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Molten Salt </a:t>
                      </a:r>
                      <a:br>
                        <a:rPr kumimoji="0" lang="en-US" sz="1400" b="0" i="0" u="none" strike="noStrike" cap="none" normalizeH="0" baseline="0" smtClean="0">
                          <a:ln>
                            <a:noFill/>
                          </a:ln>
                          <a:solidFill>
                            <a:schemeClr val="tx1"/>
                          </a:solidFill>
                          <a:effectLst/>
                          <a:latin typeface="Arial" charset="0"/>
                          <a:cs typeface="Times New Roman" pitchFamily="18" charset="0"/>
                        </a:rPr>
                      </a:br>
                      <a:r>
                        <a:rPr kumimoji="0" lang="en-US" sz="1400" b="0" i="0" u="none" strike="noStrike" cap="none" normalizeH="0" baseline="0" smtClean="0">
                          <a:ln>
                            <a:noFill/>
                          </a:ln>
                          <a:solidFill>
                            <a:schemeClr val="tx1"/>
                          </a:solidFill>
                          <a:effectLst/>
                          <a:latin typeface="Arial" charset="0"/>
                          <a:cs typeface="Times New Roman" pitchFamily="18" charset="0"/>
                        </a:rPr>
                        <a:t>700</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30%</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57%</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83%</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14%</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r>
              <a:tr h="4048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High temperature steam electrolysis</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850</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Future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Solar tower</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Particle </a:t>
                      </a:r>
                      <a:br>
                        <a:rPr kumimoji="0" lang="en-US" sz="1400" b="0" i="0" u="none" strike="noStrike" cap="none" normalizeH="0" baseline="0" smtClean="0">
                          <a:ln>
                            <a:noFill/>
                          </a:ln>
                          <a:solidFill>
                            <a:schemeClr val="tx1"/>
                          </a:solidFill>
                          <a:effectLst/>
                          <a:latin typeface="Arial" charset="0"/>
                          <a:cs typeface="Times New Roman" pitchFamily="18" charset="0"/>
                        </a:rPr>
                      </a:br>
                      <a:r>
                        <a:rPr kumimoji="0" lang="en-US" sz="1400" b="0" i="0" u="none" strike="noStrike" cap="none" normalizeH="0" baseline="0" smtClean="0">
                          <a:ln>
                            <a:noFill/>
                          </a:ln>
                          <a:solidFill>
                            <a:schemeClr val="tx1"/>
                          </a:solidFill>
                          <a:effectLst/>
                          <a:latin typeface="Arial" charset="0"/>
                          <a:cs typeface="Times New Roman" pitchFamily="18" charset="0"/>
                        </a:rPr>
                        <a:t>700</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45%</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57%</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76,2%</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20%</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r>
              <a:tr h="457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Hybrid Sulfur-process</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850</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Future </a:t>
                      </a:r>
                      <a:br>
                        <a:rPr kumimoji="0" lang="en-US" sz="1400" b="0" i="0" u="none" strike="noStrike" cap="none" normalizeH="0" baseline="0" smtClean="0">
                          <a:ln>
                            <a:noFill/>
                          </a:ln>
                          <a:solidFill>
                            <a:schemeClr val="tx1"/>
                          </a:solidFill>
                          <a:effectLst/>
                          <a:latin typeface="Arial" charset="0"/>
                          <a:cs typeface="Times New Roman" pitchFamily="18" charset="0"/>
                        </a:rPr>
                      </a:br>
                      <a:r>
                        <a:rPr kumimoji="0" lang="en-US" sz="1400" b="0" i="0" u="none" strike="noStrike" cap="none" normalizeH="0" baseline="0" smtClean="0">
                          <a:ln>
                            <a:noFill/>
                          </a:ln>
                          <a:solidFill>
                            <a:schemeClr val="tx1"/>
                          </a:solidFill>
                          <a:effectLst/>
                          <a:latin typeface="Arial" charset="0"/>
                          <a:cs typeface="Times New Roman" pitchFamily="18" charset="0"/>
                        </a:rPr>
                        <a:t>Solar tower</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Particle </a:t>
                      </a:r>
                      <a:br>
                        <a:rPr kumimoji="0" lang="en-US" sz="1400" b="0" i="0" u="none" strike="noStrike" cap="none" normalizeH="0" baseline="0" smtClean="0">
                          <a:ln>
                            <a:noFill/>
                          </a:ln>
                          <a:solidFill>
                            <a:schemeClr val="tx1"/>
                          </a:solidFill>
                          <a:effectLst/>
                          <a:latin typeface="Arial" charset="0"/>
                          <a:cs typeface="Times New Roman" pitchFamily="18" charset="0"/>
                        </a:rPr>
                      </a:br>
                      <a:r>
                        <a:rPr kumimoji="0" lang="en-US" sz="1400" b="0" i="0" u="none" strike="noStrike" cap="none" normalizeH="0" baseline="0" smtClean="0">
                          <a:ln>
                            <a:noFill/>
                          </a:ln>
                          <a:solidFill>
                            <a:schemeClr val="tx1"/>
                          </a:solidFill>
                          <a:effectLst/>
                          <a:latin typeface="Arial" charset="0"/>
                          <a:cs typeface="Times New Roman" pitchFamily="18" charset="0"/>
                        </a:rPr>
                        <a:t>700</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51%</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57%</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76%</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22%</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r>
              <a:tr h="457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Hybrid Copper Chlorine-process</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600</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Future </a:t>
                      </a:r>
                      <a:br>
                        <a:rPr kumimoji="0" lang="en-US" sz="1400" b="0" i="0" u="none" strike="noStrike" cap="none" normalizeH="0" baseline="0" smtClean="0">
                          <a:ln>
                            <a:noFill/>
                          </a:ln>
                          <a:solidFill>
                            <a:schemeClr val="tx1"/>
                          </a:solidFill>
                          <a:effectLst/>
                          <a:latin typeface="Arial" charset="0"/>
                          <a:cs typeface="Times New Roman" pitchFamily="18" charset="0"/>
                        </a:rPr>
                      </a:br>
                      <a:r>
                        <a:rPr kumimoji="0" lang="en-US" sz="1400" b="0" i="0" u="none" strike="noStrike" cap="none" normalizeH="0" baseline="0" smtClean="0">
                          <a:ln>
                            <a:noFill/>
                          </a:ln>
                          <a:solidFill>
                            <a:schemeClr val="tx1"/>
                          </a:solidFill>
                          <a:effectLst/>
                          <a:latin typeface="Arial" charset="0"/>
                          <a:cs typeface="Times New Roman" pitchFamily="18" charset="0"/>
                        </a:rPr>
                        <a:t>Solar tower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Molten Salt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700</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49%</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57%</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83%</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23%</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r>
              <a:tr h="457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Nickel Manganese </a:t>
                      </a:r>
                      <a:r>
                        <a:rPr kumimoji="0" lang="en-US" sz="1400" b="0" i="0" u="none" strike="noStrike" cap="none" normalizeH="0" baseline="0" dirty="0" err="1" smtClean="0">
                          <a:ln>
                            <a:noFill/>
                          </a:ln>
                          <a:solidFill>
                            <a:schemeClr val="tx1"/>
                          </a:solidFill>
                          <a:effectLst/>
                          <a:latin typeface="Arial" charset="0"/>
                          <a:cs typeface="Times New Roman" pitchFamily="18" charset="0"/>
                        </a:rPr>
                        <a:t>Ferrit</a:t>
                      </a:r>
                      <a:r>
                        <a:rPr kumimoji="0" lang="en-US" sz="1400" b="0" i="0" u="none" strike="noStrike" cap="none" normalizeH="0" baseline="0" dirty="0" smtClean="0">
                          <a:ln>
                            <a:noFill/>
                          </a:ln>
                          <a:solidFill>
                            <a:schemeClr val="tx1"/>
                          </a:solidFill>
                          <a:effectLst/>
                          <a:latin typeface="Arial" charset="0"/>
                          <a:cs typeface="Times New Roman" pitchFamily="18" charset="0"/>
                        </a:rPr>
                        <a:t> Process</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1800</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Future </a:t>
                      </a:r>
                      <a:br>
                        <a:rPr kumimoji="0" lang="en-US" sz="1400" b="0" i="0" u="none" strike="noStrike" cap="none" normalizeH="0" baseline="0" smtClean="0">
                          <a:ln>
                            <a:noFill/>
                          </a:ln>
                          <a:solidFill>
                            <a:schemeClr val="tx1"/>
                          </a:solidFill>
                          <a:effectLst/>
                          <a:latin typeface="Arial" charset="0"/>
                          <a:cs typeface="Times New Roman" pitchFamily="18" charset="0"/>
                        </a:rPr>
                      </a:br>
                      <a:r>
                        <a:rPr kumimoji="0" lang="en-US" sz="1400" b="0" i="0" u="none" strike="noStrike" cap="none" normalizeH="0" baseline="0" smtClean="0">
                          <a:ln>
                            <a:noFill/>
                          </a:ln>
                          <a:solidFill>
                            <a:schemeClr val="tx1"/>
                          </a:solidFill>
                          <a:effectLst/>
                          <a:latin typeface="Arial" charset="0"/>
                          <a:cs typeface="Times New Roman" pitchFamily="18" charset="0"/>
                        </a:rPr>
                        <a:t>Solar dish</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Rotating Disc </a:t>
                      </a:r>
                      <a:br>
                        <a:rPr kumimoji="0" lang="en-US" sz="1400" b="0" i="0" u="none" strike="noStrike" cap="none" normalizeH="0" baseline="0" smtClean="0">
                          <a:ln>
                            <a:noFill/>
                          </a:ln>
                          <a:solidFill>
                            <a:schemeClr val="tx1"/>
                          </a:solidFill>
                          <a:effectLst/>
                          <a:latin typeface="Arial" charset="0"/>
                          <a:cs typeface="Times New Roman" pitchFamily="18" charset="0"/>
                        </a:rPr>
                      </a:br>
                      <a:r>
                        <a:rPr kumimoji="0" lang="en-US" sz="1400" b="0" i="0" u="none" strike="noStrike" cap="none" normalizeH="0" baseline="0" smtClean="0">
                          <a:ln>
                            <a:noFill/>
                          </a:ln>
                          <a:solidFill>
                            <a:schemeClr val="tx1"/>
                          </a:solidFill>
                          <a:effectLst/>
                          <a:latin typeface="Arial" charset="0"/>
                          <a:cs typeface="Times New Roman" pitchFamily="18" charset="0"/>
                        </a:rPr>
                        <a:t>&lt; 1</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52%</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77%</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62%</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25%</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r>
            </a:tbl>
          </a:graphicData>
        </a:graphic>
      </p:graphicFrame>
    </p:spTree>
    <p:extLst>
      <p:ext uri="{BB962C8B-B14F-4D97-AF65-F5344CB8AC3E}">
        <p14:creationId xmlns:p14="http://schemas.microsoft.com/office/powerpoint/2010/main" val="3472001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1295399"/>
          </a:xfrm>
        </p:spPr>
        <p:txBody>
          <a:bodyPr/>
          <a:lstStyle/>
          <a:p>
            <a:r>
              <a:rPr lang="en-US" dirty="0" smtClean="0"/>
              <a:t>Related Journals</a:t>
            </a:r>
            <a:endParaRPr lang="en-US" dirty="0"/>
          </a:p>
        </p:txBody>
      </p:sp>
      <p:sp>
        <p:nvSpPr>
          <p:cNvPr id="3" name="Subtitle 2"/>
          <p:cNvSpPr>
            <a:spLocks noGrp="1"/>
          </p:cNvSpPr>
          <p:nvPr>
            <p:ph type="subTitle" idx="1"/>
          </p:nvPr>
        </p:nvSpPr>
        <p:spPr>
          <a:xfrm>
            <a:off x="838200" y="2438400"/>
            <a:ext cx="7543800" cy="1371600"/>
          </a:xfrm>
        </p:spPr>
        <p:txBody>
          <a:bodyPr/>
          <a:lstStyle/>
          <a:p>
            <a:r>
              <a:rPr lang="en-US" sz="2400" dirty="0">
                <a:hlinkClick r:id="rId2"/>
              </a:rPr>
              <a:t>Chemical Sciences </a:t>
            </a:r>
            <a:r>
              <a:rPr lang="en-US" sz="2400" dirty="0" smtClean="0">
                <a:hlinkClick r:id="rId2"/>
              </a:rPr>
              <a:t>Journal</a:t>
            </a:r>
            <a:endParaRPr lang="en-US" sz="2400" dirty="0" smtClean="0"/>
          </a:p>
          <a:p>
            <a:endParaRPr lang="en-US" sz="2400" dirty="0"/>
          </a:p>
          <a:p>
            <a:r>
              <a:rPr lang="en-US" sz="2400" dirty="0">
                <a:hlinkClick r:id="rId3"/>
              </a:rPr>
              <a:t>Chemical Engineering &amp; Process Technology</a:t>
            </a:r>
            <a:endParaRPr lang="en-US" sz="2400" dirty="0"/>
          </a:p>
        </p:txBody>
      </p:sp>
    </p:spTree>
    <p:extLst>
      <p:ext uri="{BB962C8B-B14F-4D97-AF65-F5344CB8AC3E}">
        <p14:creationId xmlns:p14="http://schemas.microsoft.com/office/powerpoint/2010/main" val="683543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can_Pic0004"/>
          <p:cNvPicPr>
            <a:picLocks noChangeAspect="1" noChangeArrowheads="1"/>
          </p:cNvPicPr>
          <p:nvPr/>
        </p:nvPicPr>
        <p:blipFill>
          <a:blip r:embed="rId2">
            <a:lum bright="-6000" contrast="12000"/>
            <a:extLst>
              <a:ext uri="{28A0092B-C50C-407E-A947-70E740481C1C}">
                <a14:useLocalDpi xmlns:a14="http://schemas.microsoft.com/office/drawing/2010/main" val="0"/>
              </a:ext>
            </a:extLst>
          </a:blip>
          <a:srcRect/>
          <a:stretch>
            <a:fillRect/>
          </a:stretch>
        </p:blipFill>
        <p:spPr bwMode="auto">
          <a:xfrm rot="-407069">
            <a:off x="458808" y="2324495"/>
            <a:ext cx="5987500" cy="296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2822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rgbClr val="63A0CC">
                    <a:lumMod val="10000"/>
                  </a:srgbClr>
                </a:solidFill>
                <a:latin typeface="Andalus" panose="02020603050405020304" pitchFamily="18" charset="-78"/>
                <a:cs typeface="Andalus" panose="02020603050405020304" pitchFamily="18" charset="-78"/>
              </a:rPr>
              <a:t>OMICS </a:t>
            </a:r>
            <a:r>
              <a:rPr lang="en-US" sz="2400" dirty="0">
                <a:solidFill>
                  <a:srgbClr val="63A0CC">
                    <a:lumMod val="10000"/>
                  </a:srgbClr>
                </a:solidFill>
                <a:latin typeface="Andalus" panose="02020603050405020304" pitchFamily="18" charset="-78"/>
                <a:cs typeface="Andalus" panose="02020603050405020304" pitchFamily="18" charset="-78"/>
              </a:rPr>
              <a:t>International </a:t>
            </a:r>
            <a:r>
              <a:rPr lang="en-US" sz="2400" b="1" dirty="0">
                <a:solidFill>
                  <a:srgbClr val="63A0CC">
                    <a:lumMod val="10000"/>
                  </a:srgbClr>
                </a:solidFill>
                <a:latin typeface="Andalus" panose="02020603050405020304" pitchFamily="18" charset="-78"/>
                <a:cs typeface="Andalus" panose="02020603050405020304" pitchFamily="18" charset="-78"/>
              </a:rPr>
              <a:t>Open Access Membership</a:t>
            </a:r>
            <a:br>
              <a:rPr lang="en-US" sz="2400" b="1" dirty="0">
                <a:solidFill>
                  <a:srgbClr val="63A0CC">
                    <a:lumMod val="10000"/>
                  </a:srgbClr>
                </a:solidFill>
                <a:latin typeface="Andalus" panose="02020603050405020304" pitchFamily="18" charset="-78"/>
                <a:cs typeface="Andalus" panose="02020603050405020304" pitchFamily="18" charset="-78"/>
              </a:rPr>
            </a:br>
            <a:endParaRPr lang="en-US" sz="2400" dirty="0">
              <a:solidFill>
                <a:srgbClr val="63A0CC">
                  <a:lumMod val="10000"/>
                </a:srgb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solidFill>
                  <a:prstClr val="black"/>
                </a:solidFill>
                <a:latin typeface="Calisto MT" panose="02040603050505030304" pitchFamily="18" charset="0"/>
              </a:rPr>
              <a:t>OMICS </a:t>
            </a:r>
            <a:r>
              <a:rPr lang="en-US" dirty="0" smtClean="0">
                <a:solidFill>
                  <a:prstClr val="black"/>
                </a:solidFill>
                <a:latin typeface="Calisto MT" panose="02040603050505030304" pitchFamily="18" charset="0"/>
              </a:rPr>
              <a:t>International’s Open </a:t>
            </a:r>
            <a:r>
              <a:rPr lang="en-US" dirty="0">
                <a:solidFill>
                  <a:prstClr val="black"/>
                </a:solidFill>
                <a:latin typeface="Calisto MT" panose="02040603050505030304" pitchFamily="18" charset="0"/>
              </a:rPr>
              <a:t>Access Membership enables academic and research institutions, funders and corporations to actively encourage open access in scholarly communication and the dissemination of research published by their authors.</a:t>
            </a:r>
          </a:p>
          <a:p>
            <a:pPr>
              <a:defRPr/>
            </a:pPr>
            <a:r>
              <a:rPr lang="en-US" dirty="0">
                <a:solidFill>
                  <a:prstClr val="black"/>
                </a:solidFill>
                <a:latin typeface="Calisto MT" panose="02040603050505030304" pitchFamily="18" charset="0"/>
              </a:rPr>
              <a:t>For more details and benefits, click on the link below:</a:t>
            </a:r>
          </a:p>
          <a:p>
            <a:pPr>
              <a:defRPr/>
            </a:pPr>
            <a:r>
              <a:rPr lang="en-US" dirty="0">
                <a:solidFill>
                  <a:srgbClr val="B258D3">
                    <a:lumMod val="10000"/>
                  </a:srgbClr>
                </a:solidFill>
                <a:latin typeface="Calisto MT" panose="02040603050505030304" pitchFamily="18" charset="0"/>
                <a:hlinkClick r:id="rId4"/>
              </a:rPr>
              <a:t>http://omicsonline.org/membership.php</a:t>
            </a:r>
            <a:r>
              <a:rPr lang="en-US" dirty="0">
                <a:solidFill>
                  <a:srgbClr val="B258D3">
                    <a:lumMod val="10000"/>
                  </a:srgbClr>
                </a:solidFill>
                <a:latin typeface="Calisto MT" panose="02040603050505030304" pitchFamily="18" charset="0"/>
              </a:rPr>
              <a:t> </a:t>
            </a:r>
          </a:p>
        </p:txBody>
      </p:sp>
    </p:spTree>
    <p:extLst>
      <p:ext uri="{BB962C8B-B14F-4D97-AF65-F5344CB8AC3E}">
        <p14:creationId xmlns:p14="http://schemas.microsoft.com/office/powerpoint/2010/main" val="24434009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9"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rgbClr val="134770">
                    <a:lumMod val="10000"/>
                  </a:srgbClr>
                </a:solidFill>
                <a:latin typeface="Centaur" panose="02030504050205020304" pitchFamily="18" charset="0"/>
              </a:rPr>
              <a:t>OMICS International welcomes submissions that are original and technically so as to serve both the developing world and developed countries in the best possible way.</a:t>
            </a:r>
          </a:p>
          <a:p>
            <a:pPr algn="ctr">
              <a:defRPr/>
            </a:pPr>
            <a:r>
              <a:rPr lang="en-US" sz="2000" dirty="0">
                <a:solidFill>
                  <a:srgbClr val="134770">
                    <a:lumMod val="10000"/>
                  </a:srgbClr>
                </a:solidFill>
                <a:latin typeface="Centaur" panose="02030504050205020304" pitchFamily="18" charset="0"/>
              </a:rPr>
              <a:t>OMICS Journals  are poised in excellence by publishing high quality research. </a:t>
            </a:r>
            <a:r>
              <a:rPr lang="en-IN" sz="2000" dirty="0">
                <a:solidFill>
                  <a:srgbClr val="134770">
                    <a:lumMod val="10000"/>
                  </a:srgbClr>
                </a:solidFill>
                <a:latin typeface="Centaur" panose="02030504050205020304" pitchFamily="18" charset="0"/>
              </a:rPr>
              <a:t>OMICS International follows an Editorial Manager® System peer review process and boasts of a strong and active editorial board.</a:t>
            </a:r>
            <a:endParaRPr lang="en-US" sz="2000" dirty="0">
              <a:solidFill>
                <a:srgbClr val="134770">
                  <a:lumMod val="10000"/>
                </a:srgbClr>
              </a:solidFill>
              <a:latin typeface="Centaur" panose="02030504050205020304" pitchFamily="18" charset="0"/>
            </a:endParaRPr>
          </a:p>
          <a:p>
            <a:pPr algn="ctr">
              <a:defRPr/>
            </a:pPr>
            <a:r>
              <a:rPr lang="en-US" sz="2000" dirty="0">
                <a:solidFill>
                  <a:srgbClr val="134770">
                    <a:lumMod val="10000"/>
                  </a:srgb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rgbClr val="134770">
                    <a:lumMod val="10000"/>
                  </a:srgb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rgbClr val="134770">
                  <a:lumMod val="10000"/>
                </a:srgbClr>
              </a:solidFill>
              <a:latin typeface="Centaur" panose="02030504050205020304" pitchFamily="18" charset="0"/>
            </a:endParaRPr>
          </a:p>
          <a:p>
            <a:pPr>
              <a:defRPr/>
            </a:pPr>
            <a:endParaRPr lang="en-US" sz="2000" dirty="0">
              <a:solidFill>
                <a:prstClr val="black"/>
              </a:solidFill>
            </a:endParaRPr>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rgbClr val="63A0CC">
                    <a:lumMod val="10000"/>
                  </a:srgb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rgbClr val="63A0CC">
                    <a:lumMod val="10000"/>
                  </a:srgb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rgbClr val="B258D3">
                    <a:lumMod val="10000"/>
                  </a:srgbClr>
                </a:solidFill>
                <a:latin typeface="Baskerville Old Face" panose="02020602080505020303" pitchFamily="18" charset="0"/>
              </a:rPr>
              <a:t>OMICS Journals are welcoming Submissions</a:t>
            </a:r>
            <a:r>
              <a:rPr lang="en-US" sz="3200" b="1" dirty="0" smtClean="0">
                <a:solidFill>
                  <a:srgbClr val="B258D3">
                    <a:lumMod val="10000"/>
                  </a:srgbClr>
                </a:solidFill>
              </a:rPr>
              <a:t/>
            </a:r>
            <a:br>
              <a:rPr lang="en-US" sz="3200" b="1" dirty="0" smtClean="0">
                <a:solidFill>
                  <a:srgbClr val="B258D3">
                    <a:lumMod val="10000"/>
                  </a:srgbClr>
                </a:solidFill>
              </a:rPr>
            </a:br>
            <a:endParaRPr lang="en-US" sz="3200" dirty="0">
              <a:solidFill>
                <a:srgbClr val="B258D3">
                  <a:lumMod val="10000"/>
                </a:srgbClr>
              </a:solidFill>
            </a:endParaRPr>
          </a:p>
        </p:txBody>
      </p:sp>
    </p:spTree>
    <p:extLst>
      <p:ext uri="{BB962C8B-B14F-4D97-AF65-F5344CB8AC3E}">
        <p14:creationId xmlns:p14="http://schemas.microsoft.com/office/powerpoint/2010/main" val="3162865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828800"/>
            <a:ext cx="8229600" cy="1828800"/>
          </a:xfrm>
        </p:spPr>
        <p:txBody>
          <a:bodyPr/>
          <a:lstStyle/>
          <a:p>
            <a:r>
              <a:rPr lang="en-US" b="1" dirty="0" err="1"/>
              <a:t>Junwang</a:t>
            </a:r>
            <a:r>
              <a:rPr lang="en-US" b="1" dirty="0"/>
              <a:t> Tang</a:t>
            </a:r>
            <a:br>
              <a:rPr lang="en-US" b="1" dirty="0"/>
            </a:br>
            <a:endParaRPr lang="en-US" dirty="0"/>
          </a:p>
        </p:txBody>
      </p:sp>
      <p:sp>
        <p:nvSpPr>
          <p:cNvPr id="3" name="Subtitle 2"/>
          <p:cNvSpPr>
            <a:spLocks noGrp="1"/>
          </p:cNvSpPr>
          <p:nvPr>
            <p:ph type="subTitle" idx="1"/>
          </p:nvPr>
        </p:nvSpPr>
        <p:spPr>
          <a:xfrm>
            <a:off x="2743200" y="3124200"/>
            <a:ext cx="6400800" cy="1752600"/>
          </a:xfrm>
        </p:spPr>
        <p:txBody>
          <a:bodyPr/>
          <a:lstStyle/>
          <a:p>
            <a:r>
              <a:rPr lang="en-US" dirty="0" smtClean="0"/>
              <a:t>Editor PPT</a:t>
            </a:r>
            <a:endParaRPr lang="en-US" dirty="0"/>
          </a:p>
        </p:txBody>
      </p:sp>
    </p:spTree>
    <p:extLst>
      <p:ext uri="{BB962C8B-B14F-4D97-AF65-F5344CB8AC3E}">
        <p14:creationId xmlns:p14="http://schemas.microsoft.com/office/powerpoint/2010/main" val="3510137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5791"/>
            <a:ext cx="8229600" cy="1143000"/>
          </a:xfrm>
        </p:spPr>
        <p:txBody>
          <a:bodyPr/>
          <a:lstStyle/>
          <a:p>
            <a:r>
              <a:rPr lang="en-US" dirty="0" smtClean="0"/>
              <a:t>Biography</a:t>
            </a:r>
            <a:endParaRPr lang="en-US" dirty="0"/>
          </a:p>
        </p:txBody>
      </p:sp>
      <p:sp>
        <p:nvSpPr>
          <p:cNvPr id="3" name="Content Placeholder 2"/>
          <p:cNvSpPr>
            <a:spLocks noGrp="1"/>
          </p:cNvSpPr>
          <p:nvPr>
            <p:ph idx="1"/>
          </p:nvPr>
        </p:nvSpPr>
        <p:spPr>
          <a:xfrm>
            <a:off x="304800" y="1371600"/>
            <a:ext cx="8229600" cy="4709160"/>
          </a:xfrm>
        </p:spPr>
        <p:txBody>
          <a:bodyPr>
            <a:normAutofit fontScale="62500" lnSpcReduction="20000"/>
          </a:bodyPr>
          <a:lstStyle/>
          <a:p>
            <a:r>
              <a:rPr lang="en-US" dirty="0" smtClean="0"/>
              <a:t>Dr. </a:t>
            </a:r>
            <a:r>
              <a:rPr lang="en-US" dirty="0"/>
              <a:t>Tang received his PhD in Physical Chemistry </a:t>
            </a:r>
            <a:r>
              <a:rPr lang="en-US" dirty="0" smtClean="0"/>
              <a:t>in 2001 from Dalian Institute of Chemical Physics. </a:t>
            </a:r>
            <a:r>
              <a:rPr lang="en-US" dirty="0"/>
              <a:t>Between 2002-2005, he had been </a:t>
            </a:r>
            <a:r>
              <a:rPr lang="en-US" dirty="0" smtClean="0"/>
              <a:t>a Japan </a:t>
            </a:r>
            <a:r>
              <a:rPr lang="en-US" dirty="0"/>
              <a:t>Society for the Promotion of Science (JSPS) Fellow &amp; NIMS researcher working on solar energy conversion in NIMS, Japan. After that, he moved to the Department of Chemistry, Imperial College </a:t>
            </a:r>
            <a:r>
              <a:rPr lang="en-US" dirty="0" smtClean="0"/>
              <a:t> and then the </a:t>
            </a:r>
            <a:r>
              <a:rPr lang="en-US" dirty="0"/>
              <a:t>Department of Chemical Engineering, UCL as </a:t>
            </a:r>
            <a:r>
              <a:rPr lang="en-US" dirty="0" smtClean="0"/>
              <a:t>a Senior Researcher,  </a:t>
            </a:r>
            <a:r>
              <a:rPr lang="en-US" dirty="0"/>
              <a:t>Lecturer in </a:t>
            </a:r>
            <a:r>
              <a:rPr lang="en-US" dirty="0" smtClean="0"/>
              <a:t>Energy, and then promoted Senior Lecture and  Reader. </a:t>
            </a:r>
            <a:r>
              <a:rPr lang="en-US" dirty="0"/>
              <a:t>He has been recognized by an Outstanding President’s Award of Chinese Academy of Sciences (2001), JSPS Fellowship (2003) and Young Scientist Award by the International Association of Catalysis Societies (2008</a:t>
            </a:r>
            <a:r>
              <a:rPr lang="en-US" dirty="0" smtClean="0"/>
              <a:t>).</a:t>
            </a:r>
          </a:p>
          <a:p>
            <a:r>
              <a:rPr lang="en-US" dirty="0" smtClean="0"/>
              <a:t>He </a:t>
            </a:r>
            <a:r>
              <a:rPr lang="en-US" dirty="0"/>
              <a:t>is the Guest Editor-in-Chief of a special issue of International Journal of </a:t>
            </a:r>
            <a:r>
              <a:rPr lang="en-US" dirty="0" err="1"/>
              <a:t>Photoenergy</a:t>
            </a:r>
            <a:r>
              <a:rPr lang="en-US" dirty="0"/>
              <a:t>, </a:t>
            </a:r>
            <a:r>
              <a:rPr lang="en-US" dirty="0" smtClean="0"/>
              <a:t>2012, Associate Editor of Chinese Journal of Catalysis  </a:t>
            </a:r>
            <a:r>
              <a:rPr lang="en-US" dirty="0"/>
              <a:t>and sits on the editorial board of several international journals. He is an Honorary Lecturer in Chemistry at Imperial College London and A</a:t>
            </a:r>
            <a:r>
              <a:rPr lang="en-US" dirty="0" smtClean="0"/>
              <a:t>djunct Professor </a:t>
            </a:r>
            <a:r>
              <a:rPr lang="en-US" dirty="0"/>
              <a:t>in Chinese Academy of Sciences and </a:t>
            </a:r>
            <a:r>
              <a:rPr lang="en-US" dirty="0" smtClean="0"/>
              <a:t>Nanjing Tech University. </a:t>
            </a:r>
            <a:r>
              <a:rPr lang="en-US" dirty="0"/>
              <a:t>Up to now, he has published </a:t>
            </a:r>
            <a:r>
              <a:rPr lang="en-US" dirty="0" smtClean="0"/>
              <a:t>~100 </a:t>
            </a:r>
            <a:r>
              <a:rPr lang="en-US" dirty="0"/>
              <a:t>papers with a total citation of </a:t>
            </a:r>
            <a:r>
              <a:rPr lang="en-US" dirty="0" smtClean="0"/>
              <a:t>&gt;3100.</a:t>
            </a:r>
            <a:endParaRPr lang="en-US" dirty="0"/>
          </a:p>
        </p:txBody>
      </p:sp>
    </p:spTree>
    <p:extLst>
      <p:ext uri="{BB962C8B-B14F-4D97-AF65-F5344CB8AC3E}">
        <p14:creationId xmlns:p14="http://schemas.microsoft.com/office/powerpoint/2010/main" val="307901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Interests</a:t>
            </a:r>
            <a:endParaRPr lang="en-US" dirty="0"/>
          </a:p>
        </p:txBody>
      </p:sp>
      <p:sp>
        <p:nvSpPr>
          <p:cNvPr id="3" name="Content Placeholder 2"/>
          <p:cNvSpPr>
            <a:spLocks noGrp="1"/>
          </p:cNvSpPr>
          <p:nvPr>
            <p:ph idx="1"/>
          </p:nvPr>
        </p:nvSpPr>
        <p:spPr/>
        <p:txBody>
          <a:bodyPr/>
          <a:lstStyle/>
          <a:p>
            <a:r>
              <a:rPr lang="en-US" dirty="0"/>
              <a:t>His Research </a:t>
            </a:r>
            <a:r>
              <a:rPr lang="en-US" dirty="0" smtClean="0"/>
              <a:t>Interests lie in </a:t>
            </a:r>
            <a:r>
              <a:rPr lang="en-US" dirty="0"/>
              <a:t>Nanostructured crystals and films synthesis, in particular by microwave promoted flow chemistry; Solar H2 synthesis; CO2 capture and conversion to a renewable fuel (Artificial Photosynthesis); </a:t>
            </a:r>
            <a:r>
              <a:rPr lang="en-US" dirty="0" smtClean="0"/>
              <a:t>CH4 conversion; </a:t>
            </a:r>
            <a:r>
              <a:rPr lang="en-US" dirty="0" err="1"/>
              <a:t>Photocatalytic</a:t>
            </a:r>
            <a:r>
              <a:rPr lang="en-US" dirty="0"/>
              <a:t> contaminant decomposition</a:t>
            </a:r>
            <a:r>
              <a:rPr lang="en-US" dirty="0" smtClean="0"/>
              <a:t>; Biomaterials</a:t>
            </a:r>
            <a:r>
              <a:rPr lang="en-US" dirty="0"/>
              <a:t>; Microwave catalysis.</a:t>
            </a:r>
          </a:p>
        </p:txBody>
      </p:sp>
    </p:spTree>
    <p:extLst>
      <p:ext uri="{BB962C8B-B14F-4D97-AF65-F5344CB8AC3E}">
        <p14:creationId xmlns:p14="http://schemas.microsoft.com/office/powerpoint/2010/main" val="1213356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514600"/>
            <a:ext cx="8229600" cy="1143000"/>
          </a:xfrm>
        </p:spPr>
        <p:txBody>
          <a:bodyPr/>
          <a:lstStyle/>
          <a:p>
            <a:r>
              <a:rPr lang="en-US" dirty="0" smtClean="0"/>
              <a:t>Solar Hydrogen Synthesis</a:t>
            </a:r>
            <a:endParaRPr lang="en-US" dirty="0"/>
          </a:p>
        </p:txBody>
      </p:sp>
    </p:spTree>
    <p:extLst>
      <p:ext uri="{BB962C8B-B14F-4D97-AF65-F5344CB8AC3E}">
        <p14:creationId xmlns:p14="http://schemas.microsoft.com/office/powerpoint/2010/main" val="1855942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FP_IP06_H2 Supply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0864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a:t>Hydrogen production – benchmark processes for solar technologies</a:t>
            </a:r>
          </a:p>
        </p:txBody>
      </p:sp>
      <p:sp>
        <p:nvSpPr>
          <p:cNvPr id="7" name="Content Placeholder 6"/>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47800"/>
            <a:ext cx="914400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2935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0690" name="Rectangle 2"/>
          <p:cNvSpPr>
            <a:spLocks noGrp="1" noChangeArrowheads="1"/>
          </p:cNvSpPr>
          <p:nvPr>
            <p:ph type="title"/>
          </p:nvPr>
        </p:nvSpPr>
        <p:spPr>
          <a:xfrm>
            <a:off x="-1397794" y="152400"/>
            <a:ext cx="7772400" cy="838200"/>
          </a:xfrm>
        </p:spPr>
        <p:txBody>
          <a:bodyPr/>
          <a:lstStyle/>
          <a:p>
            <a:r>
              <a:rPr lang="de-DE" dirty="0"/>
              <a:t>Energy Routes</a:t>
            </a:r>
          </a:p>
        </p:txBody>
      </p:sp>
      <p:sp>
        <p:nvSpPr>
          <p:cNvPr id="1010691" name="AutoShape 3"/>
          <p:cNvSpPr>
            <a:spLocks noChangeAspect="1" noChangeArrowheads="1"/>
          </p:cNvSpPr>
          <p:nvPr/>
        </p:nvSpPr>
        <p:spPr bwMode="auto">
          <a:xfrm>
            <a:off x="904875" y="1509713"/>
            <a:ext cx="7215188" cy="475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p>
            <a:pPr fontAlgn="base">
              <a:spcBef>
                <a:spcPct val="0"/>
              </a:spcBef>
              <a:spcAft>
                <a:spcPct val="0"/>
              </a:spcAft>
            </a:pPr>
            <a:endParaRPr lang="en-US" sz="2400" smtClean="0">
              <a:solidFill>
                <a:srgbClr val="000000"/>
              </a:solidFill>
            </a:endParaRPr>
          </a:p>
        </p:txBody>
      </p:sp>
      <p:sp>
        <p:nvSpPr>
          <p:cNvPr id="1010692" name="Text Box 4"/>
          <p:cNvSpPr txBox="1">
            <a:spLocks noChangeArrowheads="1"/>
          </p:cNvSpPr>
          <p:nvPr/>
        </p:nvSpPr>
        <p:spPr bwMode="auto">
          <a:xfrm>
            <a:off x="904875" y="5989638"/>
            <a:ext cx="7215188" cy="279400"/>
          </a:xfrm>
          <a:prstGeom prst="rect">
            <a:avLst/>
          </a:prstGeom>
          <a:solidFill>
            <a:srgbClr val="66FFFF"/>
          </a:solidFill>
          <a:ln w="57150">
            <a:solidFill>
              <a:schemeClr val="accent2"/>
            </a:solidFill>
            <a:miter lim="800000"/>
            <a:headEnd/>
            <a:tailEnd/>
          </a:ln>
        </p:spPr>
        <p:txBody>
          <a:bodyPr lIns="32004" tIns="16002" rIns="32004" bIns="16002"/>
          <a:lstStyle/>
          <a:p>
            <a:pPr algn="ctr" fontAlgn="base">
              <a:spcBef>
                <a:spcPct val="0"/>
              </a:spcBef>
              <a:spcAft>
                <a:spcPct val="0"/>
              </a:spcAft>
            </a:pPr>
            <a:r>
              <a:rPr lang="en-US" sz="1400" b="1" i="1" smtClean="0">
                <a:solidFill>
                  <a:srgbClr val="000000"/>
                </a:solidFill>
              </a:rPr>
              <a:t>Hydrogen</a:t>
            </a:r>
          </a:p>
        </p:txBody>
      </p:sp>
      <p:sp>
        <p:nvSpPr>
          <p:cNvPr id="1010693" name="Line 5"/>
          <p:cNvSpPr>
            <a:spLocks noChangeShapeType="1"/>
          </p:cNvSpPr>
          <p:nvPr/>
        </p:nvSpPr>
        <p:spPr bwMode="auto">
          <a:xfrm>
            <a:off x="3468688" y="1800225"/>
            <a:ext cx="0" cy="29210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694" name="Line 6"/>
          <p:cNvSpPr>
            <a:spLocks noChangeShapeType="1"/>
          </p:cNvSpPr>
          <p:nvPr/>
        </p:nvSpPr>
        <p:spPr bwMode="auto">
          <a:xfrm>
            <a:off x="7140575" y="1789113"/>
            <a:ext cx="0" cy="2921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695" name="Line 7"/>
          <p:cNvSpPr>
            <a:spLocks noChangeShapeType="1"/>
          </p:cNvSpPr>
          <p:nvPr/>
        </p:nvSpPr>
        <p:spPr bwMode="auto">
          <a:xfrm>
            <a:off x="6781800" y="2381250"/>
            <a:ext cx="0" cy="2349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696" name="Line 8"/>
          <p:cNvSpPr>
            <a:spLocks noChangeShapeType="1"/>
          </p:cNvSpPr>
          <p:nvPr/>
        </p:nvSpPr>
        <p:spPr bwMode="auto">
          <a:xfrm>
            <a:off x="7505700" y="2381250"/>
            <a:ext cx="0" cy="2349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697" name="Line 9"/>
          <p:cNvSpPr>
            <a:spLocks noChangeShapeType="1"/>
          </p:cNvSpPr>
          <p:nvPr/>
        </p:nvSpPr>
        <p:spPr bwMode="auto">
          <a:xfrm>
            <a:off x="7888288" y="2381250"/>
            <a:ext cx="0" cy="30845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698" name="Line 10"/>
          <p:cNvSpPr>
            <a:spLocks noChangeShapeType="1"/>
          </p:cNvSpPr>
          <p:nvPr/>
        </p:nvSpPr>
        <p:spPr bwMode="auto">
          <a:xfrm flipH="1">
            <a:off x="6084888" y="2732088"/>
            <a:ext cx="23177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699" name="Line 11"/>
          <p:cNvSpPr>
            <a:spLocks noChangeShapeType="1"/>
          </p:cNvSpPr>
          <p:nvPr/>
        </p:nvSpPr>
        <p:spPr bwMode="auto">
          <a:xfrm>
            <a:off x="5967413" y="2906713"/>
            <a:ext cx="0"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700" name="Line 12"/>
          <p:cNvSpPr>
            <a:spLocks noChangeShapeType="1"/>
          </p:cNvSpPr>
          <p:nvPr/>
        </p:nvSpPr>
        <p:spPr bwMode="auto">
          <a:xfrm>
            <a:off x="7189788" y="2906713"/>
            <a:ext cx="0"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701" name="Line 13"/>
          <p:cNvSpPr>
            <a:spLocks noChangeShapeType="1"/>
          </p:cNvSpPr>
          <p:nvPr/>
        </p:nvSpPr>
        <p:spPr bwMode="auto">
          <a:xfrm>
            <a:off x="7512050" y="2906713"/>
            <a:ext cx="0" cy="20955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702" name="Line 14"/>
          <p:cNvSpPr>
            <a:spLocks noChangeShapeType="1"/>
          </p:cNvSpPr>
          <p:nvPr/>
        </p:nvSpPr>
        <p:spPr bwMode="auto">
          <a:xfrm>
            <a:off x="4570413" y="4824413"/>
            <a:ext cx="0" cy="17621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703" name="Line 15"/>
          <p:cNvSpPr>
            <a:spLocks noChangeShapeType="1"/>
          </p:cNvSpPr>
          <p:nvPr/>
        </p:nvSpPr>
        <p:spPr bwMode="auto">
          <a:xfrm>
            <a:off x="5618163" y="5291138"/>
            <a:ext cx="0" cy="1746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704" name="Line 16"/>
          <p:cNvSpPr>
            <a:spLocks noChangeShapeType="1"/>
          </p:cNvSpPr>
          <p:nvPr/>
        </p:nvSpPr>
        <p:spPr bwMode="auto">
          <a:xfrm>
            <a:off x="1592263" y="2895600"/>
            <a:ext cx="11112" cy="257810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705" name="Line 17"/>
          <p:cNvSpPr>
            <a:spLocks noChangeShapeType="1"/>
          </p:cNvSpPr>
          <p:nvPr/>
        </p:nvSpPr>
        <p:spPr bwMode="auto">
          <a:xfrm>
            <a:off x="2244725" y="2906713"/>
            <a:ext cx="0" cy="1628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706" name="Line 18"/>
          <p:cNvSpPr>
            <a:spLocks noChangeShapeType="1"/>
          </p:cNvSpPr>
          <p:nvPr/>
        </p:nvSpPr>
        <p:spPr bwMode="auto">
          <a:xfrm>
            <a:off x="2622550" y="2381250"/>
            <a:ext cx="0" cy="23495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707" name="Line 19"/>
          <p:cNvSpPr>
            <a:spLocks noChangeShapeType="1"/>
          </p:cNvSpPr>
          <p:nvPr/>
        </p:nvSpPr>
        <p:spPr bwMode="auto">
          <a:xfrm>
            <a:off x="5153025" y="5756275"/>
            <a:ext cx="0" cy="23336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708" name="Line 20"/>
          <p:cNvSpPr>
            <a:spLocks noChangeShapeType="1"/>
          </p:cNvSpPr>
          <p:nvPr/>
        </p:nvSpPr>
        <p:spPr bwMode="auto">
          <a:xfrm>
            <a:off x="7596188" y="5756275"/>
            <a:ext cx="0" cy="2333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709" name="Line 21"/>
          <p:cNvSpPr>
            <a:spLocks noChangeShapeType="1"/>
          </p:cNvSpPr>
          <p:nvPr/>
        </p:nvSpPr>
        <p:spPr bwMode="auto">
          <a:xfrm>
            <a:off x="5967413" y="3422650"/>
            <a:ext cx="0" cy="233363"/>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grpSp>
        <p:nvGrpSpPr>
          <p:cNvPr id="1010754" name="Group 66"/>
          <p:cNvGrpSpPr>
            <a:grpSpLocks/>
          </p:cNvGrpSpPr>
          <p:nvPr/>
        </p:nvGrpSpPr>
        <p:grpSpPr bwMode="auto">
          <a:xfrm>
            <a:off x="5676900" y="2906713"/>
            <a:ext cx="814388" cy="755650"/>
            <a:chOff x="3576" y="1831"/>
            <a:chExt cx="513" cy="476"/>
          </a:xfrm>
        </p:grpSpPr>
        <p:sp>
          <p:nvSpPr>
            <p:cNvPr id="1010710" name="Line 22"/>
            <p:cNvSpPr>
              <a:spLocks noChangeShapeType="1"/>
            </p:cNvSpPr>
            <p:nvPr/>
          </p:nvSpPr>
          <p:spPr bwMode="auto">
            <a:xfrm>
              <a:off x="4089" y="1831"/>
              <a:ext cx="0" cy="72"/>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711" name="Line 23"/>
            <p:cNvSpPr>
              <a:spLocks noChangeShapeType="1"/>
            </p:cNvSpPr>
            <p:nvPr/>
          </p:nvSpPr>
          <p:spPr bwMode="auto">
            <a:xfrm flipH="1">
              <a:off x="3576" y="1903"/>
              <a:ext cx="513"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712" name="Line 24"/>
            <p:cNvSpPr>
              <a:spLocks noChangeShapeType="1"/>
            </p:cNvSpPr>
            <p:nvPr/>
          </p:nvSpPr>
          <p:spPr bwMode="auto">
            <a:xfrm>
              <a:off x="3576" y="1903"/>
              <a:ext cx="0" cy="404"/>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grpSp>
      <p:sp>
        <p:nvSpPr>
          <p:cNvPr id="1010713" name="Line 25"/>
          <p:cNvSpPr>
            <a:spLocks noChangeShapeType="1"/>
          </p:cNvSpPr>
          <p:nvPr/>
        </p:nvSpPr>
        <p:spPr bwMode="auto">
          <a:xfrm>
            <a:off x="6142038" y="3778250"/>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714" name="Line 26"/>
          <p:cNvSpPr>
            <a:spLocks noChangeShapeType="1"/>
          </p:cNvSpPr>
          <p:nvPr/>
        </p:nvSpPr>
        <p:spPr bwMode="auto">
          <a:xfrm>
            <a:off x="6142038" y="3778250"/>
            <a:ext cx="465137"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715" name="Line 27"/>
          <p:cNvSpPr>
            <a:spLocks noChangeShapeType="1"/>
          </p:cNvSpPr>
          <p:nvPr/>
        </p:nvSpPr>
        <p:spPr bwMode="auto">
          <a:xfrm flipV="1">
            <a:off x="6607175" y="3422650"/>
            <a:ext cx="0" cy="3492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716" name="Line 28"/>
          <p:cNvSpPr>
            <a:spLocks noChangeShapeType="1"/>
          </p:cNvSpPr>
          <p:nvPr/>
        </p:nvSpPr>
        <p:spPr bwMode="auto">
          <a:xfrm>
            <a:off x="6956425" y="3429000"/>
            <a:ext cx="0" cy="11064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717" name="Line 29"/>
          <p:cNvSpPr>
            <a:spLocks noChangeShapeType="1"/>
          </p:cNvSpPr>
          <p:nvPr/>
        </p:nvSpPr>
        <p:spPr bwMode="auto">
          <a:xfrm>
            <a:off x="5210175" y="2906713"/>
            <a:ext cx="0" cy="75565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718" name="Text Box 30"/>
          <p:cNvSpPr txBox="1">
            <a:spLocks noChangeArrowheads="1"/>
          </p:cNvSpPr>
          <p:nvPr/>
        </p:nvSpPr>
        <p:spPr bwMode="auto">
          <a:xfrm>
            <a:off x="4395788" y="2616200"/>
            <a:ext cx="1687512" cy="279400"/>
          </a:xfrm>
          <a:prstGeom prst="rect">
            <a:avLst/>
          </a:prstGeom>
          <a:solidFill>
            <a:srgbClr val="969696"/>
          </a:solidFill>
          <a:ln w="9525">
            <a:solidFill>
              <a:srgbClr val="000000"/>
            </a:solidFill>
            <a:miter lim="800000"/>
            <a:headEnd/>
            <a:tailEnd/>
          </a:ln>
        </p:spPr>
        <p:txBody>
          <a:bodyPr lIns="32004" tIns="16002" rIns="32004" bIns="16002"/>
          <a:lstStyle/>
          <a:p>
            <a:pPr fontAlgn="base">
              <a:spcBef>
                <a:spcPct val="0"/>
              </a:spcBef>
              <a:spcAft>
                <a:spcPct val="0"/>
              </a:spcAft>
            </a:pPr>
            <a:r>
              <a:rPr lang="en-US" sz="1400" smtClean="0">
                <a:solidFill>
                  <a:srgbClr val="000000"/>
                </a:solidFill>
              </a:rPr>
              <a:t>Fossil Resources</a:t>
            </a:r>
          </a:p>
        </p:txBody>
      </p:sp>
      <p:sp>
        <p:nvSpPr>
          <p:cNvPr id="1010719" name="Text Box 31"/>
          <p:cNvSpPr txBox="1">
            <a:spLocks noChangeArrowheads="1"/>
          </p:cNvSpPr>
          <p:nvPr/>
        </p:nvSpPr>
        <p:spPr bwMode="auto">
          <a:xfrm>
            <a:off x="6316663" y="2616200"/>
            <a:ext cx="930275" cy="279400"/>
          </a:xfrm>
          <a:prstGeom prst="rect">
            <a:avLst/>
          </a:prstGeom>
          <a:solidFill>
            <a:srgbClr val="CCCC00"/>
          </a:solidFill>
          <a:ln w="9525">
            <a:solidFill>
              <a:srgbClr val="000000"/>
            </a:solidFill>
            <a:miter lim="800000"/>
            <a:headEnd/>
            <a:tailEnd/>
          </a:ln>
        </p:spPr>
        <p:txBody>
          <a:bodyPr lIns="32004" tIns="16002" rIns="32004" bIns="16002"/>
          <a:lstStyle/>
          <a:p>
            <a:pPr fontAlgn="base">
              <a:spcBef>
                <a:spcPct val="0"/>
              </a:spcBef>
              <a:spcAft>
                <a:spcPct val="0"/>
              </a:spcAft>
            </a:pPr>
            <a:r>
              <a:rPr lang="en-US" sz="1400" smtClean="0">
                <a:solidFill>
                  <a:srgbClr val="000000"/>
                </a:solidFill>
              </a:rPr>
              <a:t>Biomass</a:t>
            </a:r>
          </a:p>
        </p:txBody>
      </p:sp>
      <p:sp>
        <p:nvSpPr>
          <p:cNvPr id="1010720" name="Text Box 32"/>
          <p:cNvSpPr txBox="1">
            <a:spLocks noChangeArrowheads="1"/>
          </p:cNvSpPr>
          <p:nvPr/>
        </p:nvSpPr>
        <p:spPr bwMode="auto">
          <a:xfrm>
            <a:off x="7305675" y="2616200"/>
            <a:ext cx="407988" cy="279400"/>
          </a:xfrm>
          <a:prstGeom prst="rect">
            <a:avLst/>
          </a:prstGeom>
          <a:solidFill>
            <a:srgbClr val="BBE0E3"/>
          </a:solidFill>
          <a:ln w="9525">
            <a:solidFill>
              <a:srgbClr val="000000"/>
            </a:solidFill>
            <a:miter lim="800000"/>
            <a:headEnd/>
            <a:tailEnd/>
          </a:ln>
        </p:spPr>
        <p:txBody>
          <a:bodyPr lIns="32004" tIns="16002" rIns="32004" bIns="16002"/>
          <a:lstStyle/>
          <a:p>
            <a:pPr algn="ctr" fontAlgn="base">
              <a:spcBef>
                <a:spcPct val="0"/>
              </a:spcBef>
              <a:spcAft>
                <a:spcPct val="0"/>
              </a:spcAft>
            </a:pPr>
            <a:r>
              <a:rPr lang="en-US" sz="1400" dirty="0" smtClean="0">
                <a:solidFill>
                  <a:srgbClr val="000000"/>
                </a:solidFill>
              </a:rPr>
              <a:t>PV</a:t>
            </a:r>
          </a:p>
        </p:txBody>
      </p:sp>
      <p:sp>
        <p:nvSpPr>
          <p:cNvPr id="1010721" name="Text Box 33"/>
          <p:cNvSpPr txBox="1">
            <a:spLocks noChangeArrowheads="1"/>
          </p:cNvSpPr>
          <p:nvPr/>
        </p:nvSpPr>
        <p:spPr bwMode="auto">
          <a:xfrm>
            <a:off x="6146800" y="2092325"/>
            <a:ext cx="1916113" cy="279400"/>
          </a:xfrm>
          <a:prstGeom prst="rect">
            <a:avLst/>
          </a:prstGeom>
          <a:solidFill>
            <a:srgbClr val="FFFF99"/>
          </a:solidFill>
          <a:ln w="9525">
            <a:solidFill>
              <a:srgbClr val="000000"/>
            </a:solidFill>
            <a:miter lim="800000"/>
            <a:headEnd/>
            <a:tailEnd/>
          </a:ln>
        </p:spPr>
        <p:txBody>
          <a:bodyPr lIns="32004" tIns="16002" rIns="32004" bIns="16002"/>
          <a:lstStyle/>
          <a:p>
            <a:pPr algn="ctr" fontAlgn="base">
              <a:spcBef>
                <a:spcPct val="0"/>
              </a:spcBef>
              <a:spcAft>
                <a:spcPct val="0"/>
              </a:spcAft>
            </a:pPr>
            <a:r>
              <a:rPr lang="en-US" sz="1400" dirty="0" smtClean="0">
                <a:solidFill>
                  <a:srgbClr val="000000"/>
                </a:solidFill>
              </a:rPr>
              <a:t>Radiation</a:t>
            </a:r>
          </a:p>
        </p:txBody>
      </p:sp>
      <p:sp>
        <p:nvSpPr>
          <p:cNvPr id="1010722" name="Text Box 34"/>
          <p:cNvSpPr txBox="1">
            <a:spLocks noChangeArrowheads="1"/>
          </p:cNvSpPr>
          <p:nvPr/>
        </p:nvSpPr>
        <p:spPr bwMode="auto">
          <a:xfrm>
            <a:off x="963613" y="1509713"/>
            <a:ext cx="7099300" cy="279400"/>
          </a:xfrm>
          <a:prstGeom prst="rect">
            <a:avLst/>
          </a:prstGeom>
          <a:solidFill>
            <a:srgbClr val="FFFF00"/>
          </a:solidFill>
          <a:ln w="57150">
            <a:solidFill>
              <a:schemeClr val="accent2"/>
            </a:solidFill>
            <a:miter lim="800000"/>
            <a:headEnd/>
            <a:tailEnd/>
          </a:ln>
        </p:spPr>
        <p:txBody>
          <a:bodyPr lIns="32004" tIns="16002" rIns="32004" bIns="16002"/>
          <a:lstStyle/>
          <a:p>
            <a:pPr algn="ctr" fontAlgn="base">
              <a:spcBef>
                <a:spcPct val="0"/>
              </a:spcBef>
              <a:spcAft>
                <a:spcPct val="0"/>
              </a:spcAft>
            </a:pPr>
            <a:r>
              <a:rPr lang="en-US" sz="1400" dirty="0" smtClean="0">
                <a:solidFill>
                  <a:srgbClr val="000000"/>
                </a:solidFill>
              </a:rPr>
              <a:t>Solar Energy</a:t>
            </a:r>
          </a:p>
        </p:txBody>
      </p:sp>
      <p:sp>
        <p:nvSpPr>
          <p:cNvPr id="1010723" name="Text Box 35"/>
          <p:cNvSpPr txBox="1">
            <a:spLocks noChangeArrowheads="1"/>
          </p:cNvSpPr>
          <p:nvPr/>
        </p:nvSpPr>
        <p:spPr bwMode="auto">
          <a:xfrm>
            <a:off x="3851275" y="5000625"/>
            <a:ext cx="3732213" cy="279400"/>
          </a:xfrm>
          <a:prstGeom prst="rect">
            <a:avLst/>
          </a:prstGeom>
          <a:solidFill>
            <a:srgbClr val="BBE0E3"/>
          </a:solidFill>
          <a:ln w="9525">
            <a:solidFill>
              <a:srgbClr val="000000"/>
            </a:solidFill>
            <a:miter lim="800000"/>
            <a:headEnd/>
            <a:tailEnd/>
          </a:ln>
        </p:spPr>
        <p:txBody>
          <a:bodyPr lIns="32004" tIns="16002" rIns="32004" bIns="16002"/>
          <a:lstStyle/>
          <a:p>
            <a:pPr algn="ctr" fontAlgn="base">
              <a:spcBef>
                <a:spcPct val="0"/>
              </a:spcBef>
              <a:spcAft>
                <a:spcPct val="0"/>
              </a:spcAft>
            </a:pPr>
            <a:r>
              <a:rPr lang="en-US" sz="1400" smtClean="0">
                <a:solidFill>
                  <a:srgbClr val="000000"/>
                </a:solidFill>
              </a:rPr>
              <a:t>Power</a:t>
            </a:r>
          </a:p>
        </p:txBody>
      </p:sp>
      <p:sp>
        <p:nvSpPr>
          <p:cNvPr id="1010724" name="Text Box 36"/>
          <p:cNvSpPr txBox="1">
            <a:spLocks noChangeArrowheads="1"/>
          </p:cNvSpPr>
          <p:nvPr/>
        </p:nvSpPr>
        <p:spPr bwMode="auto">
          <a:xfrm>
            <a:off x="3851275" y="5465763"/>
            <a:ext cx="2162175" cy="279400"/>
          </a:xfrm>
          <a:prstGeom prst="rect">
            <a:avLst/>
          </a:prstGeom>
          <a:solidFill>
            <a:srgbClr val="BBE0E3"/>
          </a:solidFill>
          <a:ln w="9525">
            <a:solidFill>
              <a:srgbClr val="000000"/>
            </a:solidFill>
            <a:miter lim="800000"/>
            <a:headEnd/>
            <a:tailEnd/>
          </a:ln>
        </p:spPr>
        <p:txBody>
          <a:bodyPr lIns="32004" tIns="16002" rIns="32004" bIns="16002"/>
          <a:lstStyle/>
          <a:p>
            <a:pPr algn="ctr" fontAlgn="base">
              <a:spcBef>
                <a:spcPct val="0"/>
              </a:spcBef>
              <a:spcAft>
                <a:spcPct val="0"/>
              </a:spcAft>
            </a:pPr>
            <a:r>
              <a:rPr lang="en-US" sz="1400" smtClean="0">
                <a:solidFill>
                  <a:srgbClr val="000000"/>
                </a:solidFill>
              </a:rPr>
              <a:t>Electrolysis</a:t>
            </a:r>
          </a:p>
        </p:txBody>
      </p:sp>
      <p:sp>
        <p:nvSpPr>
          <p:cNvPr id="1010725" name="Text Box 37"/>
          <p:cNvSpPr txBox="1">
            <a:spLocks noChangeArrowheads="1"/>
          </p:cNvSpPr>
          <p:nvPr/>
        </p:nvSpPr>
        <p:spPr bwMode="auto">
          <a:xfrm>
            <a:off x="6469063" y="5465763"/>
            <a:ext cx="1477962" cy="279400"/>
          </a:xfrm>
          <a:prstGeom prst="rect">
            <a:avLst/>
          </a:prstGeom>
          <a:solidFill>
            <a:srgbClr val="FFFF99"/>
          </a:solidFill>
          <a:ln w="9525">
            <a:solidFill>
              <a:schemeClr val="accent2"/>
            </a:solidFill>
            <a:miter lim="800000"/>
            <a:headEnd/>
            <a:tailEnd/>
          </a:ln>
        </p:spPr>
        <p:txBody>
          <a:bodyPr lIns="32004" tIns="16002" rIns="32004" bIns="16002"/>
          <a:lstStyle/>
          <a:p>
            <a:pPr algn="ctr" fontAlgn="base">
              <a:spcBef>
                <a:spcPct val="0"/>
              </a:spcBef>
              <a:spcAft>
                <a:spcPct val="0"/>
              </a:spcAft>
            </a:pPr>
            <a:r>
              <a:rPr lang="en-US" sz="1400" smtClean="0">
                <a:solidFill>
                  <a:srgbClr val="000000"/>
                </a:solidFill>
              </a:rPr>
              <a:t>Photochemistry</a:t>
            </a:r>
          </a:p>
        </p:txBody>
      </p:sp>
      <p:sp>
        <p:nvSpPr>
          <p:cNvPr id="1010726" name="Text Box 38"/>
          <p:cNvSpPr txBox="1">
            <a:spLocks noChangeArrowheads="1"/>
          </p:cNvSpPr>
          <p:nvPr/>
        </p:nvSpPr>
        <p:spPr bwMode="auto">
          <a:xfrm>
            <a:off x="1265238" y="5473700"/>
            <a:ext cx="2152650" cy="279400"/>
          </a:xfrm>
          <a:prstGeom prst="rect">
            <a:avLst/>
          </a:prstGeom>
          <a:solidFill>
            <a:srgbClr val="FFCC00"/>
          </a:solidFill>
          <a:ln w="57150">
            <a:solidFill>
              <a:schemeClr val="accent2"/>
            </a:solidFill>
            <a:miter lim="800000"/>
            <a:headEnd/>
            <a:tailEnd/>
          </a:ln>
        </p:spPr>
        <p:txBody>
          <a:bodyPr lIns="32004" tIns="16002" rIns="32004" bIns="16002"/>
          <a:lstStyle/>
          <a:p>
            <a:pPr algn="ctr" fontAlgn="base">
              <a:spcBef>
                <a:spcPct val="0"/>
              </a:spcBef>
              <a:spcAft>
                <a:spcPct val="0"/>
              </a:spcAft>
            </a:pPr>
            <a:r>
              <a:rPr lang="en-US" sz="1400" b="1" i="1" smtClean="0">
                <a:solidFill>
                  <a:srgbClr val="000000"/>
                </a:solidFill>
              </a:rPr>
              <a:t>Thermochemistry</a:t>
            </a:r>
          </a:p>
        </p:txBody>
      </p:sp>
      <p:sp>
        <p:nvSpPr>
          <p:cNvPr id="1010727" name="Text Box 39"/>
          <p:cNvSpPr txBox="1">
            <a:spLocks noChangeArrowheads="1"/>
          </p:cNvSpPr>
          <p:nvPr/>
        </p:nvSpPr>
        <p:spPr bwMode="auto">
          <a:xfrm>
            <a:off x="1951038" y="4535488"/>
            <a:ext cx="5238750" cy="279400"/>
          </a:xfrm>
          <a:prstGeom prst="rect">
            <a:avLst/>
          </a:prstGeom>
          <a:solidFill>
            <a:srgbClr val="CCFFCC"/>
          </a:solidFill>
          <a:ln w="9525">
            <a:solidFill>
              <a:srgbClr val="000000"/>
            </a:solidFill>
            <a:miter lim="800000"/>
            <a:headEnd/>
            <a:tailEnd/>
          </a:ln>
        </p:spPr>
        <p:txBody>
          <a:bodyPr lIns="32004" tIns="16002" rIns="32004" bIns="16002"/>
          <a:lstStyle/>
          <a:p>
            <a:pPr algn="ctr" fontAlgn="base">
              <a:spcBef>
                <a:spcPct val="0"/>
              </a:spcBef>
              <a:spcAft>
                <a:spcPct val="0"/>
              </a:spcAft>
            </a:pPr>
            <a:r>
              <a:rPr lang="en-US" sz="1400" smtClean="0">
                <a:solidFill>
                  <a:srgbClr val="000000"/>
                </a:solidFill>
              </a:rPr>
              <a:t>Mechanical Energy</a:t>
            </a:r>
          </a:p>
        </p:txBody>
      </p:sp>
      <p:sp>
        <p:nvSpPr>
          <p:cNvPr id="1010728" name="Line 40"/>
          <p:cNvSpPr>
            <a:spLocks noChangeShapeType="1"/>
          </p:cNvSpPr>
          <p:nvPr/>
        </p:nvSpPr>
        <p:spPr bwMode="auto">
          <a:xfrm>
            <a:off x="5384800" y="3952875"/>
            <a:ext cx="0" cy="582613"/>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729" name="Text Box 41"/>
          <p:cNvSpPr txBox="1">
            <a:spLocks noChangeArrowheads="1"/>
          </p:cNvSpPr>
          <p:nvPr/>
        </p:nvSpPr>
        <p:spPr bwMode="auto">
          <a:xfrm>
            <a:off x="6142038" y="3138488"/>
            <a:ext cx="1143000" cy="279400"/>
          </a:xfrm>
          <a:prstGeom prst="rect">
            <a:avLst/>
          </a:prstGeom>
          <a:solidFill>
            <a:srgbClr val="FFCC00"/>
          </a:solidFill>
          <a:ln w="9525">
            <a:solidFill>
              <a:srgbClr val="000000"/>
            </a:solidFill>
            <a:miter lim="800000"/>
            <a:headEnd/>
            <a:tailEnd/>
          </a:ln>
        </p:spPr>
        <p:txBody>
          <a:bodyPr lIns="32004" tIns="16002" rIns="32004" bIns="16002"/>
          <a:lstStyle/>
          <a:p>
            <a:pPr fontAlgn="base">
              <a:spcBef>
                <a:spcPct val="0"/>
              </a:spcBef>
              <a:spcAft>
                <a:spcPct val="0"/>
              </a:spcAft>
            </a:pPr>
            <a:r>
              <a:rPr lang="en-US" sz="1400" smtClean="0">
                <a:solidFill>
                  <a:srgbClr val="000000"/>
                </a:solidFill>
              </a:rPr>
              <a:t>       Heat</a:t>
            </a:r>
          </a:p>
        </p:txBody>
      </p:sp>
      <p:grpSp>
        <p:nvGrpSpPr>
          <p:cNvPr id="1010730" name="Group 42"/>
          <p:cNvGrpSpPr>
            <a:grpSpLocks/>
          </p:cNvGrpSpPr>
          <p:nvPr/>
        </p:nvGrpSpPr>
        <p:grpSpPr bwMode="auto">
          <a:xfrm>
            <a:off x="1139825" y="3697288"/>
            <a:ext cx="1395413" cy="2292350"/>
            <a:chOff x="718" y="2447"/>
            <a:chExt cx="2052" cy="1319"/>
          </a:xfrm>
        </p:grpSpPr>
        <p:sp>
          <p:nvSpPr>
            <p:cNvPr id="1010731" name="Line 43"/>
            <p:cNvSpPr>
              <a:spLocks noChangeShapeType="1"/>
            </p:cNvSpPr>
            <p:nvPr/>
          </p:nvSpPr>
          <p:spPr bwMode="auto">
            <a:xfrm flipV="1">
              <a:off x="718" y="2447"/>
              <a:ext cx="0" cy="1319"/>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732" name="Line 44"/>
            <p:cNvSpPr>
              <a:spLocks noChangeShapeType="1"/>
            </p:cNvSpPr>
            <p:nvPr/>
          </p:nvSpPr>
          <p:spPr bwMode="auto">
            <a:xfrm>
              <a:off x="718" y="2447"/>
              <a:ext cx="2052"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grpSp>
      <p:sp>
        <p:nvSpPr>
          <p:cNvPr id="1010733" name="Text Box 45"/>
          <p:cNvSpPr txBox="1">
            <a:spLocks noChangeArrowheads="1"/>
          </p:cNvSpPr>
          <p:nvPr/>
        </p:nvSpPr>
        <p:spPr bwMode="auto">
          <a:xfrm>
            <a:off x="963613" y="2092325"/>
            <a:ext cx="5089525" cy="279400"/>
          </a:xfrm>
          <a:prstGeom prst="rect">
            <a:avLst/>
          </a:prstGeom>
          <a:solidFill>
            <a:srgbClr val="FFCC00"/>
          </a:solidFill>
          <a:ln w="57150">
            <a:solidFill>
              <a:schemeClr val="accent2"/>
            </a:solidFill>
            <a:miter lim="800000"/>
            <a:headEnd/>
            <a:tailEnd/>
          </a:ln>
        </p:spPr>
        <p:txBody>
          <a:bodyPr lIns="32004" tIns="16002" rIns="32004" bIns="16002"/>
          <a:lstStyle/>
          <a:p>
            <a:pPr algn="ctr" fontAlgn="base">
              <a:spcBef>
                <a:spcPct val="0"/>
              </a:spcBef>
              <a:spcAft>
                <a:spcPct val="0"/>
              </a:spcAft>
            </a:pPr>
            <a:r>
              <a:rPr lang="en-US" sz="1400" smtClean="0">
                <a:solidFill>
                  <a:srgbClr val="000000"/>
                </a:solidFill>
              </a:rPr>
              <a:t>Heat</a:t>
            </a:r>
          </a:p>
        </p:txBody>
      </p:sp>
      <p:sp>
        <p:nvSpPr>
          <p:cNvPr id="1010734" name="Text Box 46"/>
          <p:cNvSpPr txBox="1">
            <a:spLocks noChangeArrowheads="1"/>
          </p:cNvSpPr>
          <p:nvPr/>
        </p:nvSpPr>
        <p:spPr bwMode="auto">
          <a:xfrm>
            <a:off x="5851525" y="3138488"/>
            <a:ext cx="581025" cy="279400"/>
          </a:xfrm>
          <a:prstGeom prst="rect">
            <a:avLst/>
          </a:prstGeom>
          <a:solidFill>
            <a:schemeClr val="folHlink"/>
          </a:solidFill>
          <a:ln w="9525">
            <a:solidFill>
              <a:srgbClr val="000000"/>
            </a:solidFill>
            <a:miter lim="800000"/>
            <a:headEnd/>
            <a:tailEnd/>
          </a:ln>
        </p:spPr>
        <p:txBody>
          <a:bodyPr lIns="32004" tIns="16002" rIns="32004" bIns="16002"/>
          <a:lstStyle/>
          <a:p>
            <a:pPr fontAlgn="base">
              <a:spcBef>
                <a:spcPct val="0"/>
              </a:spcBef>
              <a:spcAft>
                <a:spcPct val="0"/>
              </a:spcAft>
            </a:pPr>
            <a:r>
              <a:rPr lang="en-US" sz="1400" smtClean="0">
                <a:solidFill>
                  <a:srgbClr val="000000"/>
                </a:solidFill>
              </a:rPr>
              <a:t>CO</a:t>
            </a:r>
            <a:r>
              <a:rPr lang="en-US" sz="1400" baseline="-25000" smtClean="0">
                <a:solidFill>
                  <a:srgbClr val="000000"/>
                </a:solidFill>
              </a:rPr>
              <a:t>2</a:t>
            </a:r>
            <a:endParaRPr lang="en-US" sz="1400" smtClean="0">
              <a:solidFill>
                <a:srgbClr val="000000"/>
              </a:solidFill>
            </a:endParaRPr>
          </a:p>
        </p:txBody>
      </p:sp>
      <p:grpSp>
        <p:nvGrpSpPr>
          <p:cNvPr id="1010735" name="Group 47"/>
          <p:cNvGrpSpPr>
            <a:grpSpLocks/>
          </p:cNvGrpSpPr>
          <p:nvPr/>
        </p:nvGrpSpPr>
        <p:grpSpPr bwMode="auto">
          <a:xfrm>
            <a:off x="7562850" y="5175250"/>
            <a:ext cx="500063" cy="814388"/>
            <a:chOff x="4895" y="3260"/>
            <a:chExt cx="184" cy="513"/>
          </a:xfrm>
        </p:grpSpPr>
        <p:sp>
          <p:nvSpPr>
            <p:cNvPr id="1010736" name="Line 48"/>
            <p:cNvSpPr>
              <a:spLocks noChangeShapeType="1"/>
            </p:cNvSpPr>
            <p:nvPr/>
          </p:nvSpPr>
          <p:spPr bwMode="auto">
            <a:xfrm flipV="1">
              <a:off x="5079" y="3260"/>
              <a:ext cx="0" cy="5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737" name="Line 49"/>
            <p:cNvSpPr>
              <a:spLocks noChangeShapeType="1"/>
            </p:cNvSpPr>
            <p:nvPr/>
          </p:nvSpPr>
          <p:spPr bwMode="auto">
            <a:xfrm flipH="1">
              <a:off x="4895" y="3260"/>
              <a:ext cx="184"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grpSp>
      <p:sp>
        <p:nvSpPr>
          <p:cNvPr id="1010738" name="Line 50"/>
          <p:cNvSpPr>
            <a:spLocks noChangeShapeType="1"/>
          </p:cNvSpPr>
          <p:nvPr/>
        </p:nvSpPr>
        <p:spPr bwMode="auto">
          <a:xfrm flipV="1">
            <a:off x="6434138" y="4824413"/>
            <a:ext cx="0" cy="17621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739" name="Text Box 51"/>
          <p:cNvSpPr txBox="1">
            <a:spLocks noChangeArrowheads="1"/>
          </p:cNvSpPr>
          <p:nvPr/>
        </p:nvSpPr>
        <p:spPr bwMode="auto">
          <a:xfrm>
            <a:off x="2546350" y="3662363"/>
            <a:ext cx="4224338" cy="279400"/>
          </a:xfrm>
          <a:prstGeom prst="rect">
            <a:avLst/>
          </a:prstGeom>
          <a:solidFill>
            <a:srgbClr val="FF7C80"/>
          </a:solidFill>
          <a:ln w="57150">
            <a:solidFill>
              <a:schemeClr val="accent2"/>
            </a:solidFill>
            <a:miter lim="800000"/>
            <a:headEnd/>
            <a:tailEnd/>
          </a:ln>
        </p:spPr>
        <p:txBody>
          <a:bodyPr lIns="32004" tIns="16002" rIns="32004" bIns="16002"/>
          <a:lstStyle/>
          <a:p>
            <a:pPr algn="ctr" fontAlgn="base">
              <a:spcBef>
                <a:spcPct val="0"/>
              </a:spcBef>
              <a:spcAft>
                <a:spcPct val="0"/>
              </a:spcAft>
            </a:pPr>
            <a:r>
              <a:rPr lang="en-US" sz="1400" b="1" i="1" smtClean="0">
                <a:solidFill>
                  <a:srgbClr val="000000"/>
                </a:solidFill>
              </a:rPr>
              <a:t>Synthetic Fuels</a:t>
            </a:r>
          </a:p>
        </p:txBody>
      </p:sp>
      <p:sp>
        <p:nvSpPr>
          <p:cNvPr id="1010740" name="Text Box 52"/>
          <p:cNvSpPr txBox="1">
            <a:spLocks noChangeArrowheads="1"/>
          </p:cNvSpPr>
          <p:nvPr/>
        </p:nvSpPr>
        <p:spPr bwMode="auto">
          <a:xfrm>
            <a:off x="963613" y="2616200"/>
            <a:ext cx="3311525" cy="279400"/>
          </a:xfrm>
          <a:prstGeom prst="rect">
            <a:avLst/>
          </a:prstGeom>
          <a:solidFill>
            <a:srgbClr val="FFCC00"/>
          </a:solidFill>
          <a:ln w="57150">
            <a:solidFill>
              <a:schemeClr val="accent2"/>
            </a:solidFill>
            <a:miter lim="800000"/>
            <a:headEnd/>
            <a:tailEnd/>
          </a:ln>
        </p:spPr>
        <p:txBody>
          <a:bodyPr lIns="32004" tIns="16002" rIns="32004" bIns="16002"/>
          <a:lstStyle/>
          <a:p>
            <a:pPr algn="ctr" fontAlgn="base">
              <a:spcBef>
                <a:spcPct val="0"/>
              </a:spcBef>
              <a:spcAft>
                <a:spcPct val="0"/>
              </a:spcAft>
            </a:pPr>
            <a:r>
              <a:rPr lang="en-US" sz="1400" smtClean="0">
                <a:solidFill>
                  <a:srgbClr val="000000"/>
                </a:solidFill>
              </a:rPr>
              <a:t>Solar-thermal</a:t>
            </a:r>
          </a:p>
        </p:txBody>
      </p:sp>
      <p:sp>
        <p:nvSpPr>
          <p:cNvPr id="1010741" name="Line 53"/>
          <p:cNvSpPr>
            <a:spLocks noChangeShapeType="1"/>
          </p:cNvSpPr>
          <p:nvPr/>
        </p:nvSpPr>
        <p:spPr bwMode="auto">
          <a:xfrm>
            <a:off x="2293938" y="5751513"/>
            <a:ext cx="0" cy="233362"/>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742" name="Line 54"/>
          <p:cNvSpPr>
            <a:spLocks noChangeShapeType="1"/>
          </p:cNvSpPr>
          <p:nvPr/>
        </p:nvSpPr>
        <p:spPr bwMode="auto">
          <a:xfrm>
            <a:off x="3414713" y="5607050"/>
            <a:ext cx="441325" cy="0"/>
          </a:xfrm>
          <a:prstGeom prst="line">
            <a:avLst/>
          </a:prstGeom>
          <a:noFill/>
          <a:ln w="38100">
            <a:solidFill>
              <a:schemeClr val="accent2"/>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2400" smtClean="0">
              <a:solidFill>
                <a:srgbClr val="000000"/>
              </a:solidFill>
            </a:endParaRPr>
          </a:p>
        </p:txBody>
      </p:sp>
      <p:sp>
        <p:nvSpPr>
          <p:cNvPr id="1010743" name="Line 55"/>
          <p:cNvSpPr>
            <a:spLocks noChangeShapeType="1"/>
          </p:cNvSpPr>
          <p:nvPr/>
        </p:nvSpPr>
        <p:spPr bwMode="auto">
          <a:xfrm>
            <a:off x="6010275" y="5592763"/>
            <a:ext cx="441325"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2400" smtClean="0">
              <a:solidFill>
                <a:srgbClr val="000000"/>
              </a:solidFill>
            </a:endParaRPr>
          </a:p>
        </p:txBody>
      </p:sp>
      <p:grpSp>
        <p:nvGrpSpPr>
          <p:cNvPr id="1010748" name="Group 60"/>
          <p:cNvGrpSpPr>
            <a:grpSpLocks/>
          </p:cNvGrpSpPr>
          <p:nvPr/>
        </p:nvGrpSpPr>
        <p:grpSpPr bwMode="auto">
          <a:xfrm>
            <a:off x="1806575" y="3857625"/>
            <a:ext cx="712788" cy="1598613"/>
            <a:chOff x="718" y="2447"/>
            <a:chExt cx="2052" cy="1319"/>
          </a:xfrm>
        </p:grpSpPr>
        <p:sp>
          <p:nvSpPr>
            <p:cNvPr id="1010749" name="Line 61"/>
            <p:cNvSpPr>
              <a:spLocks noChangeShapeType="1"/>
            </p:cNvSpPr>
            <p:nvPr/>
          </p:nvSpPr>
          <p:spPr bwMode="auto">
            <a:xfrm flipV="1">
              <a:off x="718" y="2447"/>
              <a:ext cx="0" cy="1319"/>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750" name="Line 62"/>
            <p:cNvSpPr>
              <a:spLocks noChangeShapeType="1"/>
            </p:cNvSpPr>
            <p:nvPr/>
          </p:nvSpPr>
          <p:spPr bwMode="auto">
            <a:xfrm>
              <a:off x="718" y="2447"/>
              <a:ext cx="2052"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grpSp>
      <p:grpSp>
        <p:nvGrpSpPr>
          <p:cNvPr id="1010751" name="Group 63"/>
          <p:cNvGrpSpPr>
            <a:grpSpLocks/>
          </p:cNvGrpSpPr>
          <p:nvPr/>
        </p:nvGrpSpPr>
        <p:grpSpPr bwMode="auto">
          <a:xfrm>
            <a:off x="6797675" y="3792538"/>
            <a:ext cx="950913" cy="1641475"/>
            <a:chOff x="4895" y="3260"/>
            <a:chExt cx="184" cy="513"/>
          </a:xfrm>
        </p:grpSpPr>
        <p:sp>
          <p:nvSpPr>
            <p:cNvPr id="1010752" name="Line 64"/>
            <p:cNvSpPr>
              <a:spLocks noChangeShapeType="1"/>
            </p:cNvSpPr>
            <p:nvPr/>
          </p:nvSpPr>
          <p:spPr bwMode="auto">
            <a:xfrm flipV="1">
              <a:off x="5079" y="3260"/>
              <a:ext cx="0" cy="5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sp>
          <p:nvSpPr>
            <p:cNvPr id="1010753" name="Line 65"/>
            <p:cNvSpPr>
              <a:spLocks noChangeShapeType="1"/>
            </p:cNvSpPr>
            <p:nvPr/>
          </p:nvSpPr>
          <p:spPr bwMode="auto">
            <a:xfrm flipH="1">
              <a:off x="4895" y="3260"/>
              <a:ext cx="184"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2400" smtClean="0">
                <a:solidFill>
                  <a:srgbClr val="000000"/>
                </a:solidFill>
              </a:endParaRPr>
            </a:p>
          </p:txBody>
        </p:sp>
      </p:grpSp>
    </p:spTree>
    <p:extLst>
      <p:ext uri="{BB962C8B-B14F-4D97-AF65-F5344CB8AC3E}">
        <p14:creationId xmlns:p14="http://schemas.microsoft.com/office/powerpoint/2010/main" val="42810306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TotalTime>
  <Words>677</Words>
  <Application>Microsoft Office PowerPoint</Application>
  <PresentationFormat>On-screen Show (4:3)</PresentationFormat>
  <Paragraphs>125</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Apex</vt:lpstr>
      <vt:lpstr>PowerPoint Presentation</vt:lpstr>
      <vt:lpstr>PowerPoint Presentation</vt:lpstr>
      <vt:lpstr>Junwang Tang </vt:lpstr>
      <vt:lpstr>Biography</vt:lpstr>
      <vt:lpstr>Research Interests</vt:lpstr>
      <vt:lpstr>Solar Hydrogen Synthesis</vt:lpstr>
      <vt:lpstr>PowerPoint Presentation</vt:lpstr>
      <vt:lpstr>Hydrogen production – benchmark processes for solar technologies</vt:lpstr>
      <vt:lpstr>Energy Routes</vt:lpstr>
      <vt:lpstr>Principle of the solar fuel production</vt:lpstr>
      <vt:lpstr>CO2 Reduction by solar heating of state of the art processes like steam methane reforming and coal gasification</vt:lpstr>
      <vt:lpstr>Efficiency comparison for solar hydrogen production from water</vt:lpstr>
      <vt:lpstr>Related Journals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Junwang Tang</dc:title>
  <dc:creator>Naga Divya Tirumalaraju</dc:creator>
  <cp:lastModifiedBy>Naga Divya Tirumalaraju</cp:lastModifiedBy>
  <cp:revision>11</cp:revision>
  <dcterms:created xsi:type="dcterms:W3CDTF">2006-08-16T00:00:00Z</dcterms:created>
  <dcterms:modified xsi:type="dcterms:W3CDTF">2015-09-18T12:08:09Z</dcterms:modified>
</cp:coreProperties>
</file>