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18"/>
  </p:notesMasterIdLst>
  <p:sldIdLst>
    <p:sldId id="451" r:id="rId3"/>
    <p:sldId id="420" r:id="rId4"/>
    <p:sldId id="421" r:id="rId5"/>
    <p:sldId id="333" r:id="rId6"/>
    <p:sldId id="444" r:id="rId7"/>
    <p:sldId id="346" r:id="rId8"/>
    <p:sldId id="447" r:id="rId9"/>
    <p:sldId id="448" r:id="rId10"/>
    <p:sldId id="449" r:id="rId11"/>
    <p:sldId id="424" r:id="rId12"/>
    <p:sldId id="425" r:id="rId13"/>
    <p:sldId id="445" r:id="rId14"/>
    <p:sldId id="455" r:id="rId15"/>
    <p:sldId id="456" r:id="rId16"/>
    <p:sldId id="45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pet028" initials="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94" autoAdjust="0"/>
  </p:normalViewPr>
  <p:slideViewPr>
    <p:cSldViewPr snapToGrid="0" snapToObjects="1">
      <p:cViewPr varScale="1">
        <p:scale>
          <a:sx n="52" d="100"/>
          <a:sy n="52" d="100"/>
        </p:scale>
        <p:origin x="-189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48432-77F3-5B4F-ABCF-5F0A2FB9B5CD}" type="datetimeFigureOut">
              <a:rPr lang="en-US" smtClean="0"/>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AC6841-A6F5-C746-A047-0CCD7D0D659B}" type="slidenum">
              <a:rPr lang="en-US" smtClean="0"/>
              <a:pPr/>
              <a:t>‹#›</a:t>
            </a:fld>
            <a:endParaRPr lang="en-US"/>
          </a:p>
        </p:txBody>
      </p:sp>
    </p:spTree>
    <p:extLst>
      <p:ext uri="{BB962C8B-B14F-4D97-AF65-F5344CB8AC3E}">
        <p14:creationId xmlns:p14="http://schemas.microsoft.com/office/powerpoint/2010/main" val="995736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bi.auckland.ac.nz/en/about/our-research/projects/animate-technologie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25513"/>
            <a:fld id="{1B3C8A31-7306-48C7-8EAA-96C1A8A1022D}" type="slidenum">
              <a:rPr lang="en-AU" smtClean="0"/>
              <a:pPr defTabSz="925513"/>
              <a:t>2</a:t>
            </a:fld>
            <a:endParaRPr lang="en-AU"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mtClean="0"/>
              <a:t>already be familiar with, some new (questions, discussions, email papers)</a:t>
            </a:r>
            <a:endParaRPr lang="en-AU" smtClean="0"/>
          </a:p>
        </p:txBody>
      </p:sp>
    </p:spTree>
    <p:extLst>
      <p:ext uri="{BB962C8B-B14F-4D97-AF65-F5344CB8AC3E}">
        <p14:creationId xmlns:p14="http://schemas.microsoft.com/office/powerpoint/2010/main" val="323505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Mark </a:t>
            </a:r>
            <a:r>
              <a:rPr lang="en-US" dirty="0" err="1" smtClean="0"/>
              <a:t>Sagar</a:t>
            </a:r>
            <a:r>
              <a:rPr lang="en-US" dirty="0" smtClean="0"/>
              <a:t>, Bret </a:t>
            </a:r>
            <a:r>
              <a:rPr lang="en-US" dirty="0" err="1" smtClean="0"/>
              <a:t>Talfer</a:t>
            </a:r>
            <a:r>
              <a:rPr lang="en-US" dirty="0" smtClean="0"/>
              <a:t> &amp; Kristine </a:t>
            </a:r>
            <a:r>
              <a:rPr lang="en-US" dirty="0" err="1" smtClean="0"/>
              <a:t>Weibels</a:t>
            </a:r>
            <a:endParaRPr lang="en-US" dirty="0" smtClean="0"/>
          </a:p>
          <a:p>
            <a:r>
              <a:rPr lang="en-US" sz="1200" b="0" dirty="0" smtClean="0">
                <a:latin typeface="Times New Roman" pitchFamily="18" charset="0"/>
                <a:cs typeface="Times New Roman" pitchFamily="18" charset="0"/>
              </a:rPr>
              <a:t>In collaboration with the Laboratory for Animate Technologies  (human-computer interaction)</a:t>
            </a:r>
            <a:endParaRPr lang="en-US" dirty="0" smtClean="0"/>
          </a:p>
          <a:p>
            <a:r>
              <a:rPr lang="en-US" b="1" dirty="0" smtClean="0"/>
              <a:t>Biography</a:t>
            </a:r>
          </a:p>
          <a:p>
            <a:r>
              <a:rPr lang="en-US" dirty="0" smtClean="0"/>
              <a:t>Mark </a:t>
            </a:r>
            <a:r>
              <a:rPr lang="en-US" dirty="0" err="1" smtClean="0"/>
              <a:t>Sagar</a:t>
            </a:r>
            <a:r>
              <a:rPr lang="en-US" dirty="0" smtClean="0"/>
              <a:t> is the director of </a:t>
            </a:r>
            <a:r>
              <a:rPr lang="en-US" dirty="0" smtClean="0">
                <a:hlinkClick r:id="rId3"/>
              </a:rPr>
              <a:t>The Laboratory for Animate Technologies</a:t>
            </a:r>
            <a:r>
              <a:rPr lang="en-US" dirty="0" smtClean="0"/>
              <a:t> based at the Auckland Bioengineering Institute.</a:t>
            </a:r>
          </a:p>
          <a:p>
            <a:r>
              <a:rPr lang="en-US" dirty="0" smtClean="0"/>
              <a:t>The laboratory is creating interactive autonomously animated systems which will help define the next generation of human-computer interaction and facial animation.</a:t>
            </a:r>
          </a:p>
          <a:p>
            <a:r>
              <a:rPr lang="en-US" dirty="0" smtClean="0"/>
              <a:t>Academy Award winner Associate Professor </a:t>
            </a:r>
            <a:r>
              <a:rPr lang="en-US" dirty="0" err="1" smtClean="0"/>
              <a:t>Sagar</a:t>
            </a:r>
            <a:r>
              <a:rPr lang="en-US" dirty="0" smtClean="0"/>
              <a:t> previously worked as the Special Projects Supervisor at </a:t>
            </a:r>
            <a:r>
              <a:rPr lang="en-US" dirty="0" err="1" smtClean="0"/>
              <a:t>Weta</a:t>
            </a:r>
            <a:r>
              <a:rPr lang="en-US" dirty="0" smtClean="0"/>
              <a:t> Digital. He was involved with the creation of technology for the digital characters in blockbusters such Avatar, King Kong, and Spiderman 2.</a:t>
            </a:r>
          </a:p>
          <a:p>
            <a:r>
              <a:rPr lang="en-US" dirty="0" smtClean="0"/>
              <a:t>His pioneering work in computer-generated faces was </a:t>
            </a:r>
            <a:r>
              <a:rPr lang="en-US" dirty="0" err="1" smtClean="0"/>
              <a:t>recognised</a:t>
            </a:r>
            <a:r>
              <a:rPr lang="en-US" dirty="0" smtClean="0"/>
              <a:t> with two consecutive Oscars at the 2010 and 2011 Sci-tech awards, a branch of the Academy Awards that </a:t>
            </a:r>
            <a:r>
              <a:rPr lang="en-US" dirty="0" err="1" smtClean="0"/>
              <a:t>recognises</a:t>
            </a:r>
            <a:r>
              <a:rPr lang="en-US" dirty="0" smtClean="0"/>
              <a:t> movie science and technological achievements.</a:t>
            </a:r>
          </a:p>
          <a:p>
            <a:r>
              <a:rPr lang="en-US" dirty="0" smtClean="0"/>
              <a:t>The former medical researcher started his career building computer simulations of the human eye for virtual surgery. He has a Bachelor of Science and a PhD in Engineering from the University of Auckland.</a:t>
            </a:r>
          </a:p>
          <a:p>
            <a:r>
              <a:rPr lang="en-US" dirty="0" smtClean="0"/>
              <a:t>Associate Professor </a:t>
            </a:r>
            <a:r>
              <a:rPr lang="en-US" dirty="0" err="1" smtClean="0"/>
              <a:t>Sagar’s</a:t>
            </a:r>
            <a:r>
              <a:rPr lang="en-US" dirty="0" smtClean="0"/>
              <a:t> postgraduate research involved a landmark study in how to develop an anatomically correct virtual eye and realistic models of biomechanically simulated anatomy. It was one of the first examples of how lifelike human features could be created on a screen by combining computer graphics with mathematics and human physiology.</a:t>
            </a:r>
          </a:p>
          <a:p>
            <a:r>
              <a:rPr lang="en-US" dirty="0" smtClean="0"/>
              <a:t>Associate Professor </a:t>
            </a:r>
            <a:r>
              <a:rPr lang="en-US" dirty="0" err="1" smtClean="0"/>
              <a:t>Sagar</a:t>
            </a:r>
            <a:r>
              <a:rPr lang="en-US" dirty="0" smtClean="0"/>
              <a:t> is a recipient of the University of Auckland’s 2012 Distinguished Alumni Award.</a:t>
            </a:r>
          </a:p>
          <a:p>
            <a:endParaRPr lang="en-US" dirty="0"/>
          </a:p>
        </p:txBody>
      </p:sp>
      <p:sp>
        <p:nvSpPr>
          <p:cNvPr id="4" name="Slide Number Placeholder 3"/>
          <p:cNvSpPr>
            <a:spLocks noGrp="1"/>
          </p:cNvSpPr>
          <p:nvPr>
            <p:ph type="sldNum" sz="quarter" idx="10"/>
          </p:nvPr>
        </p:nvSpPr>
        <p:spPr/>
        <p:txBody>
          <a:bodyPr/>
          <a:lstStyle/>
          <a:p>
            <a:fld id="{B7AC6841-A6F5-C746-A047-0CCD7D0D659B}" type="slidenum">
              <a:rPr lang="en-US" smtClean="0"/>
              <a:pPr/>
              <a:t>3</a:t>
            </a:fld>
            <a:endParaRPr lang="en-US"/>
          </a:p>
        </p:txBody>
      </p:sp>
    </p:spTree>
    <p:extLst>
      <p:ext uri="{BB962C8B-B14F-4D97-AF65-F5344CB8AC3E}">
        <p14:creationId xmlns:p14="http://schemas.microsoft.com/office/powerpoint/2010/main" val="205010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A549CC3B-8335-4C7E-86F9-B2DA8C4731AE}"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AU" smtClean="0">
              <a:latin typeface="Arial" pitchFamily="34" charset="0"/>
              <a:cs typeface="Arial" pitchFamily="34" charset="0"/>
            </a:endParaRPr>
          </a:p>
        </p:txBody>
      </p:sp>
    </p:spTree>
    <p:extLst>
      <p:ext uri="{BB962C8B-B14F-4D97-AF65-F5344CB8AC3E}">
        <p14:creationId xmlns:p14="http://schemas.microsoft.com/office/powerpoint/2010/main" val="38433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25513"/>
            <a:fld id="{8AB2743C-7081-4C06-8F31-71916F46E8DA}" type="slidenum">
              <a:rPr lang="en-AU" smtClean="0"/>
              <a:pPr defTabSz="925513"/>
              <a:t>7</a:t>
            </a:fld>
            <a:endParaRPr lang="en-AU"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mtClean="0"/>
              <a:t>already be familiar with, some new (questions, discussions, email papers)</a:t>
            </a:r>
            <a:endParaRPr lang="en-AU" smtClean="0"/>
          </a:p>
        </p:txBody>
      </p:sp>
    </p:spTree>
    <p:extLst>
      <p:ext uri="{BB962C8B-B14F-4D97-AF65-F5344CB8AC3E}">
        <p14:creationId xmlns:p14="http://schemas.microsoft.com/office/powerpoint/2010/main" val="76297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defTabSz="925513"/>
            <a:fld id="{A416F96F-BA46-4B07-8FAF-86F9A4DB5B1C}" type="slidenum">
              <a:rPr lang="en-AU" smtClean="0"/>
              <a:pPr defTabSz="925513"/>
              <a:t>10</a:t>
            </a:fld>
            <a:endParaRPr lang="en-AU"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NZ" dirty="0" smtClean="0"/>
              <a:t>My 1</a:t>
            </a:r>
            <a:r>
              <a:rPr lang="en-NZ" baseline="30000" dirty="0" smtClean="0"/>
              <a:t>st</a:t>
            </a:r>
            <a:r>
              <a:rPr lang="en-NZ" dirty="0" smtClean="0"/>
              <a:t> brain </a:t>
            </a:r>
            <a:r>
              <a:rPr lang="en-NZ" smtClean="0"/>
              <a:t>imaging study</a:t>
            </a:r>
            <a:endParaRPr lang="en-GB" dirty="0" smtClean="0"/>
          </a:p>
        </p:txBody>
      </p:sp>
    </p:spTree>
    <p:extLst>
      <p:ext uri="{BB962C8B-B14F-4D97-AF65-F5344CB8AC3E}">
        <p14:creationId xmlns:p14="http://schemas.microsoft.com/office/powerpoint/2010/main" val="141234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smtClean="0">
              <a:latin typeface="Arial" panose="020B0604020202020204" pitchFamily="34" charset="0"/>
              <a:cs typeface="Arial" panose="020B0604020202020204"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800">
                <a:solidFill>
                  <a:schemeClr val="tx1"/>
                </a:solidFill>
                <a:latin typeface="Comic Sans MS" panose="030F0702030302020204" pitchFamily="66" charset="0"/>
              </a:defRPr>
            </a:lvl1pPr>
            <a:lvl2pPr marL="742950" indent="-285750" defTabSz="925513">
              <a:defRPr sz="2800">
                <a:solidFill>
                  <a:schemeClr val="tx1"/>
                </a:solidFill>
                <a:latin typeface="Comic Sans MS" panose="030F0702030302020204" pitchFamily="66" charset="0"/>
              </a:defRPr>
            </a:lvl2pPr>
            <a:lvl3pPr marL="1143000" indent="-228600" defTabSz="925513">
              <a:defRPr sz="2800">
                <a:solidFill>
                  <a:schemeClr val="tx1"/>
                </a:solidFill>
                <a:latin typeface="Comic Sans MS" panose="030F0702030302020204" pitchFamily="66" charset="0"/>
              </a:defRPr>
            </a:lvl3pPr>
            <a:lvl4pPr marL="1600200" indent="-228600" defTabSz="925513">
              <a:defRPr sz="2800">
                <a:solidFill>
                  <a:schemeClr val="tx1"/>
                </a:solidFill>
                <a:latin typeface="Comic Sans MS" panose="030F0702030302020204" pitchFamily="66" charset="0"/>
              </a:defRPr>
            </a:lvl4pPr>
            <a:lvl5pPr marL="2057400" indent="-228600" defTabSz="925513">
              <a:defRPr sz="2800">
                <a:solidFill>
                  <a:schemeClr val="tx1"/>
                </a:solidFill>
                <a:latin typeface="Comic Sans MS" panose="030F0702030302020204" pitchFamily="66" charset="0"/>
              </a:defRPr>
            </a:lvl5pPr>
            <a:lvl6pPr marL="2514600" indent="-228600" defTabSz="925513" eaLnBrk="0" fontAlgn="base" hangingPunct="0">
              <a:spcBef>
                <a:spcPct val="0"/>
              </a:spcBef>
              <a:spcAft>
                <a:spcPct val="0"/>
              </a:spcAft>
              <a:defRPr sz="2800">
                <a:solidFill>
                  <a:schemeClr val="tx1"/>
                </a:solidFill>
                <a:latin typeface="Comic Sans MS" panose="030F0702030302020204" pitchFamily="66" charset="0"/>
              </a:defRPr>
            </a:lvl6pPr>
            <a:lvl7pPr marL="2971800" indent="-228600" defTabSz="925513" eaLnBrk="0" fontAlgn="base" hangingPunct="0">
              <a:spcBef>
                <a:spcPct val="0"/>
              </a:spcBef>
              <a:spcAft>
                <a:spcPct val="0"/>
              </a:spcAft>
              <a:defRPr sz="2800">
                <a:solidFill>
                  <a:schemeClr val="tx1"/>
                </a:solidFill>
                <a:latin typeface="Comic Sans MS" panose="030F0702030302020204" pitchFamily="66" charset="0"/>
              </a:defRPr>
            </a:lvl7pPr>
            <a:lvl8pPr marL="3429000" indent="-228600" defTabSz="925513" eaLnBrk="0" fontAlgn="base" hangingPunct="0">
              <a:spcBef>
                <a:spcPct val="0"/>
              </a:spcBef>
              <a:spcAft>
                <a:spcPct val="0"/>
              </a:spcAft>
              <a:defRPr sz="2800">
                <a:solidFill>
                  <a:schemeClr val="tx1"/>
                </a:solidFill>
                <a:latin typeface="Comic Sans MS" panose="030F0702030302020204" pitchFamily="66" charset="0"/>
              </a:defRPr>
            </a:lvl8pPr>
            <a:lvl9pPr marL="3886200" indent="-228600" defTabSz="925513" eaLnBrk="0" fontAlgn="base" hangingPunct="0">
              <a:spcBef>
                <a:spcPct val="0"/>
              </a:spcBef>
              <a:spcAft>
                <a:spcPct val="0"/>
              </a:spcAft>
              <a:defRPr sz="2800">
                <a:solidFill>
                  <a:schemeClr val="tx1"/>
                </a:solidFill>
                <a:latin typeface="Comic Sans MS" panose="030F0702030302020204" pitchFamily="66" charset="0"/>
              </a:defRPr>
            </a:lvl9pPr>
          </a:lstStyle>
          <a:p>
            <a:fld id="{68E1C43E-DB67-460B-A4A4-C624A29956FE}" type="slidenum">
              <a:rPr lang="fr-FR" altLang="en-US" sz="1200">
                <a:latin typeface="Arial" panose="020B0604020202020204" pitchFamily="34" charset="0"/>
                <a:cs typeface="Arial" panose="020B0604020202020204" pitchFamily="34" charset="0"/>
              </a:rPr>
              <a:pPr/>
              <a:t>12</a:t>
            </a:fld>
            <a:endParaRPr lang="fr-FR"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05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AU" smtClean="0"/>
              <a:t>Click to edit Master subtitle style</a:t>
            </a:r>
            <a:endParaRPr kumimoji="0" lang="en-US"/>
          </a:p>
        </p:txBody>
      </p:sp>
      <p:sp>
        <p:nvSpPr>
          <p:cNvPr id="28" name="Date Placeholder 27"/>
          <p:cNvSpPr>
            <a:spLocks noGrp="1"/>
          </p:cNvSpPr>
          <p:nvPr>
            <p:ph type="dt" sz="half" idx="10"/>
          </p:nvPr>
        </p:nvSpPr>
        <p:spPr/>
        <p:txBody>
          <a:bodyPr/>
          <a:lstStyle/>
          <a:p>
            <a:fld id="{654A6182-43D4-4CB0-AFF8-09CD3A6BB77A}" type="datetime1">
              <a:rPr lang="en-US" smtClean="0"/>
              <a:pPr/>
              <a:t>10/13/2015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3E0200B-5F3E-EF47-ABAA-553DF195D02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AU"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p>
            <a:fld id="{F5B4DDEC-E666-4301-80FD-5EE2A3B41A7B}" type="datetime1">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0200B-5F3E-EF47-ABAA-553DF195D0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p>
            <a:fld id="{6161DF95-0EFD-4F46-8D89-26EB12BE3ABA}" type="datetime1">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0200B-5F3E-EF47-ABAA-553DF195D02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Growing-Up_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24625" y="5724525"/>
            <a:ext cx="2532063"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Koru graphic_v2.pdf"/>
          <p:cNvPicPr>
            <a:picLocks noChangeAspect="1"/>
          </p:cNvPicPr>
          <p:nvPr userDrawn="1"/>
        </p:nvPicPr>
        <p:blipFill>
          <a:blip r:embed="rId3">
            <a:extLst>
              <a:ext uri="{28A0092B-C50C-407E-A947-70E740481C1C}">
                <a14:useLocalDpi xmlns:a14="http://schemas.microsoft.com/office/drawing/2010/main" val="0"/>
              </a:ext>
            </a:extLst>
          </a:blip>
          <a:srcRect l="7655" b="18889"/>
          <a:stretch>
            <a:fillRect/>
          </a:stretch>
        </p:blipFill>
        <p:spPr bwMode="auto">
          <a:xfrm>
            <a:off x="0" y="1295400"/>
            <a:ext cx="36766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subTitle" idx="1"/>
          </p:nvPr>
        </p:nvSpPr>
        <p:spPr>
          <a:xfrm>
            <a:off x="3505200" y="1619250"/>
            <a:ext cx="5399087" cy="719138"/>
          </a:xfrm>
        </p:spPr>
        <p:txBody>
          <a:bodyPr/>
          <a:lstStyle>
            <a:lvl1pPr marL="0" indent="0" algn="r">
              <a:buFontTx/>
              <a:buNone/>
              <a:defRPr sz="1100">
                <a:latin typeface="Verdana"/>
                <a:cs typeface="Verdana"/>
              </a:defRPr>
            </a:lvl1pPr>
          </a:lstStyle>
          <a:p>
            <a:r>
              <a:rPr lang="en-US" smtClean="0"/>
              <a:t>Click to edit Master subtitle style</a:t>
            </a:r>
            <a:endParaRPr lang="en-NZ" dirty="0"/>
          </a:p>
        </p:txBody>
      </p:sp>
      <p:sp>
        <p:nvSpPr>
          <p:cNvPr id="4102" name="Rectangle 6"/>
          <p:cNvSpPr>
            <a:spLocks noGrp="1" noChangeArrowheads="1"/>
          </p:cNvSpPr>
          <p:nvPr>
            <p:ph type="ctrTitle"/>
          </p:nvPr>
        </p:nvSpPr>
        <p:spPr>
          <a:xfrm>
            <a:off x="3505200" y="990600"/>
            <a:ext cx="5399087" cy="569913"/>
          </a:xfrm>
        </p:spPr>
        <p:txBody>
          <a:bodyPr anchor="t"/>
          <a:lstStyle>
            <a:lvl1pPr algn="r">
              <a:defRPr>
                <a:solidFill>
                  <a:srgbClr val="646464"/>
                </a:solidFill>
                <a:latin typeface="Verdana"/>
                <a:cs typeface="Verdana"/>
              </a:defRPr>
            </a:lvl1pPr>
          </a:lstStyle>
          <a:p>
            <a:r>
              <a:rPr lang="en-US" smtClean="0"/>
              <a:t>Click to edit Master title style</a:t>
            </a:r>
            <a:endParaRPr lang="en-NZ" dirty="0"/>
          </a:p>
        </p:txBody>
      </p:sp>
    </p:spTree>
    <p:extLst>
      <p:ext uri="{BB962C8B-B14F-4D97-AF65-F5344CB8AC3E}">
        <p14:creationId xmlns:p14="http://schemas.microsoft.com/office/powerpoint/2010/main" val="466602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48817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328041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539750" y="1619250"/>
            <a:ext cx="3921125" cy="4114800"/>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13275" y="1619250"/>
            <a:ext cx="3921125" cy="4114800"/>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5954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Title 1"/>
          <p:cNvSpPr>
            <a:spLocks noGrp="1"/>
          </p:cNvSpPr>
          <p:nvPr>
            <p:ph type="title"/>
          </p:nvPr>
        </p:nvSpPr>
        <p:spPr>
          <a:xfrm>
            <a:off x="539750" y="449263"/>
            <a:ext cx="5791200" cy="685800"/>
          </a:xfrm>
        </p:spPr>
        <p:txBody>
          <a:bodyPr/>
          <a:lstStyle/>
          <a:p>
            <a:r>
              <a:rPr lang="en-US" smtClean="0"/>
              <a:t>Click to edit Master title style</a:t>
            </a:r>
            <a:endParaRPr lang="en-NZ"/>
          </a:p>
        </p:txBody>
      </p:sp>
    </p:spTree>
    <p:extLst>
      <p:ext uri="{BB962C8B-B14F-4D97-AF65-F5344CB8AC3E}">
        <p14:creationId xmlns:p14="http://schemas.microsoft.com/office/powerpoint/2010/main" val="1221282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dirty="0"/>
          </a:p>
        </p:txBody>
      </p:sp>
    </p:spTree>
    <p:extLst>
      <p:ext uri="{BB962C8B-B14F-4D97-AF65-F5344CB8AC3E}">
        <p14:creationId xmlns:p14="http://schemas.microsoft.com/office/powerpoint/2010/main" val="3853515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713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86322"/>
            <a:ext cx="4922852" cy="581016"/>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1500173"/>
            <a:ext cx="4922852" cy="3227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dirty="0"/>
          </a:p>
        </p:txBody>
      </p:sp>
      <p:sp>
        <p:nvSpPr>
          <p:cNvPr id="4" name="Text Placeholder 3"/>
          <p:cNvSpPr>
            <a:spLocks noGrp="1"/>
          </p:cNvSpPr>
          <p:nvPr>
            <p:ph type="body" sz="half" idx="2"/>
          </p:nvPr>
        </p:nvSpPr>
        <p:spPr>
          <a:xfrm>
            <a:off x="1792288" y="5357826"/>
            <a:ext cx="4922852" cy="642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894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4" name="Date Placeholder 3"/>
          <p:cNvSpPr>
            <a:spLocks noGrp="1"/>
          </p:cNvSpPr>
          <p:nvPr>
            <p:ph type="dt" sz="half" idx="10"/>
          </p:nvPr>
        </p:nvSpPr>
        <p:spPr/>
        <p:txBody>
          <a:bodyPr/>
          <a:lstStyle/>
          <a:p>
            <a:fld id="{B388FC3C-9C8F-4522-BDB1-01CD26034D5C}" type="datetime1">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0200B-5F3E-EF47-ABAA-553DF195D02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3"/>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Rectangle 14"/>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15"/>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E017FC92-B45E-4085-93E3-C6EB287411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AU" smtClean="0"/>
              <a:t>Click to edit Master text styles</a:t>
            </a:r>
          </a:p>
        </p:txBody>
      </p:sp>
      <p:sp>
        <p:nvSpPr>
          <p:cNvPr id="4" name="Date Placeholder 3"/>
          <p:cNvSpPr>
            <a:spLocks noGrp="1"/>
          </p:cNvSpPr>
          <p:nvPr>
            <p:ph type="dt" sz="half" idx="10"/>
          </p:nvPr>
        </p:nvSpPr>
        <p:spPr/>
        <p:txBody>
          <a:bodyPr/>
          <a:lstStyle/>
          <a:p>
            <a:fld id="{D4D00DA3-10AB-4217-B318-70BB527FEF1D}" type="datetime1">
              <a:rPr lang="en-US" smtClean="0"/>
              <a:pPr/>
              <a:t>10/13/2015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3E0200B-5F3E-EF47-ABAA-553DF195D02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5" name="Date Placeholder 4"/>
          <p:cNvSpPr>
            <a:spLocks noGrp="1"/>
          </p:cNvSpPr>
          <p:nvPr>
            <p:ph type="dt" sz="half" idx="10"/>
          </p:nvPr>
        </p:nvSpPr>
        <p:spPr/>
        <p:txBody>
          <a:bodyPr/>
          <a:lstStyle/>
          <a:p>
            <a:fld id="{C6F99A0B-DCEA-454D-8A41-1CD48644B0C4}" type="datetime1">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0200B-5F3E-EF47-ABAA-553DF195D02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AU"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AU" smtClean="0"/>
              <a:t>Click to edit Master text styles</a:t>
            </a:r>
          </a:p>
        </p:txBody>
      </p:sp>
      <p:sp>
        <p:nvSpPr>
          <p:cNvPr id="7" name="Date Placeholder 6"/>
          <p:cNvSpPr>
            <a:spLocks noGrp="1"/>
          </p:cNvSpPr>
          <p:nvPr>
            <p:ph type="dt" sz="half" idx="10"/>
          </p:nvPr>
        </p:nvSpPr>
        <p:spPr/>
        <p:txBody>
          <a:bodyPr/>
          <a:lstStyle/>
          <a:p>
            <a:fld id="{32430C8B-9F8C-4FE9-8043-69212A81FC75}" type="datetime1">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0200B-5F3E-EF47-ABAA-553DF195D02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Date Placeholder 2"/>
          <p:cNvSpPr>
            <a:spLocks noGrp="1"/>
          </p:cNvSpPr>
          <p:nvPr>
            <p:ph type="dt" sz="half" idx="10"/>
          </p:nvPr>
        </p:nvSpPr>
        <p:spPr/>
        <p:txBody>
          <a:bodyPr/>
          <a:lstStyle/>
          <a:p>
            <a:fld id="{0B8F6242-8651-4372-B9EC-B5C9B248F502}" type="datetime1">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0200B-5F3E-EF47-ABAA-553DF195D0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CE0DD-7B80-45C4-B4FD-F8493BBD5749}" type="datetime1">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E0200B-5F3E-EF47-ABAA-553DF195D0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AU"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AU" smtClean="0"/>
              <a:t>Click to edit Master text styles</a:t>
            </a:r>
          </a:p>
        </p:txBody>
      </p:sp>
      <p:sp>
        <p:nvSpPr>
          <p:cNvPr id="5" name="Date Placeholder 4"/>
          <p:cNvSpPr>
            <a:spLocks noGrp="1"/>
          </p:cNvSpPr>
          <p:nvPr>
            <p:ph type="dt" sz="half" idx="10"/>
          </p:nvPr>
        </p:nvSpPr>
        <p:spPr/>
        <p:txBody>
          <a:bodyPr/>
          <a:lstStyle/>
          <a:p>
            <a:fld id="{54E80CCF-7323-4B6E-BAE4-D4A6F11B29F5}" type="datetime1">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0200B-5F3E-EF47-ABAA-553DF195D02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AU"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AU" smtClean="0"/>
              <a:t>Click to edit Master text styles</a:t>
            </a:r>
          </a:p>
        </p:txBody>
      </p:sp>
      <p:sp>
        <p:nvSpPr>
          <p:cNvPr id="5" name="Date Placeholder 4"/>
          <p:cNvSpPr>
            <a:spLocks noGrp="1"/>
          </p:cNvSpPr>
          <p:nvPr>
            <p:ph type="dt" sz="half" idx="10"/>
          </p:nvPr>
        </p:nvSpPr>
        <p:spPr/>
        <p:txBody>
          <a:bodyPr/>
          <a:lstStyle/>
          <a:p>
            <a:fld id="{FA029E79-377B-4432-8D0C-209FDA678ECC}" type="datetime1">
              <a:rPr lang="en-US" smtClean="0"/>
              <a:pPr/>
              <a:t>10/13/2015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3E0200B-5F3E-EF47-ABAA-553DF195D02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AU"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AU" dirty="0"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AU" smtClean="0"/>
              <a:t>Click to edit Master text styles</a:t>
            </a:r>
          </a:p>
          <a:p>
            <a:pPr lvl="1" eaLnBrk="1" latinLnBrk="0" hangingPunct="1"/>
            <a:r>
              <a:rPr kumimoji="0" lang="en-AU" smtClean="0"/>
              <a:t>Second level</a:t>
            </a:r>
          </a:p>
          <a:p>
            <a:pPr lvl="2" eaLnBrk="1" latinLnBrk="0" hangingPunct="1"/>
            <a:r>
              <a:rPr kumimoji="0" lang="en-AU" smtClean="0"/>
              <a:t>Third level</a:t>
            </a:r>
          </a:p>
          <a:p>
            <a:pPr lvl="3" eaLnBrk="1" latinLnBrk="0" hangingPunct="1"/>
            <a:r>
              <a:rPr kumimoji="0" lang="en-AU" smtClean="0"/>
              <a:t>Fourth level</a:t>
            </a:r>
          </a:p>
          <a:p>
            <a:pPr lvl="4" eaLnBrk="1" latinLnBrk="0" hangingPunct="1"/>
            <a:r>
              <a:rPr kumimoji="0" lang="en-AU"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508551D-3F89-4ED3-BA55-A228E65ED7FA}" type="datetime1">
              <a:rPr lang="en-US" smtClean="0"/>
              <a:pPr/>
              <a:t>10/13/2015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3E0200B-5F3E-EF47-ABAA-553DF195D0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800" b="1" kern="1200">
          <a:solidFill>
            <a:schemeClr val="accent1"/>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Growing Up in NZ koru shape.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1613" y="5164138"/>
            <a:ext cx="72866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13"/>
          <p:cNvGrpSpPr>
            <a:grpSpLocks/>
          </p:cNvGrpSpPr>
          <p:nvPr/>
        </p:nvGrpSpPr>
        <p:grpSpPr bwMode="auto">
          <a:xfrm rot="10800000">
            <a:off x="381000" y="341313"/>
            <a:ext cx="8763000" cy="877887"/>
            <a:chOff x="1" y="341312"/>
            <a:chExt cx="8762999" cy="877888"/>
          </a:xfrm>
        </p:grpSpPr>
        <p:sp>
          <p:nvSpPr>
            <p:cNvPr id="12" name="Oval 11"/>
            <p:cNvSpPr/>
            <p:nvPr userDrawn="1"/>
          </p:nvSpPr>
          <p:spPr>
            <a:xfrm>
              <a:off x="7885112" y="341312"/>
              <a:ext cx="914400" cy="877888"/>
            </a:xfrm>
            <a:prstGeom prst="ellipse">
              <a:avLst/>
            </a:prstGeom>
            <a:solidFill>
              <a:srgbClr val="43A8C4"/>
            </a:solidFill>
            <a:ln>
              <a:solidFill>
                <a:srgbClr val="43A8C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sp>
          <p:nvSpPr>
            <p:cNvPr id="13" name="Rectangle 12"/>
            <p:cNvSpPr/>
            <p:nvPr userDrawn="1"/>
          </p:nvSpPr>
          <p:spPr>
            <a:xfrm>
              <a:off x="1" y="341312"/>
              <a:ext cx="8305800" cy="877887"/>
            </a:xfrm>
            <a:prstGeom prst="rect">
              <a:avLst/>
            </a:prstGeom>
            <a:gradFill>
              <a:gsLst>
                <a:gs pos="0">
                  <a:srgbClr val="035247"/>
                </a:gs>
                <a:gs pos="36000">
                  <a:srgbClr val="43A8C4"/>
                </a:gs>
              </a:gsLst>
              <a:lin ang="18720000" scaled="0"/>
            </a:gradFill>
            <a:ln>
              <a:gradFill flip="none" rotWithShape="1">
                <a:gsLst>
                  <a:gs pos="1000">
                    <a:srgbClr val="035247"/>
                  </a:gs>
                  <a:gs pos="37000">
                    <a:srgbClr val="43A8C4"/>
                  </a:gs>
                </a:gsLst>
                <a:lin ang="18900000" scaled="0"/>
                <a:tileRect/>
              </a:gra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FFFF"/>
                </a:solidFill>
              </a:endParaRPr>
            </a:p>
          </p:txBody>
        </p:sp>
      </p:grpSp>
      <p:sp>
        <p:nvSpPr>
          <p:cNvPr id="1028" name="Rectangle 3"/>
          <p:cNvSpPr>
            <a:spLocks noGrp="1" noChangeArrowheads="1"/>
          </p:cNvSpPr>
          <p:nvPr>
            <p:ph type="body" idx="1"/>
          </p:nvPr>
        </p:nvSpPr>
        <p:spPr bwMode="auto">
          <a:xfrm>
            <a:off x="539750" y="1619250"/>
            <a:ext cx="79946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9" name="Rectangle 2"/>
          <p:cNvSpPr>
            <a:spLocks noGrp="1" noChangeArrowheads="1"/>
          </p:cNvSpPr>
          <p:nvPr>
            <p:ph type="title"/>
          </p:nvPr>
        </p:nvSpPr>
        <p:spPr bwMode="auto">
          <a:xfrm>
            <a:off x="2743200" y="457200"/>
            <a:ext cx="5791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Tree>
    <p:extLst>
      <p:ext uri="{BB962C8B-B14F-4D97-AF65-F5344CB8AC3E}">
        <p14:creationId xmlns:p14="http://schemas.microsoft.com/office/powerpoint/2010/main" val="20015983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703" r:id="rId9"/>
  </p:sldLayoutIdLst>
  <p:txStyles>
    <p:titleStyle>
      <a:lvl1pPr algn="r" rtl="0" eaLnBrk="0" fontAlgn="base" hangingPunct="0">
        <a:spcBef>
          <a:spcPct val="0"/>
        </a:spcBef>
        <a:spcAft>
          <a:spcPct val="0"/>
        </a:spcAft>
        <a:defRPr sz="2400" b="1">
          <a:solidFill>
            <a:schemeClr val="bg1"/>
          </a:solidFill>
          <a:latin typeface="Verdana"/>
          <a:ea typeface="Verdana" pitchFamily="34" charset="0"/>
          <a:cs typeface="Verdana"/>
        </a:defRPr>
      </a:lvl1pPr>
      <a:lvl2pPr algn="r" rtl="0" eaLnBrk="0" fontAlgn="base" hangingPunct="0">
        <a:spcBef>
          <a:spcPct val="0"/>
        </a:spcBef>
        <a:spcAft>
          <a:spcPct val="0"/>
        </a:spcAft>
        <a:defRPr sz="2400" b="1">
          <a:solidFill>
            <a:schemeClr val="bg1"/>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b="1">
          <a:solidFill>
            <a:schemeClr val="bg1"/>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b="1">
          <a:solidFill>
            <a:schemeClr val="bg1"/>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b="1">
          <a:solidFill>
            <a:schemeClr val="bg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646464"/>
          </a:solidFill>
          <a:latin typeface="Verdana"/>
          <a:ea typeface="Verdana" pitchFamily="34" charset="0"/>
          <a:cs typeface="Verdana"/>
        </a:defRPr>
      </a:lvl1pPr>
      <a:lvl2pPr marL="742950" indent="-285750" algn="l" rtl="0" eaLnBrk="0" fontAlgn="base" hangingPunct="0">
        <a:spcBef>
          <a:spcPct val="20000"/>
        </a:spcBef>
        <a:spcAft>
          <a:spcPct val="0"/>
        </a:spcAft>
        <a:buChar char="–"/>
        <a:defRPr>
          <a:solidFill>
            <a:srgbClr val="646464"/>
          </a:solidFill>
          <a:latin typeface="Verdana"/>
          <a:ea typeface="Verdana" pitchFamily="34" charset="0"/>
          <a:cs typeface="Verdana"/>
        </a:defRPr>
      </a:lvl2pPr>
      <a:lvl3pPr marL="1143000" indent="-228600" algn="l" rtl="0" eaLnBrk="0" fontAlgn="base" hangingPunct="0">
        <a:spcBef>
          <a:spcPct val="20000"/>
        </a:spcBef>
        <a:spcAft>
          <a:spcPct val="0"/>
        </a:spcAft>
        <a:buFont typeface="Courier New" pitchFamily="49" charset="0"/>
        <a:buChar char="-"/>
        <a:defRPr sz="1600">
          <a:solidFill>
            <a:srgbClr val="646464"/>
          </a:solidFill>
          <a:latin typeface="Verdana"/>
          <a:ea typeface="Verdana" pitchFamily="34" charset="0"/>
          <a:cs typeface="Verdana"/>
        </a:defRPr>
      </a:lvl3pPr>
      <a:lvl4pPr marL="1600200" indent="-228600" algn="l" rtl="0" eaLnBrk="0" fontAlgn="base" hangingPunct="0">
        <a:spcBef>
          <a:spcPct val="20000"/>
        </a:spcBef>
        <a:spcAft>
          <a:spcPct val="0"/>
        </a:spcAft>
        <a:buChar char="–"/>
        <a:defRPr sz="1400">
          <a:solidFill>
            <a:srgbClr val="646464"/>
          </a:solidFill>
          <a:latin typeface="Calibri Mäori" pitchFamily="34" charset="0"/>
          <a:ea typeface="Verdana" pitchFamily="34" charset="0"/>
          <a:cs typeface="Verdana" pitchFamily="34" charset="0"/>
        </a:defRPr>
      </a:lvl4pPr>
      <a:lvl5pPr marL="2057400" indent="-228600" algn="l" rtl="0" eaLnBrk="0" fontAlgn="base" hangingPunct="0">
        <a:spcBef>
          <a:spcPct val="20000"/>
        </a:spcBef>
        <a:spcAft>
          <a:spcPct val="0"/>
        </a:spcAft>
        <a:buChar char="»"/>
        <a:defRPr sz="1200">
          <a:solidFill>
            <a:srgbClr val="646464"/>
          </a:solidFill>
          <a:latin typeface="Calibri Mäori" pitchFamily="34" charset="0"/>
          <a:ea typeface="Verdana" pitchFamily="34" charset="0"/>
          <a:cs typeface="Verdana" pitchFamily="34" charset="0"/>
        </a:defRPr>
      </a:lvl5pPr>
      <a:lvl6pPr marL="2514600" indent="-228600" algn="l" rtl="0" eaLnBrk="1" fontAlgn="base" hangingPunct="1">
        <a:spcBef>
          <a:spcPct val="20000"/>
        </a:spcBef>
        <a:spcAft>
          <a:spcPct val="0"/>
        </a:spcAft>
        <a:buChar char="»"/>
        <a:defRPr sz="1200">
          <a:solidFill>
            <a:srgbClr val="646464"/>
          </a:solidFill>
          <a:latin typeface="+mn-lt"/>
        </a:defRPr>
      </a:lvl6pPr>
      <a:lvl7pPr marL="2971800" indent="-228600" algn="l" rtl="0" eaLnBrk="1" fontAlgn="base" hangingPunct="1">
        <a:spcBef>
          <a:spcPct val="20000"/>
        </a:spcBef>
        <a:spcAft>
          <a:spcPct val="0"/>
        </a:spcAft>
        <a:buChar char="»"/>
        <a:defRPr sz="1200">
          <a:solidFill>
            <a:srgbClr val="646464"/>
          </a:solidFill>
          <a:latin typeface="+mn-lt"/>
        </a:defRPr>
      </a:lvl7pPr>
      <a:lvl8pPr marL="3429000" indent="-228600" algn="l" rtl="0" eaLnBrk="1" fontAlgn="base" hangingPunct="1">
        <a:spcBef>
          <a:spcPct val="20000"/>
        </a:spcBef>
        <a:spcAft>
          <a:spcPct val="0"/>
        </a:spcAft>
        <a:buChar char="»"/>
        <a:defRPr sz="1200">
          <a:solidFill>
            <a:srgbClr val="646464"/>
          </a:solidFill>
          <a:latin typeface="+mn-lt"/>
        </a:defRPr>
      </a:lvl8pPr>
      <a:lvl9pPr marL="3886200" indent="-228600" algn="l" rtl="0" eaLnBrk="1" fontAlgn="base" hangingPunct="1">
        <a:spcBef>
          <a:spcPct val="20000"/>
        </a:spcBef>
        <a:spcAft>
          <a:spcPct val="0"/>
        </a:spcAft>
        <a:buChar char="»"/>
        <a:defRPr sz="12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onferenceseries.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oleObject" Target="../embeddings/oleObject1.bin"/><Relationship Id="rId7" Type="http://schemas.openxmlformats.org/officeDocument/2006/relationships/hyperlink" Target="http://www.growingup.co.nz/" TargetMode="Externa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hyperlink" Target="http://weightmanagement.hiirc.org.nz/page/9732/auckland-birthweight-collaborative-study/?section=21" TargetMode="External"/><Relationship Id="rId5" Type="http://schemas.openxmlformats.org/officeDocument/2006/relationships/hyperlink" Target="http://dunedinstudy.otago.ac.nz/"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International </a:t>
            </a:r>
            <a:r>
              <a:rPr lang="en-IN" sz="2000" dirty="0" smtClean="0">
                <a:solidFill>
                  <a:schemeClr val="bg2">
                    <a:lumMod val="10000"/>
                  </a:schemeClr>
                </a:solidFill>
                <a:latin typeface="Centaur" panose="02030504050205020304" pitchFamily="18" charset="0"/>
              </a:rPr>
              <a:t>follows </a:t>
            </a:r>
            <a:r>
              <a:rPr lang="en-IN" sz="2000" dirty="0">
                <a:solidFill>
                  <a:schemeClr val="bg2">
                    <a:lumMod val="10000"/>
                  </a:schemeClr>
                </a:solidFill>
                <a:latin typeface="Centaur" panose="02030504050205020304" pitchFamily="18" charset="0"/>
              </a:rPr>
              <a:t>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67900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323850" y="2708275"/>
            <a:ext cx="7510463" cy="461963"/>
          </a:xfrm>
          <a:prstGeom prst="rect">
            <a:avLst/>
          </a:prstGeom>
          <a:noFill/>
          <a:ln w="9525">
            <a:noFill/>
            <a:miter lim="800000"/>
            <a:headEnd/>
            <a:tailEnd/>
          </a:ln>
        </p:spPr>
        <p:txBody>
          <a:bodyPr wrap="none" anchor="ctr">
            <a:spAutoFit/>
          </a:bodyPr>
          <a:lstStyle/>
          <a:p>
            <a:pPr indent="457200"/>
            <a:r>
              <a:rPr lang="en-GB" sz="2400" b="1">
                <a:solidFill>
                  <a:srgbClr val="FF0000"/>
                </a:solidFill>
                <a:cs typeface="Times New Roman" pitchFamily="18" charset="0"/>
              </a:rPr>
              <a:t>A. </a:t>
            </a:r>
            <a:r>
              <a:rPr lang="en-GB" sz="2400" b="1">
                <a:cs typeface="Times New Roman" pitchFamily="18" charset="0"/>
              </a:rPr>
              <a:t>Normal readers	</a:t>
            </a:r>
            <a:r>
              <a:rPr lang="en-GB" sz="2400" b="1">
                <a:solidFill>
                  <a:srgbClr val="FF0000"/>
                </a:solidFill>
                <a:cs typeface="Times New Roman" pitchFamily="18" charset="0"/>
              </a:rPr>
              <a:t>	B. </a:t>
            </a:r>
            <a:r>
              <a:rPr lang="en-GB" sz="2400" b="1">
                <a:cs typeface="Times New Roman" pitchFamily="18" charset="0"/>
              </a:rPr>
              <a:t>Dyslexic adults</a:t>
            </a:r>
            <a:endParaRPr lang="en-GB" sz="2400"/>
          </a:p>
        </p:txBody>
      </p:sp>
      <p:pic>
        <p:nvPicPr>
          <p:cNvPr id="73731" name="Picture 4"/>
          <p:cNvPicPr>
            <a:picLocks noChangeAspect="1" noChangeArrowheads="1"/>
          </p:cNvPicPr>
          <p:nvPr/>
        </p:nvPicPr>
        <p:blipFill>
          <a:blip r:embed="rId3"/>
          <a:srcRect/>
          <a:stretch>
            <a:fillRect/>
          </a:stretch>
        </p:blipFill>
        <p:spPr bwMode="auto">
          <a:xfrm>
            <a:off x="971550" y="3238500"/>
            <a:ext cx="6810375" cy="3619500"/>
          </a:xfrm>
          <a:prstGeom prst="rect">
            <a:avLst/>
          </a:prstGeom>
          <a:noFill/>
          <a:ln w="9525">
            <a:noFill/>
            <a:miter lim="800000"/>
            <a:headEnd/>
            <a:tailEnd/>
          </a:ln>
        </p:spPr>
      </p:pic>
      <p:sp>
        <p:nvSpPr>
          <p:cNvPr id="73732" name="Line 5"/>
          <p:cNvSpPr>
            <a:spLocks noChangeShapeType="1"/>
          </p:cNvSpPr>
          <p:nvPr/>
        </p:nvSpPr>
        <p:spPr bwMode="auto">
          <a:xfrm flipH="1" flipV="1">
            <a:off x="2124075" y="5373688"/>
            <a:ext cx="431800" cy="360362"/>
          </a:xfrm>
          <a:prstGeom prst="line">
            <a:avLst/>
          </a:prstGeom>
          <a:noFill/>
          <a:ln w="25400">
            <a:solidFill>
              <a:schemeClr val="tx1"/>
            </a:solidFill>
            <a:round/>
            <a:headEnd/>
            <a:tailEnd type="triangle" w="med" len="med"/>
          </a:ln>
        </p:spPr>
        <p:txBody>
          <a:bodyPr/>
          <a:lstStyle/>
          <a:p>
            <a:endParaRPr lang="en-US"/>
          </a:p>
        </p:txBody>
      </p:sp>
      <p:sp>
        <p:nvSpPr>
          <p:cNvPr id="73733" name="Line 6"/>
          <p:cNvSpPr>
            <a:spLocks noChangeShapeType="1"/>
          </p:cNvSpPr>
          <p:nvPr/>
        </p:nvSpPr>
        <p:spPr bwMode="auto">
          <a:xfrm flipV="1">
            <a:off x="6227763" y="4868863"/>
            <a:ext cx="504825" cy="792162"/>
          </a:xfrm>
          <a:prstGeom prst="line">
            <a:avLst/>
          </a:prstGeom>
          <a:noFill/>
          <a:ln w="9525">
            <a:solidFill>
              <a:srgbClr val="FFFFFF"/>
            </a:solidFill>
            <a:round/>
            <a:headEnd/>
            <a:tailEnd type="triangle" w="med" len="med"/>
          </a:ln>
        </p:spPr>
        <p:txBody>
          <a:bodyPr/>
          <a:lstStyle/>
          <a:p>
            <a:endParaRPr lang="en-US"/>
          </a:p>
        </p:txBody>
      </p:sp>
      <p:sp>
        <p:nvSpPr>
          <p:cNvPr id="1074183" name="Rectangle 7"/>
          <p:cNvSpPr>
            <a:spLocks noChangeArrowheads="1"/>
          </p:cNvSpPr>
          <p:nvPr/>
        </p:nvSpPr>
        <p:spPr bwMode="auto">
          <a:xfrm>
            <a:off x="971550" y="2045494"/>
            <a:ext cx="7559675" cy="457200"/>
          </a:xfrm>
          <a:prstGeom prst="rect">
            <a:avLst/>
          </a:prstGeom>
          <a:noFill/>
          <a:ln w="9525">
            <a:noFill/>
            <a:miter lim="800000"/>
            <a:headEnd/>
            <a:tailEnd/>
          </a:ln>
        </p:spPr>
        <p:txBody>
          <a:bodyPr>
            <a:spAutoFit/>
          </a:bodyPr>
          <a:lstStyle/>
          <a:p>
            <a:pPr>
              <a:spcBef>
                <a:spcPct val="20000"/>
              </a:spcBef>
            </a:pPr>
            <a:r>
              <a:rPr lang="en-GB" sz="2400" dirty="0">
                <a:solidFill>
                  <a:schemeClr val="bg1"/>
                </a:solidFill>
              </a:rPr>
              <a:t>Minimal left, maximal in right inferior frontal areas</a:t>
            </a:r>
          </a:p>
        </p:txBody>
      </p:sp>
      <p:sp>
        <p:nvSpPr>
          <p:cNvPr id="73735" name="Line 8"/>
          <p:cNvSpPr>
            <a:spLocks noChangeShapeType="1"/>
          </p:cNvSpPr>
          <p:nvPr/>
        </p:nvSpPr>
        <p:spPr bwMode="auto">
          <a:xfrm flipH="1" flipV="1">
            <a:off x="5435600" y="5373688"/>
            <a:ext cx="792163" cy="287337"/>
          </a:xfrm>
          <a:prstGeom prst="line">
            <a:avLst/>
          </a:prstGeom>
          <a:noFill/>
          <a:ln w="9525">
            <a:solidFill>
              <a:schemeClr val="tx1"/>
            </a:solidFill>
            <a:round/>
            <a:headEnd/>
            <a:tailEnd type="triangle" w="med" len="med"/>
          </a:ln>
        </p:spPr>
        <p:txBody>
          <a:bodyPr/>
          <a:lstStyle/>
          <a:p>
            <a:endParaRPr lang="en-US"/>
          </a:p>
        </p:txBody>
      </p:sp>
      <p:sp>
        <p:nvSpPr>
          <p:cNvPr id="73736" name="Rectangle 9"/>
          <p:cNvSpPr>
            <a:spLocks noGrp="1" noChangeArrowheads="1"/>
          </p:cNvSpPr>
          <p:nvPr>
            <p:ph type="title"/>
          </p:nvPr>
        </p:nvSpPr>
        <p:spPr>
          <a:xfrm>
            <a:off x="704098" y="1173162"/>
            <a:ext cx="8151812" cy="676275"/>
          </a:xfrm>
          <a:noFill/>
        </p:spPr>
        <p:txBody>
          <a:bodyPr/>
          <a:lstStyle/>
          <a:p>
            <a:pPr algn="l"/>
            <a:r>
              <a:rPr lang="en-GB" dirty="0" smtClean="0">
                <a:solidFill>
                  <a:schemeClr val="accent1"/>
                </a:solidFill>
                <a:latin typeface="Comic Sans MS" pitchFamily="66" charset="0"/>
              </a:rPr>
              <a:t>Dyslexia: Left hemisphere networks functionally disrupted</a:t>
            </a:r>
            <a:endParaRPr lang="en-US" dirty="0" smtClean="0">
              <a:solidFill>
                <a:schemeClr val="accent1"/>
              </a:solidFill>
              <a:latin typeface="Comic Sans MS" pitchFamily="66" charset="0"/>
            </a:endParaRPr>
          </a:p>
        </p:txBody>
      </p:sp>
      <p:sp>
        <p:nvSpPr>
          <p:cNvPr id="73737" name="Text Box 13"/>
          <p:cNvSpPr txBox="1">
            <a:spLocks noChangeArrowheads="1"/>
          </p:cNvSpPr>
          <p:nvPr/>
        </p:nvSpPr>
        <p:spPr bwMode="auto">
          <a:xfrm>
            <a:off x="1042988" y="3357563"/>
            <a:ext cx="354012" cy="396875"/>
          </a:xfrm>
          <a:prstGeom prst="rect">
            <a:avLst/>
          </a:prstGeom>
          <a:noFill/>
          <a:ln w="9525">
            <a:noFill/>
            <a:miter lim="800000"/>
            <a:headEnd/>
            <a:tailEnd/>
          </a:ln>
        </p:spPr>
        <p:txBody>
          <a:bodyPr wrap="none">
            <a:spAutoFit/>
          </a:bodyPr>
          <a:lstStyle/>
          <a:p>
            <a:r>
              <a:rPr lang="en-US" sz="2000" b="1">
                <a:latin typeface="Times New Roman" pitchFamily="18" charset="0"/>
              </a:rPr>
              <a:t>L</a:t>
            </a:r>
          </a:p>
        </p:txBody>
      </p:sp>
      <p:sp>
        <p:nvSpPr>
          <p:cNvPr id="73739" name="Text Box 15"/>
          <p:cNvSpPr txBox="1">
            <a:spLocks noChangeArrowheads="1"/>
          </p:cNvSpPr>
          <p:nvPr/>
        </p:nvSpPr>
        <p:spPr bwMode="auto">
          <a:xfrm>
            <a:off x="0" y="0"/>
            <a:ext cx="9131300" cy="457200"/>
          </a:xfrm>
          <a:prstGeom prst="rect">
            <a:avLst/>
          </a:prstGeom>
          <a:noFill/>
          <a:ln w="9525">
            <a:noFill/>
            <a:miter lim="800000"/>
            <a:headEnd/>
            <a:tailEnd/>
          </a:ln>
        </p:spPr>
        <p:txBody>
          <a:bodyPr wrap="none">
            <a:spAutoFit/>
          </a:bodyPr>
          <a:lstStyle/>
          <a:p>
            <a:r>
              <a:rPr lang="en-US" sz="1200" b="1" dirty="0">
                <a:solidFill>
                  <a:schemeClr val="bg1"/>
                </a:solidFill>
              </a:rPr>
              <a:t>WALDIE KE.</a:t>
            </a:r>
            <a:r>
              <a:rPr lang="en-US" sz="1200" b="1" i="1" dirty="0">
                <a:solidFill>
                  <a:schemeClr val="bg1"/>
                </a:solidFill>
              </a:rPr>
              <a:t> </a:t>
            </a:r>
            <a:r>
              <a:rPr lang="en-US" sz="1200" dirty="0">
                <a:solidFill>
                  <a:schemeClr val="bg1"/>
                </a:solidFill>
              </a:rPr>
              <a:t>Introduction to developmental neuroscience: Neurological development and the mechanisms underlying reading. </a:t>
            </a:r>
          </a:p>
          <a:p>
            <a:r>
              <a:rPr lang="en-US" sz="1200" dirty="0">
                <a:solidFill>
                  <a:schemeClr val="bg1"/>
                </a:solidFill>
              </a:rPr>
              <a:t>In Jason Low and Paul Jose (Eds., pp.20-30), </a:t>
            </a:r>
            <a:r>
              <a:rPr lang="en-US" sz="1200" i="1" dirty="0">
                <a:solidFill>
                  <a:schemeClr val="bg1"/>
                </a:solidFill>
              </a:rPr>
              <a:t>Lifespan Development: The New Zealand Context</a:t>
            </a:r>
            <a:r>
              <a:rPr lang="en-US" sz="1200" dirty="0">
                <a:solidFill>
                  <a:schemeClr val="bg1"/>
                </a:solidFill>
              </a:rPr>
              <a:t>. Auckland, Pearson, 2005</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4183"/>
                                        </p:tgtEl>
                                        <p:attrNameLst>
                                          <p:attrName>style.visibility</p:attrName>
                                        </p:attrNameLst>
                                      </p:cBhvr>
                                      <p:to>
                                        <p:strVal val="visible"/>
                                      </p:to>
                                    </p:set>
                                  </p:childTnLst>
                                  <p:subTnLst>
                                    <p:set>
                                      <p:cBhvr override="childStyle">
                                        <p:cTn dur="1" fill="hold" display="0" masterRel="nextClick" afterEffect="1"/>
                                        <p:tgtEl>
                                          <p:spTgt spid="107418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1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33338" y="412750"/>
            <a:ext cx="9110662" cy="6445250"/>
          </a:xfrm>
          <a:prstGeom prst="rect">
            <a:avLst/>
          </a:prstGeom>
          <a:solidFill>
            <a:schemeClr val="folHlink"/>
          </a:solid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84213" y="4292600"/>
            <a:ext cx="7812087" cy="2205038"/>
          </a:xfrm>
          <a:prstGeom prst="rect">
            <a:avLst/>
          </a:prstGeom>
          <a:solidFill>
            <a:schemeClr val="bg1"/>
          </a:solidFill>
        </p:spPr>
        <p:txBody>
          <a:bodyPr/>
          <a:lstStyle/>
          <a:p>
            <a:pPr marL="342900" indent="-342900" algn="ctr">
              <a:lnSpc>
                <a:spcPct val="90000"/>
              </a:lnSpc>
              <a:spcBef>
                <a:spcPct val="20000"/>
              </a:spcBef>
              <a:defRPr/>
            </a:pPr>
            <a:endParaRPr lang="en-GB" sz="1600" b="1" kern="0" dirty="0">
              <a:solidFill>
                <a:srgbClr val="000000"/>
              </a:solidFill>
              <a:effectLst>
                <a:outerShdw blurRad="38100" dist="38100" dir="2700000" algn="tl">
                  <a:srgbClr val="000000">
                    <a:alpha val="43137"/>
                  </a:srgbClr>
                </a:outerShdw>
              </a:effectLst>
              <a:latin typeface="Calibri" pitchFamily="34" charset="0"/>
            </a:endParaRPr>
          </a:p>
          <a:p>
            <a:pPr marL="342900" indent="-342900" algn="ctr">
              <a:lnSpc>
                <a:spcPct val="90000"/>
              </a:lnSpc>
              <a:spcBef>
                <a:spcPct val="20000"/>
              </a:spcBef>
              <a:defRPr/>
            </a:pPr>
            <a:r>
              <a:rPr lang="en-GB" sz="1600" b="1" kern="0" dirty="0">
                <a:solidFill>
                  <a:srgbClr val="000000"/>
                </a:solidFill>
                <a:latin typeface="Calibri" pitchFamily="34" charset="0"/>
              </a:rPr>
              <a:t>Postdoctoral fellow / colleagues</a:t>
            </a:r>
          </a:p>
          <a:p>
            <a:pPr marL="342900" indent="-342900" algn="ctr">
              <a:lnSpc>
                <a:spcPct val="90000"/>
              </a:lnSpc>
              <a:spcBef>
                <a:spcPct val="20000"/>
              </a:spcBef>
              <a:defRPr/>
            </a:pPr>
            <a:r>
              <a:rPr lang="en-GB" sz="1600" kern="0" dirty="0">
                <a:solidFill>
                  <a:srgbClr val="000000"/>
                </a:solidFill>
                <a:latin typeface="Calibri" pitchFamily="34" charset="0"/>
              </a:rPr>
              <a:t>Anna J </a:t>
            </a:r>
            <a:r>
              <a:rPr lang="en-GB" sz="1600" kern="0" dirty="0" smtClean="0">
                <a:solidFill>
                  <a:srgbClr val="000000"/>
                </a:solidFill>
                <a:latin typeface="Calibri" pitchFamily="34" charset="0"/>
              </a:rPr>
              <a:t>Wilson, Ian </a:t>
            </a:r>
            <a:r>
              <a:rPr lang="en-GB" sz="1600" kern="0" dirty="0">
                <a:solidFill>
                  <a:srgbClr val="000000"/>
                </a:solidFill>
                <a:latin typeface="Calibri" pitchFamily="34" charset="0"/>
              </a:rPr>
              <a:t>J </a:t>
            </a:r>
            <a:r>
              <a:rPr lang="en-GB" sz="1600" kern="0" dirty="0" smtClean="0">
                <a:solidFill>
                  <a:srgbClr val="000000"/>
                </a:solidFill>
                <a:latin typeface="Calibri" pitchFamily="34" charset="0"/>
              </a:rPr>
              <a:t>Kirk, Michael </a:t>
            </a:r>
            <a:r>
              <a:rPr lang="en-GB" sz="1600" kern="0" dirty="0" err="1" smtClean="0">
                <a:solidFill>
                  <a:srgbClr val="000000"/>
                </a:solidFill>
                <a:latin typeface="Calibri" pitchFamily="34" charset="0"/>
              </a:rPr>
              <a:t>Corballis</a:t>
            </a:r>
            <a:r>
              <a:rPr lang="en-GB" sz="1600" kern="0" dirty="0" smtClean="0">
                <a:solidFill>
                  <a:srgbClr val="000000"/>
                </a:solidFill>
                <a:latin typeface="Calibri" pitchFamily="34" charset="0"/>
              </a:rPr>
              <a:t>, Ed Mitchell, John Thompson</a:t>
            </a:r>
            <a:endParaRPr lang="en-NZ" sz="1800" kern="0" dirty="0">
              <a:solidFill>
                <a:srgbClr val="000000"/>
              </a:solidFill>
              <a:latin typeface="Calibri" pitchFamily="34" charset="0"/>
            </a:endParaRPr>
          </a:p>
          <a:p>
            <a:pPr marL="342900" indent="-342900" algn="ctr">
              <a:lnSpc>
                <a:spcPct val="90000"/>
              </a:lnSpc>
              <a:spcBef>
                <a:spcPct val="20000"/>
              </a:spcBef>
              <a:defRPr/>
            </a:pPr>
            <a:r>
              <a:rPr lang="en-NZ" sz="1800" b="1" kern="0" dirty="0">
                <a:solidFill>
                  <a:srgbClr val="000000"/>
                </a:solidFill>
                <a:latin typeface="Calibri" pitchFamily="34" charset="0"/>
              </a:rPr>
              <a:t>The University of Auckland Faculty of Science Development Research Fund (</a:t>
            </a:r>
            <a:r>
              <a:rPr lang="en-NZ" sz="1800" b="1" kern="0" dirty="0" smtClean="0">
                <a:solidFill>
                  <a:srgbClr val="000000"/>
                </a:solidFill>
                <a:latin typeface="Calibri" pitchFamily="34" charset="0"/>
              </a:rPr>
              <a:t>2007-2014)</a:t>
            </a:r>
            <a:endParaRPr lang="en-NZ" sz="1800" b="1" kern="0" dirty="0">
              <a:solidFill>
                <a:srgbClr val="000000"/>
              </a:solidFill>
              <a:latin typeface="Calibri" pitchFamily="34" charset="0"/>
            </a:endParaRPr>
          </a:p>
          <a:p>
            <a:pPr marL="342900" indent="-342900" algn="ctr">
              <a:lnSpc>
                <a:spcPct val="90000"/>
              </a:lnSpc>
              <a:spcBef>
                <a:spcPct val="20000"/>
              </a:spcBef>
              <a:defRPr/>
            </a:pPr>
            <a:endParaRPr lang="en-GB" sz="1800" b="1" kern="0" dirty="0">
              <a:solidFill>
                <a:srgbClr val="000000"/>
              </a:solidFill>
              <a:effectLst>
                <a:outerShdw blurRad="38100" dist="38100" dir="2700000" algn="tl">
                  <a:srgbClr val="000000">
                    <a:alpha val="43137"/>
                  </a:srgbClr>
                </a:outerShdw>
              </a:effectLst>
              <a:latin typeface="Calibri" pitchFamily="34" charset="0"/>
            </a:endParaRPr>
          </a:p>
          <a:p>
            <a:pPr marL="342900" indent="-342900" algn="ctr">
              <a:lnSpc>
                <a:spcPct val="90000"/>
              </a:lnSpc>
              <a:spcBef>
                <a:spcPct val="20000"/>
              </a:spcBef>
              <a:defRPr/>
            </a:pPr>
            <a:endParaRPr lang="en-GB" sz="1600" kern="0" dirty="0">
              <a:solidFill>
                <a:srgbClr val="000000"/>
              </a:solidFill>
              <a:effectLst>
                <a:outerShdw blurRad="38100" dist="38100" dir="2700000" algn="tl">
                  <a:srgbClr val="000000">
                    <a:alpha val="43137"/>
                  </a:srgbClr>
                </a:outerShdw>
              </a:effectLst>
              <a:latin typeface="Calibri" pitchFamily="34" charset="0"/>
            </a:endParaRPr>
          </a:p>
        </p:txBody>
      </p:sp>
      <p:pic>
        <p:nvPicPr>
          <p:cNvPr id="61443" name="Picture 2" descr="C:\Users\kwal067\AppData\Local\Microsoft\Windows\Temporary Internet Files\Content.Outlook\GMGWCL3J\DSC_0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0"/>
            <a:ext cx="64643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909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19456"/>
            <a:ext cx="8741664" cy="1198182"/>
          </a:xfrm>
        </p:spPr>
        <p:txBody>
          <a:bodyPr>
            <a:normAutofit fontScale="90000"/>
          </a:bodyPr>
          <a:lstStyle/>
          <a:p>
            <a:r>
              <a:rPr lang="en-US" sz="2400" dirty="0"/>
              <a:t>International Journal of School and Cognitive Psychology Related </a:t>
            </a:r>
            <a:r>
              <a:rPr lang="en-US" sz="2400" dirty="0" smtClean="0"/>
              <a:t>Conferences</a:t>
            </a:r>
            <a:r>
              <a:rPr lang="en-US" dirty="0"/>
              <a:t/>
            </a:r>
            <a:br>
              <a:rPr lang="en-US" dirty="0"/>
            </a:br>
            <a:endParaRPr lang="en-US" dirty="0"/>
          </a:p>
        </p:txBody>
      </p:sp>
      <p:pic>
        <p:nvPicPr>
          <p:cNvPr id="2049" name="Picture 1" descr="http://scitechnol.com/images/ar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3" y="264795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en-US" dirty="0" smtClean="0"/>
          </a:p>
          <a:p>
            <a:r>
              <a:rPr lang="en-US" dirty="0" smtClean="0"/>
              <a:t>2nd International Conference </a:t>
            </a:r>
            <a:r>
              <a:rPr lang="en-US" dirty="0"/>
              <a:t>on Alzheimer's Disease and </a:t>
            </a:r>
            <a:r>
              <a:rPr lang="en-US" dirty="0" smtClean="0"/>
              <a:t>Dementia</a:t>
            </a:r>
          </a:p>
          <a:p>
            <a:pPr marL="0" indent="0">
              <a:buNone/>
            </a:pPr>
            <a:endParaRPr lang="en-US" dirty="0"/>
          </a:p>
          <a:p>
            <a:r>
              <a:rPr lang="en-US" dirty="0" smtClean="0"/>
              <a:t>3rd </a:t>
            </a:r>
            <a:r>
              <a:rPr lang="en-US" dirty="0"/>
              <a:t>International Conference on Psychology, Autism &amp; Alzheimer's Disease </a:t>
            </a:r>
          </a:p>
        </p:txBody>
      </p:sp>
    </p:spTree>
    <p:extLst>
      <p:ext uri="{BB962C8B-B14F-4D97-AF65-F5344CB8AC3E}">
        <p14:creationId xmlns:p14="http://schemas.microsoft.com/office/powerpoint/2010/main" val="9505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E0200B-5F3E-EF47-ABAA-553DF195D02C}" type="slidenum">
              <a:rPr lang="en-US" smtClean="0"/>
              <a:pPr/>
              <a:t>14</a:t>
            </a:fld>
            <a:endParaRPr lang="en-US"/>
          </a:p>
        </p:txBody>
      </p:sp>
      <p:sp>
        <p:nvSpPr>
          <p:cNvPr id="3" name="Rectangle 2"/>
          <p:cNvSpPr/>
          <p:nvPr/>
        </p:nvSpPr>
        <p:spPr>
          <a:xfrm>
            <a:off x="603504" y="527227"/>
            <a:ext cx="6748272" cy="1446550"/>
          </a:xfrm>
          <a:prstGeom prst="rect">
            <a:avLst/>
          </a:prstGeom>
        </p:spPr>
        <p:txBody>
          <a:bodyPr wrap="square">
            <a:spAutoFit/>
          </a:bodyPr>
          <a:lstStyle/>
          <a:p>
            <a:r>
              <a:rPr lang="en-IN" sz="4400" dirty="0">
                <a:cs typeface="Times New Roman" panose="02020603050405020304" pitchFamily="18" charset="0"/>
              </a:rPr>
              <a:t>For upcoming conferences visit </a:t>
            </a:r>
            <a:r>
              <a:rPr lang="en-IN" sz="4400" u="sng" dirty="0">
                <a:cs typeface="Times New Roman" panose="02020603050405020304" pitchFamily="18" charset="0"/>
                <a:hlinkClick r:id="rId2" tooltip="Click to see the conferences OMICS International conducts every year"/>
              </a:rPr>
              <a:t>www.conferenceseries.com</a:t>
            </a:r>
            <a:endParaRPr lang="en-IN" sz="4400" dirty="0">
              <a:cs typeface="Times New Roman" panose="02020603050405020304" pitchFamily="18" charset="0"/>
            </a:endParaRPr>
          </a:p>
        </p:txBody>
      </p:sp>
    </p:spTree>
    <p:extLst>
      <p:ext uri="{BB962C8B-B14F-4D97-AF65-F5344CB8AC3E}">
        <p14:creationId xmlns:p14="http://schemas.microsoft.com/office/powerpoint/2010/main" val="337192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1697734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7" descr="BRAINIMAGELENSFLARE3"/>
          <p:cNvPicPr>
            <a:picLocks noChangeAspect="1" noChangeArrowheads="1"/>
          </p:cNvPicPr>
          <p:nvPr/>
        </p:nvPicPr>
        <p:blipFill>
          <a:blip r:embed="rId3"/>
          <a:srcRect/>
          <a:stretch>
            <a:fillRect/>
          </a:stretch>
        </p:blipFill>
        <p:spPr bwMode="auto">
          <a:xfrm>
            <a:off x="1979613" y="1441768"/>
            <a:ext cx="4995862" cy="3617912"/>
          </a:xfrm>
          <a:prstGeom prst="rect">
            <a:avLst/>
          </a:prstGeom>
          <a:noFill/>
          <a:ln w="9525">
            <a:noFill/>
            <a:miter lim="800000"/>
            <a:headEnd/>
            <a:tailEnd/>
          </a:ln>
        </p:spPr>
      </p:pic>
      <p:sp>
        <p:nvSpPr>
          <p:cNvPr id="24581" name="Rectangle 9"/>
          <p:cNvSpPr>
            <a:spLocks noChangeArrowheads="1"/>
          </p:cNvSpPr>
          <p:nvPr/>
        </p:nvSpPr>
        <p:spPr bwMode="auto">
          <a:xfrm>
            <a:off x="0" y="5300663"/>
            <a:ext cx="9144000" cy="830997"/>
          </a:xfrm>
          <a:prstGeom prst="rect">
            <a:avLst/>
          </a:prstGeom>
          <a:noFill/>
          <a:ln w="9525">
            <a:noFill/>
            <a:miter lim="800000"/>
            <a:headEnd/>
            <a:tailEnd/>
          </a:ln>
        </p:spPr>
        <p:txBody>
          <a:bodyPr>
            <a:spAutoFit/>
          </a:bodyPr>
          <a:lstStyle/>
          <a:p>
            <a:pPr algn="ctr">
              <a:defRPr/>
            </a:pPr>
            <a:r>
              <a:rPr lang="en-NZ" sz="2400" dirty="0" smtClean="0">
                <a:solidFill>
                  <a:srgbClr val="FFFF00"/>
                </a:solidFill>
                <a:latin typeface="+mn-lt"/>
              </a:rPr>
              <a:t>Associate Professor Karen </a:t>
            </a:r>
            <a:r>
              <a:rPr lang="en-NZ" sz="2400" dirty="0">
                <a:solidFill>
                  <a:srgbClr val="FFFF00"/>
                </a:solidFill>
                <a:latin typeface="+mn-lt"/>
              </a:rPr>
              <a:t>E </a:t>
            </a:r>
            <a:r>
              <a:rPr lang="en-NZ" sz="2400" dirty="0" smtClean="0">
                <a:solidFill>
                  <a:srgbClr val="FFFF00"/>
                </a:solidFill>
                <a:latin typeface="+mn-lt"/>
              </a:rPr>
              <a:t>Waldie</a:t>
            </a:r>
          </a:p>
          <a:p>
            <a:pPr algn="ctr">
              <a:defRPr/>
            </a:pPr>
            <a:r>
              <a:rPr lang="en-NZ" sz="2400" dirty="0" smtClean="0">
                <a:solidFill>
                  <a:srgbClr val="FFFF00"/>
                </a:solidFill>
              </a:rPr>
              <a:t>Research Interests</a:t>
            </a:r>
            <a:r>
              <a:rPr lang="en-GB" sz="2400" dirty="0" smtClean="0">
                <a:solidFill>
                  <a:srgbClr val="FFFF00"/>
                </a:solidFill>
                <a:latin typeface="+mn-lt"/>
              </a:rPr>
              <a:t> </a:t>
            </a:r>
            <a:endParaRPr lang="en-US" sz="2400" dirty="0">
              <a:solidFill>
                <a:srgbClr val="FFFF00"/>
              </a:solidFill>
              <a:latin typeface="+mn-lt"/>
            </a:endParaRPr>
          </a:p>
        </p:txBody>
      </p:sp>
      <p:pic>
        <p:nvPicPr>
          <p:cNvPr id="2" name="Picture 4"/>
          <p:cNvPicPr>
            <a:picLocks noChangeAspect="1" noChangeArrowheads="1"/>
          </p:cNvPicPr>
          <p:nvPr/>
        </p:nvPicPr>
        <p:blipFill>
          <a:blip r:embed="rId4"/>
          <a:srcRect/>
          <a:stretch>
            <a:fillRect/>
          </a:stretch>
        </p:blipFill>
        <p:spPr bwMode="auto">
          <a:xfrm>
            <a:off x="0" y="0"/>
            <a:ext cx="9144000" cy="126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47" y="697832"/>
            <a:ext cx="7920253" cy="445168"/>
          </a:xfrm>
        </p:spPr>
        <p:txBody>
          <a:bodyPr/>
          <a:lstStyle/>
          <a:p>
            <a:r>
              <a:rPr lang="en-US" sz="3200" dirty="0" smtClean="0"/>
              <a:t>Neurodevelopmental disorders</a:t>
            </a:r>
            <a:r>
              <a:rPr lang="en-US" sz="3600" dirty="0" smtClean="0"/>
              <a:t/>
            </a:r>
            <a:br>
              <a:rPr lang="en-US" sz="3600" dirty="0" smtClean="0"/>
            </a:b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846710314"/>
              </p:ext>
            </p:extLst>
          </p:nvPr>
        </p:nvGraphicFramePr>
        <p:xfrm>
          <a:off x="614147" y="1733266"/>
          <a:ext cx="8106771" cy="3854831"/>
        </p:xfrm>
        <a:graphic>
          <a:graphicData uri="http://schemas.openxmlformats.org/drawingml/2006/table">
            <a:tbl>
              <a:tblPr firstRow="1" bandRow="1">
                <a:tableStyleId>{5C22544A-7EE6-4342-B048-85BDC9FD1C3A}</a:tableStyleId>
              </a:tblPr>
              <a:tblGrid>
                <a:gridCol w="2702257"/>
                <a:gridCol w="2702257"/>
                <a:gridCol w="2702257"/>
              </a:tblGrid>
              <a:tr h="1053536">
                <a:tc>
                  <a:txBody>
                    <a:bodyPr/>
                    <a:lstStyle/>
                    <a:p>
                      <a:pPr algn="ctr"/>
                      <a:r>
                        <a:rPr lang="en-US" dirty="0" smtClean="0">
                          <a:solidFill>
                            <a:schemeClr val="accent2"/>
                          </a:solidFill>
                        </a:rPr>
                        <a:t>Antecedents,</a:t>
                      </a:r>
                    </a:p>
                    <a:p>
                      <a:pPr algn="ctr"/>
                      <a:r>
                        <a:rPr lang="en-US" dirty="0" smtClean="0">
                          <a:solidFill>
                            <a:schemeClr val="accent2"/>
                          </a:solidFill>
                        </a:rPr>
                        <a:t>risk factors, correlates,</a:t>
                      </a:r>
                    </a:p>
                    <a:p>
                      <a:pPr algn="ctr"/>
                      <a:r>
                        <a:rPr lang="en-US" dirty="0" smtClean="0">
                          <a:solidFill>
                            <a:schemeClr val="accent2"/>
                          </a:solidFill>
                        </a:rPr>
                        <a:t>Gene-environment interactions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rPr>
                        <a:t>Neurological and cognitive biomarkers</a:t>
                      </a:r>
                    </a:p>
                  </a:txBody>
                  <a:tcPr/>
                </a:tc>
                <a:tc>
                  <a:txBody>
                    <a:bodyPr/>
                    <a:lstStyle/>
                    <a:p>
                      <a:pPr algn="ctr"/>
                      <a:r>
                        <a:rPr lang="en-US" dirty="0" smtClean="0">
                          <a:solidFill>
                            <a:schemeClr val="accent2"/>
                          </a:solidFill>
                        </a:rPr>
                        <a:t>Remediation</a:t>
                      </a:r>
                      <a:r>
                        <a:rPr lang="en-US" baseline="0" dirty="0" smtClean="0">
                          <a:solidFill>
                            <a:schemeClr val="accent2"/>
                          </a:solidFill>
                        </a:rPr>
                        <a:t> / training</a:t>
                      </a:r>
                      <a:endParaRPr lang="en-US" dirty="0">
                        <a:solidFill>
                          <a:schemeClr val="accent2"/>
                        </a:solidFill>
                      </a:endParaRPr>
                    </a:p>
                  </a:txBody>
                  <a:tcPr/>
                </a:tc>
              </a:tr>
              <a:tr h="2026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Longitudinal research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DMHDS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ABC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a:t>
                      </a:r>
                      <a:r>
                        <a:rPr lang="en-US" baseline="0" dirty="0" err="1" smtClean="0"/>
                        <a:t>GUiNZ</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EEG research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fMRI research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DTI research</a:t>
                      </a:r>
                    </a:p>
                    <a:p>
                      <a:endParaRPr lang="en-US" dirty="0"/>
                    </a:p>
                  </a:txBody>
                  <a:tcPr/>
                </a:tc>
                <a:tc>
                  <a:txBody>
                    <a:bodyPr/>
                    <a:lstStyle/>
                    <a:p>
                      <a:r>
                        <a:rPr lang="en-US" sz="1800" b="0" dirty="0" smtClean="0">
                          <a:latin typeface="Times New Roman" pitchFamily="18" charset="0"/>
                          <a:cs typeface="Times New Roman" pitchFamily="18" charset="0"/>
                        </a:rPr>
                        <a:t>New area – stay tuned</a:t>
                      </a:r>
                      <a:br>
                        <a:rPr lang="en-US" sz="1800" b="0" dirty="0" smtClean="0">
                          <a:latin typeface="Times New Roman" pitchFamily="18" charset="0"/>
                          <a:cs typeface="Times New Roman" pitchFamily="18" charset="0"/>
                        </a:rPr>
                      </a:br>
                      <a:endParaRPr lang="en-US" sz="1800" b="0" dirty="0">
                        <a:latin typeface="Times New Roman" pitchFamily="18" charset="0"/>
                        <a:cs typeface="Times New Roman" pitchFamily="18" charset="0"/>
                      </a:endParaRPr>
                    </a:p>
                  </a:txBody>
                  <a:tcPr/>
                </a:tc>
              </a:tr>
              <a:tr h="346021">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684213" y="765175"/>
            <a:ext cx="7772400" cy="685800"/>
          </a:xfrm>
        </p:spPr>
        <p:txBody>
          <a:bodyPr/>
          <a:lstStyle/>
          <a:p>
            <a:r>
              <a:rPr lang="en-US" b="1" dirty="0" smtClean="0">
                <a:solidFill>
                  <a:schemeClr val="tx1"/>
                </a:solidFill>
              </a:rPr>
              <a:t>NZ Longitudinal Research</a:t>
            </a:r>
            <a:br>
              <a:rPr lang="en-US" b="1" dirty="0" smtClean="0">
                <a:solidFill>
                  <a:schemeClr val="tx1"/>
                </a:solidFill>
              </a:rPr>
            </a:br>
            <a:endParaRPr lang="en-US" b="1" dirty="0" smtClean="0">
              <a:solidFill>
                <a:schemeClr val="tx1"/>
              </a:solidFill>
            </a:endParaRPr>
          </a:p>
        </p:txBody>
      </p:sp>
      <p:graphicFrame>
        <p:nvGraphicFramePr>
          <p:cNvPr id="1026" name="Object 3"/>
          <p:cNvGraphicFramePr>
            <a:graphicFrameLocks noChangeAspect="1"/>
          </p:cNvGraphicFramePr>
          <p:nvPr/>
        </p:nvGraphicFramePr>
        <p:xfrm>
          <a:off x="0" y="0"/>
          <a:ext cx="1258888" cy="714375"/>
        </p:xfrm>
        <a:graphic>
          <a:graphicData uri="http://schemas.openxmlformats.org/presentationml/2006/ole">
            <mc:AlternateContent xmlns:mc="http://schemas.openxmlformats.org/markup-compatibility/2006">
              <mc:Choice xmlns:v="urn:schemas-microsoft-com:vml" Requires="v">
                <p:oleObj spid="_x0000_s46092" name="Bitmap Image" r:id="rId3" imgW="3629111" imgH="2057424" progId="PBrush">
                  <p:embed/>
                </p:oleObj>
              </mc:Choice>
              <mc:Fallback>
                <p:oleObj name="Bitmap Image" r:id="rId3" imgW="3629111" imgH="2057424"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58888"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Text Box 7"/>
          <p:cNvSpPr txBox="1">
            <a:spLocks noChangeArrowheads="1"/>
          </p:cNvSpPr>
          <p:nvPr/>
        </p:nvSpPr>
        <p:spPr bwMode="auto">
          <a:xfrm>
            <a:off x="381000" y="2904599"/>
            <a:ext cx="8763000" cy="4524315"/>
          </a:xfrm>
          <a:prstGeom prst="rect">
            <a:avLst/>
          </a:prstGeom>
          <a:noFill/>
          <a:ln w="9525">
            <a:noFill/>
            <a:miter lim="800000"/>
            <a:headEnd/>
            <a:tailEnd/>
          </a:ln>
        </p:spPr>
        <p:txBody>
          <a:bodyPr>
            <a:spAutoFit/>
          </a:bodyPr>
          <a:lstStyle/>
          <a:p>
            <a:pPr marL="457200" indent="-457200">
              <a:buFontTx/>
              <a:buAutoNum type="arabicPeriod"/>
              <a:defRPr/>
            </a:pPr>
            <a:r>
              <a:rPr lang="en-NZ" sz="2400" dirty="0" smtClean="0">
                <a:latin typeface="Times New Roman" panose="02020603050405020304" pitchFamily="18" charset="0"/>
                <a:cs typeface="Times New Roman" panose="02020603050405020304" pitchFamily="18" charset="0"/>
              </a:rPr>
              <a:t>Dunedin Multidisciplinary Health and Development study (DMHDS) Associate Investigator (</a:t>
            </a:r>
            <a:r>
              <a:rPr lang="en-NZ" sz="2400" dirty="0" smtClean="0">
                <a:latin typeface="Times New Roman" panose="02020603050405020304" pitchFamily="18" charset="0"/>
                <a:cs typeface="Times New Roman" panose="02020603050405020304" pitchFamily="18" charset="0"/>
                <a:hlinkClick r:id="rId5"/>
              </a:rPr>
              <a:t>http</a:t>
            </a:r>
            <a:r>
              <a:rPr lang="en-NZ" sz="2400" dirty="0">
                <a:latin typeface="Times New Roman" panose="02020603050405020304" pitchFamily="18" charset="0"/>
                <a:cs typeface="Times New Roman" panose="02020603050405020304" pitchFamily="18" charset="0"/>
                <a:hlinkClick r:id="rId5"/>
              </a:rPr>
              <a:t>://dunedinstudy.otago.ac.nz</a:t>
            </a:r>
            <a:r>
              <a:rPr lang="en-NZ" sz="2400" dirty="0" smtClean="0">
                <a:latin typeface="Times New Roman" panose="02020603050405020304" pitchFamily="18" charset="0"/>
                <a:cs typeface="Times New Roman" panose="02020603050405020304" pitchFamily="18" charset="0"/>
                <a:hlinkClick r:id="rId5"/>
              </a:rPr>
              <a:t>/</a:t>
            </a:r>
            <a:r>
              <a:rPr lang="en-NZ" sz="2400" dirty="0" smtClean="0">
                <a:latin typeface="Times New Roman" panose="02020603050405020304" pitchFamily="18" charset="0"/>
                <a:cs typeface="Times New Roman" panose="02020603050405020304" pitchFamily="18" charset="0"/>
              </a:rPr>
              <a:t>)</a:t>
            </a:r>
          </a:p>
          <a:p>
            <a:pPr marL="457200" indent="-457200">
              <a:buFontTx/>
              <a:buAutoNum type="arabicPeriod"/>
              <a:defRPr/>
            </a:pPr>
            <a:r>
              <a:rPr lang="en-NZ" sz="2400" dirty="0" smtClean="0">
                <a:latin typeface="Times New Roman" panose="02020603050405020304" pitchFamily="18" charset="0"/>
                <a:cs typeface="Times New Roman" panose="02020603050405020304" pitchFamily="18" charset="0"/>
              </a:rPr>
              <a:t>Auckland </a:t>
            </a:r>
            <a:r>
              <a:rPr lang="en-NZ" sz="2400" dirty="0" err="1" smtClean="0">
                <a:latin typeface="Times New Roman" panose="02020603050405020304" pitchFamily="18" charset="0"/>
                <a:cs typeface="Times New Roman" panose="02020603050405020304" pitchFamily="18" charset="0"/>
              </a:rPr>
              <a:t>Birthweight</a:t>
            </a:r>
            <a:r>
              <a:rPr lang="en-NZ" sz="2400" dirty="0" smtClean="0">
                <a:latin typeface="Times New Roman" panose="02020603050405020304" pitchFamily="18" charset="0"/>
                <a:cs typeface="Times New Roman" panose="02020603050405020304" pitchFamily="18" charset="0"/>
              </a:rPr>
              <a:t> Collaborative (ABC) study Named Investigator (</a:t>
            </a:r>
            <a:r>
              <a:rPr lang="en-NZ" sz="2400" dirty="0" smtClean="0">
                <a:latin typeface="Times New Roman" panose="02020603050405020304" pitchFamily="18" charset="0"/>
                <a:cs typeface="Times New Roman" panose="02020603050405020304" pitchFamily="18" charset="0"/>
                <a:hlinkClick r:id="rId6"/>
              </a:rPr>
              <a:t>http</a:t>
            </a:r>
            <a:r>
              <a:rPr lang="en-NZ" sz="2400" dirty="0">
                <a:latin typeface="Times New Roman" panose="02020603050405020304" pitchFamily="18" charset="0"/>
                <a:cs typeface="Times New Roman" panose="02020603050405020304" pitchFamily="18" charset="0"/>
                <a:hlinkClick r:id="rId6"/>
              </a:rPr>
              <a:t>://weightmanagement.hiirc.org.nz/page/9732/auckland-birthweight-collaborative-study/?</a:t>
            </a:r>
            <a:r>
              <a:rPr lang="en-NZ" sz="2400" dirty="0" smtClean="0">
                <a:latin typeface="Times New Roman" panose="02020603050405020304" pitchFamily="18" charset="0"/>
                <a:cs typeface="Times New Roman" panose="02020603050405020304" pitchFamily="18" charset="0"/>
                <a:hlinkClick r:id="rId6"/>
              </a:rPr>
              <a:t>section=21</a:t>
            </a:r>
            <a:r>
              <a:rPr lang="en-NZ" sz="2400" dirty="0" smtClean="0">
                <a:latin typeface="Times New Roman" panose="02020603050405020304" pitchFamily="18" charset="0"/>
                <a:cs typeface="Times New Roman" panose="02020603050405020304" pitchFamily="18" charset="0"/>
              </a:rPr>
              <a:t>)</a:t>
            </a:r>
            <a:endParaRPr lang="en-NZ" sz="2400" dirty="0">
              <a:latin typeface="Times New Roman" panose="02020603050405020304" pitchFamily="18" charset="0"/>
              <a:cs typeface="Times New Roman" panose="02020603050405020304" pitchFamily="18" charset="0"/>
            </a:endParaRPr>
          </a:p>
          <a:p>
            <a:pPr marL="457200" indent="-457200">
              <a:buFontTx/>
              <a:buAutoNum type="arabicPeriod"/>
              <a:defRPr/>
            </a:pPr>
            <a:r>
              <a:rPr lang="en-NZ" sz="2400" dirty="0">
                <a:latin typeface="Times New Roman" panose="02020603050405020304" pitchFamily="18" charset="0"/>
                <a:cs typeface="Times New Roman" panose="02020603050405020304" pitchFamily="18" charset="0"/>
              </a:rPr>
              <a:t>Growing Up in NZ </a:t>
            </a:r>
            <a:r>
              <a:rPr lang="en-NZ" sz="2400" dirty="0" smtClean="0">
                <a:latin typeface="Times New Roman" panose="02020603050405020304" pitchFamily="18" charset="0"/>
                <a:cs typeface="Times New Roman" panose="02020603050405020304" pitchFamily="18" charset="0"/>
              </a:rPr>
              <a:t>(</a:t>
            </a:r>
            <a:r>
              <a:rPr lang="en-NZ" sz="2400" dirty="0" err="1" smtClean="0">
                <a:latin typeface="Times New Roman" panose="02020603050405020304" pitchFamily="18" charset="0"/>
                <a:cs typeface="Times New Roman" panose="02020603050405020304" pitchFamily="18" charset="0"/>
              </a:rPr>
              <a:t>GUiNZ</a:t>
            </a:r>
            <a:r>
              <a:rPr lang="en-NZ" sz="2400" dirty="0" smtClean="0">
                <a:latin typeface="Times New Roman" panose="02020603050405020304" pitchFamily="18" charset="0"/>
                <a:cs typeface="Times New Roman" panose="02020603050405020304" pitchFamily="18" charset="0"/>
              </a:rPr>
              <a:t>) </a:t>
            </a:r>
            <a:r>
              <a:rPr lang="en-NZ" sz="2400" dirty="0">
                <a:latin typeface="Times New Roman" panose="02020603050405020304" pitchFamily="18" charset="0"/>
                <a:cs typeface="Times New Roman" panose="02020603050405020304" pitchFamily="18" charset="0"/>
              </a:rPr>
              <a:t>study Named Investigator (</a:t>
            </a:r>
            <a:r>
              <a:rPr lang="en-NZ" sz="2400" dirty="0">
                <a:latin typeface="Times New Roman" panose="02020603050405020304" pitchFamily="18" charset="0"/>
                <a:cs typeface="Times New Roman" panose="02020603050405020304" pitchFamily="18" charset="0"/>
                <a:hlinkClick r:id="rId7"/>
              </a:rPr>
              <a:t>www.growingup.co.nz</a:t>
            </a:r>
            <a:r>
              <a:rPr lang="en-NZ" sz="2400" dirty="0">
                <a:latin typeface="Times New Roman" panose="02020603050405020304" pitchFamily="18" charset="0"/>
                <a:cs typeface="Times New Roman" panose="02020603050405020304" pitchFamily="18" charset="0"/>
              </a:rPr>
              <a:t>)</a:t>
            </a:r>
          </a:p>
          <a:p>
            <a:pPr marL="457200" indent="-457200">
              <a:defRPr/>
            </a:pPr>
            <a:endParaRPr lang="en-NZ" sz="2400" dirty="0">
              <a:latin typeface="Times New Roman" panose="02020603050405020304" pitchFamily="18" charset="0"/>
              <a:cs typeface="Times New Roman" panose="02020603050405020304" pitchFamily="18" charset="0"/>
            </a:endParaRPr>
          </a:p>
          <a:p>
            <a:pPr marL="457200" indent="-457200">
              <a:buFontTx/>
              <a:buChar char="•"/>
              <a:defRPr/>
            </a:pPr>
            <a:endParaRPr lang="en-GB" sz="2400" dirty="0">
              <a:latin typeface="Times New Roman" panose="02020603050405020304" pitchFamily="18" charset="0"/>
              <a:cs typeface="Times New Roman" panose="02020603050405020304" pitchFamily="18" charset="0"/>
            </a:endParaRPr>
          </a:p>
          <a:p>
            <a:pPr marL="457200" indent="-457200">
              <a:buFontTx/>
              <a:buChar char="•"/>
              <a:defRPr/>
            </a:pPr>
            <a:endParaRPr lang="en-GB" sz="2400" dirty="0">
              <a:latin typeface="Times New Roman" panose="02020603050405020304" pitchFamily="18" charset="0"/>
              <a:cs typeface="Times New Roman" panose="02020603050405020304" pitchFamily="18" charset="0"/>
            </a:endParaRPr>
          </a:p>
        </p:txBody>
      </p:sp>
      <p:pic>
        <p:nvPicPr>
          <p:cNvPr id="1029" name="Picture 4"/>
          <p:cNvPicPr>
            <a:picLocks noChangeAspect="1" noChangeArrowheads="1"/>
          </p:cNvPicPr>
          <p:nvPr/>
        </p:nvPicPr>
        <p:blipFill>
          <a:blip r:embed="rId8"/>
          <a:srcRect/>
          <a:stretch>
            <a:fillRect/>
          </a:stretch>
        </p:blipFill>
        <p:spPr bwMode="auto">
          <a:xfrm>
            <a:off x="381000" y="919888"/>
            <a:ext cx="3285039" cy="1984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052513"/>
            <a:ext cx="7991475" cy="4781550"/>
          </a:xfrm>
          <a:noFill/>
        </p:spPr>
      </p:pic>
    </p:spTree>
    <p:extLst>
      <p:ext uri="{BB962C8B-B14F-4D97-AF65-F5344CB8AC3E}">
        <p14:creationId xmlns:p14="http://schemas.microsoft.com/office/powerpoint/2010/main" val="16380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468313" y="1484313"/>
            <a:ext cx="8229600" cy="4525962"/>
          </a:xfrm>
        </p:spPr>
        <p:txBody>
          <a:bodyPr/>
          <a:lstStyle/>
          <a:p>
            <a:pPr eaLnBrk="1" hangingPunct="1">
              <a:spcAft>
                <a:spcPct val="20000"/>
              </a:spcAft>
            </a:pPr>
            <a:r>
              <a:rPr lang="en-NZ" sz="2800" smtClean="0"/>
              <a:t>A longitudinal study following a group of New Zealand children, in the context of their families, from pre-birth to early adulthood</a:t>
            </a:r>
          </a:p>
          <a:p>
            <a:pPr lvl="1" eaLnBrk="1" hangingPunct="1">
              <a:spcAft>
                <a:spcPct val="20000"/>
              </a:spcAft>
            </a:pPr>
            <a:r>
              <a:rPr lang="en-US" sz="2400" smtClean="0"/>
              <a:t>6846 babies  (52% male)</a:t>
            </a:r>
            <a:endParaRPr lang="en-NZ" sz="2400" smtClean="0"/>
          </a:p>
          <a:p>
            <a:pPr lvl="1" eaLnBrk="1" hangingPunct="1">
              <a:spcAft>
                <a:spcPct val="20000"/>
              </a:spcAft>
            </a:pPr>
            <a:r>
              <a:rPr lang="en-NZ" sz="2400" smtClean="0"/>
              <a:t>born in Auckland, Counties-Manukau and Waikato district health board areas</a:t>
            </a:r>
          </a:p>
          <a:p>
            <a:pPr lvl="1" eaLnBrk="1" hangingPunct="1">
              <a:spcAft>
                <a:spcPct val="20000"/>
              </a:spcAft>
            </a:pPr>
            <a:r>
              <a:rPr lang="en-NZ" sz="2400" smtClean="0"/>
              <a:t>interviews done in homes antenatally, at 9 months, and 2 years (-planning 4.5 year assessment)</a:t>
            </a:r>
          </a:p>
          <a:p>
            <a:pPr lvl="1" eaLnBrk="1" hangingPunct="1">
              <a:spcAft>
                <a:spcPct val="20000"/>
              </a:spcAft>
            </a:pPr>
            <a:r>
              <a:rPr lang="en-US" sz="2400" smtClean="0"/>
              <a:t>91% born at term (37-41 weeks)</a:t>
            </a:r>
            <a:endParaRPr lang="en-NZ" sz="2400" smtClean="0"/>
          </a:p>
          <a:p>
            <a:pPr eaLnBrk="1" hangingPunct="1"/>
            <a:endParaRPr lang="en-AU" sz="2800" smtClean="0"/>
          </a:p>
        </p:txBody>
      </p:sp>
      <p:pic>
        <p:nvPicPr>
          <p:cNvPr id="60419" name="Picture 3" descr="Koru graphic_v2.pdf"/>
          <p:cNvPicPr>
            <a:picLocks noChangeAspect="1"/>
          </p:cNvPicPr>
          <p:nvPr/>
        </p:nvPicPr>
        <p:blipFill>
          <a:blip r:embed="rId3"/>
          <a:srcRect l="7655" b="18889"/>
          <a:stretch>
            <a:fillRect/>
          </a:stretch>
        </p:blipFill>
        <p:spPr bwMode="auto">
          <a:xfrm>
            <a:off x="0" y="5229225"/>
            <a:ext cx="939800" cy="1422400"/>
          </a:xfrm>
          <a:prstGeom prst="rect">
            <a:avLst/>
          </a:prstGeom>
          <a:noFill/>
          <a:ln w="9525">
            <a:noFill/>
            <a:miter lim="800000"/>
            <a:headEnd/>
            <a:tailEnd/>
          </a:ln>
        </p:spPr>
      </p:pic>
      <p:sp>
        <p:nvSpPr>
          <p:cNvPr id="60420" name="Title 4"/>
          <p:cNvSpPr>
            <a:spLocks noGrp="1"/>
          </p:cNvSpPr>
          <p:nvPr>
            <p:ph type="title"/>
          </p:nvPr>
        </p:nvSpPr>
        <p:spPr>
          <a:xfrm>
            <a:off x="395288" y="404813"/>
            <a:ext cx="8229600" cy="1143000"/>
          </a:xfrm>
        </p:spPr>
        <p:txBody>
          <a:bodyPr/>
          <a:lstStyle/>
          <a:p>
            <a:r>
              <a:rPr lang="en-NZ" smtClean="0"/>
              <a:t>What is </a:t>
            </a:r>
            <a:r>
              <a:rPr lang="en-NZ" i="1" smtClean="0"/>
              <a:t>Growing Up in New Zealand</a:t>
            </a:r>
            <a:r>
              <a:rPr lang="en-NZ" smtClean="0"/>
              <a:t>?</a:t>
            </a:r>
            <a:br>
              <a:rPr lang="en-NZ" smtClean="0"/>
            </a:b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ChangeArrowheads="1"/>
          </p:cNvSpPr>
          <p:nvPr/>
        </p:nvSpPr>
        <p:spPr bwMode="auto">
          <a:xfrm>
            <a:off x="0" y="188913"/>
            <a:ext cx="8929688" cy="1062371"/>
          </a:xfrm>
          <a:prstGeom prst="rect">
            <a:avLst/>
          </a:prstGeom>
          <a:noFill/>
          <a:ln w="9525">
            <a:noFill/>
            <a:miter lim="800000"/>
            <a:headEnd/>
            <a:tailEnd/>
          </a:ln>
        </p:spPr>
        <p:txBody>
          <a:bodyPr/>
          <a:lstStyle/>
          <a:p>
            <a:pPr lvl="1">
              <a:spcBef>
                <a:spcPct val="20000"/>
              </a:spcBef>
            </a:pPr>
            <a:r>
              <a:rPr lang="en-US" sz="2400" dirty="0" smtClean="0">
                <a:latin typeface="Times New Roman" pitchFamily="18" charset="0"/>
                <a:cs typeface="Times New Roman" pitchFamily="18" charset="0"/>
              </a:rPr>
              <a:t>Neurodevelopmental disorders</a:t>
            </a:r>
          </a:p>
          <a:p>
            <a:pPr lvl="1">
              <a:spcBef>
                <a:spcPct val="20000"/>
              </a:spcBef>
            </a:pPr>
            <a:r>
              <a:rPr lang="en-US" sz="2400" dirty="0" smtClean="0">
                <a:latin typeface="Times New Roman" pitchFamily="18" charset="0"/>
                <a:cs typeface="Times New Roman" pitchFamily="18" charset="0"/>
              </a:rPr>
              <a:t>Overall aim of research: </a:t>
            </a:r>
            <a:r>
              <a:rPr lang="en-US" sz="2400" dirty="0">
                <a:latin typeface="Times New Roman" pitchFamily="18" charset="0"/>
                <a:cs typeface="Times New Roman" pitchFamily="18" charset="0"/>
              </a:rPr>
              <a:t>Cognitive and Neurological biomarkers</a:t>
            </a:r>
          </a:p>
          <a:p>
            <a:pPr lvl="1">
              <a:spcBef>
                <a:spcPct val="20000"/>
              </a:spcBef>
            </a:pPr>
            <a:endParaRPr lang="en-US" sz="2400" dirty="0" smtClean="0">
              <a:latin typeface="Times New Roman" pitchFamily="18" charset="0"/>
              <a:cs typeface="Times New Roman" pitchFamily="18" charset="0"/>
            </a:endParaRPr>
          </a:p>
          <a:p>
            <a:pPr lvl="1">
              <a:spcBef>
                <a:spcPct val="20000"/>
              </a:spcBef>
            </a:pPr>
            <a:r>
              <a:rPr lang="en-US" sz="2400" dirty="0" smtClean="0">
                <a:solidFill>
                  <a:schemeClr val="tx2"/>
                </a:solidFill>
                <a:latin typeface="Times New Roman" pitchFamily="18" charset="0"/>
                <a:cs typeface="Times New Roman" pitchFamily="18" charset="0"/>
              </a:rPr>
              <a:t>Dyslexia</a:t>
            </a:r>
            <a:r>
              <a:rPr lang="en-US" sz="2400" dirty="0">
                <a:solidFill>
                  <a:schemeClr val="tx2"/>
                </a:solidFill>
                <a:latin typeface="Times New Roman" pitchFamily="18" charset="0"/>
                <a:cs typeface="Times New Roman" pitchFamily="18" charset="0"/>
              </a:rPr>
              <a:t>:</a:t>
            </a:r>
            <a:r>
              <a:rPr lang="en-US" sz="2400" dirty="0">
                <a:latin typeface="Times New Roman" pitchFamily="18" charset="0"/>
                <a:cs typeface="Times New Roman" pitchFamily="18" charset="0"/>
              </a:rPr>
              <a:t> phonological </a:t>
            </a:r>
            <a:r>
              <a:rPr lang="en-US" sz="2400" dirty="0" smtClean="0">
                <a:latin typeface="Times New Roman" pitchFamily="18" charset="0"/>
                <a:cs typeface="Times New Roman" pitchFamily="18" charset="0"/>
              </a:rPr>
              <a:t>awareness</a:t>
            </a:r>
            <a:endParaRPr lang="en-AU" sz="2400" dirty="0" smtClean="0">
              <a:latin typeface="Times New Roman" pitchFamily="18" charset="0"/>
              <a:cs typeface="Times New Roman" pitchFamily="18" charset="0"/>
            </a:endParaRPr>
          </a:p>
          <a:p>
            <a:pPr lvl="1">
              <a:spcBef>
                <a:spcPct val="20000"/>
              </a:spcBef>
            </a:pPr>
            <a:endParaRPr lang="en-US" sz="2400" dirty="0">
              <a:latin typeface="Times New Roman" pitchFamily="18" charset="0"/>
              <a:cs typeface="Times New Roman" pitchFamily="18" charset="0"/>
            </a:endParaRPr>
          </a:p>
          <a:p>
            <a:pPr lvl="1">
              <a:spcBef>
                <a:spcPct val="20000"/>
              </a:spcBef>
            </a:pPr>
            <a:r>
              <a:rPr lang="en-US" sz="2400" dirty="0">
                <a:solidFill>
                  <a:schemeClr val="tx2"/>
                </a:solidFill>
                <a:latin typeface="Times New Roman" pitchFamily="18" charset="0"/>
                <a:cs typeface="Times New Roman" pitchFamily="18" charset="0"/>
              </a:rPr>
              <a:t>Dyscalculia</a:t>
            </a:r>
            <a:r>
              <a:rPr lang="en-US" sz="2400" dirty="0">
                <a:latin typeface="Times New Roman" pitchFamily="18" charset="0"/>
                <a:cs typeface="Times New Roman" pitchFamily="18" charset="0"/>
              </a:rPr>
              <a:t>: number sense</a:t>
            </a:r>
          </a:p>
          <a:p>
            <a:pPr lvl="1">
              <a:spcBef>
                <a:spcPct val="20000"/>
              </a:spcBef>
            </a:pPr>
            <a:r>
              <a:rPr lang="en-US" sz="2400" dirty="0">
                <a:latin typeface="Times New Roman" pitchFamily="18" charset="0"/>
                <a:cs typeface="Times New Roman" pitchFamily="18" charset="0"/>
              </a:rPr>
              <a:t>		</a:t>
            </a:r>
          </a:p>
          <a:p>
            <a:pPr lvl="1">
              <a:spcBef>
                <a:spcPct val="20000"/>
              </a:spcBef>
            </a:pPr>
            <a:r>
              <a:rPr lang="en-US" sz="2400" dirty="0">
                <a:solidFill>
                  <a:schemeClr val="tx2"/>
                </a:solidFill>
                <a:latin typeface="Times New Roman" pitchFamily="18" charset="0"/>
                <a:cs typeface="Times New Roman" pitchFamily="18" charset="0"/>
              </a:rPr>
              <a:t>ADHD:</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executive </a:t>
            </a:r>
            <a:r>
              <a:rPr lang="en-US" sz="2400" dirty="0">
                <a:latin typeface="Times New Roman" pitchFamily="18" charset="0"/>
                <a:cs typeface="Times New Roman" pitchFamily="18" charset="0"/>
              </a:rPr>
              <a:t>functioning </a:t>
            </a:r>
          </a:p>
          <a:p>
            <a:pPr lvl="1">
              <a:spcBef>
                <a:spcPct val="20000"/>
              </a:spcBef>
            </a:pPr>
            <a:r>
              <a:rPr lang="en-US" sz="2400" dirty="0">
                <a:latin typeface="Times New Roman" pitchFamily="18" charset="0"/>
                <a:cs typeface="Times New Roman" pitchFamily="18" charset="0"/>
              </a:rPr>
              <a:t>		</a:t>
            </a:r>
          </a:p>
          <a:p>
            <a:pPr lvl="1">
              <a:spcBef>
                <a:spcPct val="20000"/>
              </a:spcBef>
            </a:pPr>
            <a:r>
              <a:rPr lang="en-US" sz="2400" dirty="0">
                <a:solidFill>
                  <a:schemeClr val="tx2"/>
                </a:solidFill>
                <a:latin typeface="Times New Roman" pitchFamily="18" charset="0"/>
                <a:cs typeface="Times New Roman" pitchFamily="18" charset="0"/>
              </a:rPr>
              <a:t>Aspergers:</a:t>
            </a:r>
            <a:r>
              <a:rPr lang="en-US" sz="2400" dirty="0">
                <a:latin typeface="Times New Roman" pitchFamily="18" charset="0"/>
                <a:cs typeface="Times New Roman" pitchFamily="18" charset="0"/>
              </a:rPr>
              <a:t> social awareness</a:t>
            </a:r>
          </a:p>
          <a:p>
            <a:pPr lvl="1">
              <a:spcBef>
                <a:spcPct val="20000"/>
              </a:spcBef>
            </a:pPr>
            <a:r>
              <a:rPr lang="en-US" sz="2400" dirty="0"/>
              <a:t>		</a:t>
            </a:r>
            <a:endParaRPr lang="en-AU" sz="2400" dirty="0"/>
          </a:p>
        </p:txBody>
      </p:sp>
      <p:pic>
        <p:nvPicPr>
          <p:cNvPr id="25603" name="Picture 5"/>
          <p:cNvPicPr>
            <a:picLocks noChangeAspect="1"/>
          </p:cNvPicPr>
          <p:nvPr/>
        </p:nvPicPr>
        <p:blipFill>
          <a:blip r:embed="rId3" cstate="print"/>
          <a:srcRect/>
          <a:stretch>
            <a:fillRect/>
          </a:stretch>
        </p:blipFill>
        <p:spPr bwMode="auto">
          <a:xfrm>
            <a:off x="6179804" y="1124702"/>
            <a:ext cx="2627312" cy="3748087"/>
          </a:xfrm>
          <a:prstGeom prst="rect">
            <a:avLst/>
          </a:prstGeom>
          <a:noFill/>
          <a:ln w="9525">
            <a:noFill/>
            <a:miter lim="800000"/>
            <a:headEnd/>
            <a:tailEnd/>
          </a:ln>
        </p:spPr>
      </p:pic>
      <p:sp>
        <p:nvSpPr>
          <p:cNvPr id="2" name="Rectangle 1"/>
          <p:cNvSpPr/>
          <p:nvPr/>
        </p:nvSpPr>
        <p:spPr>
          <a:xfrm>
            <a:off x="0" y="5259215"/>
            <a:ext cx="7772400" cy="830997"/>
          </a:xfrm>
          <a:prstGeom prst="rect">
            <a:avLst/>
          </a:prstGeom>
        </p:spPr>
        <p:txBody>
          <a:bodyPr wrap="square">
            <a:spAutoFit/>
          </a:bodyPr>
          <a:lstStyle/>
          <a:p>
            <a:pPr lvl="1">
              <a:spcBef>
                <a:spcPct val="20000"/>
              </a:spcBef>
            </a:pPr>
            <a:r>
              <a:rPr lang="en-US" sz="2400" dirty="0">
                <a:latin typeface="Times New Roman" pitchFamily="18" charset="0"/>
                <a:cs typeface="Times New Roman" pitchFamily="18" charset="0"/>
              </a:rPr>
              <a:t>Can insights from neuroscience provide usable knowledge for educators?</a:t>
            </a:r>
          </a:p>
        </p:txBody>
      </p:sp>
    </p:spTree>
    <p:extLst>
      <p:ext uri="{BB962C8B-B14F-4D97-AF65-F5344CB8AC3E}">
        <p14:creationId xmlns:p14="http://schemas.microsoft.com/office/powerpoint/2010/main" val="3266331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859338" y="0"/>
            <a:ext cx="4284662" cy="1447800"/>
          </a:xfrm>
          <a:prstGeom prst="rect">
            <a:avLst/>
          </a:prstGeom>
          <a:noFill/>
          <a:ln w="38100">
            <a:solidFill>
              <a:schemeClr val="tx1"/>
            </a:solidFill>
            <a:miter lim="800000"/>
            <a:headEnd/>
            <a:tailEnd/>
          </a:ln>
        </p:spPr>
        <p:txBody>
          <a:bodyPr wrap="none" anchor="ctr"/>
          <a:lstStyle/>
          <a:p>
            <a:endParaRPr lang="en-NZ"/>
          </a:p>
        </p:txBody>
      </p:sp>
      <p:sp>
        <p:nvSpPr>
          <p:cNvPr id="27651" name="Rectangle 3"/>
          <p:cNvSpPr>
            <a:spLocks noChangeArrowheads="1"/>
          </p:cNvSpPr>
          <p:nvPr/>
        </p:nvSpPr>
        <p:spPr bwMode="auto">
          <a:xfrm>
            <a:off x="755576" y="5373216"/>
            <a:ext cx="7531229" cy="830997"/>
          </a:xfrm>
          <a:prstGeom prst="rect">
            <a:avLst/>
          </a:prstGeom>
          <a:noFill/>
          <a:ln w="9525">
            <a:noFill/>
            <a:miter lim="800000"/>
            <a:headEnd/>
            <a:tailEnd/>
          </a:ln>
        </p:spPr>
        <p:txBody>
          <a:bodyPr wrap="none" anchor="ctr">
            <a:spAutoFit/>
          </a:bodyPr>
          <a:lstStyle/>
          <a:p>
            <a:r>
              <a:rPr lang="en-GB" sz="2400" dirty="0">
                <a:solidFill>
                  <a:srgbClr val="0070C0"/>
                </a:solidFill>
                <a:latin typeface="Times New Roman" pitchFamily="18" charset="0"/>
                <a:cs typeface="Times New Roman" pitchFamily="18" charset="0"/>
              </a:rPr>
              <a:t>fMRI allows us to map increases in oxygenated blood flow </a:t>
            </a:r>
          </a:p>
          <a:p>
            <a:r>
              <a:rPr lang="en-GB" sz="2400" dirty="0">
                <a:solidFill>
                  <a:srgbClr val="0070C0"/>
                </a:solidFill>
                <a:latin typeface="Times New Roman" pitchFamily="18" charset="0"/>
                <a:cs typeface="Times New Roman" pitchFamily="18" charset="0"/>
              </a:rPr>
              <a:t>that accompany local brain activity during mental tasks </a:t>
            </a:r>
          </a:p>
        </p:txBody>
      </p:sp>
      <p:pic>
        <p:nvPicPr>
          <p:cNvPr id="27652" name="Picture 4"/>
          <p:cNvPicPr>
            <a:picLocks noChangeAspect="1" noChangeArrowheads="1"/>
          </p:cNvPicPr>
          <p:nvPr/>
        </p:nvPicPr>
        <p:blipFill>
          <a:blip r:embed="rId2" cstate="print"/>
          <a:srcRect/>
          <a:stretch>
            <a:fillRect/>
          </a:stretch>
        </p:blipFill>
        <p:spPr bwMode="auto">
          <a:xfrm>
            <a:off x="3492500" y="0"/>
            <a:ext cx="5651500" cy="4878388"/>
          </a:xfrm>
          <a:prstGeom prst="rect">
            <a:avLst/>
          </a:prstGeom>
          <a:noFill/>
          <a:ln w="9525">
            <a:noFill/>
            <a:miter lim="800000"/>
            <a:headEnd/>
            <a:tailEnd/>
          </a:ln>
        </p:spPr>
      </p:pic>
      <p:pic>
        <p:nvPicPr>
          <p:cNvPr id="27653" name="Picture 5"/>
          <p:cNvPicPr>
            <a:picLocks noChangeAspect="1" noChangeArrowheads="1"/>
          </p:cNvPicPr>
          <p:nvPr/>
        </p:nvPicPr>
        <p:blipFill>
          <a:blip r:embed="rId3" cstate="print"/>
          <a:srcRect/>
          <a:stretch>
            <a:fillRect/>
          </a:stretch>
        </p:blipFill>
        <p:spPr bwMode="auto">
          <a:xfrm>
            <a:off x="-323850" y="1844675"/>
            <a:ext cx="4751388" cy="3105150"/>
          </a:xfrm>
          <a:prstGeom prst="rect">
            <a:avLst/>
          </a:prstGeom>
          <a:noFill/>
          <a:ln w="9525">
            <a:noFill/>
            <a:miter lim="800000"/>
            <a:headEnd/>
            <a:tailEnd/>
          </a:ln>
        </p:spPr>
      </p:pic>
      <p:pic>
        <p:nvPicPr>
          <p:cNvPr id="27654" name="Picture 6" descr="Brain Research Institute"/>
          <p:cNvPicPr>
            <a:picLocks noChangeAspect="1" noChangeArrowheads="1"/>
          </p:cNvPicPr>
          <p:nvPr/>
        </p:nvPicPr>
        <p:blipFill>
          <a:blip r:embed="rId4" cstate="print"/>
          <a:srcRect/>
          <a:stretch>
            <a:fillRect/>
          </a:stretch>
        </p:blipFill>
        <p:spPr bwMode="auto">
          <a:xfrm>
            <a:off x="0" y="0"/>
            <a:ext cx="4427538" cy="1911350"/>
          </a:xfrm>
          <a:prstGeom prst="rect">
            <a:avLst/>
          </a:prstGeom>
          <a:noFill/>
          <a:ln w="9525">
            <a:noFill/>
            <a:miter lim="800000"/>
            <a:headEnd/>
            <a:tailEnd/>
          </a:ln>
        </p:spPr>
      </p:pic>
    </p:spTree>
    <p:extLst>
      <p:ext uri="{BB962C8B-B14F-4D97-AF65-F5344CB8AC3E}">
        <p14:creationId xmlns:p14="http://schemas.microsoft.com/office/powerpoint/2010/main" val="1288366754"/>
      </p:ext>
    </p:extLst>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1259632" y="0"/>
            <a:ext cx="6239686" cy="1143000"/>
          </a:xfrm>
        </p:spPr>
        <p:txBody>
          <a:bodyPr>
            <a:normAutofit/>
            <a:scene3d>
              <a:camera prst="orthographicFront"/>
              <a:lightRig rig="freezing" dir="t">
                <a:rot lat="0" lon="0" rev="5640000"/>
              </a:lightRig>
            </a:scene3d>
            <a:sp3d prstMaterial="flat">
              <a:contourClr>
                <a:schemeClr val="tx2"/>
              </a:contourClr>
            </a:sp3d>
          </a:bodyPr>
          <a:lstStyle/>
          <a:p>
            <a:pPr eaLnBrk="1" fontAlgn="auto" hangingPunct="1">
              <a:spcAft>
                <a:spcPts val="0"/>
              </a:spcAft>
              <a:defRPr/>
            </a:pPr>
            <a:r>
              <a:rPr lang="en-US" sz="3200" dirty="0" smtClean="0">
                <a:solidFill>
                  <a:schemeClr val="tx1"/>
                </a:solidFill>
              </a:rPr>
              <a:t>129 </a:t>
            </a:r>
            <a:r>
              <a:rPr lang="en-US" sz="3200" dirty="0">
                <a:solidFill>
                  <a:schemeClr val="tx1"/>
                </a:solidFill>
              </a:rPr>
              <a:t>EEG electrodes</a:t>
            </a:r>
          </a:p>
        </p:txBody>
      </p:sp>
      <p:pic>
        <p:nvPicPr>
          <p:cNvPr id="28675" name="Picture 3" descr="Tim2"/>
          <p:cNvPicPr>
            <a:picLocks noChangeAspect="1" noChangeArrowheads="1"/>
          </p:cNvPicPr>
          <p:nvPr/>
        </p:nvPicPr>
        <p:blipFill>
          <a:blip r:embed="rId2" cstate="print"/>
          <a:srcRect/>
          <a:stretch>
            <a:fillRect/>
          </a:stretch>
        </p:blipFill>
        <p:spPr bwMode="auto">
          <a:xfrm>
            <a:off x="684213" y="1196975"/>
            <a:ext cx="8001000" cy="5334000"/>
          </a:xfrm>
          <a:prstGeom prst="rect">
            <a:avLst/>
          </a:prstGeom>
          <a:noFill/>
          <a:ln w="9525">
            <a:noFill/>
            <a:miter lim="800000"/>
            <a:headEnd/>
            <a:tailEnd/>
          </a:ln>
        </p:spPr>
      </p:pic>
    </p:spTree>
    <p:extLst>
      <p:ext uri="{BB962C8B-B14F-4D97-AF65-F5344CB8AC3E}">
        <p14:creationId xmlns:p14="http://schemas.microsoft.com/office/powerpoint/2010/main" val="370084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owing Up theme">
  <a:themeElements>
    <a:clrScheme name="growing up 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owing up 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Times" charset="0"/>
          </a:defRPr>
        </a:defPPr>
      </a:lstStyle>
    </a:lnDef>
  </a:objectDefaults>
  <a:extraClrSchemeLst>
    <a:extraClrScheme>
      <a:clrScheme name="growing up 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owing up 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owing up 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owing up 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owing up 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owing up 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owing up v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owing up 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owing up 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owing up 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owing up 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owing up 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6889</TotalTime>
  <Words>802</Words>
  <Application>Microsoft Office PowerPoint</Application>
  <PresentationFormat>On-screen Show (4:3)</PresentationFormat>
  <Paragraphs>88</Paragraphs>
  <Slides>15</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Equity</vt:lpstr>
      <vt:lpstr>Growing Up theme</vt:lpstr>
      <vt:lpstr>Bitmap Image</vt:lpstr>
      <vt:lpstr>PowerPoint Presentation</vt:lpstr>
      <vt:lpstr>PowerPoint Presentation</vt:lpstr>
      <vt:lpstr>Neurodevelopmental disorders </vt:lpstr>
      <vt:lpstr>NZ Longitudinal Research </vt:lpstr>
      <vt:lpstr>PowerPoint Presentation</vt:lpstr>
      <vt:lpstr>What is Growing Up in New Zealand? </vt:lpstr>
      <vt:lpstr>PowerPoint Presentation</vt:lpstr>
      <vt:lpstr>PowerPoint Presentation</vt:lpstr>
      <vt:lpstr>129 EEG electrodes</vt:lpstr>
      <vt:lpstr>Dyslexia: Left hemisphere networks functionally disrupted</vt:lpstr>
      <vt:lpstr>PowerPoint Presentation</vt:lpstr>
      <vt:lpstr>PowerPoint Presentation</vt:lpstr>
      <vt:lpstr>International Journal of School and Cognitive Psychology Related Conferences </vt:lpstr>
      <vt:lpstr>PowerPoint Presentation</vt:lpstr>
      <vt:lpstr>PowerPoint Presentation</vt:lpstr>
    </vt:vector>
  </TitlesOfParts>
  <Company>University of Auckland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Stack and Topple Interviewer Training</dc:title>
  <dc:creator>Annette Henderson</dc:creator>
  <cp:lastModifiedBy>Kranthi Kumar Bijili</cp:lastModifiedBy>
  <cp:revision>129</cp:revision>
  <dcterms:created xsi:type="dcterms:W3CDTF">2010-09-13T02:42:37Z</dcterms:created>
  <dcterms:modified xsi:type="dcterms:W3CDTF">2015-10-13T13:01:49Z</dcterms:modified>
</cp:coreProperties>
</file>