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5" r:id="rId2"/>
    <p:sldId id="256" r:id="rId3"/>
    <p:sldId id="257" r:id="rId4"/>
    <p:sldId id="258" r:id="rId5"/>
    <p:sldId id="259" r:id="rId6"/>
    <p:sldId id="260" r:id="rId7"/>
    <p:sldId id="263" r:id="rId8"/>
    <p:sldId id="279" r:id="rId9"/>
    <p:sldId id="275" r:id="rId10"/>
    <p:sldId id="276"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9FD873-E49C-41C1-8A85-B149E083CC44}" type="datetimeFigureOut">
              <a:rPr lang="en-US" smtClean="0"/>
              <a:t>11/13/2014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A8BFB98-9C05-4BC3-B3F3-B5DAF0FD218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9FD873-E49C-41C1-8A85-B149E083CC44}" type="datetimeFigureOut">
              <a:rPr lang="en-US" smtClean="0"/>
              <a:t>11/13/2014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A8BFB98-9C05-4BC3-B3F3-B5DAF0FD21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9FD873-E49C-41C1-8A85-B149E083CC44}" type="datetimeFigureOut">
              <a:rPr lang="en-US" smtClean="0"/>
              <a:t>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BFB98-9C05-4BC3-B3F3-B5DAF0FD218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9FD873-E49C-41C1-8A85-B149E083CC44}" type="datetimeFigureOut">
              <a:rPr lang="en-US" smtClean="0"/>
              <a:t>11/13/2014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8BFB98-9C05-4BC3-B3F3-B5DAF0FD218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9FD873-E49C-41C1-8A85-B149E083CC44}" type="datetimeFigureOut">
              <a:rPr lang="en-US" smtClean="0"/>
              <a:t>11/13/2014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FD873-E49C-41C1-8A85-B149E083CC44}" type="datetimeFigureOut">
              <a:rPr lang="en-US" smtClean="0"/>
              <a:t>11/13/2014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9FD873-E49C-41C1-8A85-B149E083CC44}" type="datetimeFigureOut">
              <a:rPr lang="en-US" smtClean="0"/>
              <a:t>11/13/2014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BFB98-9C05-4BC3-B3F3-B5DAF0FD218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9FD873-E49C-41C1-8A85-B149E083CC44}" type="datetimeFigureOut">
              <a:rPr lang="en-US" smtClean="0"/>
              <a:t>11/13/2014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A8BFB98-9C05-4BC3-B3F3-B5DAF0FD218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9FD873-E49C-41C1-8A85-B149E083CC44}" type="datetimeFigureOut">
              <a:rPr lang="en-US" smtClean="0"/>
              <a:t>11/13/2014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A8BFB98-9C05-4BC3-B3F3-B5DAF0FD21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eepmedicine.conferenceseries.net/"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www.omicsgroup.com/alzheimers-disease-dementia-conference-2014"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319088" y="754742"/>
            <a:ext cx="8824912" cy="4542971"/>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dirty="0" smtClean="0">
              <a:solidFill>
                <a:schemeClr val="bg2">
                  <a:lumMod val="10000"/>
                </a:schemeClr>
              </a:solidFill>
              <a:latin typeface="Centaur" panose="02030504050205020304" pitchFamily="18" charset="0"/>
            </a:endParaRPr>
          </a:p>
          <a:p>
            <a:pPr algn="ctr">
              <a:defRPr/>
            </a:pPr>
            <a:r>
              <a:rPr lang="en-IN" dirty="0" smtClean="0">
                <a:solidFill>
                  <a:schemeClr val="bg2">
                    <a:lumMod val="10000"/>
                  </a:schemeClr>
                </a:solidFill>
                <a:latin typeface="Centaur" panose="02030504050205020304" pitchFamily="18" charset="0"/>
              </a:rPr>
              <a:t>OMICS </a:t>
            </a:r>
            <a:r>
              <a:rPr lang="en-IN" dirty="0">
                <a:solidFill>
                  <a:schemeClr val="bg2">
                    <a:lumMod val="10000"/>
                  </a:schemeClr>
                </a:solidFill>
                <a:latin typeface="Centaur" panose="02030504050205020304" pitchFamily="18" charset="0"/>
              </a:rPr>
              <a:t>Group welcomes submissions that are original and technically so as to serve both the developing world and developed countries in the best possible way.</a:t>
            </a:r>
          </a:p>
          <a:p>
            <a:pPr algn="ctr">
              <a:defRPr/>
            </a:pPr>
            <a:r>
              <a:rPr lang="en-US" dirty="0">
                <a:solidFill>
                  <a:schemeClr val="bg2">
                    <a:lumMod val="10000"/>
                  </a:schemeClr>
                </a:solidFill>
                <a:latin typeface="Centaur" panose="02030504050205020304" pitchFamily="18" charset="0"/>
              </a:rPr>
              <a:t>OMICS Journals  are poised in excellence by publishing high quality research. </a:t>
            </a:r>
            <a:r>
              <a:rPr lang="en-IN"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dirty="0">
              <a:solidFill>
                <a:schemeClr val="bg2">
                  <a:lumMod val="10000"/>
                </a:schemeClr>
              </a:solidFill>
              <a:latin typeface="Centaur" panose="02030504050205020304" pitchFamily="18" charset="0"/>
            </a:endParaRPr>
          </a:p>
          <a:p>
            <a:pPr algn="ct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endParaRPr lang="en-US" dirty="0"/>
          </a:p>
        </p:txBody>
      </p:sp>
      <p:sp>
        <p:nvSpPr>
          <p:cNvPr id="6" name="Rectangle 5"/>
          <p:cNvSpPr/>
          <p:nvPr/>
        </p:nvSpPr>
        <p:spPr>
          <a:xfrm>
            <a:off x="1327944" y="5649005"/>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05330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dirty="0">
                <a:hlinkClick r:id="rId3"/>
              </a:rPr>
              <a:t>Annual Summit on Sleep Disorders and Medicine</a:t>
            </a:r>
            <a:r>
              <a:rPr lang="en-US" sz="2400" dirty="0"/>
              <a:t> August 10-12, 2015 San Francisco, USA</a:t>
            </a:r>
          </a:p>
          <a:p>
            <a:pPr marL="285750" indent="-285750">
              <a:buFont typeface="Wingdings" panose="05000000000000000000" pitchFamily="2" charset="2"/>
              <a:buChar char="Ø"/>
              <a:defRPr/>
            </a:pPr>
            <a:r>
              <a:rPr lang="en-US" sz="2400" dirty="0">
                <a:hlinkClick r:id="rId4"/>
              </a:rPr>
              <a:t>2</a:t>
            </a:r>
            <a:r>
              <a:rPr lang="en-US" sz="2400" baseline="30000" dirty="0">
                <a:hlinkClick r:id="rId4"/>
              </a:rPr>
              <a:t>nd</a:t>
            </a:r>
            <a:r>
              <a:rPr lang="en-US" sz="2400" dirty="0">
                <a:hlinkClick r:id="rId4"/>
              </a:rPr>
              <a:t> International Conference on Alzheimer's Disease and Dementia</a:t>
            </a:r>
            <a:r>
              <a:rPr lang="en-US" sz="2400" dirty="0"/>
              <a:t> </a:t>
            </a:r>
            <a:r>
              <a:rPr lang="en-US" sz="2400" i="1" dirty="0"/>
              <a:t>September 23-25, 2014 Valencia, Spain</a:t>
            </a:r>
            <a:endParaRPr lang="en-US" sz="2200" dirty="0">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a:t>Sleep disorders and therapy</a:t>
            </a:r>
            <a:br>
              <a:rPr lang="en-US" sz="3600" dirty="0"/>
            </a:br>
            <a:r>
              <a:rPr lang="en-US" sz="3600" dirty="0"/>
              <a:t>Related Conferences</a:t>
            </a:r>
          </a:p>
        </p:txBody>
      </p:sp>
    </p:spTree>
    <p:extLst>
      <p:ext uri="{BB962C8B-B14F-4D97-AF65-F5344CB8AC3E}">
        <p14:creationId xmlns:p14="http://schemas.microsoft.com/office/powerpoint/2010/main" val="3072962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endParaRPr lang="en-US" smtClean="0"/>
          </a:p>
        </p:txBody>
      </p:sp>
      <p:sp>
        <p:nvSpPr>
          <p:cNvPr id="109571" name="Content Placeholder 2"/>
          <p:cNvSpPr>
            <a:spLocks noGrp="1"/>
          </p:cNvSpPr>
          <p:nvPr>
            <p:ph sz="quarter" idx="1"/>
          </p:nvPr>
        </p:nvSpPr>
        <p:spPr/>
        <p:txBody>
          <a:bodyPr/>
          <a:lstStyle/>
          <a:p>
            <a:endParaRPr lang="en-US" smtClean="0"/>
          </a:p>
        </p:txBody>
      </p:sp>
      <p:pic>
        <p:nvPicPr>
          <p:cNvPr id="10957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85000"/>
                    <a:lumOff val="15000"/>
                  </a:schemeClr>
                </a:solidFill>
                <a:latin typeface="Calisto MT" panose="02040603050505030304" pitchFamily="18" charset="0"/>
                <a:hlinkClick r:id="rId4"/>
              </a:rPr>
              <a:t>http://omicsonline.org/membership.php</a:t>
            </a:r>
            <a:r>
              <a:rPr lang="en-US" dirty="0">
                <a:solidFill>
                  <a:schemeClr val="accent4">
                    <a:lumMod val="85000"/>
                    <a:lumOff val="15000"/>
                  </a:schemeClr>
                </a:solidFill>
                <a:latin typeface="Calisto MT" panose="02040603050505030304" pitchFamily="18" charset="0"/>
              </a:rPr>
              <a:t> </a:t>
            </a:r>
          </a:p>
        </p:txBody>
      </p:sp>
    </p:spTree>
    <p:extLst>
      <p:ext uri="{BB962C8B-B14F-4D97-AF65-F5344CB8AC3E}">
        <p14:creationId xmlns:p14="http://schemas.microsoft.com/office/powerpoint/2010/main" val="1169824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47463" y="1905000"/>
            <a:ext cx="4243386" cy="692497"/>
          </a:xfrm>
          <a:prstGeom prst="rect">
            <a:avLst/>
          </a:prstGeom>
        </p:spPr>
        <p:txBody>
          <a:bodyPr wrap="square">
            <a:spAutoFit/>
          </a:bodyPr>
          <a:lstStyle/>
          <a:p>
            <a:r>
              <a:rPr lang="en-US" sz="3600" b="1" dirty="0" smtClean="0"/>
              <a:t>Editor</a:t>
            </a:r>
            <a:endParaRPr lang="en-US" sz="3600" b="1" dirty="0" smtClean="0">
              <a:latin typeface="Times New Roman" pitchFamily="18" charset="0"/>
              <a:cs typeface="Times New Roman" pitchFamily="18" charset="0"/>
            </a:endParaRPr>
          </a:p>
        </p:txBody>
      </p:sp>
      <p:sp>
        <p:nvSpPr>
          <p:cNvPr id="5" name="Rectangle 4"/>
          <p:cNvSpPr/>
          <p:nvPr/>
        </p:nvSpPr>
        <p:spPr>
          <a:xfrm>
            <a:off x="322385" y="3160678"/>
            <a:ext cx="6629400" cy="2816156"/>
          </a:xfrm>
          <a:prstGeom prst="rect">
            <a:avLst/>
          </a:prstGeom>
        </p:spPr>
        <p:txBody>
          <a:bodyPr wrap="square">
            <a:spAutoFit/>
          </a:bodyPr>
          <a:lstStyle/>
          <a:p>
            <a:pPr>
              <a:lnSpc>
                <a:spcPct val="150000"/>
              </a:lnSpc>
            </a:pPr>
            <a:r>
              <a:rPr lang="en-US" sz="2600" b="1" dirty="0">
                <a:latin typeface="Times New Roman" pitchFamily="18" charset="0"/>
                <a:cs typeface="Times New Roman" pitchFamily="18" charset="0"/>
              </a:rPr>
              <a:t>Dr. Kathy </a:t>
            </a:r>
            <a:r>
              <a:rPr lang="en-US" sz="2600" b="1" dirty="0" smtClean="0">
                <a:latin typeface="Times New Roman" pitchFamily="18" charset="0"/>
                <a:cs typeface="Times New Roman" pitchFamily="18" charset="0"/>
              </a:rPr>
              <a:t>Sexton-</a:t>
            </a:r>
            <a:r>
              <a:rPr lang="en-US" sz="2600" b="1" dirty="0" err="1" smtClean="0">
                <a:latin typeface="Times New Roman" pitchFamily="18" charset="0"/>
                <a:cs typeface="Times New Roman" pitchFamily="18" charset="0"/>
              </a:rPr>
              <a:t>Radek</a:t>
            </a:r>
            <a:endParaRPr lang="en-US" sz="2600" b="1" dirty="0" smtClean="0">
              <a:latin typeface="Times New Roman" pitchFamily="18" charset="0"/>
              <a:cs typeface="Times New Roman" pitchFamily="18" charset="0"/>
            </a:endParaRPr>
          </a:p>
          <a:p>
            <a:pPr>
              <a:lnSpc>
                <a:spcPct val="150000"/>
              </a:lnSpc>
            </a:pPr>
            <a:r>
              <a:rPr lang="nn-NO" sz="2300" dirty="0">
                <a:latin typeface="Times New Roman" pitchFamily="18" charset="0"/>
                <a:cs typeface="Times New Roman" pitchFamily="18" charset="0"/>
              </a:rPr>
              <a:t>Professor</a:t>
            </a:r>
          </a:p>
          <a:p>
            <a:pPr>
              <a:lnSpc>
                <a:spcPct val="150000"/>
              </a:lnSpc>
            </a:pPr>
            <a:r>
              <a:rPr lang="nn-NO" sz="2300" dirty="0">
                <a:latin typeface="Times New Roman" pitchFamily="18" charset="0"/>
                <a:cs typeface="Times New Roman" pitchFamily="18" charset="0"/>
              </a:rPr>
              <a:t>Elmhurst College </a:t>
            </a:r>
          </a:p>
          <a:p>
            <a:pPr>
              <a:lnSpc>
                <a:spcPct val="150000"/>
              </a:lnSpc>
            </a:pPr>
            <a:r>
              <a:rPr lang="nn-NO" sz="2300" dirty="0">
                <a:latin typeface="Times New Roman" pitchFamily="18" charset="0"/>
                <a:cs typeface="Times New Roman" pitchFamily="18" charset="0"/>
              </a:rPr>
              <a:t>USA </a:t>
            </a:r>
          </a:p>
          <a:p>
            <a:pPr>
              <a:lnSpc>
                <a:spcPct val="150000"/>
              </a:lnSpc>
            </a:pPr>
            <a:r>
              <a:rPr lang="nn-NO" sz="2300" dirty="0">
                <a:latin typeface="Times New Roman" pitchFamily="18" charset="0"/>
                <a:cs typeface="Times New Roman" pitchFamily="18" charset="0"/>
              </a:rPr>
              <a:t>Tel: 630-789-9785 </a:t>
            </a:r>
            <a:endParaRPr lang="en-US" sz="2300" dirty="0" smtClean="0">
              <a:latin typeface="Times New Roman" pitchFamily="18" charset="0"/>
              <a:cs typeface="Times New Roman" pitchFamily="18" charset="0"/>
            </a:endParaRPr>
          </a:p>
        </p:txBody>
      </p:sp>
      <p:pic>
        <p:nvPicPr>
          <p:cNvPr id="2051"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Yoshihiro Ishikaw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541338"/>
            <a:ext cx="809625" cy="113347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D:\Sleep disorders and therapy\PPTs\BN malik\Untitle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Kathy Sexton-Rade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3425756"/>
            <a:ext cx="18288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85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4356" y="2133600"/>
            <a:ext cx="8229600" cy="4525963"/>
          </a:xfrm>
        </p:spPr>
        <p:txBody>
          <a:bodyPr>
            <a:normAutofit fontScale="77500" lnSpcReduction="20000"/>
          </a:bodyPr>
          <a:lstStyle/>
          <a:p>
            <a:pPr marL="0" indent="0">
              <a:buNone/>
            </a:pPr>
            <a:r>
              <a:rPr lang="en-US" sz="3600" dirty="0">
                <a:latin typeface="Times New Roman" pitchFamily="18" charset="0"/>
                <a:cs typeface="Times New Roman" pitchFamily="18" charset="0"/>
              </a:rPr>
              <a:t>Dr. Kathy sexton-</a:t>
            </a:r>
            <a:r>
              <a:rPr lang="en-US" sz="3600" dirty="0" err="1">
                <a:latin typeface="Times New Roman" pitchFamily="18" charset="0"/>
                <a:cs typeface="Times New Roman" pitchFamily="18" charset="0"/>
              </a:rPr>
              <a:t>Radek</a:t>
            </a:r>
            <a:r>
              <a:rPr lang="en-US" sz="3600" dirty="0">
                <a:latin typeface="Times New Roman" pitchFamily="18" charset="0"/>
                <a:cs typeface="Times New Roman" pitchFamily="18" charset="0"/>
              </a:rPr>
              <a:t> has received her Doctorate of Philosophy degree from Illinois institute of Technology in 1989 and interned at Rush Medical University 1988-1989 in Sleep Medicine, </a:t>
            </a:r>
            <a:r>
              <a:rPr lang="en-US" sz="3600" dirty="0" err="1">
                <a:latin typeface="Times New Roman" pitchFamily="18" charset="0"/>
                <a:cs typeface="Times New Roman" pitchFamily="18" charset="0"/>
              </a:rPr>
              <a:t>Behavioural</a:t>
            </a:r>
            <a:r>
              <a:rPr lang="en-US" sz="3600" dirty="0">
                <a:latin typeface="Times New Roman" pitchFamily="18" charset="0"/>
                <a:cs typeface="Times New Roman" pitchFamily="18" charset="0"/>
              </a:rPr>
              <a:t> Medicine, Geriatric Psychology and Health Psychology rotations. Currently, she is working as Professor in Elmhurst College, Psychology Department since 1988. She received her board certification in </a:t>
            </a:r>
            <a:r>
              <a:rPr lang="en-US" sz="3600" dirty="0" err="1">
                <a:latin typeface="Times New Roman" pitchFamily="18" charset="0"/>
                <a:cs typeface="Times New Roman" pitchFamily="18" charset="0"/>
              </a:rPr>
              <a:t>Behavioural</a:t>
            </a:r>
            <a:r>
              <a:rPr lang="en-US" sz="3600" dirty="0">
                <a:latin typeface="Times New Roman" pitchFamily="18" charset="0"/>
                <a:cs typeface="Times New Roman" pitchFamily="18" charset="0"/>
              </a:rPr>
              <a:t> sleep Medicine. She completed a two year post- Doctorate Certificate program in Clinical Psychopharmacology which included a year long preceptor ship with psychiatry and pulmonary medicine rotation.</a:t>
            </a:r>
          </a:p>
        </p:txBody>
      </p:sp>
      <p:sp>
        <p:nvSpPr>
          <p:cNvPr id="4" name="Rectangle 3"/>
          <p:cNvSpPr/>
          <p:nvPr/>
        </p:nvSpPr>
        <p:spPr>
          <a:xfrm>
            <a:off x="2133600" y="1393985"/>
            <a:ext cx="4426682" cy="461665"/>
          </a:xfrm>
          <a:prstGeom prst="rect">
            <a:avLst/>
          </a:prstGeom>
          <a:noFill/>
        </p:spPr>
        <p:txBody>
          <a:bodyPr vert="horz" lIns="91440" tIns="45720" rIns="91440" bIns="45720" rtlCol="0" anchor="ctr">
            <a:noAutofit/>
          </a:bodyPr>
          <a:lstStyle/>
          <a:p>
            <a:pPr algn="ctr">
              <a:spcBef>
                <a:spcPct val="0"/>
              </a:spcBef>
            </a:pPr>
            <a:r>
              <a:rPr lang="en-US" sz="4400" b="1" dirty="0">
                <a:solidFill>
                  <a:srgbClr val="FF0000"/>
                </a:solidFill>
                <a:latin typeface="Times New Roman" pitchFamily="18" charset="0"/>
                <a:ea typeface="+mj-ea"/>
                <a:cs typeface="Times New Roman" pitchFamily="18" charset="0"/>
              </a:rPr>
              <a:t>Biography</a:t>
            </a:r>
          </a:p>
        </p:txBody>
      </p:sp>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23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1062111"/>
            <a:ext cx="8229600" cy="1143000"/>
          </a:xfrm>
        </p:spPr>
        <p:txBody>
          <a:bodyPr/>
          <a:lstStyle/>
          <a:p>
            <a:pPr algn="ctr"/>
            <a:r>
              <a:rPr lang="en-US" b="1" dirty="0" smtClean="0">
                <a:solidFill>
                  <a:srgbClr val="FF0000"/>
                </a:solidFill>
                <a:latin typeface="Times New Roman" pitchFamily="18" charset="0"/>
                <a:cs typeface="Times New Roman" pitchFamily="18" charset="0"/>
              </a:rPr>
              <a:t>Research Interests</a:t>
            </a:r>
            <a:endParaRPr lang="en-US" dirty="0"/>
          </a:p>
        </p:txBody>
      </p:sp>
      <p:sp>
        <p:nvSpPr>
          <p:cNvPr id="3" name="Content Placeholder 2"/>
          <p:cNvSpPr>
            <a:spLocks noGrp="1"/>
          </p:cNvSpPr>
          <p:nvPr>
            <p:ph sz="quarter" idx="1"/>
          </p:nvPr>
        </p:nvSpPr>
        <p:spPr>
          <a:xfrm>
            <a:off x="454356" y="2514600"/>
            <a:ext cx="8229600" cy="3129745"/>
          </a:xfrm>
        </p:spPr>
        <p:txBody>
          <a:bodyPr>
            <a:normAutofit/>
          </a:bodyPr>
          <a:lstStyle/>
          <a:p>
            <a:pPr marL="0" indent="0">
              <a:buNone/>
            </a:pPr>
            <a:r>
              <a:rPr lang="en-US" sz="2800" dirty="0">
                <a:latin typeface="Times New Roman" pitchFamily="18" charset="0"/>
                <a:cs typeface="Times New Roman" pitchFamily="18" charset="0"/>
              </a:rPr>
              <a:t>Behavioral Medicine/Health Psychology, Sleep quality in young adults, Factors particular to cognitive functioning, personality style, and health practices have been examined with regard to sleep quality in emerging young adults aged 18-25 years old, Examination of the utility of conflict-resolution programming in school settings.</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914400"/>
            <a:ext cx="8229600" cy="1143000"/>
          </a:xfrm>
        </p:spPr>
        <p:txBody>
          <a:bodyPr/>
          <a:lstStyle/>
          <a:p>
            <a:pPr algn="ctr"/>
            <a:r>
              <a:rPr lang="en-US" b="1" dirty="0" smtClean="0">
                <a:solidFill>
                  <a:srgbClr val="FF0000"/>
                </a:solidFill>
                <a:latin typeface="Times New Roman" pitchFamily="18" charset="0"/>
                <a:ea typeface="+mj-ea"/>
                <a:cs typeface="Times New Roman" pitchFamily="18" charset="0"/>
              </a:rPr>
              <a:t>Publications</a:t>
            </a:r>
            <a:endParaRPr lang="en-US" b="1" dirty="0">
              <a:solidFill>
                <a:srgbClr val="FF0000"/>
              </a:solidFill>
              <a:latin typeface="Times New Roman" pitchFamily="18" charset="0"/>
              <a:ea typeface="+mj-ea"/>
              <a:cs typeface="Times New Roman" pitchFamily="18" charset="0"/>
            </a:endParaRPr>
          </a:p>
        </p:txBody>
      </p:sp>
      <p:sp>
        <p:nvSpPr>
          <p:cNvPr id="3" name="Content Placeholder 2"/>
          <p:cNvSpPr>
            <a:spLocks noGrp="1"/>
          </p:cNvSpPr>
          <p:nvPr>
            <p:ph sz="quarter" idx="1"/>
          </p:nvPr>
        </p:nvSpPr>
        <p:spPr>
          <a:xfrm>
            <a:off x="68168" y="2362200"/>
            <a:ext cx="9067800" cy="4495800"/>
          </a:xfrm>
        </p:spPr>
        <p:txBody>
          <a:bodyPr>
            <a:normAutofit fontScale="92500"/>
          </a:bodyPr>
          <a:lstStyle/>
          <a:p>
            <a:r>
              <a:rPr lang="en-US" dirty="0"/>
              <a:t>Sexton-</a:t>
            </a:r>
            <a:r>
              <a:rPr lang="en-US" dirty="0" err="1"/>
              <a:t>Radek</a:t>
            </a:r>
            <a:r>
              <a:rPr lang="en-US" dirty="0"/>
              <a:t> K, Hartley A (2013) College residential sleep environment. </a:t>
            </a:r>
            <a:r>
              <a:rPr lang="en-US" dirty="0" err="1" smtClean="0"/>
              <a:t>Psychol</a:t>
            </a:r>
            <a:r>
              <a:rPr lang="en-US" dirty="0" smtClean="0"/>
              <a:t> </a:t>
            </a:r>
            <a:r>
              <a:rPr lang="en-US" dirty="0"/>
              <a:t>Rep 113: 903-907.</a:t>
            </a:r>
          </a:p>
          <a:p>
            <a:r>
              <a:rPr lang="en-US" dirty="0"/>
              <a:t>Sexton-</a:t>
            </a:r>
            <a:r>
              <a:rPr lang="en-US" dirty="0" err="1"/>
              <a:t>Radek</a:t>
            </a:r>
            <a:r>
              <a:rPr lang="en-US" dirty="0"/>
              <a:t> </a:t>
            </a:r>
            <a:r>
              <a:rPr lang="en-US" dirty="0" smtClean="0"/>
              <a:t>K, </a:t>
            </a:r>
            <a:r>
              <a:rPr lang="en-US" dirty="0" err="1"/>
              <a:t>Pichler-Mowry</a:t>
            </a:r>
            <a:r>
              <a:rPr lang="en-US" dirty="0"/>
              <a:t> R (2011) Daily activities and sleep quality in young adults. </a:t>
            </a:r>
            <a:r>
              <a:rPr lang="en-US" dirty="0" smtClean="0"/>
              <a:t>Percept </a:t>
            </a:r>
            <a:r>
              <a:rPr lang="en-US" dirty="0"/>
              <a:t>Mot Skills 112: 426-428.</a:t>
            </a:r>
          </a:p>
          <a:p>
            <a:r>
              <a:rPr lang="en-US" dirty="0" err="1"/>
              <a:t>Kloss</a:t>
            </a:r>
            <a:r>
              <a:rPr lang="en-US" dirty="0"/>
              <a:t> </a:t>
            </a:r>
            <a:r>
              <a:rPr lang="en-US" dirty="0" smtClean="0"/>
              <a:t>JD, </a:t>
            </a:r>
            <a:r>
              <a:rPr lang="en-US" dirty="0"/>
              <a:t>Nash CO, Walsh CM, </a:t>
            </a:r>
            <a:r>
              <a:rPr lang="en-US" dirty="0" err="1"/>
              <a:t>Culnan</a:t>
            </a:r>
            <a:r>
              <a:rPr lang="en-US" dirty="0"/>
              <a:t> E, Horsey S, et al. (2014) A "Sleep 101" Program for College Students Improves Sleep Hygiene Knowledge and Reduces Maladaptive Beliefs about Sleep. </a:t>
            </a:r>
            <a:r>
              <a:rPr lang="en-US" dirty="0" err="1" smtClean="0"/>
              <a:t>Behav</a:t>
            </a:r>
            <a:r>
              <a:rPr lang="en-US" dirty="0" smtClean="0"/>
              <a:t> </a:t>
            </a:r>
            <a:r>
              <a:rPr lang="en-US" dirty="0"/>
              <a:t>Med .</a:t>
            </a:r>
          </a:p>
          <a:p>
            <a:r>
              <a:rPr lang="en-US" dirty="0"/>
              <a:t>Sexton-</a:t>
            </a:r>
            <a:r>
              <a:rPr lang="en-US" dirty="0" err="1"/>
              <a:t>Radek</a:t>
            </a:r>
            <a:r>
              <a:rPr lang="en-US" dirty="0"/>
              <a:t> </a:t>
            </a:r>
            <a:r>
              <a:rPr lang="en-US" dirty="0" smtClean="0"/>
              <a:t>K, </a:t>
            </a:r>
            <a:r>
              <a:rPr lang="en-US" dirty="0"/>
              <a:t>Urban A, </a:t>
            </a:r>
            <a:r>
              <a:rPr lang="en-US" dirty="0" err="1"/>
              <a:t>Pichler</a:t>
            </a:r>
            <a:r>
              <a:rPr lang="en-US" dirty="0"/>
              <a:t>-Maury R (2007) Utility of personality measurement of clinic patients with insomnia. </a:t>
            </a:r>
            <a:r>
              <a:rPr lang="en-US" dirty="0" smtClean="0"/>
              <a:t>Percept </a:t>
            </a:r>
            <a:r>
              <a:rPr lang="en-US" dirty="0"/>
              <a:t>Mot Skills 104: 677-686.</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762000"/>
            <a:ext cx="8229600" cy="1143000"/>
          </a:xfrm>
        </p:spPr>
        <p:txBody>
          <a:bodyPr>
            <a:noAutofit/>
          </a:bodyPr>
          <a:lstStyle/>
          <a:p>
            <a:pPr algn="ctr"/>
            <a:r>
              <a:rPr lang="en-US" b="1" dirty="0">
                <a:solidFill>
                  <a:srgbClr val="FF0000"/>
                </a:solidFill>
                <a:latin typeface="Times New Roman" pitchFamily="18" charset="0"/>
                <a:cs typeface="Times New Roman" pitchFamily="18" charset="0"/>
              </a:rPr>
              <a:t>Health psychology </a:t>
            </a:r>
          </a:p>
        </p:txBody>
      </p:sp>
      <p:sp>
        <p:nvSpPr>
          <p:cNvPr id="3" name="Content Placeholder 2"/>
          <p:cNvSpPr>
            <a:spLocks noGrp="1"/>
          </p:cNvSpPr>
          <p:nvPr>
            <p:ph sz="quarter" idx="1"/>
          </p:nvPr>
        </p:nvSpPr>
        <p:spPr>
          <a:xfrm>
            <a:off x="225756" y="2133600"/>
            <a:ext cx="8686800" cy="4525963"/>
          </a:xfrm>
        </p:spPr>
        <p:txBody>
          <a:bodyPr>
            <a:noAutofit/>
          </a:bodyPr>
          <a:lstStyle/>
          <a:p>
            <a:pPr marL="0" indent="0">
              <a:buNone/>
            </a:pPr>
            <a:r>
              <a:rPr lang="en-US" sz="2400" dirty="0"/>
              <a:t>Health psychology is a specialty area that focuses on how biology, psychology, behavior and social factors influence health and illness. Other terms including medical psychology and behavioral medicine are sometimes used interchangeably with the term health psychology</a:t>
            </a:r>
            <a:r>
              <a:rPr lang="en-US" sz="2400" dirty="0" smtClean="0"/>
              <a:t>.</a:t>
            </a:r>
            <a:r>
              <a:rPr lang="en-US" sz="2400" dirty="0"/>
              <a:t> he field of health psychology is focused on promoting health as well as the prevention and treatment of disease and illness . Health psychologists also focus on understanding how people react, cope and recover from illness. Some health psychologists work to improve the health care system and the government's approach to health </a:t>
            </a:r>
            <a:r>
              <a:rPr lang="en-US" sz="2400"/>
              <a:t>care </a:t>
            </a:r>
            <a:r>
              <a:rPr lang="en-US" sz="2400" smtClean="0"/>
              <a:t>policy.</a:t>
            </a:r>
            <a:endParaRPr lang="en-US" sz="2400" dirty="0"/>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
          </p:nvPr>
        </p:nvSpPr>
        <p:spPr>
          <a:xfrm>
            <a:off x="228600" y="2286000"/>
            <a:ext cx="8763000" cy="3962400"/>
          </a:xfrm>
        </p:spPr>
        <p:txBody>
          <a:bodyPr>
            <a:noAutofit/>
          </a:bodyPr>
          <a:lstStyle/>
          <a:p>
            <a:pPr marL="0" indent="0">
              <a:buNone/>
            </a:pPr>
            <a:r>
              <a:rPr lang="en-US" sz="2300" dirty="0"/>
              <a:t>Young adults are notorious for not getting enough sleep, with most only averaging six hours a night. Young adults need an average of 7.5 and 8 hours of sleep every </a:t>
            </a:r>
            <a:r>
              <a:rPr lang="en-US" sz="2300" dirty="0" smtClean="0"/>
              <a:t>night. </a:t>
            </a:r>
            <a:r>
              <a:rPr lang="en-US" sz="2400" dirty="0"/>
              <a:t>Getting enough sleep each night is important for your overall health. Many studies have found a link between not getting enough sleep and serious health problems, in both the short term and long term</a:t>
            </a:r>
            <a:r>
              <a:rPr lang="en-US" sz="2400" dirty="0" smtClean="0"/>
              <a:t>. </a:t>
            </a:r>
            <a:r>
              <a:rPr lang="en-US" sz="2400" dirty="0"/>
              <a:t>College students simply don't get enough of sleep.</a:t>
            </a:r>
            <a:r>
              <a:rPr lang="en-US" sz="2400" b="1" dirty="0"/>
              <a:t> </a:t>
            </a:r>
            <a:r>
              <a:rPr lang="en-US" sz="2400" dirty="0"/>
              <a:t>There are many reasons for it. Going out to have fun with friends is often more important. </a:t>
            </a:r>
            <a:endParaRPr lang="en-US" sz="2300" dirty="0"/>
          </a:p>
        </p:txBody>
      </p:sp>
      <p:sp>
        <p:nvSpPr>
          <p:cNvPr id="4" name="Rectangle 3"/>
          <p:cNvSpPr/>
          <p:nvPr/>
        </p:nvSpPr>
        <p:spPr>
          <a:xfrm>
            <a:off x="1310892" y="1420837"/>
            <a:ext cx="6516528" cy="707886"/>
          </a:xfrm>
          <a:prstGeom prst="rect">
            <a:avLst/>
          </a:prstGeom>
        </p:spPr>
        <p:txBody>
          <a:bodyPr wrap="none">
            <a:spAutoFit/>
          </a:bodyPr>
          <a:lstStyle/>
          <a:p>
            <a:r>
              <a:rPr lang="en-US" sz="4000" b="1" dirty="0" smtClean="0">
                <a:solidFill>
                  <a:srgbClr val="FF0000"/>
                </a:solidFill>
                <a:latin typeface="Times New Roman" pitchFamily="18" charset="0"/>
                <a:cs typeface="Times New Roman" pitchFamily="18" charset="0"/>
              </a:rPr>
              <a:t>Sleep quality in youn</a:t>
            </a:r>
            <a:r>
              <a:rPr lang="en-US" sz="4000" b="1" dirty="0" smtClean="0">
                <a:solidFill>
                  <a:srgbClr val="FF0000"/>
                </a:solidFill>
                <a:latin typeface="Times New Roman" pitchFamily="18" charset="0"/>
                <a:cs typeface="Times New Roman" pitchFamily="18" charset="0"/>
              </a:rPr>
              <a:t>g adults</a:t>
            </a:r>
            <a:endParaRPr lang="en-US" sz="4000" dirty="0"/>
          </a:p>
        </p:txBody>
      </p:sp>
    </p:spTree>
    <p:extLst>
      <p:ext uri="{BB962C8B-B14F-4D97-AF65-F5344CB8AC3E}">
        <p14:creationId xmlns:p14="http://schemas.microsoft.com/office/powerpoint/2010/main" val="76544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Sleep disorders and therapy\PPTs\BN malik\Untitl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38313" cy="1133475"/>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quarter" idx="1"/>
          </p:nvPr>
        </p:nvSpPr>
        <p:spPr>
          <a:xfrm>
            <a:off x="228600" y="2286000"/>
            <a:ext cx="8763000" cy="3962400"/>
          </a:xfrm>
        </p:spPr>
        <p:txBody>
          <a:bodyPr>
            <a:noAutofit/>
          </a:bodyPr>
          <a:lstStyle/>
          <a:p>
            <a:pPr marL="0" indent="0">
              <a:buNone/>
            </a:pPr>
            <a:r>
              <a:rPr lang="en-US" sz="2400" dirty="0"/>
              <a:t>Other students over-extend themselves with taking too many credits and participating in too many extracurricular activities. A growing percentage of students don't sleep enough because of their financial circumstances. They have to work 20-40 hours a week just to pay for school</a:t>
            </a:r>
            <a:r>
              <a:rPr lang="en-US" sz="2400" dirty="0" smtClean="0"/>
              <a:t>. </a:t>
            </a:r>
            <a:r>
              <a:rPr lang="en-US" sz="2400" dirty="0"/>
              <a:t>Teens and young adults like to push boundaries. They take risks. Some take bigger risks than others, and the types of risks vary. Alcohol is often abused, as is caffeine, by college students. Both decrease sleep quality. 8 hours of sleep many only be as restful as 6 hours after drinking alcohol or caffeine.</a:t>
            </a:r>
            <a:endParaRPr lang="en-US" sz="2300" dirty="0"/>
          </a:p>
        </p:txBody>
      </p:sp>
      <p:sp>
        <p:nvSpPr>
          <p:cNvPr id="4" name="Rectangle 3"/>
          <p:cNvSpPr/>
          <p:nvPr/>
        </p:nvSpPr>
        <p:spPr>
          <a:xfrm>
            <a:off x="1310892" y="1420837"/>
            <a:ext cx="6516528" cy="707886"/>
          </a:xfrm>
          <a:prstGeom prst="rect">
            <a:avLst/>
          </a:prstGeom>
        </p:spPr>
        <p:txBody>
          <a:bodyPr wrap="none">
            <a:spAutoFit/>
          </a:bodyPr>
          <a:lstStyle/>
          <a:p>
            <a:r>
              <a:rPr lang="en-US" sz="4000" b="1" dirty="0" smtClean="0">
                <a:solidFill>
                  <a:srgbClr val="FF0000"/>
                </a:solidFill>
                <a:latin typeface="Times New Roman" pitchFamily="18" charset="0"/>
                <a:cs typeface="Times New Roman" pitchFamily="18" charset="0"/>
              </a:rPr>
              <a:t>Sleep quality in youn</a:t>
            </a:r>
            <a:r>
              <a:rPr lang="en-US" sz="4000" b="1" dirty="0" smtClean="0">
                <a:solidFill>
                  <a:srgbClr val="FF0000"/>
                </a:solidFill>
                <a:latin typeface="Times New Roman" pitchFamily="18" charset="0"/>
                <a:cs typeface="Times New Roman" pitchFamily="18" charset="0"/>
              </a:rPr>
              <a:t>g adults</a:t>
            </a:r>
            <a:endParaRPr lang="en-US" sz="4000" dirty="0"/>
          </a:p>
        </p:txBody>
      </p:sp>
    </p:spTree>
    <p:extLst>
      <p:ext uri="{BB962C8B-B14F-4D97-AF65-F5344CB8AC3E}">
        <p14:creationId xmlns:p14="http://schemas.microsoft.com/office/powerpoint/2010/main" val="890528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solidFill>
                <a:schemeClr val="accent2">
                  <a:lumMod val="50000"/>
                </a:schemeClr>
              </a:solidFill>
            </a:endParaRPr>
          </a:p>
        </p:txBody>
      </p:sp>
      <p:sp>
        <p:nvSpPr>
          <p:cNvPr id="3" name="Content Placeholder 2"/>
          <p:cNvSpPr>
            <a:spLocks noGrp="1"/>
          </p:cNvSpPr>
          <p:nvPr>
            <p:ph idx="1"/>
          </p:nvPr>
        </p:nvSpPr>
        <p:spPr/>
        <p:txBody>
          <a:bodyPr/>
          <a:lstStyle/>
          <a:p>
            <a:pPr>
              <a:defRPr/>
            </a:pPr>
            <a:endParaRPr lang="en-US">
              <a:solidFill>
                <a:schemeClr val="accent2">
                  <a:lumMod val="50000"/>
                </a:schemeClr>
              </a:solidFill>
            </a:endParaRPr>
          </a:p>
        </p:txBody>
      </p:sp>
      <p:pic>
        <p:nvPicPr>
          <p:cNvPr id="1075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solidFill>
                  <a:schemeClr val="accent2">
                    <a:lumMod val="50000"/>
                  </a:schemeClr>
                </a:solidFill>
              </a:rPr>
              <a:t>Sleep disorders and therapy</a:t>
            </a:r>
            <a:br>
              <a:rPr lang="en-US" dirty="0" smtClean="0">
                <a:solidFill>
                  <a:schemeClr val="accent2">
                    <a:lumMod val="50000"/>
                  </a:schemeClr>
                </a:solidFill>
              </a:rPr>
            </a:br>
            <a:r>
              <a:rPr lang="en-US" dirty="0" smtClean="0">
                <a:solidFill>
                  <a:schemeClr val="accent2">
                    <a:lumMod val="50000"/>
                  </a:schemeClr>
                </a:solidFill>
              </a:rPr>
              <a:t>Related Journals</a:t>
            </a:r>
            <a:endParaRPr lang="en-US" dirty="0">
              <a:solidFill>
                <a:schemeClr val="accent2">
                  <a:lumMod val="50000"/>
                </a:schemeClr>
              </a:solidFill>
            </a:endParaRPr>
          </a:p>
        </p:txBody>
      </p:sp>
      <p:pic>
        <p:nvPicPr>
          <p:cNvPr id="107527" name="Picture 2" descr="http://1800moresleep.com/rteimages/Insomnia_7980637Small___0111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2" y="2548289"/>
            <a:ext cx="3995737"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302532" y="2318214"/>
            <a:ext cx="4245655" cy="3630386"/>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71500" indent="-571500" algn="l">
              <a:buFont typeface="Arial" pitchFamily="34" charset="0"/>
              <a:buChar char="•"/>
            </a:pPr>
            <a:r>
              <a:rPr lang="en-US" sz="3600" dirty="0">
                <a:solidFill>
                  <a:schemeClr val="accent2">
                    <a:lumMod val="50000"/>
                  </a:schemeClr>
                </a:solidFill>
              </a:rPr>
              <a:t>Alzheimer's Disease &amp; </a:t>
            </a:r>
            <a:r>
              <a:rPr lang="en-US" sz="3600" dirty="0" smtClean="0">
                <a:solidFill>
                  <a:schemeClr val="accent2">
                    <a:lumMod val="50000"/>
                  </a:schemeClr>
                </a:solidFill>
              </a:rPr>
              <a:t>Parkinsonism</a:t>
            </a:r>
          </a:p>
          <a:p>
            <a:pPr algn="l"/>
            <a:endParaRPr lang="en-US" sz="3600" dirty="0" smtClean="0">
              <a:solidFill>
                <a:schemeClr val="accent2">
                  <a:lumMod val="50000"/>
                </a:schemeClr>
              </a:solidFill>
            </a:endParaRPr>
          </a:p>
          <a:p>
            <a:pPr marL="571500" indent="-571500" algn="l">
              <a:buFont typeface="Arial" pitchFamily="34" charset="0"/>
              <a:buChar char="•"/>
            </a:pPr>
            <a:r>
              <a:rPr lang="en-US" sz="3600" dirty="0">
                <a:solidFill>
                  <a:schemeClr val="accent2">
                    <a:lumMod val="50000"/>
                  </a:schemeClr>
                </a:solidFill>
              </a:rPr>
              <a:t>Brain Disorders &amp; Therapy</a:t>
            </a:r>
          </a:p>
        </p:txBody>
      </p:sp>
    </p:spTree>
    <p:extLst>
      <p:ext uri="{BB962C8B-B14F-4D97-AF65-F5344CB8AC3E}">
        <p14:creationId xmlns:p14="http://schemas.microsoft.com/office/powerpoint/2010/main" val="13273500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452</TotalTime>
  <Words>731</Words>
  <Application>Microsoft Office PowerPoint</Application>
  <PresentationFormat>On-screen Show (4:3)</PresentationFormat>
  <Paragraphs>39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PowerPoint Presentation</vt:lpstr>
      <vt:lpstr>Editor</vt:lpstr>
      <vt:lpstr>PowerPoint Presentation</vt:lpstr>
      <vt:lpstr>Research Interests</vt:lpstr>
      <vt:lpstr>Publications</vt:lpstr>
      <vt:lpstr>Health psychology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Editorial Board Member</dc:title>
  <dc:creator>Rajinder Singh</dc:creator>
  <cp:lastModifiedBy>Rajinder Singh</cp:lastModifiedBy>
  <cp:revision>43</cp:revision>
  <dcterms:created xsi:type="dcterms:W3CDTF">2014-10-13T12:03:51Z</dcterms:created>
  <dcterms:modified xsi:type="dcterms:W3CDTF">2014-11-13T10:30:09Z</dcterms:modified>
</cp:coreProperties>
</file>