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0"/>
  </p:handoutMasterIdLst>
  <p:sldIdLst>
    <p:sldId id="295" r:id="rId2"/>
    <p:sldId id="256" r:id="rId3"/>
    <p:sldId id="257" r:id="rId4"/>
    <p:sldId id="284" r:id="rId5"/>
    <p:sldId id="279" r:id="rId6"/>
    <p:sldId id="280" r:id="rId7"/>
    <p:sldId id="281" r:id="rId8"/>
    <p:sldId id="260" r:id="rId9"/>
    <p:sldId id="286" r:id="rId10"/>
    <p:sldId id="259" r:id="rId11"/>
    <p:sldId id="278" r:id="rId12"/>
    <p:sldId id="287" r:id="rId13"/>
    <p:sldId id="261" r:id="rId14"/>
    <p:sldId id="263" r:id="rId15"/>
    <p:sldId id="262" r:id="rId16"/>
    <p:sldId id="264" r:id="rId17"/>
    <p:sldId id="265" r:id="rId18"/>
    <p:sldId id="266" r:id="rId19"/>
    <p:sldId id="267" r:id="rId20"/>
    <p:sldId id="268" r:id="rId21"/>
    <p:sldId id="269" r:id="rId22"/>
    <p:sldId id="288" r:id="rId23"/>
    <p:sldId id="291" r:id="rId24"/>
    <p:sldId id="293" r:id="rId25"/>
    <p:sldId id="275" r:id="rId26"/>
    <p:sldId id="296" r:id="rId27"/>
    <p:sldId id="297" r:id="rId28"/>
    <p:sldId id="298" r:id="rId29"/>
  </p:sldIdLst>
  <p:sldSz cx="9144000" cy="6858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6D56"/>
    <a:srgbClr val="FFB8B9"/>
    <a:srgbClr val="FBA7A4"/>
    <a:srgbClr val="8C0000"/>
    <a:srgbClr val="957878"/>
    <a:srgbClr val="460000"/>
    <a:srgbClr val="B8A6A6"/>
    <a:srgbClr val="BE7960"/>
    <a:srgbClr val="7EBE60"/>
    <a:srgbClr val="7983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4"/>
            <a:ext cx="2949100" cy="496967"/>
          </a:xfrm>
          <a:prstGeom prst="rect">
            <a:avLst/>
          </a:prstGeom>
        </p:spPr>
        <p:txBody>
          <a:bodyPr vert="horz" lIns="88578" tIns="44289" rIns="88578" bIns="4428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4941" y="4"/>
            <a:ext cx="2949100" cy="496967"/>
          </a:xfrm>
          <a:prstGeom prst="rect">
            <a:avLst/>
          </a:prstGeom>
        </p:spPr>
        <p:txBody>
          <a:bodyPr vert="horz" lIns="88578" tIns="44289" rIns="88578" bIns="44289" rtlCol="0"/>
          <a:lstStyle>
            <a:lvl1pPr algn="r">
              <a:defRPr sz="1200"/>
            </a:lvl1pPr>
          </a:lstStyle>
          <a:p>
            <a:fld id="{16D6E492-4384-480E-9D4A-82690615A18B}" type="datetimeFigureOut">
              <a:rPr kumimoji="1" lang="ja-JP" altLang="en-US" smtClean="0"/>
              <a:t>2015/10/13</a:t>
            </a:fld>
            <a:endParaRPr kumimoji="1" lang="ja-JP" altLang="en-US"/>
          </a:p>
        </p:txBody>
      </p:sp>
      <p:sp>
        <p:nvSpPr>
          <p:cNvPr id="4" name="フッター プレースホルダー 3"/>
          <p:cNvSpPr>
            <a:spLocks noGrp="1"/>
          </p:cNvSpPr>
          <p:nvPr>
            <p:ph type="ftr" sz="quarter" idx="2"/>
          </p:nvPr>
        </p:nvSpPr>
        <p:spPr>
          <a:xfrm>
            <a:off x="1" y="9440650"/>
            <a:ext cx="2949100" cy="496967"/>
          </a:xfrm>
          <a:prstGeom prst="rect">
            <a:avLst/>
          </a:prstGeom>
        </p:spPr>
        <p:txBody>
          <a:bodyPr vert="horz" lIns="88578" tIns="44289" rIns="88578" bIns="4428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4941" y="9440650"/>
            <a:ext cx="2949100" cy="496967"/>
          </a:xfrm>
          <a:prstGeom prst="rect">
            <a:avLst/>
          </a:prstGeom>
        </p:spPr>
        <p:txBody>
          <a:bodyPr vert="horz" lIns="88578" tIns="44289" rIns="88578" bIns="44289" rtlCol="0" anchor="b"/>
          <a:lstStyle>
            <a:lvl1pPr algn="r">
              <a:defRPr sz="1200"/>
            </a:lvl1pPr>
          </a:lstStyle>
          <a:p>
            <a:fld id="{D6DE7170-3E0E-4221-BFC7-626CD4D02C56}" type="slidenum">
              <a:rPr kumimoji="1" lang="ja-JP" altLang="en-US" smtClean="0"/>
              <a:t>‹#›</a:t>
            </a:fld>
            <a:endParaRPr kumimoji="1" lang="ja-JP" altLang="en-US"/>
          </a:p>
        </p:txBody>
      </p:sp>
    </p:spTree>
    <p:extLst>
      <p:ext uri="{BB962C8B-B14F-4D97-AF65-F5344CB8AC3E}">
        <p14:creationId xmlns:p14="http://schemas.microsoft.com/office/powerpoint/2010/main" val="33482940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D909EAC-7629-4DF7-877D-CFD7079E7D2C}" type="datetimeFigureOut">
              <a:rPr kumimoji="1" lang="ja-JP" altLang="en-US" smtClean="0"/>
              <a:t>2015/10/13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416257-8B3D-4549-B873-5F9378C48181}" type="slidenum">
              <a:rPr kumimoji="1" lang="ja-JP" altLang="en-US" smtClean="0"/>
              <a:t>‹#›</a:t>
            </a:fld>
            <a:endParaRPr kumimoji="1" lang="ja-JP" altLang="en-US"/>
          </a:p>
        </p:txBody>
      </p:sp>
    </p:spTree>
    <p:extLst>
      <p:ext uri="{BB962C8B-B14F-4D97-AF65-F5344CB8AC3E}">
        <p14:creationId xmlns:p14="http://schemas.microsoft.com/office/powerpoint/2010/main" val="941970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D909EAC-7629-4DF7-877D-CFD7079E7D2C}" type="datetimeFigureOut">
              <a:rPr kumimoji="1" lang="ja-JP" altLang="en-US" smtClean="0"/>
              <a:t>2015/10/13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416257-8B3D-4549-B873-5F9378C48181}" type="slidenum">
              <a:rPr kumimoji="1" lang="ja-JP" altLang="en-US" smtClean="0"/>
              <a:t>‹#›</a:t>
            </a:fld>
            <a:endParaRPr kumimoji="1" lang="ja-JP" altLang="en-US"/>
          </a:p>
        </p:txBody>
      </p:sp>
    </p:spTree>
    <p:extLst>
      <p:ext uri="{BB962C8B-B14F-4D97-AF65-F5344CB8AC3E}">
        <p14:creationId xmlns:p14="http://schemas.microsoft.com/office/powerpoint/2010/main" val="1622636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D909EAC-7629-4DF7-877D-CFD7079E7D2C}" type="datetimeFigureOut">
              <a:rPr kumimoji="1" lang="ja-JP" altLang="en-US" smtClean="0"/>
              <a:t>2015/10/13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416257-8B3D-4549-B873-5F9378C48181}" type="slidenum">
              <a:rPr kumimoji="1" lang="ja-JP" altLang="en-US" smtClean="0"/>
              <a:t>‹#›</a:t>
            </a:fld>
            <a:endParaRPr kumimoji="1" lang="ja-JP" altLang="en-US"/>
          </a:p>
        </p:txBody>
      </p:sp>
    </p:spTree>
    <p:extLst>
      <p:ext uri="{BB962C8B-B14F-4D97-AF65-F5344CB8AC3E}">
        <p14:creationId xmlns:p14="http://schemas.microsoft.com/office/powerpoint/2010/main" val="791970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D909EAC-7629-4DF7-877D-CFD7079E7D2C}" type="datetimeFigureOut">
              <a:rPr kumimoji="1" lang="ja-JP" altLang="en-US" smtClean="0"/>
              <a:t>2015/10/13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416257-8B3D-4549-B873-5F9378C48181}" type="slidenum">
              <a:rPr kumimoji="1" lang="ja-JP" altLang="en-US" smtClean="0"/>
              <a:t>‹#›</a:t>
            </a:fld>
            <a:endParaRPr kumimoji="1" lang="ja-JP" altLang="en-US"/>
          </a:p>
        </p:txBody>
      </p:sp>
    </p:spTree>
    <p:extLst>
      <p:ext uri="{BB962C8B-B14F-4D97-AF65-F5344CB8AC3E}">
        <p14:creationId xmlns:p14="http://schemas.microsoft.com/office/powerpoint/2010/main" val="3062664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D909EAC-7629-4DF7-877D-CFD7079E7D2C}" type="datetimeFigureOut">
              <a:rPr kumimoji="1" lang="ja-JP" altLang="en-US" smtClean="0"/>
              <a:t>2015/10/13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D416257-8B3D-4549-B873-5F9378C48181}" type="slidenum">
              <a:rPr kumimoji="1" lang="ja-JP" altLang="en-US" smtClean="0"/>
              <a:t>‹#›</a:t>
            </a:fld>
            <a:endParaRPr kumimoji="1" lang="ja-JP" altLang="en-US"/>
          </a:p>
        </p:txBody>
      </p:sp>
    </p:spTree>
    <p:extLst>
      <p:ext uri="{BB962C8B-B14F-4D97-AF65-F5344CB8AC3E}">
        <p14:creationId xmlns:p14="http://schemas.microsoft.com/office/powerpoint/2010/main" val="1307447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D909EAC-7629-4DF7-877D-CFD7079E7D2C}" type="datetimeFigureOut">
              <a:rPr kumimoji="1" lang="ja-JP" altLang="en-US" smtClean="0"/>
              <a:t>2015/10/13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416257-8B3D-4549-B873-5F9378C48181}" type="slidenum">
              <a:rPr kumimoji="1" lang="ja-JP" altLang="en-US" smtClean="0"/>
              <a:t>‹#›</a:t>
            </a:fld>
            <a:endParaRPr kumimoji="1" lang="ja-JP" altLang="en-US"/>
          </a:p>
        </p:txBody>
      </p:sp>
    </p:spTree>
    <p:extLst>
      <p:ext uri="{BB962C8B-B14F-4D97-AF65-F5344CB8AC3E}">
        <p14:creationId xmlns:p14="http://schemas.microsoft.com/office/powerpoint/2010/main" val="3481359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D909EAC-7629-4DF7-877D-CFD7079E7D2C}" type="datetimeFigureOut">
              <a:rPr kumimoji="1" lang="ja-JP" altLang="en-US" smtClean="0"/>
              <a:t>2015/10/13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D416257-8B3D-4549-B873-5F9378C48181}" type="slidenum">
              <a:rPr kumimoji="1" lang="ja-JP" altLang="en-US" smtClean="0"/>
              <a:t>‹#›</a:t>
            </a:fld>
            <a:endParaRPr kumimoji="1" lang="ja-JP" altLang="en-US"/>
          </a:p>
        </p:txBody>
      </p:sp>
    </p:spTree>
    <p:extLst>
      <p:ext uri="{BB962C8B-B14F-4D97-AF65-F5344CB8AC3E}">
        <p14:creationId xmlns:p14="http://schemas.microsoft.com/office/powerpoint/2010/main" val="2415665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D909EAC-7629-4DF7-877D-CFD7079E7D2C}" type="datetimeFigureOut">
              <a:rPr kumimoji="1" lang="ja-JP" altLang="en-US" smtClean="0"/>
              <a:t>2015/10/13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D416257-8B3D-4549-B873-5F9378C48181}" type="slidenum">
              <a:rPr kumimoji="1" lang="ja-JP" altLang="en-US" smtClean="0"/>
              <a:t>‹#›</a:t>
            </a:fld>
            <a:endParaRPr kumimoji="1" lang="ja-JP" altLang="en-US"/>
          </a:p>
        </p:txBody>
      </p:sp>
    </p:spTree>
    <p:extLst>
      <p:ext uri="{BB962C8B-B14F-4D97-AF65-F5344CB8AC3E}">
        <p14:creationId xmlns:p14="http://schemas.microsoft.com/office/powerpoint/2010/main" val="619197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D909EAC-7629-4DF7-877D-CFD7079E7D2C}" type="datetimeFigureOut">
              <a:rPr kumimoji="1" lang="ja-JP" altLang="en-US" smtClean="0"/>
              <a:t>2015/10/13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D416257-8B3D-4549-B873-5F9378C48181}" type="slidenum">
              <a:rPr kumimoji="1" lang="ja-JP" altLang="en-US" smtClean="0"/>
              <a:t>‹#›</a:t>
            </a:fld>
            <a:endParaRPr kumimoji="1" lang="ja-JP" altLang="en-US"/>
          </a:p>
        </p:txBody>
      </p:sp>
    </p:spTree>
    <p:extLst>
      <p:ext uri="{BB962C8B-B14F-4D97-AF65-F5344CB8AC3E}">
        <p14:creationId xmlns:p14="http://schemas.microsoft.com/office/powerpoint/2010/main" val="1536333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D909EAC-7629-4DF7-877D-CFD7079E7D2C}" type="datetimeFigureOut">
              <a:rPr kumimoji="1" lang="ja-JP" altLang="en-US" smtClean="0"/>
              <a:t>2015/10/13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416257-8B3D-4549-B873-5F9378C48181}" type="slidenum">
              <a:rPr kumimoji="1" lang="ja-JP" altLang="en-US" smtClean="0"/>
              <a:t>‹#›</a:t>
            </a:fld>
            <a:endParaRPr kumimoji="1" lang="ja-JP" altLang="en-US"/>
          </a:p>
        </p:txBody>
      </p:sp>
    </p:spTree>
    <p:extLst>
      <p:ext uri="{BB962C8B-B14F-4D97-AF65-F5344CB8AC3E}">
        <p14:creationId xmlns:p14="http://schemas.microsoft.com/office/powerpoint/2010/main" val="1225098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D909EAC-7629-4DF7-877D-CFD7079E7D2C}" type="datetimeFigureOut">
              <a:rPr kumimoji="1" lang="ja-JP" altLang="en-US" smtClean="0"/>
              <a:t>2015/10/13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D416257-8B3D-4549-B873-5F9378C48181}" type="slidenum">
              <a:rPr kumimoji="1" lang="ja-JP" altLang="en-US" smtClean="0"/>
              <a:t>‹#›</a:t>
            </a:fld>
            <a:endParaRPr kumimoji="1" lang="ja-JP" altLang="en-US"/>
          </a:p>
        </p:txBody>
      </p:sp>
    </p:spTree>
    <p:extLst>
      <p:ext uri="{BB962C8B-B14F-4D97-AF65-F5344CB8AC3E}">
        <p14:creationId xmlns:p14="http://schemas.microsoft.com/office/powerpoint/2010/main" val="1161291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909EAC-7629-4DF7-877D-CFD7079E7D2C}" type="datetimeFigureOut">
              <a:rPr kumimoji="1" lang="ja-JP" altLang="en-US" smtClean="0"/>
              <a:t>2015/10/13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416257-8B3D-4549-B873-5F9378C48181}" type="slidenum">
              <a:rPr kumimoji="1" lang="ja-JP" altLang="en-US" smtClean="0"/>
              <a:t>‹#›</a:t>
            </a:fld>
            <a:endParaRPr kumimoji="1" lang="ja-JP" altLang="en-US"/>
          </a:p>
        </p:txBody>
      </p:sp>
    </p:spTree>
    <p:extLst>
      <p:ext uri="{BB962C8B-B14F-4D97-AF65-F5344CB8AC3E}">
        <p14:creationId xmlns:p14="http://schemas.microsoft.com/office/powerpoint/2010/main" val="3528336681"/>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endParaRPr lang="en-IN" dirty="0" smtClean="0">
              <a:solidFill>
                <a:schemeClr val="bg2">
                  <a:lumMod val="10000"/>
                </a:schemeClr>
              </a:solidFill>
              <a:latin typeface="Centaur" panose="02030504050205020304" pitchFamily="18" charset="0"/>
            </a:endParaRPr>
          </a:p>
          <a:p>
            <a:pPr algn="ctr">
              <a:defRPr/>
            </a:pPr>
            <a:r>
              <a:rPr lang="en-IN" dirty="0" smtClean="0">
                <a:solidFill>
                  <a:schemeClr val="bg2">
                    <a:lumMod val="10000"/>
                  </a:schemeClr>
                </a:solidFill>
                <a:latin typeface="Centaur" panose="02030504050205020304" pitchFamily="18" charset="0"/>
              </a:rPr>
              <a:t>OMICS International </a:t>
            </a:r>
            <a:r>
              <a:rPr lang="en-IN"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dirty="0">
                <a:solidFill>
                  <a:schemeClr val="bg2">
                    <a:lumMod val="10000"/>
                  </a:schemeClr>
                </a:solidFill>
                <a:latin typeface="Centaur" panose="02030504050205020304" pitchFamily="18" charset="0"/>
              </a:rPr>
              <a:t>OMICS Journals  are poised in excellence by publishing high quality research. </a:t>
            </a:r>
            <a:r>
              <a:rPr lang="en-IN" dirty="0">
                <a:solidFill>
                  <a:schemeClr val="bg2">
                    <a:lumMod val="10000"/>
                  </a:schemeClr>
                </a:solidFill>
                <a:latin typeface="Centaur" panose="02030504050205020304" pitchFamily="18" charset="0"/>
              </a:rPr>
              <a:t>OMICS </a:t>
            </a:r>
            <a:r>
              <a:rPr lang="en-IN" dirty="0" smtClean="0">
                <a:solidFill>
                  <a:schemeClr val="bg2">
                    <a:lumMod val="10000"/>
                  </a:schemeClr>
                </a:solidFill>
                <a:latin typeface="Centaur" panose="02030504050205020304" pitchFamily="18" charset="0"/>
              </a:rPr>
              <a:t>International </a:t>
            </a:r>
            <a:r>
              <a:rPr lang="en-IN" dirty="0">
                <a:solidFill>
                  <a:schemeClr val="bg2">
                    <a:lumMod val="10000"/>
                  </a:schemeClr>
                </a:solidFill>
                <a:latin typeface="Centaur" panose="02030504050205020304" pitchFamily="18" charset="0"/>
              </a:rPr>
              <a:t>follows an Editorial Manager® System peer review process and boasts of a strong and active editorial board.</a:t>
            </a:r>
            <a:endParaRPr lang="en-US" dirty="0">
              <a:solidFill>
                <a:schemeClr val="bg2">
                  <a:lumMod val="10000"/>
                </a:schemeClr>
              </a:solidFill>
              <a:latin typeface="Centaur" panose="02030504050205020304" pitchFamily="18" charset="0"/>
            </a:endParaRPr>
          </a:p>
          <a:p>
            <a:pPr algn="ctr">
              <a:defRPr/>
            </a:pPr>
            <a:r>
              <a:rPr lang="en-US"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26051"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37447352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36"/>
          <p:cNvGrpSpPr>
            <a:grpSpLocks/>
          </p:cNvGrpSpPr>
          <p:nvPr/>
        </p:nvGrpSpPr>
        <p:grpSpPr bwMode="auto">
          <a:xfrm>
            <a:off x="179521" y="115498"/>
            <a:ext cx="7657795" cy="5475606"/>
            <a:chOff x="6102" y="1158"/>
            <a:chExt cx="3632" cy="2171"/>
          </a:xfrm>
        </p:grpSpPr>
        <p:sp>
          <p:nvSpPr>
            <p:cNvPr id="5" name="Rectangle 209"/>
            <p:cNvSpPr>
              <a:spLocks noChangeArrowheads="1"/>
            </p:cNvSpPr>
            <p:nvPr/>
          </p:nvSpPr>
          <p:spPr bwMode="auto">
            <a:xfrm>
              <a:off x="6102" y="2243"/>
              <a:ext cx="558"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altLang="ja-JP" sz="2800" b="1" dirty="0" smtClean="0">
                  <a:solidFill>
                    <a:srgbClr val="FFFF66"/>
                  </a:solidFill>
                  <a:latin typeface="Franklin Gothic Medium" panose="020B0603020102020204" pitchFamily="34" charset="0"/>
                  <a:ea typeface="HGPｺﾞｼｯｸE" pitchFamily="50" charset="-128"/>
                </a:rPr>
                <a:t>Men</a:t>
              </a:r>
              <a:endParaRPr lang="ja-JP" altLang="en-US" sz="2800" dirty="0">
                <a:solidFill>
                  <a:srgbClr val="FFFF66"/>
                </a:solidFill>
                <a:latin typeface="Franklin Gothic Medium" panose="020B0603020102020204" pitchFamily="34" charset="0"/>
                <a:ea typeface="HGPｺﾞｼｯｸE" pitchFamily="50" charset="-128"/>
              </a:endParaRPr>
            </a:p>
          </p:txBody>
        </p:sp>
        <p:sp>
          <p:nvSpPr>
            <p:cNvPr id="6" name="Rectangle 210"/>
            <p:cNvSpPr>
              <a:spLocks noChangeArrowheads="1"/>
            </p:cNvSpPr>
            <p:nvPr/>
          </p:nvSpPr>
          <p:spPr bwMode="auto">
            <a:xfrm>
              <a:off x="6102" y="2529"/>
              <a:ext cx="1714"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800" b="1" dirty="0" smtClean="0">
                  <a:solidFill>
                    <a:srgbClr val="FFFF66"/>
                  </a:solidFill>
                  <a:latin typeface="Franklin Gothic Medium" panose="020B0603020102020204" pitchFamily="34" charset="0"/>
                  <a:ea typeface="HGPｺﾞｼｯｸE" pitchFamily="50" charset="-128"/>
                </a:rPr>
                <a:t>Technique of operation</a:t>
              </a:r>
              <a:r>
                <a:rPr lang="ja-JP" altLang="en-US" sz="2800" b="1" dirty="0" smtClean="0">
                  <a:solidFill>
                    <a:srgbClr val="FFFF66"/>
                  </a:solidFill>
                  <a:latin typeface="Franklin Gothic Medium" panose="020B0603020102020204" pitchFamily="34" charset="0"/>
                  <a:ea typeface="HGPｺﾞｼｯｸE" pitchFamily="50" charset="-128"/>
                </a:rPr>
                <a:t> </a:t>
              </a:r>
              <a:endParaRPr lang="ja-JP" altLang="en-US" sz="2800" dirty="0">
                <a:solidFill>
                  <a:srgbClr val="FFFF66"/>
                </a:solidFill>
                <a:latin typeface="Franklin Gothic Medium" panose="020B0603020102020204" pitchFamily="34" charset="0"/>
                <a:ea typeface="HGPｺﾞｼｯｸE" pitchFamily="50" charset="-128"/>
              </a:endParaRPr>
            </a:p>
          </p:txBody>
        </p:sp>
        <p:sp>
          <p:nvSpPr>
            <p:cNvPr id="7" name="Rectangle 211"/>
            <p:cNvSpPr>
              <a:spLocks noChangeArrowheads="1"/>
            </p:cNvSpPr>
            <p:nvPr/>
          </p:nvSpPr>
          <p:spPr bwMode="auto">
            <a:xfrm>
              <a:off x="6170" y="2765"/>
              <a:ext cx="1929"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400" b="1" dirty="0" smtClean="0">
                  <a:solidFill>
                    <a:srgbClr val="FFFF66"/>
                  </a:solidFill>
                  <a:latin typeface="Franklin Gothic Medium" panose="020B0603020102020204" pitchFamily="34" charset="0"/>
                  <a:ea typeface="HGPｺﾞｼｯｸE" pitchFamily="50" charset="-128"/>
                </a:rPr>
                <a:t>Aortic valve replacement (AVR)</a:t>
              </a:r>
              <a:endParaRPr lang="ja-JP" altLang="en-US" sz="2400" b="1" dirty="0">
                <a:solidFill>
                  <a:srgbClr val="FFFF66"/>
                </a:solidFill>
                <a:latin typeface="Franklin Gothic Medium" panose="020B0603020102020204" pitchFamily="34" charset="0"/>
                <a:ea typeface="HGPｺﾞｼｯｸE" pitchFamily="50" charset="-128"/>
              </a:endParaRPr>
            </a:p>
          </p:txBody>
        </p:sp>
        <p:sp>
          <p:nvSpPr>
            <p:cNvPr id="8" name="Rectangle 212"/>
            <p:cNvSpPr>
              <a:spLocks noChangeArrowheads="1"/>
            </p:cNvSpPr>
            <p:nvPr/>
          </p:nvSpPr>
          <p:spPr bwMode="auto">
            <a:xfrm>
              <a:off x="6102" y="1158"/>
              <a:ext cx="3552" cy="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altLang="ja-JP" sz="4200" b="1" dirty="0" smtClean="0">
                  <a:solidFill>
                    <a:srgbClr val="FFFF66"/>
                  </a:solidFill>
                  <a:latin typeface="Franklin Gothic Medium" panose="020B0603020102020204" pitchFamily="34" charset="0"/>
                  <a:ea typeface="HGPｺﾞｼｯｸE" pitchFamily="50" charset="-128"/>
                </a:rPr>
                <a:t>Table 1  Characteristics</a:t>
              </a:r>
              <a:endParaRPr lang="ja-JP" altLang="en-US" sz="4200" b="1" dirty="0">
                <a:solidFill>
                  <a:srgbClr val="FFFF66"/>
                </a:solidFill>
                <a:latin typeface="Franklin Gothic Medium" panose="020B0603020102020204" pitchFamily="34" charset="0"/>
                <a:ea typeface="HGPｺﾞｼｯｸE" pitchFamily="50" charset="-128"/>
              </a:endParaRPr>
            </a:p>
          </p:txBody>
        </p:sp>
        <p:sp>
          <p:nvSpPr>
            <p:cNvPr id="9" name="Rectangle 214"/>
            <p:cNvSpPr>
              <a:spLocks noChangeArrowheads="1"/>
            </p:cNvSpPr>
            <p:nvPr/>
          </p:nvSpPr>
          <p:spPr bwMode="auto">
            <a:xfrm>
              <a:off x="6106" y="1989"/>
              <a:ext cx="1108" cy="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r>
                <a:rPr lang="en-US" altLang="ja-JP" sz="2800" b="1" dirty="0" smtClean="0">
                  <a:solidFill>
                    <a:srgbClr val="FFFF66"/>
                  </a:solidFill>
                  <a:latin typeface="Franklin Gothic Medium" panose="020B0603020102020204" pitchFamily="34" charset="0"/>
                  <a:ea typeface="HGPｺﾞｼｯｸE" pitchFamily="50" charset="-128"/>
                </a:rPr>
                <a:t>Age (years) </a:t>
              </a:r>
              <a:endParaRPr lang="ja-JP" altLang="en-US" sz="2800" dirty="0">
                <a:solidFill>
                  <a:srgbClr val="FFFF66"/>
                </a:solidFill>
                <a:latin typeface="Franklin Gothic Medium" panose="020B0603020102020204" pitchFamily="34" charset="0"/>
                <a:ea typeface="HGPｺﾞｼｯｸE" pitchFamily="50" charset="-128"/>
              </a:endParaRPr>
            </a:p>
          </p:txBody>
        </p:sp>
        <p:sp>
          <p:nvSpPr>
            <p:cNvPr id="10" name="Rectangle 215"/>
            <p:cNvSpPr>
              <a:spLocks noChangeArrowheads="1"/>
            </p:cNvSpPr>
            <p:nvPr/>
          </p:nvSpPr>
          <p:spPr bwMode="auto">
            <a:xfrm>
              <a:off x="8151" y="1527"/>
              <a:ext cx="543"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600" b="1" dirty="0">
                  <a:solidFill>
                    <a:srgbClr val="FFFF66"/>
                  </a:solidFill>
                  <a:latin typeface="Franklin Gothic Medium" panose="020B0603020102020204" pitchFamily="34" charset="0"/>
                  <a:ea typeface="HGPｺﾞｼｯｸE" pitchFamily="50" charset="-128"/>
                </a:rPr>
                <a:t>Group A</a:t>
              </a:r>
            </a:p>
            <a:p>
              <a:r>
                <a:rPr lang="en-US" altLang="ja-JP" sz="2600" b="1" dirty="0">
                  <a:solidFill>
                    <a:srgbClr val="FFFF66"/>
                  </a:solidFill>
                  <a:latin typeface="Franklin Gothic Medium" panose="020B0603020102020204" pitchFamily="34" charset="0"/>
                  <a:ea typeface="HGPｺﾞｼｯｸE" pitchFamily="50" charset="-128"/>
                </a:rPr>
                <a:t> </a:t>
              </a:r>
              <a:r>
                <a:rPr lang="en-US" altLang="ja-JP" sz="2600" b="1" dirty="0" smtClean="0">
                  <a:solidFill>
                    <a:srgbClr val="FFFF66"/>
                  </a:solidFill>
                  <a:latin typeface="Franklin Gothic Medium" panose="020B0603020102020204" pitchFamily="34" charset="0"/>
                  <a:ea typeface="HGPｺﾞｼｯｸE" pitchFamily="50" charset="-128"/>
                </a:rPr>
                <a:t> </a:t>
              </a:r>
              <a:r>
                <a:rPr lang="en-US" altLang="ja-JP" sz="2600" b="1" dirty="0">
                  <a:solidFill>
                    <a:srgbClr val="FFFF66"/>
                  </a:solidFill>
                  <a:latin typeface="Franklin Gothic Medium" panose="020B0603020102020204" pitchFamily="34" charset="0"/>
                  <a:ea typeface="HGPｺﾞｼｯｸE" pitchFamily="50" charset="-128"/>
                </a:rPr>
                <a:t>(n=5)</a:t>
              </a:r>
            </a:p>
          </p:txBody>
        </p:sp>
        <p:sp>
          <p:nvSpPr>
            <p:cNvPr id="11" name="Rectangle 216"/>
            <p:cNvSpPr>
              <a:spLocks noChangeArrowheads="1"/>
            </p:cNvSpPr>
            <p:nvPr/>
          </p:nvSpPr>
          <p:spPr bwMode="auto">
            <a:xfrm>
              <a:off x="9039" y="1527"/>
              <a:ext cx="543" cy="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600" b="1" dirty="0">
                  <a:solidFill>
                    <a:srgbClr val="FFFF66"/>
                  </a:solidFill>
                  <a:latin typeface="Franklin Gothic Medium" panose="020B0603020102020204" pitchFamily="34" charset="0"/>
                  <a:ea typeface="HGPｺﾞｼｯｸE" pitchFamily="50" charset="-128"/>
                </a:rPr>
                <a:t>Group B</a:t>
              </a:r>
            </a:p>
            <a:p>
              <a:r>
                <a:rPr lang="en-US" altLang="ja-JP" sz="2600" b="1" dirty="0" smtClean="0">
                  <a:solidFill>
                    <a:srgbClr val="FFFF66"/>
                  </a:solidFill>
                  <a:latin typeface="Franklin Gothic Medium" panose="020B0603020102020204" pitchFamily="34" charset="0"/>
                  <a:ea typeface="HGPｺﾞｼｯｸE" pitchFamily="50" charset="-128"/>
                </a:rPr>
                <a:t> </a:t>
              </a:r>
              <a:r>
                <a:rPr lang="en-US" altLang="ja-JP" sz="2600" b="1" dirty="0">
                  <a:solidFill>
                    <a:srgbClr val="FFFF66"/>
                  </a:solidFill>
                  <a:latin typeface="Franklin Gothic Medium" panose="020B0603020102020204" pitchFamily="34" charset="0"/>
                  <a:ea typeface="HGPｺﾞｼｯｸE" pitchFamily="50" charset="-128"/>
                </a:rPr>
                <a:t>(n=10)</a:t>
              </a:r>
              <a:endParaRPr lang="en-US" altLang="ja-JP" sz="2600" dirty="0">
                <a:solidFill>
                  <a:srgbClr val="FFFF66"/>
                </a:solidFill>
                <a:latin typeface="Franklin Gothic Medium" panose="020B0603020102020204" pitchFamily="34" charset="0"/>
                <a:ea typeface="HGPｺﾞｼｯｸE" pitchFamily="50" charset="-128"/>
              </a:endParaRPr>
            </a:p>
          </p:txBody>
        </p:sp>
        <p:sp>
          <p:nvSpPr>
            <p:cNvPr id="12" name="Rectangle 217"/>
            <p:cNvSpPr>
              <a:spLocks noChangeArrowheads="1"/>
            </p:cNvSpPr>
            <p:nvPr/>
          </p:nvSpPr>
          <p:spPr bwMode="auto">
            <a:xfrm>
              <a:off x="6170" y="2975"/>
              <a:ext cx="1960"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400" b="1" dirty="0" smtClean="0">
                  <a:solidFill>
                    <a:srgbClr val="FFFF66"/>
                  </a:solidFill>
                  <a:latin typeface="Franklin Gothic Medium" panose="020B0603020102020204" pitchFamily="34" charset="0"/>
                  <a:ea typeface="HGPｺﾞｼｯｸE" pitchFamily="50" charset="-128"/>
                </a:rPr>
                <a:t>Mitral valve replacement (MVR)</a:t>
              </a:r>
              <a:endParaRPr lang="ja-JP" altLang="en-US" sz="2400" b="1" dirty="0">
                <a:solidFill>
                  <a:srgbClr val="FFFF66"/>
                </a:solidFill>
                <a:latin typeface="Franklin Gothic Medium" panose="020B0603020102020204" pitchFamily="34" charset="0"/>
                <a:ea typeface="HGPｺﾞｼｯｸE" pitchFamily="50" charset="-128"/>
              </a:endParaRPr>
            </a:p>
          </p:txBody>
        </p:sp>
        <p:sp>
          <p:nvSpPr>
            <p:cNvPr id="13" name="Rectangle 218"/>
            <p:cNvSpPr>
              <a:spLocks noChangeArrowheads="1"/>
            </p:cNvSpPr>
            <p:nvPr/>
          </p:nvSpPr>
          <p:spPr bwMode="auto">
            <a:xfrm>
              <a:off x="6170" y="3176"/>
              <a:ext cx="704"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400" b="1" dirty="0" smtClean="0">
                  <a:solidFill>
                    <a:srgbClr val="FFFF66"/>
                  </a:solidFill>
                  <a:latin typeface="Franklin Gothic Medium" panose="020B0603020102020204" pitchFamily="34" charset="0"/>
                  <a:ea typeface="HGPｺﾞｼｯｸE" pitchFamily="50" charset="-128"/>
                </a:rPr>
                <a:t>AVR + MVR</a:t>
              </a:r>
              <a:endParaRPr lang="ja-JP" altLang="en-US" sz="2400" b="1" dirty="0">
                <a:solidFill>
                  <a:srgbClr val="FFFF66"/>
                </a:solidFill>
                <a:latin typeface="Franklin Gothic Medium" panose="020B0603020102020204" pitchFamily="34" charset="0"/>
                <a:ea typeface="HGPｺﾞｼｯｸE" pitchFamily="50" charset="-128"/>
              </a:endParaRPr>
            </a:p>
          </p:txBody>
        </p:sp>
        <p:sp>
          <p:nvSpPr>
            <p:cNvPr id="15" name="Rectangle 222"/>
            <p:cNvSpPr>
              <a:spLocks noChangeArrowheads="1"/>
            </p:cNvSpPr>
            <p:nvPr/>
          </p:nvSpPr>
          <p:spPr bwMode="auto">
            <a:xfrm>
              <a:off x="8049" y="1989"/>
              <a:ext cx="822"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600" b="1" dirty="0">
                  <a:solidFill>
                    <a:srgbClr val="FFFF66"/>
                  </a:solidFill>
                  <a:latin typeface="Franklin Gothic Medium" panose="020B0603020102020204" pitchFamily="34" charset="0"/>
                  <a:ea typeface="HGPｺﾞｼｯｸE" pitchFamily="50" charset="-128"/>
                </a:rPr>
                <a:t>54.3 </a:t>
              </a:r>
              <a:r>
                <a:rPr lang="en-US" altLang="ja-JP" b="1" dirty="0">
                  <a:solidFill>
                    <a:srgbClr val="FFFF66"/>
                  </a:solidFill>
                  <a:latin typeface="Franklin Gothic Medium" panose="020B0603020102020204" pitchFamily="34" charset="0"/>
                  <a:ea typeface="HGPｺﾞｼｯｸE" pitchFamily="50" charset="-128"/>
                  <a:cs typeface="Times New Roman" charset="0"/>
                </a:rPr>
                <a:t>±</a:t>
              </a:r>
              <a:r>
                <a:rPr lang="en-US" altLang="ja-JP" sz="2600" b="1" dirty="0">
                  <a:solidFill>
                    <a:srgbClr val="FFFF66"/>
                  </a:solidFill>
                  <a:latin typeface="Franklin Gothic Medium" panose="020B0603020102020204" pitchFamily="34" charset="0"/>
                  <a:ea typeface="HGPｺﾞｼｯｸE" pitchFamily="50" charset="-128"/>
                </a:rPr>
                <a:t> 10.6</a:t>
              </a:r>
            </a:p>
          </p:txBody>
        </p:sp>
        <p:sp>
          <p:nvSpPr>
            <p:cNvPr id="16" name="Rectangle 223"/>
            <p:cNvSpPr>
              <a:spLocks noChangeArrowheads="1"/>
            </p:cNvSpPr>
            <p:nvPr/>
          </p:nvSpPr>
          <p:spPr bwMode="auto">
            <a:xfrm>
              <a:off x="9005" y="1989"/>
              <a:ext cx="729"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600" b="1" dirty="0">
                  <a:solidFill>
                    <a:srgbClr val="FFFF66"/>
                  </a:solidFill>
                  <a:latin typeface="Franklin Gothic Medium" panose="020B0603020102020204" pitchFamily="34" charset="0"/>
                  <a:ea typeface="HGPｺﾞｼｯｸE" pitchFamily="50" charset="-128"/>
                </a:rPr>
                <a:t>51.4 </a:t>
              </a:r>
              <a:r>
                <a:rPr lang="en-US" altLang="ja-JP" b="1" dirty="0">
                  <a:solidFill>
                    <a:srgbClr val="FFFF66"/>
                  </a:solidFill>
                  <a:latin typeface="Franklin Gothic Medium" panose="020B0603020102020204" pitchFamily="34" charset="0"/>
                  <a:ea typeface="HGPｺﾞｼｯｸE" pitchFamily="50" charset="-128"/>
                  <a:cs typeface="Times New Roman" charset="0"/>
                </a:rPr>
                <a:t>±</a:t>
              </a:r>
              <a:r>
                <a:rPr lang="en-US" altLang="ja-JP" sz="2600" b="1" dirty="0">
                  <a:solidFill>
                    <a:srgbClr val="FFFF66"/>
                  </a:solidFill>
                  <a:latin typeface="Franklin Gothic Medium" panose="020B0603020102020204" pitchFamily="34" charset="0"/>
                  <a:ea typeface="HGPｺﾞｼｯｸE" pitchFamily="50" charset="-128"/>
                </a:rPr>
                <a:t> 9.8</a:t>
              </a:r>
            </a:p>
          </p:txBody>
        </p:sp>
        <p:sp>
          <p:nvSpPr>
            <p:cNvPr id="17" name="Rectangle 224"/>
            <p:cNvSpPr>
              <a:spLocks noChangeArrowheads="1"/>
            </p:cNvSpPr>
            <p:nvPr/>
          </p:nvSpPr>
          <p:spPr bwMode="auto">
            <a:xfrm>
              <a:off x="8443" y="2243"/>
              <a:ext cx="132"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600" b="1" dirty="0" smtClean="0">
                  <a:solidFill>
                    <a:srgbClr val="FFFF66"/>
                  </a:solidFill>
                  <a:latin typeface="Franklin Gothic Medium" panose="020B0603020102020204" pitchFamily="34" charset="0"/>
                  <a:ea typeface="HGPｺﾞｼｯｸE" pitchFamily="50" charset="-128"/>
                </a:rPr>
                <a:t>3 </a:t>
              </a:r>
              <a:endParaRPr lang="en-US" altLang="ja-JP" sz="2600" b="1" dirty="0">
                <a:solidFill>
                  <a:srgbClr val="FFFF66"/>
                </a:solidFill>
                <a:latin typeface="Franklin Gothic Medium" panose="020B0603020102020204" pitchFamily="34" charset="0"/>
                <a:ea typeface="HGPｺﾞｼｯｸE" pitchFamily="50" charset="-128"/>
              </a:endParaRPr>
            </a:p>
          </p:txBody>
        </p:sp>
        <p:sp>
          <p:nvSpPr>
            <p:cNvPr id="18" name="Rectangle 225"/>
            <p:cNvSpPr>
              <a:spLocks noChangeArrowheads="1"/>
            </p:cNvSpPr>
            <p:nvPr/>
          </p:nvSpPr>
          <p:spPr bwMode="auto">
            <a:xfrm>
              <a:off x="9385" y="2243"/>
              <a:ext cx="132"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600" b="1" dirty="0" smtClean="0">
                  <a:solidFill>
                    <a:srgbClr val="FFFF66"/>
                  </a:solidFill>
                  <a:latin typeface="Franklin Gothic Medium" panose="020B0603020102020204" pitchFamily="34" charset="0"/>
                  <a:ea typeface="HGPｺﾞｼｯｸE" pitchFamily="50" charset="-128"/>
                </a:rPr>
                <a:t>4 </a:t>
              </a:r>
              <a:endParaRPr lang="en-US" altLang="ja-JP" sz="2600" b="1" dirty="0">
                <a:solidFill>
                  <a:srgbClr val="FFFF66"/>
                </a:solidFill>
                <a:latin typeface="Franklin Gothic Medium" panose="020B0603020102020204" pitchFamily="34" charset="0"/>
                <a:ea typeface="HGPｺﾞｼｯｸE" pitchFamily="50" charset="-128"/>
              </a:endParaRPr>
            </a:p>
          </p:txBody>
        </p:sp>
        <p:sp>
          <p:nvSpPr>
            <p:cNvPr id="19" name="Rectangle 226"/>
            <p:cNvSpPr>
              <a:spLocks noChangeArrowheads="1"/>
            </p:cNvSpPr>
            <p:nvPr/>
          </p:nvSpPr>
          <p:spPr bwMode="auto">
            <a:xfrm>
              <a:off x="8424" y="2746"/>
              <a:ext cx="93"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600" b="1" dirty="0">
                  <a:solidFill>
                    <a:srgbClr val="FFFF66"/>
                  </a:solidFill>
                  <a:latin typeface="Franklin Gothic Medium" panose="020B0603020102020204" pitchFamily="34" charset="0"/>
                  <a:ea typeface="HGPｺﾞｼｯｸE" pitchFamily="50" charset="-128"/>
                </a:rPr>
                <a:t>2</a:t>
              </a:r>
            </a:p>
          </p:txBody>
        </p:sp>
        <p:sp>
          <p:nvSpPr>
            <p:cNvPr id="20" name="Rectangle 227"/>
            <p:cNvSpPr>
              <a:spLocks noChangeArrowheads="1"/>
            </p:cNvSpPr>
            <p:nvPr/>
          </p:nvSpPr>
          <p:spPr bwMode="auto">
            <a:xfrm>
              <a:off x="9411" y="2746"/>
              <a:ext cx="93"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600" b="1" dirty="0">
                  <a:solidFill>
                    <a:srgbClr val="FFFF66"/>
                  </a:solidFill>
                  <a:latin typeface="Franklin Gothic Medium" panose="020B0603020102020204" pitchFamily="34" charset="0"/>
                  <a:ea typeface="HGPｺﾞｼｯｸE" pitchFamily="50" charset="-128"/>
                </a:rPr>
                <a:t>4</a:t>
              </a:r>
            </a:p>
          </p:txBody>
        </p:sp>
        <p:sp>
          <p:nvSpPr>
            <p:cNvPr id="21" name="Rectangle 228"/>
            <p:cNvSpPr>
              <a:spLocks noChangeArrowheads="1"/>
            </p:cNvSpPr>
            <p:nvPr/>
          </p:nvSpPr>
          <p:spPr bwMode="auto">
            <a:xfrm>
              <a:off x="8424" y="2952"/>
              <a:ext cx="93"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600" b="1">
                  <a:solidFill>
                    <a:srgbClr val="FFFF66"/>
                  </a:solidFill>
                  <a:latin typeface="Franklin Gothic Medium" panose="020B0603020102020204" pitchFamily="34" charset="0"/>
                  <a:ea typeface="HGPｺﾞｼｯｸE" pitchFamily="50" charset="-128"/>
                </a:rPr>
                <a:t>1</a:t>
              </a:r>
            </a:p>
          </p:txBody>
        </p:sp>
        <p:sp>
          <p:nvSpPr>
            <p:cNvPr id="22" name="Rectangle 229"/>
            <p:cNvSpPr>
              <a:spLocks noChangeArrowheads="1"/>
            </p:cNvSpPr>
            <p:nvPr/>
          </p:nvSpPr>
          <p:spPr bwMode="auto">
            <a:xfrm>
              <a:off x="9411" y="2952"/>
              <a:ext cx="93"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600" b="1">
                  <a:solidFill>
                    <a:srgbClr val="FFFF66"/>
                  </a:solidFill>
                  <a:latin typeface="Franklin Gothic Medium" panose="020B0603020102020204" pitchFamily="34" charset="0"/>
                  <a:ea typeface="HGPｺﾞｼｯｸE" pitchFamily="50" charset="-128"/>
                </a:rPr>
                <a:t>3</a:t>
              </a:r>
            </a:p>
          </p:txBody>
        </p:sp>
        <p:sp>
          <p:nvSpPr>
            <p:cNvPr id="23" name="Rectangle 230"/>
            <p:cNvSpPr>
              <a:spLocks noChangeArrowheads="1"/>
            </p:cNvSpPr>
            <p:nvPr/>
          </p:nvSpPr>
          <p:spPr bwMode="auto">
            <a:xfrm>
              <a:off x="8424" y="3170"/>
              <a:ext cx="93"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600" b="1" dirty="0">
                  <a:solidFill>
                    <a:srgbClr val="FFFF66"/>
                  </a:solidFill>
                  <a:latin typeface="Franklin Gothic Medium" panose="020B0603020102020204" pitchFamily="34" charset="0"/>
                  <a:ea typeface="HGPｺﾞｼｯｸE" pitchFamily="50" charset="-128"/>
                </a:rPr>
                <a:t>2</a:t>
              </a:r>
            </a:p>
          </p:txBody>
        </p:sp>
        <p:sp>
          <p:nvSpPr>
            <p:cNvPr id="24" name="Rectangle 231"/>
            <p:cNvSpPr>
              <a:spLocks noChangeArrowheads="1"/>
            </p:cNvSpPr>
            <p:nvPr/>
          </p:nvSpPr>
          <p:spPr bwMode="auto">
            <a:xfrm>
              <a:off x="9411" y="3170"/>
              <a:ext cx="93" cy="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600" b="1">
                  <a:solidFill>
                    <a:srgbClr val="FFFF66"/>
                  </a:solidFill>
                  <a:latin typeface="Franklin Gothic Medium" panose="020B0603020102020204" pitchFamily="34" charset="0"/>
                  <a:ea typeface="HGPｺﾞｼｯｸE" pitchFamily="50" charset="-128"/>
                </a:rPr>
                <a:t>3</a:t>
              </a:r>
            </a:p>
          </p:txBody>
        </p:sp>
      </p:grpSp>
      <p:sp>
        <p:nvSpPr>
          <p:cNvPr id="28" name="Line 232"/>
          <p:cNvSpPr>
            <a:spLocks noChangeShapeType="1"/>
          </p:cNvSpPr>
          <p:nvPr/>
        </p:nvSpPr>
        <p:spPr bwMode="auto">
          <a:xfrm flipV="1">
            <a:off x="107504" y="908720"/>
            <a:ext cx="8964488"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99"/>
              </a:solidFill>
              <a:latin typeface="Franklin Gothic Medium" panose="020B0603020102020204" pitchFamily="34" charset="0"/>
            </a:endParaRPr>
          </a:p>
        </p:txBody>
      </p:sp>
      <p:sp>
        <p:nvSpPr>
          <p:cNvPr id="3" name="正方形/長方形 2"/>
          <p:cNvSpPr/>
          <p:nvPr/>
        </p:nvSpPr>
        <p:spPr>
          <a:xfrm>
            <a:off x="323528" y="5899919"/>
            <a:ext cx="8496944" cy="769441"/>
          </a:xfrm>
          <a:prstGeom prst="rect">
            <a:avLst/>
          </a:prstGeom>
        </p:spPr>
        <p:txBody>
          <a:bodyPr wrap="square">
            <a:spAutoFit/>
          </a:bodyPr>
          <a:lstStyle/>
          <a:p>
            <a:r>
              <a:rPr lang="en-US" altLang="ja-JP" sz="2200" b="1" dirty="0" smtClean="0">
                <a:solidFill>
                  <a:srgbClr val="FFFF66"/>
                </a:solidFill>
                <a:latin typeface="Franklin Gothic Medium" panose="020B0603020102020204" pitchFamily="34" charset="0"/>
              </a:rPr>
              <a:t>Group A: patients </a:t>
            </a:r>
            <a:r>
              <a:rPr lang="en-US" altLang="ja-JP" sz="2200" b="1" dirty="0">
                <a:solidFill>
                  <a:srgbClr val="FFFF66"/>
                </a:solidFill>
                <a:latin typeface="Franklin Gothic Medium" panose="020B0603020102020204" pitchFamily="34" charset="0"/>
              </a:rPr>
              <a:t>received warfarin of 5 mg/day or </a:t>
            </a:r>
            <a:r>
              <a:rPr lang="en-US" altLang="ja-JP" sz="2200" b="1" dirty="0" smtClean="0">
                <a:solidFill>
                  <a:srgbClr val="FFFF66"/>
                </a:solidFill>
                <a:latin typeface="Franklin Gothic Medium" panose="020B0603020102020204" pitchFamily="34" charset="0"/>
              </a:rPr>
              <a:t>more.</a:t>
            </a:r>
          </a:p>
          <a:p>
            <a:r>
              <a:rPr lang="en-US" altLang="ja-JP" sz="2200" b="1" dirty="0">
                <a:solidFill>
                  <a:srgbClr val="FFFF66"/>
                </a:solidFill>
                <a:latin typeface="Franklin Gothic Medium" panose="020B0603020102020204" pitchFamily="34" charset="0"/>
              </a:rPr>
              <a:t>Group </a:t>
            </a:r>
            <a:r>
              <a:rPr lang="en-US" altLang="ja-JP" sz="2200" b="1" dirty="0" smtClean="0">
                <a:solidFill>
                  <a:srgbClr val="FFFF66"/>
                </a:solidFill>
                <a:latin typeface="Franklin Gothic Medium" panose="020B0603020102020204" pitchFamily="34" charset="0"/>
              </a:rPr>
              <a:t>B: </a:t>
            </a:r>
            <a:r>
              <a:rPr lang="en-US" altLang="ja-JP" sz="2200" b="1" dirty="0">
                <a:solidFill>
                  <a:srgbClr val="FFFF66"/>
                </a:solidFill>
                <a:latin typeface="Franklin Gothic Medium" panose="020B0603020102020204" pitchFamily="34" charset="0"/>
              </a:rPr>
              <a:t>patients received warfarin of 3 </a:t>
            </a:r>
            <a:r>
              <a:rPr lang="en-US" altLang="ja-JP" sz="2200" b="1" dirty="0" smtClean="0">
                <a:solidFill>
                  <a:srgbClr val="FFFF66"/>
                </a:solidFill>
                <a:latin typeface="Franklin Gothic Medium" panose="020B0603020102020204" pitchFamily="34" charset="0"/>
              </a:rPr>
              <a:t>mg/day. </a:t>
            </a:r>
            <a:r>
              <a:rPr lang="en-US" altLang="ja-JP" sz="2200" b="1" dirty="0" err="1" smtClean="0">
                <a:solidFill>
                  <a:srgbClr val="FFFF66"/>
                </a:solidFill>
                <a:latin typeface="Franklin Gothic Medium" panose="020B0603020102020204" pitchFamily="34" charset="0"/>
              </a:rPr>
              <a:t>n.s</a:t>
            </a:r>
            <a:r>
              <a:rPr lang="en-US" altLang="ja-JP" sz="2200" b="1" dirty="0" smtClean="0">
                <a:solidFill>
                  <a:srgbClr val="FFFF66"/>
                </a:solidFill>
                <a:latin typeface="Franklin Gothic Medium" panose="020B0603020102020204" pitchFamily="34" charset="0"/>
              </a:rPr>
              <a:t>.: not significant.</a:t>
            </a:r>
            <a:endParaRPr lang="ja-JP" altLang="en-US" sz="2200" b="1" dirty="0">
              <a:solidFill>
                <a:srgbClr val="FFFF66"/>
              </a:solidFill>
              <a:latin typeface="Franklin Gothic Medium" panose="020B0603020102020204" pitchFamily="34" charset="0"/>
            </a:endParaRPr>
          </a:p>
        </p:txBody>
      </p:sp>
      <p:sp>
        <p:nvSpPr>
          <p:cNvPr id="26" name="Line 232"/>
          <p:cNvSpPr>
            <a:spLocks noChangeShapeType="1"/>
          </p:cNvSpPr>
          <p:nvPr/>
        </p:nvSpPr>
        <p:spPr bwMode="auto">
          <a:xfrm flipV="1">
            <a:off x="107504" y="1988840"/>
            <a:ext cx="8964488"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99"/>
              </a:solidFill>
              <a:latin typeface="Franklin Gothic Medium" panose="020B0603020102020204" pitchFamily="34" charset="0"/>
            </a:endParaRPr>
          </a:p>
        </p:txBody>
      </p:sp>
      <p:sp>
        <p:nvSpPr>
          <p:cNvPr id="27" name="Line 232"/>
          <p:cNvSpPr>
            <a:spLocks noChangeShapeType="1"/>
          </p:cNvSpPr>
          <p:nvPr/>
        </p:nvSpPr>
        <p:spPr bwMode="auto">
          <a:xfrm flipV="1">
            <a:off x="107504" y="5805264"/>
            <a:ext cx="8964488"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txBody>
          <a:bodyPr/>
          <a:lstStyle/>
          <a:p>
            <a:endParaRPr lang="ja-JP" altLang="en-US">
              <a:solidFill>
                <a:srgbClr val="000099"/>
              </a:solidFill>
              <a:latin typeface="Franklin Gothic Medium" panose="020B0603020102020204" pitchFamily="34" charset="0"/>
            </a:endParaRPr>
          </a:p>
        </p:txBody>
      </p:sp>
      <p:sp>
        <p:nvSpPr>
          <p:cNvPr id="29" name="Rectangle 216"/>
          <p:cNvSpPr>
            <a:spLocks noChangeArrowheads="1"/>
          </p:cNvSpPr>
          <p:nvPr/>
        </p:nvSpPr>
        <p:spPr bwMode="auto">
          <a:xfrm>
            <a:off x="7884368" y="1228690"/>
            <a:ext cx="115397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600" b="1" dirty="0" smtClean="0">
                <a:solidFill>
                  <a:srgbClr val="FFFF66"/>
                </a:solidFill>
                <a:latin typeface="Franklin Gothic Medium" panose="020B0603020102020204" pitchFamily="34" charset="0"/>
                <a:ea typeface="HGPｺﾞｼｯｸE" pitchFamily="50" charset="-128"/>
              </a:rPr>
              <a:t>P value </a:t>
            </a:r>
            <a:endParaRPr lang="en-US" altLang="ja-JP" sz="2600" dirty="0">
              <a:solidFill>
                <a:srgbClr val="FFFF66"/>
              </a:solidFill>
              <a:latin typeface="Franklin Gothic Medium" panose="020B0603020102020204" pitchFamily="34" charset="0"/>
              <a:ea typeface="HGPｺﾞｼｯｸE" pitchFamily="50" charset="-128"/>
            </a:endParaRPr>
          </a:p>
        </p:txBody>
      </p:sp>
      <p:sp>
        <p:nvSpPr>
          <p:cNvPr id="30" name="Rectangle 225"/>
          <p:cNvSpPr>
            <a:spLocks noChangeArrowheads="1"/>
          </p:cNvSpPr>
          <p:nvPr/>
        </p:nvSpPr>
        <p:spPr bwMode="auto">
          <a:xfrm>
            <a:off x="8243391" y="2164794"/>
            <a:ext cx="5770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600" b="1" dirty="0" err="1" smtClean="0">
                <a:solidFill>
                  <a:srgbClr val="FFFF66"/>
                </a:solidFill>
                <a:latin typeface="Franklin Gothic Medium" panose="020B0603020102020204" pitchFamily="34" charset="0"/>
                <a:ea typeface="HGPｺﾞｼｯｸE" pitchFamily="50" charset="-128"/>
              </a:rPr>
              <a:t>n.s</a:t>
            </a:r>
            <a:r>
              <a:rPr lang="en-US" altLang="ja-JP" sz="2600" b="1" dirty="0" smtClean="0">
                <a:solidFill>
                  <a:srgbClr val="FFFF66"/>
                </a:solidFill>
                <a:latin typeface="Franklin Gothic Medium" panose="020B0603020102020204" pitchFamily="34" charset="0"/>
                <a:ea typeface="HGPｺﾞｼｯｸE" pitchFamily="50" charset="-128"/>
              </a:rPr>
              <a:t>. </a:t>
            </a:r>
            <a:endParaRPr lang="en-US" altLang="ja-JP" sz="2600" b="1" dirty="0">
              <a:solidFill>
                <a:srgbClr val="FFFF66"/>
              </a:solidFill>
              <a:latin typeface="Franklin Gothic Medium" panose="020B0603020102020204" pitchFamily="34" charset="0"/>
              <a:ea typeface="HGPｺﾞｼｯｸE" pitchFamily="50" charset="-128"/>
            </a:endParaRPr>
          </a:p>
        </p:txBody>
      </p:sp>
      <p:sp>
        <p:nvSpPr>
          <p:cNvPr id="31" name="Rectangle 225"/>
          <p:cNvSpPr>
            <a:spLocks noChangeArrowheads="1"/>
          </p:cNvSpPr>
          <p:nvPr/>
        </p:nvSpPr>
        <p:spPr bwMode="auto">
          <a:xfrm>
            <a:off x="8243391" y="2812866"/>
            <a:ext cx="5770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600" b="1" dirty="0" err="1" smtClean="0">
                <a:solidFill>
                  <a:srgbClr val="FFFF66"/>
                </a:solidFill>
                <a:latin typeface="Franklin Gothic Medium" panose="020B0603020102020204" pitchFamily="34" charset="0"/>
                <a:ea typeface="HGPｺﾞｼｯｸE" pitchFamily="50" charset="-128"/>
              </a:rPr>
              <a:t>n.s</a:t>
            </a:r>
            <a:r>
              <a:rPr lang="en-US" altLang="ja-JP" sz="2600" b="1" dirty="0" smtClean="0">
                <a:solidFill>
                  <a:srgbClr val="FFFF66"/>
                </a:solidFill>
                <a:latin typeface="Franklin Gothic Medium" panose="020B0603020102020204" pitchFamily="34" charset="0"/>
                <a:ea typeface="HGPｺﾞｼｯｸE" pitchFamily="50" charset="-128"/>
              </a:rPr>
              <a:t>. </a:t>
            </a:r>
            <a:endParaRPr lang="en-US" altLang="ja-JP" sz="2600" b="1" dirty="0">
              <a:solidFill>
                <a:srgbClr val="FFFF66"/>
              </a:solidFill>
              <a:latin typeface="Franklin Gothic Medium" panose="020B0603020102020204" pitchFamily="34" charset="0"/>
              <a:ea typeface="HGPｺﾞｼｯｸE" pitchFamily="50" charset="-128"/>
            </a:endParaRPr>
          </a:p>
        </p:txBody>
      </p:sp>
      <p:sp>
        <p:nvSpPr>
          <p:cNvPr id="32" name="Rectangle 225"/>
          <p:cNvSpPr>
            <a:spLocks noChangeArrowheads="1"/>
          </p:cNvSpPr>
          <p:nvPr/>
        </p:nvSpPr>
        <p:spPr bwMode="auto">
          <a:xfrm>
            <a:off x="8243391" y="4077072"/>
            <a:ext cx="5770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600" b="1" dirty="0" err="1" smtClean="0">
                <a:solidFill>
                  <a:srgbClr val="FFFF66"/>
                </a:solidFill>
                <a:latin typeface="Franklin Gothic Medium" panose="020B0603020102020204" pitchFamily="34" charset="0"/>
                <a:ea typeface="HGPｺﾞｼｯｸE" pitchFamily="50" charset="-128"/>
              </a:rPr>
              <a:t>n.s</a:t>
            </a:r>
            <a:r>
              <a:rPr lang="en-US" altLang="ja-JP" sz="2600" b="1" dirty="0" smtClean="0">
                <a:solidFill>
                  <a:srgbClr val="FFFF66"/>
                </a:solidFill>
                <a:latin typeface="Franklin Gothic Medium" panose="020B0603020102020204" pitchFamily="34" charset="0"/>
                <a:ea typeface="HGPｺﾞｼｯｸE" pitchFamily="50" charset="-128"/>
              </a:rPr>
              <a:t>. </a:t>
            </a:r>
            <a:endParaRPr lang="en-US" altLang="ja-JP" sz="2600" b="1" dirty="0">
              <a:solidFill>
                <a:srgbClr val="FFFF66"/>
              </a:solidFill>
              <a:latin typeface="Franklin Gothic Medium" panose="020B0603020102020204" pitchFamily="34" charset="0"/>
              <a:ea typeface="HGPｺﾞｼｯｸE" pitchFamily="50" charset="-128"/>
            </a:endParaRPr>
          </a:p>
        </p:txBody>
      </p:sp>
      <p:sp>
        <p:nvSpPr>
          <p:cNvPr id="33" name="Rectangle 225"/>
          <p:cNvSpPr>
            <a:spLocks noChangeArrowheads="1"/>
          </p:cNvSpPr>
          <p:nvPr/>
        </p:nvSpPr>
        <p:spPr bwMode="auto">
          <a:xfrm>
            <a:off x="8243391" y="4613066"/>
            <a:ext cx="5770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600" b="1" dirty="0" err="1" smtClean="0">
                <a:solidFill>
                  <a:srgbClr val="FFFF66"/>
                </a:solidFill>
                <a:latin typeface="Franklin Gothic Medium" panose="020B0603020102020204" pitchFamily="34" charset="0"/>
                <a:ea typeface="HGPｺﾞｼｯｸE" pitchFamily="50" charset="-128"/>
              </a:rPr>
              <a:t>n.s</a:t>
            </a:r>
            <a:r>
              <a:rPr lang="en-US" altLang="ja-JP" sz="2600" b="1" dirty="0" smtClean="0">
                <a:solidFill>
                  <a:srgbClr val="FFFF66"/>
                </a:solidFill>
                <a:latin typeface="Franklin Gothic Medium" panose="020B0603020102020204" pitchFamily="34" charset="0"/>
                <a:ea typeface="HGPｺﾞｼｯｸE" pitchFamily="50" charset="-128"/>
              </a:rPr>
              <a:t>. </a:t>
            </a:r>
            <a:endParaRPr lang="en-US" altLang="ja-JP" sz="2600" b="1" dirty="0">
              <a:solidFill>
                <a:srgbClr val="FFFF66"/>
              </a:solidFill>
              <a:latin typeface="Franklin Gothic Medium" panose="020B0603020102020204" pitchFamily="34" charset="0"/>
              <a:ea typeface="HGPｺﾞｼｯｸE" pitchFamily="50" charset="-128"/>
            </a:endParaRPr>
          </a:p>
        </p:txBody>
      </p:sp>
      <p:sp>
        <p:nvSpPr>
          <p:cNvPr id="34" name="Rectangle 225"/>
          <p:cNvSpPr>
            <a:spLocks noChangeArrowheads="1"/>
          </p:cNvSpPr>
          <p:nvPr/>
        </p:nvSpPr>
        <p:spPr bwMode="auto">
          <a:xfrm>
            <a:off x="8243391" y="5157192"/>
            <a:ext cx="5770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ja-JP" sz="2600" b="1" dirty="0" err="1" smtClean="0">
                <a:solidFill>
                  <a:srgbClr val="FFFF66"/>
                </a:solidFill>
                <a:latin typeface="Franklin Gothic Medium" panose="020B0603020102020204" pitchFamily="34" charset="0"/>
                <a:ea typeface="HGPｺﾞｼｯｸE" pitchFamily="50" charset="-128"/>
              </a:rPr>
              <a:t>n.s</a:t>
            </a:r>
            <a:r>
              <a:rPr lang="en-US" altLang="ja-JP" sz="2600" b="1" dirty="0" smtClean="0">
                <a:solidFill>
                  <a:srgbClr val="FFFF66"/>
                </a:solidFill>
                <a:latin typeface="Franklin Gothic Medium" panose="020B0603020102020204" pitchFamily="34" charset="0"/>
                <a:ea typeface="HGPｺﾞｼｯｸE" pitchFamily="50" charset="-128"/>
              </a:rPr>
              <a:t>. </a:t>
            </a:r>
            <a:endParaRPr lang="en-US" altLang="ja-JP" sz="2600" b="1" dirty="0">
              <a:solidFill>
                <a:srgbClr val="FFFF66"/>
              </a:solidFill>
              <a:latin typeface="Franklin Gothic Medium" panose="020B0603020102020204" pitchFamily="34" charset="0"/>
              <a:ea typeface="HGPｺﾞｼｯｸE" pitchFamily="50" charset="-128"/>
            </a:endParaRPr>
          </a:p>
        </p:txBody>
      </p:sp>
    </p:spTree>
    <p:extLst>
      <p:ext uri="{BB962C8B-B14F-4D97-AF65-F5344CB8AC3E}">
        <p14:creationId xmlns:p14="http://schemas.microsoft.com/office/powerpoint/2010/main" val="2506670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323528" y="1412776"/>
            <a:ext cx="8496944" cy="4032448"/>
          </a:xfrm>
          <a:prstGeom prst="rect">
            <a:avLst/>
          </a:prstGeom>
          <a:noFill/>
          <a:ln/>
        </p:spPr>
        <p:txBody>
          <a:bodyPr vert="horz" lIns="94624" tIns="47312" rIns="94624" bIns="47312"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4400"/>
              </a:lnSpc>
              <a:buNone/>
            </a:pPr>
            <a:r>
              <a:rPr lang="en-US" altLang="ja-JP" sz="3600" b="1" dirty="0" smtClean="0">
                <a:solidFill>
                  <a:srgbClr val="FFFF66"/>
                </a:solidFill>
                <a:latin typeface="Franklin Gothic Medium" panose="020B0603020102020204" pitchFamily="34" charset="0"/>
              </a:rPr>
              <a:t>Blood </a:t>
            </a:r>
            <a:r>
              <a:rPr lang="en-US" altLang="ja-JP" sz="3600" b="1" dirty="0">
                <a:solidFill>
                  <a:srgbClr val="FFFF66"/>
                </a:solidFill>
                <a:latin typeface="Franklin Gothic Medium" panose="020B0603020102020204" pitchFamily="34" charset="0"/>
              </a:rPr>
              <a:t>samples were collected from each patient’s the median </a:t>
            </a:r>
            <a:r>
              <a:rPr lang="en-US" altLang="ja-JP" sz="3600" b="1" dirty="0" err="1">
                <a:solidFill>
                  <a:srgbClr val="FFFF66"/>
                </a:solidFill>
                <a:latin typeface="Franklin Gothic Medium" panose="020B0603020102020204" pitchFamily="34" charset="0"/>
              </a:rPr>
              <a:t>cubital</a:t>
            </a:r>
            <a:r>
              <a:rPr lang="en-US" altLang="ja-JP" sz="3600" b="1" dirty="0">
                <a:solidFill>
                  <a:srgbClr val="FFFF66"/>
                </a:solidFill>
                <a:latin typeface="Franklin Gothic Medium" panose="020B0603020102020204" pitchFamily="34" charset="0"/>
              </a:rPr>
              <a:t> vein in tubes containing 3.8% sodium citrate from the heart valve diseases </a:t>
            </a:r>
            <a:r>
              <a:rPr lang="en-US" altLang="ja-JP" sz="3600" b="1" dirty="0" smtClean="0">
                <a:solidFill>
                  <a:srgbClr val="FFFF66"/>
                </a:solidFill>
                <a:latin typeface="Franklin Gothic Medium" panose="020B0603020102020204" pitchFamily="34" charset="0"/>
              </a:rPr>
              <a:t>patients.</a:t>
            </a:r>
            <a:r>
              <a:rPr lang="en-US" altLang="ja-JP" sz="3600" b="1" dirty="0">
                <a:solidFill>
                  <a:srgbClr val="FFFF66"/>
                </a:solidFill>
                <a:latin typeface="Franklin Gothic Medium" panose="020B0603020102020204" pitchFamily="34" charset="0"/>
              </a:rPr>
              <a:t> </a:t>
            </a:r>
            <a:r>
              <a:rPr lang="en-US" altLang="ja-JP" sz="3600" b="1" dirty="0" smtClean="0">
                <a:solidFill>
                  <a:srgbClr val="FFFF66"/>
                </a:solidFill>
                <a:latin typeface="Franklin Gothic Medium" panose="020B0603020102020204" pitchFamily="34" charset="0"/>
              </a:rPr>
              <a:t>Collected </a:t>
            </a:r>
            <a:r>
              <a:rPr lang="en-US" altLang="ja-JP" sz="3600" b="1" dirty="0">
                <a:solidFill>
                  <a:srgbClr val="FFFF66"/>
                </a:solidFill>
                <a:latin typeface="Franklin Gothic Medium" panose="020B0603020102020204" pitchFamily="34" charset="0"/>
              </a:rPr>
              <a:t>blood samples were immediately centrifuged at 1610 × </a:t>
            </a:r>
            <a:r>
              <a:rPr lang="en-US" altLang="ja-JP" sz="3600" b="1" i="1" dirty="0">
                <a:solidFill>
                  <a:srgbClr val="FFFF66"/>
                </a:solidFill>
                <a:latin typeface="Franklin Gothic Medium" panose="020B0603020102020204" pitchFamily="34" charset="0"/>
              </a:rPr>
              <a:t>g</a:t>
            </a:r>
            <a:r>
              <a:rPr lang="en-US" altLang="ja-JP" sz="3600" b="1" dirty="0">
                <a:solidFill>
                  <a:srgbClr val="FFFF66"/>
                </a:solidFill>
                <a:latin typeface="Franklin Gothic Medium" panose="020B0603020102020204" pitchFamily="34" charset="0"/>
              </a:rPr>
              <a:t> (</a:t>
            </a:r>
            <a:r>
              <a:rPr lang="en-US" altLang="ja-JP" sz="3600" b="1" dirty="0" smtClean="0">
                <a:solidFill>
                  <a:srgbClr val="FFFF66"/>
                </a:solidFill>
                <a:latin typeface="Franklin Gothic Medium" panose="020B0603020102020204" pitchFamily="34" charset="0"/>
              </a:rPr>
              <a:t>3,000 </a:t>
            </a:r>
            <a:r>
              <a:rPr lang="en-US" altLang="ja-JP" sz="3600" b="1" dirty="0">
                <a:solidFill>
                  <a:srgbClr val="FFFF66"/>
                </a:solidFill>
                <a:latin typeface="Franklin Gothic Medium" panose="020B0603020102020204" pitchFamily="34" charset="0"/>
              </a:rPr>
              <a:t>rpm) for 10 minutes to obtain plasma. </a:t>
            </a:r>
            <a:endParaRPr lang="ja-JP" altLang="ja-JP" sz="3600" b="1" dirty="0">
              <a:solidFill>
                <a:srgbClr val="FFFF66"/>
              </a:solidFill>
              <a:latin typeface="Franklin Gothic Medium" panose="020B0603020102020204" pitchFamily="34" charset="0"/>
              <a:cs typeface="Times New Roman" pitchFamily="18" charset="0"/>
            </a:endParaRPr>
          </a:p>
        </p:txBody>
      </p:sp>
      <p:sp>
        <p:nvSpPr>
          <p:cNvPr id="3" name="テキスト ボックス 2"/>
          <p:cNvSpPr txBox="1"/>
          <p:nvPr/>
        </p:nvSpPr>
        <p:spPr>
          <a:xfrm>
            <a:off x="251520" y="442506"/>
            <a:ext cx="6048672" cy="682238"/>
          </a:xfrm>
          <a:prstGeom prst="rect">
            <a:avLst/>
          </a:prstGeom>
          <a:noFill/>
        </p:spPr>
        <p:txBody>
          <a:bodyPr wrap="square" rtlCol="0">
            <a:spAutoFit/>
          </a:bodyPr>
          <a:lstStyle/>
          <a:p>
            <a:pPr>
              <a:lnSpc>
                <a:spcPts val="4600"/>
              </a:lnSpc>
            </a:pPr>
            <a:r>
              <a:rPr lang="en-US" altLang="ja-JP" sz="4200" b="1" dirty="0" smtClean="0">
                <a:solidFill>
                  <a:srgbClr val="FFFFCC"/>
                </a:solidFill>
                <a:latin typeface="Franklin Gothic Medium" panose="020B0603020102020204" pitchFamily="34" charset="0"/>
              </a:rPr>
              <a:t>2. Blood sampling</a:t>
            </a:r>
            <a:endParaRPr lang="ja-JP" altLang="ja-JP" sz="4200" dirty="0">
              <a:solidFill>
                <a:srgbClr val="FFFFCC"/>
              </a:solidFill>
              <a:latin typeface="Franklin Gothic Medium" panose="020B0603020102020204" pitchFamily="34" charset="0"/>
            </a:endParaRPr>
          </a:p>
        </p:txBody>
      </p:sp>
    </p:spTree>
    <p:extLst>
      <p:ext uri="{BB962C8B-B14F-4D97-AF65-F5344CB8AC3E}">
        <p14:creationId xmlns:p14="http://schemas.microsoft.com/office/powerpoint/2010/main" val="299358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a:spLocks noChangeArrowheads="1"/>
          </p:cNvSpPr>
          <p:nvPr/>
        </p:nvSpPr>
        <p:spPr>
          <a:xfrm>
            <a:off x="395536" y="1546334"/>
            <a:ext cx="8424936" cy="4437112"/>
          </a:xfrm>
          <a:prstGeom prst="rect">
            <a:avLst/>
          </a:prstGeom>
          <a:noFill/>
          <a:ln/>
        </p:spPr>
        <p:txBody>
          <a:bodyPr vert="horz" lIns="94624" tIns="47312" rIns="94624" bIns="47312"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742950" indent="-742950" algn="just">
              <a:lnSpc>
                <a:spcPts val="4400"/>
              </a:lnSpc>
              <a:buAutoNum type="arabicParenR"/>
            </a:pPr>
            <a:r>
              <a:rPr lang="en-US" altLang="ja-JP" sz="3600" b="1" dirty="0" smtClean="0">
                <a:solidFill>
                  <a:srgbClr val="FFFF66"/>
                </a:solidFill>
                <a:latin typeface="Franklin Gothic Medium" panose="020B0603020102020204" pitchFamily="34" charset="0"/>
              </a:rPr>
              <a:t>7 </a:t>
            </a:r>
            <a:r>
              <a:rPr lang="en-US" altLang="ja-JP" sz="3600" b="1" dirty="0">
                <a:solidFill>
                  <a:srgbClr val="FFFF66"/>
                </a:solidFill>
                <a:latin typeface="Franklin Gothic Medium" panose="020B0603020102020204" pitchFamily="34" charset="0"/>
              </a:rPr>
              <a:t>days before the operations</a:t>
            </a:r>
            <a:r>
              <a:rPr lang="en-US" altLang="ja-JP" sz="3600" b="1" dirty="0" smtClean="0">
                <a:solidFill>
                  <a:srgbClr val="FFFF66"/>
                </a:solidFill>
                <a:latin typeface="Franklin Gothic Medium" panose="020B0603020102020204" pitchFamily="34" charset="0"/>
              </a:rPr>
              <a:t>.</a:t>
            </a:r>
            <a:endParaRPr lang="en-US" altLang="ja-JP" sz="3600" b="1" dirty="0">
              <a:solidFill>
                <a:srgbClr val="FFFF66"/>
              </a:solidFill>
              <a:latin typeface="Franklin Gothic Medium" panose="020B0603020102020204" pitchFamily="34" charset="0"/>
            </a:endParaRPr>
          </a:p>
          <a:p>
            <a:pPr marL="742950" indent="-742950" algn="just">
              <a:lnSpc>
                <a:spcPts val="4400"/>
              </a:lnSpc>
              <a:buAutoNum type="arabicParenR"/>
            </a:pPr>
            <a:r>
              <a:rPr lang="en-US" altLang="ja-JP" sz="3600" b="1" dirty="0">
                <a:solidFill>
                  <a:srgbClr val="FFFF66"/>
                </a:solidFill>
                <a:latin typeface="Franklin Gothic Medium" panose="020B0603020102020204" pitchFamily="34" charset="0"/>
              </a:rPr>
              <a:t>Post operations; 7th day, 14th day, and 21th day after postoperative initiation of warfarin administration</a:t>
            </a:r>
            <a:r>
              <a:rPr lang="en-US" altLang="ja-JP" sz="3600" b="1" dirty="0" smtClean="0">
                <a:solidFill>
                  <a:srgbClr val="FFFF66"/>
                </a:solidFill>
                <a:latin typeface="Franklin Gothic Medium" panose="020B0603020102020204" pitchFamily="34" charset="0"/>
              </a:rPr>
              <a:t>.</a:t>
            </a:r>
          </a:p>
          <a:p>
            <a:pPr marL="0" indent="0" algn="just">
              <a:lnSpc>
                <a:spcPts val="4400"/>
              </a:lnSpc>
              <a:buNone/>
            </a:pPr>
            <a:r>
              <a:rPr lang="en-US" altLang="ja-JP" sz="3600" b="1" dirty="0" smtClean="0">
                <a:solidFill>
                  <a:srgbClr val="FFFF66"/>
                </a:solidFill>
                <a:latin typeface="Franklin Gothic Medium" panose="020B0603020102020204" pitchFamily="34" charset="0"/>
              </a:rPr>
              <a:t>3)   On </a:t>
            </a:r>
            <a:r>
              <a:rPr lang="en-US" altLang="ja-JP" sz="3600" b="1" dirty="0">
                <a:solidFill>
                  <a:srgbClr val="FFFF66"/>
                </a:solidFill>
                <a:latin typeface="Franklin Gothic Medium" panose="020B0603020102020204" pitchFamily="34" charset="0"/>
              </a:rPr>
              <a:t>postoperative day (POD)-</a:t>
            </a:r>
            <a:r>
              <a:rPr lang="en-US" altLang="ja-JP" sz="3600" b="1" dirty="0" smtClean="0">
                <a:solidFill>
                  <a:srgbClr val="FFFF66"/>
                </a:solidFill>
                <a:latin typeface="Franklin Gothic Medium" panose="020B0603020102020204" pitchFamily="34" charset="0"/>
              </a:rPr>
              <a:t>7, the </a:t>
            </a:r>
          </a:p>
          <a:p>
            <a:pPr marL="0" indent="0">
              <a:lnSpc>
                <a:spcPts val="4400"/>
              </a:lnSpc>
              <a:buNone/>
            </a:pPr>
            <a:r>
              <a:rPr lang="en-US" altLang="ja-JP" sz="3600" b="1" dirty="0">
                <a:solidFill>
                  <a:srgbClr val="FFFF66"/>
                </a:solidFill>
                <a:latin typeface="Franklin Gothic Medium" panose="020B0603020102020204" pitchFamily="34" charset="0"/>
              </a:rPr>
              <a:t> </a:t>
            </a:r>
            <a:r>
              <a:rPr lang="en-US" altLang="ja-JP" sz="3600" b="1" dirty="0" smtClean="0">
                <a:solidFill>
                  <a:srgbClr val="FFFF66"/>
                </a:solidFill>
                <a:latin typeface="Franklin Gothic Medium" panose="020B0603020102020204" pitchFamily="34" charset="0"/>
              </a:rPr>
              <a:t>     patients </a:t>
            </a:r>
            <a:r>
              <a:rPr lang="en-US" altLang="ja-JP" sz="3600" b="1" dirty="0">
                <a:solidFill>
                  <a:srgbClr val="FFFF66"/>
                </a:solidFill>
                <a:latin typeface="Franklin Gothic Medium" panose="020B0603020102020204" pitchFamily="34" charset="0"/>
              </a:rPr>
              <a:t>were classified </a:t>
            </a:r>
            <a:r>
              <a:rPr lang="en-US" altLang="ja-JP" sz="3600" b="1" dirty="0" smtClean="0">
                <a:solidFill>
                  <a:srgbClr val="FFFF66"/>
                </a:solidFill>
                <a:latin typeface="Franklin Gothic Medium" panose="020B0603020102020204" pitchFamily="34" charset="0"/>
              </a:rPr>
              <a:t>into  two </a:t>
            </a:r>
          </a:p>
          <a:p>
            <a:pPr marL="0" indent="0">
              <a:lnSpc>
                <a:spcPts val="4400"/>
              </a:lnSpc>
              <a:buNone/>
            </a:pPr>
            <a:r>
              <a:rPr lang="en-US" altLang="ja-JP" sz="3600" b="1" dirty="0">
                <a:solidFill>
                  <a:srgbClr val="FFFF66"/>
                </a:solidFill>
                <a:latin typeface="Franklin Gothic Medium" panose="020B0603020102020204" pitchFamily="34" charset="0"/>
              </a:rPr>
              <a:t> </a:t>
            </a:r>
            <a:r>
              <a:rPr lang="en-US" altLang="ja-JP" sz="3600" b="1" dirty="0" smtClean="0">
                <a:solidFill>
                  <a:srgbClr val="FFFF66"/>
                </a:solidFill>
                <a:latin typeface="Franklin Gothic Medium" panose="020B0603020102020204" pitchFamily="34" charset="0"/>
              </a:rPr>
              <a:t>     groups.</a:t>
            </a:r>
            <a:endParaRPr lang="en-US" altLang="ja-JP" sz="3600" b="1" dirty="0">
              <a:solidFill>
                <a:srgbClr val="FFFF66"/>
              </a:solidFill>
              <a:latin typeface="Franklin Gothic Medium" panose="020B0603020102020204" pitchFamily="34" charset="0"/>
            </a:endParaRPr>
          </a:p>
        </p:txBody>
      </p:sp>
      <p:sp>
        <p:nvSpPr>
          <p:cNvPr id="5" name="テキスト ボックス 4"/>
          <p:cNvSpPr txBox="1"/>
          <p:nvPr/>
        </p:nvSpPr>
        <p:spPr>
          <a:xfrm>
            <a:off x="395536" y="548680"/>
            <a:ext cx="6048672" cy="682238"/>
          </a:xfrm>
          <a:prstGeom prst="rect">
            <a:avLst/>
          </a:prstGeom>
          <a:noFill/>
        </p:spPr>
        <p:txBody>
          <a:bodyPr wrap="square" rtlCol="0">
            <a:spAutoFit/>
          </a:bodyPr>
          <a:lstStyle/>
          <a:p>
            <a:pPr>
              <a:lnSpc>
                <a:spcPts val="4600"/>
              </a:lnSpc>
            </a:pPr>
            <a:r>
              <a:rPr lang="en-US" altLang="ja-JP" sz="4200" b="1" dirty="0" smtClean="0">
                <a:solidFill>
                  <a:srgbClr val="FFFFCC"/>
                </a:solidFill>
                <a:latin typeface="Franklin Gothic Medium" panose="020B0603020102020204" pitchFamily="34" charset="0"/>
              </a:rPr>
              <a:t>3. Sampling points</a:t>
            </a:r>
            <a:endParaRPr lang="ja-JP" altLang="ja-JP" sz="4200" dirty="0">
              <a:solidFill>
                <a:srgbClr val="FFFFCC"/>
              </a:solidFill>
              <a:latin typeface="Franklin Gothic Medium" panose="020B0603020102020204" pitchFamily="34" charset="0"/>
            </a:endParaRPr>
          </a:p>
        </p:txBody>
      </p:sp>
    </p:spTree>
    <p:extLst>
      <p:ext uri="{BB962C8B-B14F-4D97-AF65-F5344CB8AC3E}">
        <p14:creationId xmlns:p14="http://schemas.microsoft.com/office/powerpoint/2010/main" val="2262079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txBox="1">
            <a:spLocks noChangeArrowheads="1"/>
          </p:cNvSpPr>
          <p:nvPr/>
        </p:nvSpPr>
        <p:spPr>
          <a:xfrm>
            <a:off x="153301" y="1484784"/>
            <a:ext cx="8739179" cy="3960440"/>
          </a:xfrm>
          <a:prstGeom prst="rect">
            <a:avLst/>
          </a:prstGeom>
          <a:noFill/>
          <a:ln/>
        </p:spPr>
        <p:txBody>
          <a:bodyPr vert="horz" lIns="94624" tIns="47312" rIns="94624" bIns="47312"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742950" indent="-742950" algn="just">
              <a:lnSpc>
                <a:spcPts val="4400"/>
              </a:lnSpc>
              <a:buAutoNum type="arabicPeriod"/>
            </a:pPr>
            <a:r>
              <a:rPr lang="en-US" altLang="ja-JP" sz="3600" b="1" dirty="0" smtClean="0">
                <a:solidFill>
                  <a:srgbClr val="FFFF66"/>
                </a:solidFill>
                <a:latin typeface="Franklin Gothic Medium" panose="020B0603020102020204" pitchFamily="34" charset="0"/>
              </a:rPr>
              <a:t>PT-INR </a:t>
            </a:r>
            <a:r>
              <a:rPr lang="en-US" altLang="ja-JP" sz="3600" b="1" dirty="0">
                <a:solidFill>
                  <a:srgbClr val="FFFF66"/>
                </a:solidFill>
                <a:latin typeface="Franklin Gothic Medium" panose="020B0603020102020204" pitchFamily="34" charset="0"/>
              </a:rPr>
              <a:t>and protein C </a:t>
            </a:r>
            <a:r>
              <a:rPr lang="en-US" altLang="ja-JP" sz="3600" b="1" dirty="0" smtClean="0">
                <a:solidFill>
                  <a:srgbClr val="FFFF66"/>
                </a:solidFill>
                <a:latin typeface="Franklin Gothic Medium" panose="020B0603020102020204" pitchFamily="34" charset="0"/>
              </a:rPr>
              <a:t>antigen levels : our previous reports (Nakamura</a:t>
            </a:r>
            <a:r>
              <a:rPr lang="en-US" altLang="ja-JP" sz="3600" b="1" dirty="0">
                <a:solidFill>
                  <a:srgbClr val="FFFF66"/>
                </a:solidFill>
                <a:latin typeface="Franklin Gothic Medium" panose="020B0603020102020204" pitchFamily="34" charset="0"/>
              </a:rPr>
              <a:t>, </a:t>
            </a:r>
            <a:r>
              <a:rPr lang="en-US" altLang="ja-JP" sz="3600" b="1" dirty="0" smtClean="0">
                <a:solidFill>
                  <a:srgbClr val="FFFF66"/>
                </a:solidFill>
                <a:latin typeface="Franklin Gothic Medium" panose="020B0603020102020204" pitchFamily="34" charset="0"/>
              </a:rPr>
              <a:t>1992,  1993</a:t>
            </a:r>
            <a:r>
              <a:rPr lang="en-US" altLang="ja-JP" sz="3600" b="1" dirty="0">
                <a:solidFill>
                  <a:srgbClr val="FFFF66"/>
                </a:solidFill>
                <a:latin typeface="Franklin Gothic Medium" panose="020B0603020102020204" pitchFamily="34" charset="0"/>
              </a:rPr>
              <a:t>). </a:t>
            </a:r>
            <a:endParaRPr lang="en-US" altLang="ja-JP" sz="3600" b="1" dirty="0" smtClean="0">
              <a:solidFill>
                <a:srgbClr val="FFFF66"/>
              </a:solidFill>
              <a:latin typeface="Franklin Gothic Medium" panose="020B0603020102020204" pitchFamily="34" charset="0"/>
            </a:endParaRPr>
          </a:p>
          <a:p>
            <a:pPr marL="742950" indent="-742950" algn="just">
              <a:lnSpc>
                <a:spcPts val="4400"/>
              </a:lnSpc>
              <a:buAutoNum type="arabicPeriod" startAt="2"/>
            </a:pPr>
            <a:r>
              <a:rPr lang="en-US" altLang="ja-JP" sz="3600" b="1" dirty="0" smtClean="0">
                <a:solidFill>
                  <a:srgbClr val="FFFF66"/>
                </a:solidFill>
                <a:latin typeface="Franklin Gothic Medium" panose="020B0603020102020204" pitchFamily="34" charset="0"/>
              </a:rPr>
              <a:t>Plasma </a:t>
            </a:r>
            <a:r>
              <a:rPr lang="en-US" altLang="ja-JP" sz="3600" b="1" dirty="0">
                <a:solidFill>
                  <a:srgbClr val="FFFF66"/>
                </a:solidFill>
                <a:latin typeface="Franklin Gothic Medium" panose="020B0603020102020204" pitchFamily="34" charset="0"/>
              </a:rPr>
              <a:t>levels of warfarin, </a:t>
            </a:r>
            <a:r>
              <a:rPr lang="en-US" altLang="ja-JP" sz="3600" b="1" dirty="0" smtClean="0">
                <a:solidFill>
                  <a:srgbClr val="FFFF66"/>
                </a:solidFill>
                <a:latin typeface="Franklin Gothic Medium" panose="020B0603020102020204" pitchFamily="34" charset="0"/>
              </a:rPr>
              <a:t>VK</a:t>
            </a:r>
            <a:r>
              <a:rPr lang="en-US" altLang="ja-JP" sz="3600" b="1" baseline="-25000" dirty="0" smtClean="0">
                <a:solidFill>
                  <a:srgbClr val="FFFF66"/>
                </a:solidFill>
                <a:latin typeface="Franklin Gothic Medium" panose="020B0603020102020204" pitchFamily="34" charset="0"/>
              </a:rPr>
              <a:t>1</a:t>
            </a:r>
            <a:r>
              <a:rPr lang="en-US" altLang="ja-JP" sz="3600" b="1" dirty="0" smtClean="0">
                <a:solidFill>
                  <a:srgbClr val="FFFF66"/>
                </a:solidFill>
                <a:latin typeface="Franklin Gothic Medium" panose="020B0603020102020204" pitchFamily="34" charset="0"/>
              </a:rPr>
              <a:t>, MK-4,</a:t>
            </a:r>
          </a:p>
          <a:p>
            <a:pPr marL="0" indent="0" algn="just">
              <a:lnSpc>
                <a:spcPts val="4400"/>
              </a:lnSpc>
              <a:buNone/>
            </a:pPr>
            <a:r>
              <a:rPr lang="en-US" altLang="ja-JP" sz="3600" b="1" dirty="0" smtClean="0">
                <a:solidFill>
                  <a:srgbClr val="FFFF66"/>
                </a:solidFill>
                <a:latin typeface="Franklin Gothic Medium" panose="020B0603020102020204" pitchFamily="34" charset="0"/>
              </a:rPr>
              <a:t>       Mk-7</a:t>
            </a:r>
            <a:r>
              <a:rPr lang="en-US" altLang="ja-JP" sz="3600" b="1" dirty="0">
                <a:solidFill>
                  <a:srgbClr val="FFFF66"/>
                </a:solidFill>
                <a:latin typeface="Franklin Gothic Medium" panose="020B0603020102020204" pitchFamily="34" charset="0"/>
              </a:rPr>
              <a:t>, and </a:t>
            </a:r>
            <a:r>
              <a:rPr lang="en-US" altLang="ja-JP" sz="3600" b="1" dirty="0" smtClean="0">
                <a:solidFill>
                  <a:srgbClr val="FFFF66"/>
                </a:solidFill>
                <a:latin typeface="Franklin Gothic Medium" panose="020B0603020102020204" pitchFamily="34" charset="0"/>
              </a:rPr>
              <a:t>VK</a:t>
            </a:r>
            <a:r>
              <a:rPr lang="en-US" altLang="ja-JP" sz="3600" b="1" baseline="-25000" dirty="0" smtClean="0">
                <a:solidFill>
                  <a:srgbClr val="FFFF66"/>
                </a:solidFill>
                <a:latin typeface="Franklin Gothic Medium" panose="020B0603020102020204" pitchFamily="34" charset="0"/>
              </a:rPr>
              <a:t>1</a:t>
            </a:r>
            <a:r>
              <a:rPr lang="en-US" altLang="ja-JP" sz="3600" b="1" dirty="0" smtClean="0">
                <a:solidFill>
                  <a:srgbClr val="FFFF66"/>
                </a:solidFill>
                <a:latin typeface="Franklin Gothic Medium" panose="020B0603020102020204" pitchFamily="34" charset="0"/>
              </a:rPr>
              <a:t>-epoxide: HPLC </a:t>
            </a:r>
          </a:p>
          <a:p>
            <a:pPr marL="0" indent="0" algn="just">
              <a:lnSpc>
                <a:spcPts val="4400"/>
              </a:lnSpc>
              <a:buNone/>
            </a:pPr>
            <a:r>
              <a:rPr lang="en-US" altLang="ja-JP" sz="3600" b="1" dirty="0" smtClean="0">
                <a:solidFill>
                  <a:srgbClr val="FFFF66"/>
                </a:solidFill>
                <a:latin typeface="Franklin Gothic Medium" panose="020B0603020102020204" pitchFamily="34" charset="0"/>
              </a:rPr>
              <a:t>3.  Plasma levels of PIVKA-II and TAT: ELISA</a:t>
            </a:r>
            <a:endParaRPr lang="ja-JP" altLang="ja-JP" sz="3600" b="1" dirty="0">
              <a:solidFill>
                <a:srgbClr val="FFFF66"/>
              </a:solidFill>
              <a:latin typeface="Franklin Gothic Medium" panose="020B0603020102020204" pitchFamily="34" charset="0"/>
              <a:cs typeface="Times New Roman" pitchFamily="18" charset="0"/>
            </a:endParaRPr>
          </a:p>
        </p:txBody>
      </p:sp>
      <p:sp>
        <p:nvSpPr>
          <p:cNvPr id="9" name="テキスト ボックス 8"/>
          <p:cNvSpPr txBox="1"/>
          <p:nvPr/>
        </p:nvSpPr>
        <p:spPr>
          <a:xfrm>
            <a:off x="251520" y="591458"/>
            <a:ext cx="8208912" cy="605294"/>
          </a:xfrm>
          <a:prstGeom prst="rect">
            <a:avLst/>
          </a:prstGeom>
          <a:noFill/>
        </p:spPr>
        <p:txBody>
          <a:bodyPr wrap="square" rtlCol="0">
            <a:spAutoFit/>
          </a:bodyPr>
          <a:lstStyle/>
          <a:p>
            <a:pPr>
              <a:lnSpc>
                <a:spcPts val="4000"/>
              </a:lnSpc>
            </a:pPr>
            <a:r>
              <a:rPr lang="en-US" altLang="ja-JP" sz="4200" b="1" dirty="0" smtClean="0">
                <a:solidFill>
                  <a:srgbClr val="FFFFCC"/>
                </a:solidFill>
                <a:latin typeface="Franklin Gothic Medium" panose="020B0603020102020204" pitchFamily="34" charset="0"/>
              </a:rPr>
              <a:t>4. Measurement </a:t>
            </a:r>
            <a:r>
              <a:rPr lang="en-US" altLang="ja-JP" sz="4200" b="1" dirty="0">
                <a:solidFill>
                  <a:srgbClr val="FFFFCC"/>
                </a:solidFill>
                <a:latin typeface="Franklin Gothic Medium" panose="020B0603020102020204" pitchFamily="34" charset="0"/>
              </a:rPr>
              <a:t>parameters</a:t>
            </a:r>
            <a:endParaRPr lang="ja-JP" altLang="ja-JP" sz="4200" dirty="0">
              <a:solidFill>
                <a:srgbClr val="FFFFCC"/>
              </a:solidFill>
              <a:latin typeface="Franklin Gothic Medium" panose="020B0603020102020204" pitchFamily="34" charset="0"/>
            </a:endParaRPr>
          </a:p>
        </p:txBody>
      </p:sp>
    </p:spTree>
    <p:extLst>
      <p:ext uri="{BB962C8B-B14F-4D97-AF65-F5344CB8AC3E}">
        <p14:creationId xmlns:p14="http://schemas.microsoft.com/office/powerpoint/2010/main" val="4050500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4728" y="1052736"/>
            <a:ext cx="7345085" cy="4254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6"/>
          <p:cNvSpPr txBox="1">
            <a:spLocks noChangeArrowheads="1"/>
          </p:cNvSpPr>
          <p:nvPr/>
        </p:nvSpPr>
        <p:spPr bwMode="auto">
          <a:xfrm>
            <a:off x="1341366" y="5229200"/>
            <a:ext cx="1502442" cy="834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4624" tIns="47312" rIns="94624" bIns="47312">
            <a:spAutoFit/>
          </a:bodyPr>
          <a:lstStyle/>
          <a:p>
            <a:pPr algn="ctr"/>
            <a:r>
              <a:rPr lang="en-US" altLang="ja-JP" sz="2400" b="1" dirty="0">
                <a:solidFill>
                  <a:srgbClr val="FFFFCC"/>
                </a:solidFill>
                <a:latin typeface="Franklin Gothic Medium" panose="020B0603020102020204" pitchFamily="34" charset="0"/>
                <a:ea typeface="HGPｺﾞｼｯｸE" panose="020B0900000000000000" pitchFamily="50" charset="-128"/>
                <a:cs typeface="Times New Roman" panose="02020603050405020304" pitchFamily="18" charset="0"/>
              </a:rPr>
              <a:t>Before operation</a:t>
            </a:r>
          </a:p>
        </p:txBody>
      </p:sp>
      <p:sp>
        <p:nvSpPr>
          <p:cNvPr id="6" name="Text Box 10"/>
          <p:cNvSpPr txBox="1">
            <a:spLocks noChangeArrowheads="1"/>
          </p:cNvSpPr>
          <p:nvPr/>
        </p:nvSpPr>
        <p:spPr bwMode="auto">
          <a:xfrm>
            <a:off x="3751032" y="5162508"/>
            <a:ext cx="372236"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7</a:t>
            </a:r>
          </a:p>
        </p:txBody>
      </p:sp>
      <p:sp>
        <p:nvSpPr>
          <p:cNvPr id="7" name="Text Box 11"/>
          <p:cNvSpPr txBox="1">
            <a:spLocks noChangeArrowheads="1"/>
          </p:cNvSpPr>
          <p:nvPr/>
        </p:nvSpPr>
        <p:spPr bwMode="auto">
          <a:xfrm>
            <a:off x="5407216" y="5157192"/>
            <a:ext cx="551901"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14</a:t>
            </a:r>
          </a:p>
        </p:txBody>
      </p:sp>
      <p:sp>
        <p:nvSpPr>
          <p:cNvPr id="8" name="Text Box 12"/>
          <p:cNvSpPr txBox="1">
            <a:spLocks noChangeArrowheads="1"/>
          </p:cNvSpPr>
          <p:nvPr/>
        </p:nvSpPr>
        <p:spPr bwMode="auto">
          <a:xfrm>
            <a:off x="7212599" y="5157192"/>
            <a:ext cx="546322"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21</a:t>
            </a:r>
          </a:p>
        </p:txBody>
      </p:sp>
      <p:sp>
        <p:nvSpPr>
          <p:cNvPr id="9" name="Text Box 13"/>
          <p:cNvSpPr txBox="1">
            <a:spLocks noChangeArrowheads="1"/>
          </p:cNvSpPr>
          <p:nvPr/>
        </p:nvSpPr>
        <p:spPr bwMode="auto">
          <a:xfrm>
            <a:off x="2814928" y="5536663"/>
            <a:ext cx="5616893" cy="834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624" tIns="47312" rIns="94624" bIns="47312">
            <a:spAutoFit/>
          </a:bodyPr>
          <a:lstStyle/>
          <a:p>
            <a:pPr algn="ctr"/>
            <a:r>
              <a:rPr lang="en-US" altLang="ja-JP" sz="2400" b="1" dirty="0">
                <a:solidFill>
                  <a:srgbClr val="FFFFCC"/>
                </a:solidFill>
                <a:latin typeface="Franklin Gothic Medium" panose="020B0603020102020204" pitchFamily="34" charset="0"/>
                <a:cs typeface="Times New Roman" panose="02020603050405020304" pitchFamily="18" charset="0"/>
              </a:rPr>
              <a:t>Days after postoperative initiation of warfarin administration</a:t>
            </a:r>
          </a:p>
        </p:txBody>
      </p:sp>
      <p:cxnSp>
        <p:nvCxnSpPr>
          <p:cNvPr id="10" name="直線コネクタ 9"/>
          <p:cNvCxnSpPr/>
          <p:nvPr/>
        </p:nvCxnSpPr>
        <p:spPr>
          <a:xfrm flipH="1">
            <a:off x="3174968" y="5589240"/>
            <a:ext cx="4968552" cy="0"/>
          </a:xfrm>
          <a:prstGeom prst="line">
            <a:avLst/>
          </a:prstGeom>
          <a:ln w="12700">
            <a:solidFill>
              <a:srgbClr val="FFFFCC"/>
            </a:solidFill>
          </a:ln>
        </p:spPr>
        <p:style>
          <a:lnRef idx="1">
            <a:schemeClr val="accent1"/>
          </a:lnRef>
          <a:fillRef idx="0">
            <a:schemeClr val="accent1"/>
          </a:fillRef>
          <a:effectRef idx="0">
            <a:schemeClr val="accent1"/>
          </a:effectRef>
          <a:fontRef idx="minor">
            <a:schemeClr val="tx1"/>
          </a:fontRef>
        </p:style>
      </p:cxnSp>
      <p:sp>
        <p:nvSpPr>
          <p:cNvPr id="11" name="Text Box 15"/>
          <p:cNvSpPr txBox="1">
            <a:spLocks noChangeArrowheads="1"/>
          </p:cNvSpPr>
          <p:nvPr/>
        </p:nvSpPr>
        <p:spPr bwMode="auto">
          <a:xfrm>
            <a:off x="4644008" y="6338043"/>
            <a:ext cx="4015476" cy="40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000" b="1" dirty="0">
                <a:solidFill>
                  <a:srgbClr val="FFFFCC"/>
                </a:solidFill>
                <a:latin typeface="Franklin Gothic Medium" panose="020B0603020102020204" pitchFamily="34" charset="0"/>
                <a:cs typeface="Times New Roman" panose="02020603050405020304" pitchFamily="18" charset="0"/>
              </a:rPr>
              <a:t>*</a:t>
            </a:r>
            <a:r>
              <a:rPr lang="en-US" altLang="ja-JP" sz="2000" b="1" i="1" dirty="0" smtClean="0">
                <a:solidFill>
                  <a:srgbClr val="FFFFCC"/>
                </a:solidFill>
                <a:latin typeface="Franklin Gothic Medium" panose="020B0603020102020204" pitchFamily="34" charset="0"/>
                <a:cs typeface="Times New Roman" panose="02020603050405020304" pitchFamily="18" charset="0"/>
              </a:rPr>
              <a:t>p </a:t>
            </a:r>
            <a:r>
              <a:rPr lang="en-US" altLang="ja-JP" sz="2000" b="1" dirty="0" smtClean="0">
                <a:solidFill>
                  <a:srgbClr val="FFFFCC"/>
                </a:solidFill>
                <a:latin typeface="Franklin Gothic Medium" panose="020B0603020102020204" pitchFamily="34" charset="0"/>
                <a:cs typeface="Times New Roman" panose="02020603050405020304" pitchFamily="18" charset="0"/>
              </a:rPr>
              <a:t>&lt; 0.01</a:t>
            </a:r>
            <a:r>
              <a:rPr lang="en-US" altLang="ja-JP" sz="2000" b="1" dirty="0">
                <a:solidFill>
                  <a:srgbClr val="FFFFCC"/>
                </a:solidFill>
                <a:latin typeface="Franklin Gothic Medium" panose="020B0603020102020204" pitchFamily="34" charset="0"/>
                <a:cs typeface="Times New Roman" panose="02020603050405020304" pitchFamily="18" charset="0"/>
              </a:rPr>
              <a:t>, compared with group B.</a:t>
            </a:r>
          </a:p>
        </p:txBody>
      </p:sp>
      <p:sp>
        <p:nvSpPr>
          <p:cNvPr id="12" name="テキスト ボックス 11"/>
          <p:cNvSpPr txBox="1"/>
          <p:nvPr/>
        </p:nvSpPr>
        <p:spPr>
          <a:xfrm>
            <a:off x="107504" y="44624"/>
            <a:ext cx="8928992" cy="646331"/>
          </a:xfrm>
          <a:prstGeom prst="rect">
            <a:avLst/>
          </a:prstGeom>
          <a:noFill/>
        </p:spPr>
        <p:txBody>
          <a:bodyPr wrap="square" rtlCol="0">
            <a:spAutoFit/>
          </a:bodyPr>
          <a:lstStyle/>
          <a:p>
            <a:pPr algn="ctr"/>
            <a:r>
              <a:rPr lang="en-US" altLang="ja-JP" sz="3600" b="1" dirty="0" smtClean="0">
                <a:solidFill>
                  <a:srgbClr val="FFFF66"/>
                </a:solidFill>
                <a:latin typeface="Franklin Gothic Medium" panose="020B0603020102020204" pitchFamily="34" charset="0"/>
                <a:cs typeface="Times New Roman" panose="02020603050405020304" pitchFamily="18" charset="0"/>
              </a:rPr>
              <a:t>Changes </a:t>
            </a:r>
            <a:r>
              <a:rPr lang="en-US" altLang="ja-JP" sz="3600" b="1" dirty="0">
                <a:solidFill>
                  <a:srgbClr val="FFFF66"/>
                </a:solidFill>
                <a:latin typeface="Franklin Gothic Medium" panose="020B0603020102020204" pitchFamily="34" charset="0"/>
                <a:cs typeface="Times New Roman" panose="02020603050405020304" pitchFamily="18" charset="0"/>
              </a:rPr>
              <a:t>in warfarin dose </a:t>
            </a:r>
            <a:r>
              <a:rPr lang="en-US" altLang="ja-JP" sz="3600" b="1" dirty="0" smtClean="0">
                <a:solidFill>
                  <a:srgbClr val="FFFF66"/>
                </a:solidFill>
                <a:latin typeface="Franklin Gothic Medium" panose="020B0603020102020204" pitchFamily="34" charset="0"/>
                <a:cs typeface="Times New Roman" panose="02020603050405020304" pitchFamily="18" charset="0"/>
              </a:rPr>
              <a:t>in </a:t>
            </a:r>
            <a:r>
              <a:rPr lang="en-US" altLang="ja-JP" sz="3600" b="1" dirty="0">
                <a:solidFill>
                  <a:srgbClr val="FFFF66"/>
                </a:solidFill>
                <a:latin typeface="Franklin Gothic Medium" panose="020B0603020102020204" pitchFamily="34" charset="0"/>
                <a:cs typeface="Times New Roman" panose="02020603050405020304" pitchFamily="18" charset="0"/>
              </a:rPr>
              <a:t>groups A </a:t>
            </a:r>
            <a:r>
              <a:rPr lang="en-US" altLang="ja-JP" sz="3600" b="1" dirty="0" smtClean="0">
                <a:solidFill>
                  <a:srgbClr val="FFFF66"/>
                </a:solidFill>
                <a:latin typeface="Franklin Gothic Medium" panose="020B0603020102020204" pitchFamily="34" charset="0"/>
                <a:cs typeface="Times New Roman" panose="02020603050405020304" pitchFamily="18" charset="0"/>
              </a:rPr>
              <a:t>and </a:t>
            </a:r>
            <a:r>
              <a:rPr lang="en-US" altLang="ja-JP" sz="3600" b="1" dirty="0">
                <a:solidFill>
                  <a:srgbClr val="FFFF66"/>
                </a:solidFill>
                <a:latin typeface="Franklin Gothic Medium" panose="020B0603020102020204" pitchFamily="34" charset="0"/>
                <a:cs typeface="Times New Roman" panose="02020603050405020304" pitchFamily="18" charset="0"/>
              </a:rPr>
              <a:t>B</a:t>
            </a:r>
          </a:p>
        </p:txBody>
      </p:sp>
      <p:sp>
        <p:nvSpPr>
          <p:cNvPr id="13" name="Text Box 31"/>
          <p:cNvSpPr txBox="1">
            <a:spLocks noChangeArrowheads="1"/>
          </p:cNvSpPr>
          <p:nvPr/>
        </p:nvSpPr>
        <p:spPr bwMode="auto">
          <a:xfrm>
            <a:off x="5242551" y="1628800"/>
            <a:ext cx="319962" cy="420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4624" tIns="47312" rIns="94624" bIns="47312">
            <a:spAutoFit/>
          </a:bodyPr>
          <a:lstStyle/>
          <a:p>
            <a:r>
              <a:rPr lang="en-US" altLang="ja-JP" sz="2100" b="1" dirty="0"/>
              <a:t>*</a:t>
            </a:r>
          </a:p>
        </p:txBody>
      </p:sp>
      <p:sp>
        <p:nvSpPr>
          <p:cNvPr id="14" name="Text Box 34"/>
          <p:cNvSpPr txBox="1">
            <a:spLocks noChangeArrowheads="1"/>
          </p:cNvSpPr>
          <p:nvPr/>
        </p:nvSpPr>
        <p:spPr bwMode="auto">
          <a:xfrm>
            <a:off x="6886751" y="1496716"/>
            <a:ext cx="516040" cy="420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4624" tIns="47312" rIns="94624" bIns="47312">
            <a:spAutoFit/>
          </a:bodyPr>
          <a:lstStyle/>
          <a:p>
            <a:pPr algn="ctr"/>
            <a:r>
              <a:rPr lang="en-US" altLang="ja-JP" sz="2100" b="1" dirty="0"/>
              <a:t>*</a:t>
            </a:r>
          </a:p>
        </p:txBody>
      </p:sp>
      <p:sp>
        <p:nvSpPr>
          <p:cNvPr id="15" name="Text Box 18"/>
          <p:cNvSpPr txBox="1">
            <a:spLocks noChangeArrowheads="1"/>
          </p:cNvSpPr>
          <p:nvPr/>
        </p:nvSpPr>
        <p:spPr bwMode="auto">
          <a:xfrm>
            <a:off x="611560" y="692696"/>
            <a:ext cx="1140074" cy="372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b="1" dirty="0">
                <a:latin typeface="Franklin Gothic Medium" panose="020B0603020102020204" pitchFamily="34" charset="0"/>
                <a:ea typeface="HGPｺﾞｼｯｸE" panose="020B0900000000000000" pitchFamily="50" charset="-128"/>
                <a:cs typeface="Times New Roman" panose="02020603050405020304" pitchFamily="18" charset="0"/>
              </a:rPr>
              <a:t>(mg/day)</a:t>
            </a:r>
          </a:p>
        </p:txBody>
      </p:sp>
      <p:sp>
        <p:nvSpPr>
          <p:cNvPr id="16" name="テキスト ボックス 15"/>
          <p:cNvSpPr txBox="1"/>
          <p:nvPr/>
        </p:nvSpPr>
        <p:spPr>
          <a:xfrm rot="16200000">
            <a:off x="-803213" y="2854552"/>
            <a:ext cx="2943944" cy="492443"/>
          </a:xfrm>
          <a:prstGeom prst="rect">
            <a:avLst/>
          </a:prstGeom>
          <a:noFill/>
        </p:spPr>
        <p:txBody>
          <a:bodyPr wrap="square" rtlCol="0">
            <a:spAutoFit/>
          </a:bodyPr>
          <a:lstStyle/>
          <a:p>
            <a:pPr algn="ctr"/>
            <a:r>
              <a:rPr lang="en-US" altLang="ja-JP" sz="2600" b="1" dirty="0" smtClean="0">
                <a:latin typeface="Franklin Gothic Medium" panose="020B0603020102020204" pitchFamily="34" charset="0"/>
                <a:ea typeface="HGPｺﾞｼｯｸE" panose="020B0900000000000000" pitchFamily="50" charset="-128"/>
                <a:cs typeface="Times New Roman" panose="02020603050405020304" pitchFamily="18" charset="0"/>
              </a:rPr>
              <a:t>Warfarin </a:t>
            </a:r>
            <a:r>
              <a:rPr lang="en-US" altLang="ja-JP" sz="2600" b="1" dirty="0">
                <a:latin typeface="Franklin Gothic Medium" panose="020B0603020102020204" pitchFamily="34" charset="0"/>
                <a:ea typeface="HGPｺﾞｼｯｸE" panose="020B0900000000000000" pitchFamily="50" charset="-128"/>
                <a:cs typeface="Times New Roman" panose="02020603050405020304" pitchFamily="18" charset="0"/>
              </a:rPr>
              <a:t>dose</a:t>
            </a:r>
            <a:endParaRPr lang="en-US" altLang="ja-JP" sz="2600" b="1" dirty="0">
              <a:solidFill>
                <a:srgbClr val="FFFFCC"/>
              </a:solidFill>
              <a:latin typeface="Franklin Gothic Medium" panose="020B0603020102020204" pitchFamily="34" charset="0"/>
              <a:ea typeface="HGPｺﾞｼｯｸE"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3271791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496" y="44624"/>
            <a:ext cx="9036496" cy="1200329"/>
          </a:xfrm>
          <a:prstGeom prst="rect">
            <a:avLst/>
          </a:prstGeom>
          <a:noFill/>
        </p:spPr>
        <p:txBody>
          <a:bodyPr wrap="square" rtlCol="0">
            <a:spAutoFit/>
          </a:bodyPr>
          <a:lstStyle/>
          <a:p>
            <a:pPr algn="ctr"/>
            <a:r>
              <a:rPr lang="en-US" altLang="ja-JP" sz="3600" b="1" dirty="0" smtClean="0">
                <a:solidFill>
                  <a:srgbClr val="FFFF66"/>
                </a:solidFill>
                <a:latin typeface="Franklin Gothic Medium" panose="020B0603020102020204" pitchFamily="34" charset="0"/>
                <a:cs typeface="Times New Roman" panose="02020603050405020304" pitchFamily="18" charset="0"/>
              </a:rPr>
              <a:t>Changes </a:t>
            </a:r>
            <a:r>
              <a:rPr lang="en-US" altLang="ja-JP" sz="3600" b="1" dirty="0">
                <a:solidFill>
                  <a:srgbClr val="FFFF66"/>
                </a:solidFill>
                <a:latin typeface="Franklin Gothic Medium" panose="020B0603020102020204" pitchFamily="34" charset="0"/>
                <a:cs typeface="Times New Roman" panose="02020603050405020304" pitchFamily="18" charset="0"/>
              </a:rPr>
              <a:t>in warfarin </a:t>
            </a:r>
            <a:r>
              <a:rPr lang="en-US" altLang="ja-JP" sz="3600" b="1" dirty="0" smtClean="0">
                <a:solidFill>
                  <a:srgbClr val="FFFF66"/>
                </a:solidFill>
                <a:latin typeface="Franklin Gothic Medium" panose="020B0603020102020204" pitchFamily="34" charset="0"/>
                <a:cs typeface="Times New Roman" panose="02020603050405020304" pitchFamily="18" charset="0"/>
              </a:rPr>
              <a:t>concentration </a:t>
            </a:r>
            <a:r>
              <a:rPr lang="en-US" altLang="ja-JP" sz="3600" b="1" dirty="0">
                <a:solidFill>
                  <a:srgbClr val="FFFF66"/>
                </a:solidFill>
                <a:latin typeface="Franklin Gothic Medium" panose="020B0603020102020204" pitchFamily="34" charset="0"/>
                <a:cs typeface="Times New Roman" panose="02020603050405020304" pitchFamily="18" charset="0"/>
              </a:rPr>
              <a:t>in groups A </a:t>
            </a:r>
            <a:r>
              <a:rPr lang="en-US" altLang="ja-JP" sz="3600" b="1" dirty="0" smtClean="0">
                <a:solidFill>
                  <a:srgbClr val="FFFF66"/>
                </a:solidFill>
                <a:latin typeface="Franklin Gothic Medium" panose="020B0603020102020204" pitchFamily="34" charset="0"/>
                <a:cs typeface="Times New Roman" panose="02020603050405020304" pitchFamily="18" charset="0"/>
              </a:rPr>
              <a:t>and </a:t>
            </a:r>
            <a:r>
              <a:rPr lang="en-US" altLang="ja-JP" sz="3600" b="1" dirty="0">
                <a:solidFill>
                  <a:srgbClr val="FFFF66"/>
                </a:solidFill>
                <a:latin typeface="Franklin Gothic Medium" panose="020B0603020102020204" pitchFamily="34" charset="0"/>
                <a:cs typeface="Times New Roman" panose="02020603050405020304" pitchFamily="18" charset="0"/>
              </a:rPr>
              <a:t>B</a:t>
            </a:r>
          </a:p>
        </p:txBody>
      </p:sp>
      <p:pic>
        <p:nvPicPr>
          <p:cNvPr id="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980728"/>
            <a:ext cx="7921148" cy="4755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 Box 6"/>
          <p:cNvSpPr txBox="1">
            <a:spLocks noChangeArrowheads="1"/>
          </p:cNvSpPr>
          <p:nvPr/>
        </p:nvSpPr>
        <p:spPr bwMode="auto">
          <a:xfrm>
            <a:off x="1701406" y="5373216"/>
            <a:ext cx="1502442" cy="834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4624" tIns="47312" rIns="94624" bIns="47312">
            <a:spAutoFit/>
          </a:bodyPr>
          <a:lstStyle/>
          <a:p>
            <a:pPr algn="ctr"/>
            <a:r>
              <a:rPr lang="en-US" altLang="ja-JP" sz="2400" b="1" dirty="0">
                <a:solidFill>
                  <a:srgbClr val="FFFFCC"/>
                </a:solidFill>
                <a:latin typeface="Franklin Gothic Medium" panose="020B0603020102020204" pitchFamily="34" charset="0"/>
                <a:cs typeface="Times New Roman" panose="02020603050405020304" pitchFamily="18" charset="0"/>
              </a:rPr>
              <a:t>Before operation</a:t>
            </a:r>
          </a:p>
        </p:txBody>
      </p:sp>
      <p:sp>
        <p:nvSpPr>
          <p:cNvPr id="13" name="Text Box 10"/>
          <p:cNvSpPr txBox="1">
            <a:spLocks noChangeArrowheads="1"/>
          </p:cNvSpPr>
          <p:nvPr/>
        </p:nvSpPr>
        <p:spPr bwMode="auto">
          <a:xfrm>
            <a:off x="4139952" y="5306524"/>
            <a:ext cx="372236"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7</a:t>
            </a:r>
          </a:p>
        </p:txBody>
      </p:sp>
      <p:sp>
        <p:nvSpPr>
          <p:cNvPr id="14" name="Text Box 11"/>
          <p:cNvSpPr txBox="1">
            <a:spLocks noChangeArrowheads="1"/>
          </p:cNvSpPr>
          <p:nvPr/>
        </p:nvSpPr>
        <p:spPr bwMode="auto">
          <a:xfrm>
            <a:off x="5796136" y="5301208"/>
            <a:ext cx="551901"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14</a:t>
            </a:r>
          </a:p>
        </p:txBody>
      </p:sp>
      <p:sp>
        <p:nvSpPr>
          <p:cNvPr id="15" name="Text Box 12"/>
          <p:cNvSpPr txBox="1">
            <a:spLocks noChangeArrowheads="1"/>
          </p:cNvSpPr>
          <p:nvPr/>
        </p:nvSpPr>
        <p:spPr bwMode="auto">
          <a:xfrm>
            <a:off x="7601519" y="5301208"/>
            <a:ext cx="546322"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21</a:t>
            </a:r>
          </a:p>
        </p:txBody>
      </p:sp>
      <p:sp>
        <p:nvSpPr>
          <p:cNvPr id="16" name="Text Box 13"/>
          <p:cNvSpPr txBox="1">
            <a:spLocks noChangeArrowheads="1"/>
          </p:cNvSpPr>
          <p:nvPr/>
        </p:nvSpPr>
        <p:spPr bwMode="auto">
          <a:xfrm>
            <a:off x="3203848" y="5680679"/>
            <a:ext cx="5616893" cy="772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624" tIns="47312" rIns="94624" bIns="47312">
            <a:spAutoFit/>
          </a:bodyPr>
          <a:lstStyle/>
          <a:p>
            <a:pPr algn="ctr"/>
            <a:r>
              <a:rPr lang="en-US" altLang="ja-JP" sz="2200" b="1" dirty="0">
                <a:solidFill>
                  <a:srgbClr val="FFFFCC"/>
                </a:solidFill>
                <a:latin typeface="Franklin Gothic Medium" panose="020B0603020102020204" pitchFamily="34" charset="0"/>
                <a:cs typeface="Times New Roman" panose="02020603050405020304" pitchFamily="18" charset="0"/>
              </a:rPr>
              <a:t>Days after postoperative initiation of warfarin administration</a:t>
            </a:r>
          </a:p>
        </p:txBody>
      </p:sp>
      <p:cxnSp>
        <p:nvCxnSpPr>
          <p:cNvPr id="3" name="直線コネクタ 2"/>
          <p:cNvCxnSpPr/>
          <p:nvPr/>
        </p:nvCxnSpPr>
        <p:spPr>
          <a:xfrm flipH="1" flipV="1">
            <a:off x="3275856" y="5733256"/>
            <a:ext cx="5467951" cy="2590"/>
          </a:xfrm>
          <a:prstGeom prst="line">
            <a:avLst/>
          </a:prstGeom>
          <a:ln w="12700">
            <a:solidFill>
              <a:srgbClr val="FFFFCC"/>
            </a:solidFill>
          </a:ln>
        </p:spPr>
        <p:style>
          <a:lnRef idx="1">
            <a:schemeClr val="accent1"/>
          </a:lnRef>
          <a:fillRef idx="0">
            <a:schemeClr val="accent1"/>
          </a:fillRef>
          <a:effectRef idx="0">
            <a:schemeClr val="accent1"/>
          </a:effectRef>
          <a:fontRef idx="minor">
            <a:schemeClr val="tx1"/>
          </a:fontRef>
        </p:style>
      </p:cxnSp>
      <p:sp>
        <p:nvSpPr>
          <p:cNvPr id="19" name="Text Box 15"/>
          <p:cNvSpPr txBox="1">
            <a:spLocks noChangeArrowheads="1"/>
          </p:cNvSpPr>
          <p:nvPr/>
        </p:nvSpPr>
        <p:spPr bwMode="auto">
          <a:xfrm>
            <a:off x="5180059" y="6440829"/>
            <a:ext cx="3635757" cy="372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1800" b="1" dirty="0">
                <a:solidFill>
                  <a:srgbClr val="FFFFCC"/>
                </a:solidFill>
                <a:latin typeface="Franklin Gothic Medium" panose="020B0603020102020204" pitchFamily="34" charset="0"/>
                <a:cs typeface="Times New Roman" panose="02020603050405020304" pitchFamily="18" charset="0"/>
              </a:rPr>
              <a:t>*</a:t>
            </a:r>
            <a:r>
              <a:rPr lang="en-US" altLang="ja-JP" sz="1800" b="1" i="1" dirty="0" smtClean="0">
                <a:solidFill>
                  <a:srgbClr val="FFFFCC"/>
                </a:solidFill>
                <a:latin typeface="Franklin Gothic Medium" panose="020B0603020102020204" pitchFamily="34" charset="0"/>
                <a:cs typeface="Times New Roman" panose="02020603050405020304" pitchFamily="18" charset="0"/>
              </a:rPr>
              <a:t>p </a:t>
            </a:r>
            <a:r>
              <a:rPr lang="en-US" altLang="ja-JP" sz="1800" b="1" dirty="0" smtClean="0">
                <a:solidFill>
                  <a:srgbClr val="FFFFCC"/>
                </a:solidFill>
                <a:latin typeface="Franklin Gothic Medium" panose="020B0603020102020204" pitchFamily="34" charset="0"/>
                <a:cs typeface="Times New Roman" panose="02020603050405020304" pitchFamily="18" charset="0"/>
              </a:rPr>
              <a:t>&lt; 0.01</a:t>
            </a:r>
            <a:r>
              <a:rPr lang="en-US" altLang="ja-JP" sz="1800" b="1" dirty="0">
                <a:solidFill>
                  <a:srgbClr val="FFFFCC"/>
                </a:solidFill>
                <a:latin typeface="Franklin Gothic Medium" panose="020B0603020102020204" pitchFamily="34" charset="0"/>
                <a:cs typeface="Times New Roman" panose="02020603050405020304" pitchFamily="18" charset="0"/>
              </a:rPr>
              <a:t>, compared with group B.</a:t>
            </a:r>
          </a:p>
        </p:txBody>
      </p:sp>
      <p:sp>
        <p:nvSpPr>
          <p:cNvPr id="20" name="Text Box 16"/>
          <p:cNvSpPr txBox="1">
            <a:spLocks noChangeArrowheads="1"/>
          </p:cNvSpPr>
          <p:nvPr/>
        </p:nvSpPr>
        <p:spPr bwMode="auto">
          <a:xfrm>
            <a:off x="5580112" y="1109415"/>
            <a:ext cx="349794" cy="418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100" b="1" dirty="0">
                <a:latin typeface="Franklin Gothic Medium" panose="020B0603020102020204" pitchFamily="34" charset="0"/>
              </a:rPr>
              <a:t>*</a:t>
            </a:r>
          </a:p>
        </p:txBody>
      </p:sp>
      <p:sp>
        <p:nvSpPr>
          <p:cNvPr id="21" name="Text Box 17"/>
          <p:cNvSpPr txBox="1">
            <a:spLocks noChangeArrowheads="1"/>
          </p:cNvSpPr>
          <p:nvPr/>
        </p:nvSpPr>
        <p:spPr bwMode="auto">
          <a:xfrm>
            <a:off x="7308304" y="620688"/>
            <a:ext cx="390062" cy="416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624" tIns="47312" rIns="94624" bIns="47312">
            <a:spAutoFit/>
          </a:bodyPr>
          <a:lstStyle/>
          <a:p>
            <a:pPr algn="ctr"/>
            <a:r>
              <a:rPr lang="en-US" altLang="ja-JP" sz="2100" b="1" dirty="0">
                <a:latin typeface="Franklin Gothic Medium" panose="020B0603020102020204" pitchFamily="34" charset="0"/>
              </a:rPr>
              <a:t>*</a:t>
            </a:r>
          </a:p>
        </p:txBody>
      </p:sp>
      <p:sp>
        <p:nvSpPr>
          <p:cNvPr id="22" name="Text Box 18"/>
          <p:cNvSpPr txBox="1">
            <a:spLocks noChangeArrowheads="1"/>
          </p:cNvSpPr>
          <p:nvPr/>
        </p:nvSpPr>
        <p:spPr bwMode="auto">
          <a:xfrm>
            <a:off x="734927" y="695578"/>
            <a:ext cx="1100769" cy="357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4624" tIns="47312" rIns="94624" bIns="47312">
            <a:spAutoFit/>
          </a:bodyPr>
          <a:lstStyle/>
          <a:p>
            <a:r>
              <a:rPr lang="en-US" altLang="ja-JP" sz="1700" b="1" dirty="0" smtClean="0">
                <a:latin typeface="Franklin Gothic Medium" panose="020B0603020102020204" pitchFamily="34" charset="0"/>
                <a:cs typeface="Times New Roman" panose="02020603050405020304" pitchFamily="18" charset="0"/>
              </a:rPr>
              <a:t>(</a:t>
            </a:r>
            <a:r>
              <a:rPr lang="en-US" altLang="ja-JP" sz="1700" b="1" dirty="0" err="1">
                <a:latin typeface="Franklin Gothic Medium" panose="020B0603020102020204" pitchFamily="34" charset="0"/>
                <a:cs typeface="Times New Roman" panose="02020603050405020304" pitchFamily="18" charset="0"/>
              </a:rPr>
              <a:t>ng</a:t>
            </a:r>
            <a:r>
              <a:rPr lang="en-US" altLang="ja-JP" sz="1700" b="1" dirty="0">
                <a:latin typeface="Franklin Gothic Medium" panose="020B0603020102020204" pitchFamily="34" charset="0"/>
                <a:cs typeface="Times New Roman" panose="02020603050405020304" pitchFamily="18" charset="0"/>
              </a:rPr>
              <a:t>/mL</a:t>
            </a:r>
            <a:r>
              <a:rPr lang="en-US" altLang="ja-JP" sz="1700" b="1" dirty="0" smtClean="0">
                <a:latin typeface="Franklin Gothic Medium" panose="020B0603020102020204" pitchFamily="34" charset="0"/>
                <a:cs typeface="Times New Roman" panose="02020603050405020304" pitchFamily="18" charset="0"/>
              </a:rPr>
              <a:t>)</a:t>
            </a:r>
            <a:endParaRPr lang="en-US" altLang="ja-JP" sz="1700" b="1" dirty="0">
              <a:latin typeface="Franklin Gothic Medium" panose="020B0603020102020204" pitchFamily="34" charset="0"/>
              <a:cs typeface="Times New Roman" panose="02020603050405020304" pitchFamily="18" charset="0"/>
            </a:endParaRPr>
          </a:p>
        </p:txBody>
      </p:sp>
      <p:sp>
        <p:nvSpPr>
          <p:cNvPr id="23" name="テキスト ボックス 22"/>
          <p:cNvSpPr txBox="1"/>
          <p:nvPr/>
        </p:nvSpPr>
        <p:spPr>
          <a:xfrm rot="16200000">
            <a:off x="-1430351" y="3007252"/>
            <a:ext cx="3969425" cy="492443"/>
          </a:xfrm>
          <a:prstGeom prst="rect">
            <a:avLst/>
          </a:prstGeom>
          <a:noFill/>
        </p:spPr>
        <p:txBody>
          <a:bodyPr wrap="square" rtlCol="0">
            <a:spAutoFit/>
          </a:bodyPr>
          <a:lstStyle/>
          <a:p>
            <a:pPr algn="ctr"/>
            <a:r>
              <a:rPr lang="en-US" altLang="ja-JP" sz="2600" b="1" dirty="0" smtClean="0">
                <a:solidFill>
                  <a:srgbClr val="FFFFCC"/>
                </a:solidFill>
                <a:latin typeface="Franklin Gothic Medium" panose="020B0603020102020204" pitchFamily="34" charset="0"/>
                <a:cs typeface="Times New Roman" panose="02020603050405020304" pitchFamily="18" charset="0"/>
              </a:rPr>
              <a:t>Warfarin </a:t>
            </a:r>
            <a:r>
              <a:rPr lang="en-US" altLang="ja-JP" sz="2600" b="1" dirty="0">
                <a:solidFill>
                  <a:srgbClr val="FFFFCC"/>
                </a:solidFill>
                <a:latin typeface="Franklin Gothic Medium" panose="020B0603020102020204" pitchFamily="34" charset="0"/>
                <a:cs typeface="Times New Roman" panose="02020603050405020304" pitchFamily="18" charset="0"/>
              </a:rPr>
              <a:t>concentration</a:t>
            </a:r>
          </a:p>
        </p:txBody>
      </p:sp>
    </p:spTree>
    <p:extLst>
      <p:ext uri="{BB962C8B-B14F-4D97-AF65-F5344CB8AC3E}">
        <p14:creationId xmlns:p14="http://schemas.microsoft.com/office/powerpoint/2010/main" val="1607050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7597" y="1052736"/>
            <a:ext cx="7849141" cy="4320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6"/>
          <p:cNvSpPr txBox="1">
            <a:spLocks noChangeArrowheads="1"/>
          </p:cNvSpPr>
          <p:nvPr/>
        </p:nvSpPr>
        <p:spPr bwMode="auto">
          <a:xfrm>
            <a:off x="1597403" y="5301208"/>
            <a:ext cx="1502442" cy="834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4624" tIns="47312" rIns="94624" bIns="47312">
            <a:spAutoFit/>
          </a:bodyPr>
          <a:lstStyle/>
          <a:p>
            <a:pPr algn="ctr"/>
            <a:r>
              <a:rPr lang="en-US" altLang="ja-JP" sz="2400" b="1" dirty="0">
                <a:solidFill>
                  <a:srgbClr val="FFFFCC"/>
                </a:solidFill>
                <a:latin typeface="Franklin Gothic Medium" panose="020B0603020102020204" pitchFamily="34" charset="0"/>
                <a:cs typeface="Times New Roman" panose="02020603050405020304" pitchFamily="18" charset="0"/>
              </a:rPr>
              <a:t>Before operation</a:t>
            </a:r>
          </a:p>
        </p:txBody>
      </p:sp>
      <p:sp>
        <p:nvSpPr>
          <p:cNvPr id="6" name="Text Box 10"/>
          <p:cNvSpPr txBox="1">
            <a:spLocks noChangeArrowheads="1"/>
          </p:cNvSpPr>
          <p:nvPr/>
        </p:nvSpPr>
        <p:spPr bwMode="auto">
          <a:xfrm>
            <a:off x="4035949" y="5234516"/>
            <a:ext cx="372236"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7</a:t>
            </a:r>
          </a:p>
        </p:txBody>
      </p:sp>
      <p:sp>
        <p:nvSpPr>
          <p:cNvPr id="7" name="Text Box 11"/>
          <p:cNvSpPr txBox="1">
            <a:spLocks noChangeArrowheads="1"/>
          </p:cNvSpPr>
          <p:nvPr/>
        </p:nvSpPr>
        <p:spPr bwMode="auto">
          <a:xfrm>
            <a:off x="5692133" y="5229200"/>
            <a:ext cx="551901"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14</a:t>
            </a:r>
          </a:p>
        </p:txBody>
      </p:sp>
      <p:sp>
        <p:nvSpPr>
          <p:cNvPr id="8" name="Text Box 12"/>
          <p:cNvSpPr txBox="1">
            <a:spLocks noChangeArrowheads="1"/>
          </p:cNvSpPr>
          <p:nvPr/>
        </p:nvSpPr>
        <p:spPr bwMode="auto">
          <a:xfrm>
            <a:off x="7497516" y="5229200"/>
            <a:ext cx="546322"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21</a:t>
            </a:r>
          </a:p>
        </p:txBody>
      </p:sp>
      <p:sp>
        <p:nvSpPr>
          <p:cNvPr id="9" name="Text Box 13"/>
          <p:cNvSpPr txBox="1">
            <a:spLocks noChangeArrowheads="1"/>
          </p:cNvSpPr>
          <p:nvPr/>
        </p:nvSpPr>
        <p:spPr bwMode="auto">
          <a:xfrm>
            <a:off x="3099845" y="5608671"/>
            <a:ext cx="5616893" cy="772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624" tIns="47312" rIns="94624" bIns="47312">
            <a:spAutoFit/>
          </a:bodyPr>
          <a:lstStyle/>
          <a:p>
            <a:pPr algn="ctr"/>
            <a:r>
              <a:rPr lang="en-US" altLang="ja-JP" sz="2200" b="1" dirty="0">
                <a:solidFill>
                  <a:srgbClr val="FFFFCC"/>
                </a:solidFill>
                <a:latin typeface="Franklin Gothic Medium" panose="020B0603020102020204" pitchFamily="34" charset="0"/>
                <a:cs typeface="Times New Roman" panose="02020603050405020304" pitchFamily="18" charset="0"/>
              </a:rPr>
              <a:t>Days after postoperative initiation of warfarin administration</a:t>
            </a:r>
          </a:p>
        </p:txBody>
      </p:sp>
      <p:cxnSp>
        <p:nvCxnSpPr>
          <p:cNvPr id="10" name="直線コネクタ 9"/>
          <p:cNvCxnSpPr/>
          <p:nvPr/>
        </p:nvCxnSpPr>
        <p:spPr>
          <a:xfrm flipH="1">
            <a:off x="3131840" y="5661248"/>
            <a:ext cx="5576611" cy="0"/>
          </a:xfrm>
          <a:prstGeom prst="line">
            <a:avLst/>
          </a:prstGeom>
          <a:ln w="12700">
            <a:solidFill>
              <a:srgbClr val="FFFFCC"/>
            </a:solidFill>
          </a:ln>
        </p:spPr>
        <p:style>
          <a:lnRef idx="1">
            <a:schemeClr val="accent1"/>
          </a:lnRef>
          <a:fillRef idx="0">
            <a:schemeClr val="accent1"/>
          </a:fillRef>
          <a:effectRef idx="0">
            <a:schemeClr val="accent1"/>
          </a:effectRef>
          <a:fontRef idx="minor">
            <a:schemeClr val="tx1"/>
          </a:fontRef>
        </p:style>
      </p:cxnSp>
      <p:sp>
        <p:nvSpPr>
          <p:cNvPr id="11" name="Text Box 15"/>
          <p:cNvSpPr txBox="1">
            <a:spLocks noChangeArrowheads="1"/>
          </p:cNvSpPr>
          <p:nvPr/>
        </p:nvSpPr>
        <p:spPr bwMode="auto">
          <a:xfrm>
            <a:off x="5220072" y="6368821"/>
            <a:ext cx="3635757" cy="372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1800" b="1" dirty="0">
                <a:solidFill>
                  <a:srgbClr val="FFFFCC"/>
                </a:solidFill>
                <a:latin typeface="Franklin Gothic Medium" panose="020B0603020102020204" pitchFamily="34" charset="0"/>
                <a:cs typeface="Times New Roman" panose="02020603050405020304" pitchFamily="18" charset="0"/>
              </a:rPr>
              <a:t>*</a:t>
            </a:r>
            <a:r>
              <a:rPr lang="en-US" altLang="ja-JP" sz="1800" b="1" i="1" dirty="0" smtClean="0">
                <a:solidFill>
                  <a:srgbClr val="FFFFCC"/>
                </a:solidFill>
                <a:latin typeface="Franklin Gothic Medium" panose="020B0603020102020204" pitchFamily="34" charset="0"/>
                <a:cs typeface="Times New Roman" panose="02020603050405020304" pitchFamily="18" charset="0"/>
              </a:rPr>
              <a:t>p </a:t>
            </a:r>
            <a:r>
              <a:rPr lang="en-US" altLang="ja-JP" sz="1800" b="1" dirty="0" smtClean="0">
                <a:solidFill>
                  <a:srgbClr val="FFFFCC"/>
                </a:solidFill>
                <a:latin typeface="Franklin Gothic Medium" panose="020B0603020102020204" pitchFamily="34" charset="0"/>
                <a:cs typeface="Times New Roman" panose="02020603050405020304" pitchFamily="18" charset="0"/>
              </a:rPr>
              <a:t>&lt; 0.01</a:t>
            </a:r>
            <a:r>
              <a:rPr lang="en-US" altLang="ja-JP" sz="1800" b="1" dirty="0">
                <a:solidFill>
                  <a:srgbClr val="FFFFCC"/>
                </a:solidFill>
                <a:latin typeface="Franklin Gothic Medium" panose="020B0603020102020204" pitchFamily="34" charset="0"/>
                <a:cs typeface="Times New Roman" panose="02020603050405020304" pitchFamily="18" charset="0"/>
              </a:rPr>
              <a:t>, compared with group B.</a:t>
            </a:r>
          </a:p>
        </p:txBody>
      </p:sp>
      <p:sp>
        <p:nvSpPr>
          <p:cNvPr id="12" name="テキスト ボックス 11"/>
          <p:cNvSpPr txBox="1"/>
          <p:nvPr/>
        </p:nvSpPr>
        <p:spPr>
          <a:xfrm>
            <a:off x="107504" y="138698"/>
            <a:ext cx="8928992" cy="646331"/>
          </a:xfrm>
          <a:prstGeom prst="rect">
            <a:avLst/>
          </a:prstGeom>
          <a:noFill/>
        </p:spPr>
        <p:txBody>
          <a:bodyPr wrap="square" rtlCol="0">
            <a:spAutoFit/>
          </a:bodyPr>
          <a:lstStyle/>
          <a:p>
            <a:pPr algn="ctr"/>
            <a:r>
              <a:rPr lang="en-US" altLang="ja-JP" sz="3600" b="1" dirty="0" smtClean="0">
                <a:solidFill>
                  <a:srgbClr val="FFFF66"/>
                </a:solidFill>
                <a:latin typeface="Franklin Gothic Medium" panose="020B0603020102020204" pitchFamily="34" charset="0"/>
                <a:cs typeface="Times New Roman" panose="02020603050405020304" pitchFamily="18" charset="0"/>
              </a:rPr>
              <a:t>Changes </a:t>
            </a:r>
            <a:r>
              <a:rPr lang="en-US" altLang="ja-JP" sz="3600" b="1" dirty="0">
                <a:solidFill>
                  <a:srgbClr val="FFFF66"/>
                </a:solidFill>
                <a:latin typeface="Franklin Gothic Medium" panose="020B0603020102020204" pitchFamily="34" charset="0"/>
                <a:cs typeface="Times New Roman" panose="02020603050405020304" pitchFamily="18" charset="0"/>
              </a:rPr>
              <a:t>in </a:t>
            </a:r>
            <a:r>
              <a:rPr lang="en-US" altLang="ja-JP" sz="3600" b="1" dirty="0" smtClean="0">
                <a:solidFill>
                  <a:srgbClr val="FFFF66"/>
                </a:solidFill>
                <a:latin typeface="Franklin Gothic Medium" panose="020B0603020102020204" pitchFamily="34" charset="0"/>
                <a:cs typeface="Times New Roman" panose="02020603050405020304" pitchFamily="18" charset="0"/>
              </a:rPr>
              <a:t>PT-INR in </a:t>
            </a:r>
            <a:r>
              <a:rPr lang="en-US" altLang="ja-JP" sz="3600" b="1" dirty="0">
                <a:solidFill>
                  <a:srgbClr val="FFFF66"/>
                </a:solidFill>
                <a:latin typeface="Franklin Gothic Medium" panose="020B0603020102020204" pitchFamily="34" charset="0"/>
                <a:cs typeface="Times New Roman" panose="02020603050405020304" pitchFamily="18" charset="0"/>
              </a:rPr>
              <a:t>groups A </a:t>
            </a:r>
            <a:r>
              <a:rPr lang="en-US" altLang="ja-JP" sz="3600" b="1" dirty="0" smtClean="0">
                <a:solidFill>
                  <a:srgbClr val="FFFF66"/>
                </a:solidFill>
                <a:latin typeface="Franklin Gothic Medium" panose="020B0603020102020204" pitchFamily="34" charset="0"/>
                <a:cs typeface="Times New Roman" panose="02020603050405020304" pitchFamily="18" charset="0"/>
              </a:rPr>
              <a:t>and </a:t>
            </a:r>
            <a:r>
              <a:rPr lang="en-US" altLang="ja-JP" sz="3600" b="1" dirty="0">
                <a:solidFill>
                  <a:srgbClr val="FFFF66"/>
                </a:solidFill>
                <a:latin typeface="Franklin Gothic Medium" panose="020B0603020102020204" pitchFamily="34" charset="0"/>
                <a:cs typeface="Times New Roman" panose="02020603050405020304" pitchFamily="18" charset="0"/>
              </a:rPr>
              <a:t>B</a:t>
            </a:r>
          </a:p>
        </p:txBody>
      </p:sp>
      <p:sp>
        <p:nvSpPr>
          <p:cNvPr id="13" name="Text Box 16"/>
          <p:cNvSpPr txBox="1">
            <a:spLocks noChangeArrowheads="1"/>
          </p:cNvSpPr>
          <p:nvPr/>
        </p:nvSpPr>
        <p:spPr bwMode="auto">
          <a:xfrm>
            <a:off x="3710201" y="3140968"/>
            <a:ext cx="325748" cy="418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100" b="1" dirty="0"/>
              <a:t>*</a:t>
            </a:r>
          </a:p>
        </p:txBody>
      </p:sp>
      <p:sp>
        <p:nvSpPr>
          <p:cNvPr id="14" name="テキスト ボックス 13"/>
          <p:cNvSpPr txBox="1"/>
          <p:nvPr/>
        </p:nvSpPr>
        <p:spPr>
          <a:xfrm rot="16200000">
            <a:off x="-877598" y="2999256"/>
            <a:ext cx="2943944" cy="492443"/>
          </a:xfrm>
          <a:prstGeom prst="rect">
            <a:avLst/>
          </a:prstGeom>
          <a:noFill/>
        </p:spPr>
        <p:txBody>
          <a:bodyPr wrap="square" rtlCol="0">
            <a:spAutoFit/>
          </a:bodyPr>
          <a:lstStyle/>
          <a:p>
            <a:pPr algn="ctr"/>
            <a:r>
              <a:rPr lang="en-US" altLang="ja-JP" sz="2600" b="1" dirty="0" smtClean="0">
                <a:solidFill>
                  <a:srgbClr val="FFFFCC"/>
                </a:solidFill>
                <a:latin typeface="Franklin Gothic Medium" panose="020B0603020102020204" pitchFamily="34" charset="0"/>
                <a:cs typeface="Times New Roman" panose="02020603050405020304" pitchFamily="18" charset="0"/>
              </a:rPr>
              <a:t>PT-INR</a:t>
            </a:r>
            <a:endParaRPr lang="en-US" altLang="ja-JP" sz="2600" b="1" dirty="0">
              <a:solidFill>
                <a:srgbClr val="FFFFCC"/>
              </a:solidFill>
              <a:latin typeface="Franklin Gothic Medium" panose="020B0603020102020204" pitchFamily="34" charset="0"/>
              <a:cs typeface="Times New Roman" panose="02020603050405020304" pitchFamily="18" charset="0"/>
            </a:endParaRPr>
          </a:p>
        </p:txBody>
      </p:sp>
    </p:spTree>
    <p:extLst>
      <p:ext uri="{BB962C8B-B14F-4D97-AF65-F5344CB8AC3E}">
        <p14:creationId xmlns:p14="http://schemas.microsoft.com/office/powerpoint/2010/main" val="26531750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1613" y="1196752"/>
            <a:ext cx="7561109"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6"/>
          <p:cNvSpPr txBox="1">
            <a:spLocks noChangeArrowheads="1"/>
          </p:cNvSpPr>
          <p:nvPr/>
        </p:nvSpPr>
        <p:spPr bwMode="auto">
          <a:xfrm>
            <a:off x="1453387" y="5301208"/>
            <a:ext cx="1502442" cy="834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4624" tIns="47312" rIns="94624" bIns="47312">
            <a:spAutoFit/>
          </a:bodyPr>
          <a:lstStyle/>
          <a:p>
            <a:pPr algn="ctr"/>
            <a:r>
              <a:rPr lang="en-US" altLang="ja-JP" sz="2400" b="1" dirty="0">
                <a:solidFill>
                  <a:srgbClr val="FFFFCC"/>
                </a:solidFill>
                <a:latin typeface="Franklin Gothic Medium" panose="020B0603020102020204" pitchFamily="34" charset="0"/>
                <a:cs typeface="Times New Roman" panose="02020603050405020304" pitchFamily="18" charset="0"/>
              </a:rPr>
              <a:t>Before operation</a:t>
            </a:r>
          </a:p>
        </p:txBody>
      </p:sp>
      <p:sp>
        <p:nvSpPr>
          <p:cNvPr id="6" name="Text Box 10"/>
          <p:cNvSpPr txBox="1">
            <a:spLocks noChangeArrowheads="1"/>
          </p:cNvSpPr>
          <p:nvPr/>
        </p:nvSpPr>
        <p:spPr bwMode="auto">
          <a:xfrm>
            <a:off x="3891933" y="5234516"/>
            <a:ext cx="372236"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7</a:t>
            </a:r>
          </a:p>
        </p:txBody>
      </p:sp>
      <p:sp>
        <p:nvSpPr>
          <p:cNvPr id="7" name="Text Box 11"/>
          <p:cNvSpPr txBox="1">
            <a:spLocks noChangeArrowheads="1"/>
          </p:cNvSpPr>
          <p:nvPr/>
        </p:nvSpPr>
        <p:spPr bwMode="auto">
          <a:xfrm>
            <a:off x="5548117" y="5229200"/>
            <a:ext cx="551901"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14</a:t>
            </a:r>
          </a:p>
        </p:txBody>
      </p:sp>
      <p:sp>
        <p:nvSpPr>
          <p:cNvPr id="8" name="Text Box 12"/>
          <p:cNvSpPr txBox="1">
            <a:spLocks noChangeArrowheads="1"/>
          </p:cNvSpPr>
          <p:nvPr/>
        </p:nvSpPr>
        <p:spPr bwMode="auto">
          <a:xfrm>
            <a:off x="7353500" y="5229200"/>
            <a:ext cx="546322"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21</a:t>
            </a:r>
          </a:p>
        </p:txBody>
      </p:sp>
      <p:sp>
        <p:nvSpPr>
          <p:cNvPr id="9" name="Text Box 13"/>
          <p:cNvSpPr txBox="1">
            <a:spLocks noChangeArrowheads="1"/>
          </p:cNvSpPr>
          <p:nvPr/>
        </p:nvSpPr>
        <p:spPr bwMode="auto">
          <a:xfrm>
            <a:off x="2955829" y="5608671"/>
            <a:ext cx="5616893" cy="772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624" tIns="47312" rIns="94624" bIns="47312">
            <a:spAutoFit/>
          </a:bodyPr>
          <a:lstStyle/>
          <a:p>
            <a:pPr algn="ctr"/>
            <a:r>
              <a:rPr lang="en-US" altLang="ja-JP" sz="2200" b="1" dirty="0">
                <a:solidFill>
                  <a:srgbClr val="FFFFCC"/>
                </a:solidFill>
                <a:latin typeface="Franklin Gothic Medium" panose="020B0603020102020204" pitchFamily="34" charset="0"/>
                <a:cs typeface="Times New Roman" panose="02020603050405020304" pitchFamily="18" charset="0"/>
              </a:rPr>
              <a:t>Days after postoperative initiation of warfarin administration</a:t>
            </a:r>
          </a:p>
        </p:txBody>
      </p:sp>
      <p:cxnSp>
        <p:nvCxnSpPr>
          <p:cNvPr id="10" name="直線コネクタ 9"/>
          <p:cNvCxnSpPr/>
          <p:nvPr/>
        </p:nvCxnSpPr>
        <p:spPr>
          <a:xfrm flipH="1">
            <a:off x="2987824" y="5661248"/>
            <a:ext cx="5576611" cy="0"/>
          </a:xfrm>
          <a:prstGeom prst="line">
            <a:avLst/>
          </a:prstGeom>
          <a:ln w="12700">
            <a:solidFill>
              <a:srgbClr val="FFFFCC"/>
            </a:solidFill>
          </a:ln>
        </p:spPr>
        <p:style>
          <a:lnRef idx="1">
            <a:schemeClr val="accent1"/>
          </a:lnRef>
          <a:fillRef idx="0">
            <a:schemeClr val="accent1"/>
          </a:fillRef>
          <a:effectRef idx="0">
            <a:schemeClr val="accent1"/>
          </a:effectRef>
          <a:fontRef idx="minor">
            <a:schemeClr val="tx1"/>
          </a:fontRef>
        </p:style>
      </p:cxnSp>
      <p:sp>
        <p:nvSpPr>
          <p:cNvPr id="11" name="Text Box 15"/>
          <p:cNvSpPr txBox="1">
            <a:spLocks noChangeArrowheads="1"/>
          </p:cNvSpPr>
          <p:nvPr/>
        </p:nvSpPr>
        <p:spPr bwMode="auto">
          <a:xfrm>
            <a:off x="5076056" y="6368821"/>
            <a:ext cx="3635757" cy="372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1800" b="1" dirty="0">
                <a:solidFill>
                  <a:srgbClr val="FFFFCC"/>
                </a:solidFill>
                <a:latin typeface="Franklin Gothic Medium" panose="020B0603020102020204" pitchFamily="34" charset="0"/>
                <a:cs typeface="Times New Roman" panose="02020603050405020304" pitchFamily="18" charset="0"/>
              </a:rPr>
              <a:t>*</a:t>
            </a:r>
            <a:r>
              <a:rPr lang="en-US" altLang="ja-JP" sz="1800" b="1" i="1" dirty="0" smtClean="0">
                <a:solidFill>
                  <a:srgbClr val="FFFFCC"/>
                </a:solidFill>
                <a:latin typeface="Franklin Gothic Medium" panose="020B0603020102020204" pitchFamily="34" charset="0"/>
                <a:cs typeface="Times New Roman" panose="02020603050405020304" pitchFamily="18" charset="0"/>
              </a:rPr>
              <a:t>p </a:t>
            </a:r>
            <a:r>
              <a:rPr lang="en-US" altLang="ja-JP" sz="1800" b="1" dirty="0" smtClean="0">
                <a:solidFill>
                  <a:srgbClr val="FFFFCC"/>
                </a:solidFill>
                <a:latin typeface="Franklin Gothic Medium" panose="020B0603020102020204" pitchFamily="34" charset="0"/>
                <a:cs typeface="Times New Roman" panose="02020603050405020304" pitchFamily="18" charset="0"/>
              </a:rPr>
              <a:t>&lt; 0.01</a:t>
            </a:r>
            <a:r>
              <a:rPr lang="en-US" altLang="ja-JP" sz="1800" b="1" dirty="0">
                <a:solidFill>
                  <a:srgbClr val="FFFFCC"/>
                </a:solidFill>
                <a:latin typeface="Franklin Gothic Medium" panose="020B0603020102020204" pitchFamily="34" charset="0"/>
                <a:cs typeface="Times New Roman" panose="02020603050405020304" pitchFamily="18" charset="0"/>
              </a:rPr>
              <a:t>, compared with group B.</a:t>
            </a:r>
          </a:p>
        </p:txBody>
      </p:sp>
      <p:sp>
        <p:nvSpPr>
          <p:cNvPr id="12" name="テキスト ボックス 11"/>
          <p:cNvSpPr txBox="1"/>
          <p:nvPr/>
        </p:nvSpPr>
        <p:spPr>
          <a:xfrm>
            <a:off x="107504" y="138698"/>
            <a:ext cx="8928992" cy="646331"/>
          </a:xfrm>
          <a:prstGeom prst="rect">
            <a:avLst/>
          </a:prstGeom>
          <a:noFill/>
        </p:spPr>
        <p:txBody>
          <a:bodyPr wrap="square" rtlCol="0">
            <a:spAutoFit/>
          </a:bodyPr>
          <a:lstStyle/>
          <a:p>
            <a:pPr algn="ctr"/>
            <a:r>
              <a:rPr lang="en-US" altLang="ja-JP" sz="3600" b="1" dirty="0" smtClean="0">
                <a:solidFill>
                  <a:srgbClr val="FFFF66"/>
                </a:solidFill>
                <a:latin typeface="Franklin Gothic Medium" panose="020B0603020102020204" pitchFamily="34" charset="0"/>
                <a:cs typeface="Times New Roman" panose="02020603050405020304" pitchFamily="18" charset="0"/>
              </a:rPr>
              <a:t>Changes </a:t>
            </a:r>
            <a:r>
              <a:rPr lang="en-US" altLang="ja-JP" sz="3600" b="1" dirty="0">
                <a:solidFill>
                  <a:srgbClr val="FFFF66"/>
                </a:solidFill>
                <a:latin typeface="Franklin Gothic Medium" panose="020B0603020102020204" pitchFamily="34" charset="0"/>
                <a:cs typeface="Times New Roman" panose="02020603050405020304" pitchFamily="18" charset="0"/>
              </a:rPr>
              <a:t>in </a:t>
            </a:r>
            <a:r>
              <a:rPr lang="en-US" altLang="ja-JP" sz="3600" b="1" dirty="0" smtClean="0">
                <a:solidFill>
                  <a:srgbClr val="FFFF66"/>
                </a:solidFill>
                <a:latin typeface="Franklin Gothic Medium" panose="020B0603020102020204" pitchFamily="34" charset="0"/>
                <a:cs typeface="Times New Roman" panose="02020603050405020304" pitchFamily="18" charset="0"/>
              </a:rPr>
              <a:t>PC-Ag in </a:t>
            </a:r>
            <a:r>
              <a:rPr lang="en-US" altLang="ja-JP" sz="3600" b="1" dirty="0">
                <a:solidFill>
                  <a:srgbClr val="FFFF66"/>
                </a:solidFill>
                <a:latin typeface="Franklin Gothic Medium" panose="020B0603020102020204" pitchFamily="34" charset="0"/>
                <a:cs typeface="Times New Roman" panose="02020603050405020304" pitchFamily="18" charset="0"/>
              </a:rPr>
              <a:t>groups A </a:t>
            </a:r>
            <a:r>
              <a:rPr lang="en-US" altLang="ja-JP" sz="3600" b="1" dirty="0" smtClean="0">
                <a:solidFill>
                  <a:srgbClr val="FFFF66"/>
                </a:solidFill>
                <a:latin typeface="Franklin Gothic Medium" panose="020B0603020102020204" pitchFamily="34" charset="0"/>
                <a:cs typeface="Times New Roman" panose="02020603050405020304" pitchFamily="18" charset="0"/>
              </a:rPr>
              <a:t>and </a:t>
            </a:r>
            <a:r>
              <a:rPr lang="en-US" altLang="ja-JP" sz="3600" b="1" dirty="0">
                <a:solidFill>
                  <a:srgbClr val="FFFF66"/>
                </a:solidFill>
                <a:latin typeface="Franklin Gothic Medium" panose="020B0603020102020204" pitchFamily="34" charset="0"/>
                <a:cs typeface="Times New Roman" panose="02020603050405020304" pitchFamily="18" charset="0"/>
              </a:rPr>
              <a:t>B</a:t>
            </a:r>
          </a:p>
        </p:txBody>
      </p:sp>
      <p:sp>
        <p:nvSpPr>
          <p:cNvPr id="13" name="Text Box 18"/>
          <p:cNvSpPr txBox="1">
            <a:spLocks noChangeArrowheads="1"/>
          </p:cNvSpPr>
          <p:nvPr/>
        </p:nvSpPr>
        <p:spPr bwMode="auto">
          <a:xfrm>
            <a:off x="774940" y="836712"/>
            <a:ext cx="1100769" cy="357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4624" tIns="47312" rIns="94624" bIns="47312">
            <a:spAutoFit/>
          </a:bodyPr>
          <a:lstStyle/>
          <a:p>
            <a:r>
              <a:rPr lang="en-US" altLang="ja-JP" sz="1700" b="1" dirty="0" smtClean="0">
                <a:latin typeface="Franklin Gothic Medium" panose="020B0603020102020204" pitchFamily="34" charset="0"/>
                <a:cs typeface="Times New Roman" panose="02020603050405020304" pitchFamily="18" charset="0"/>
              </a:rPr>
              <a:t>(</a:t>
            </a:r>
            <a:r>
              <a:rPr lang="en-US" altLang="ja-JP" sz="1700" b="1" dirty="0" err="1">
                <a:latin typeface="Franklin Gothic Medium" panose="020B0603020102020204" pitchFamily="34" charset="0"/>
                <a:cs typeface="Times New Roman" panose="02020603050405020304" pitchFamily="18" charset="0"/>
              </a:rPr>
              <a:t>μg</a:t>
            </a:r>
            <a:r>
              <a:rPr lang="en-US" altLang="ja-JP" sz="1700" b="1" dirty="0">
                <a:latin typeface="Franklin Gothic Medium" panose="020B0603020102020204" pitchFamily="34" charset="0"/>
                <a:cs typeface="Times New Roman" panose="02020603050405020304" pitchFamily="18" charset="0"/>
              </a:rPr>
              <a:t>/mL</a:t>
            </a:r>
            <a:r>
              <a:rPr lang="en-US" altLang="ja-JP" sz="1700" b="1" dirty="0" smtClean="0">
                <a:latin typeface="Franklin Gothic Medium" panose="020B0603020102020204" pitchFamily="34" charset="0"/>
                <a:cs typeface="Times New Roman" panose="02020603050405020304" pitchFamily="18" charset="0"/>
              </a:rPr>
              <a:t>)</a:t>
            </a:r>
            <a:endParaRPr lang="en-US" altLang="ja-JP" sz="1700" b="1" dirty="0">
              <a:latin typeface="Franklin Gothic Medium" panose="020B0603020102020204" pitchFamily="34" charset="0"/>
              <a:cs typeface="Times New Roman" panose="02020603050405020304" pitchFamily="18" charset="0"/>
            </a:endParaRPr>
          </a:p>
        </p:txBody>
      </p:sp>
      <p:sp>
        <p:nvSpPr>
          <p:cNvPr id="14" name="Text Box 16"/>
          <p:cNvSpPr txBox="1">
            <a:spLocks noChangeArrowheads="1"/>
          </p:cNvSpPr>
          <p:nvPr/>
        </p:nvSpPr>
        <p:spPr bwMode="auto">
          <a:xfrm>
            <a:off x="3566185" y="2492896"/>
            <a:ext cx="325748" cy="418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100" b="1" dirty="0"/>
              <a:t>*</a:t>
            </a:r>
          </a:p>
        </p:txBody>
      </p:sp>
      <p:sp>
        <p:nvSpPr>
          <p:cNvPr id="15" name="テキスト ボックス 14"/>
          <p:cNvSpPr txBox="1"/>
          <p:nvPr/>
        </p:nvSpPr>
        <p:spPr>
          <a:xfrm rot="16200000">
            <a:off x="-765577" y="2999256"/>
            <a:ext cx="2943944" cy="492443"/>
          </a:xfrm>
          <a:prstGeom prst="rect">
            <a:avLst/>
          </a:prstGeom>
          <a:noFill/>
        </p:spPr>
        <p:txBody>
          <a:bodyPr wrap="square" rtlCol="0">
            <a:spAutoFit/>
          </a:bodyPr>
          <a:lstStyle/>
          <a:p>
            <a:pPr algn="ctr"/>
            <a:r>
              <a:rPr lang="en-US" altLang="ja-JP" sz="2600" b="1" dirty="0">
                <a:solidFill>
                  <a:srgbClr val="FFFFCC"/>
                </a:solidFill>
                <a:latin typeface="Franklin Gothic Medium" panose="020B0603020102020204" pitchFamily="34" charset="0"/>
                <a:cs typeface="Times New Roman" panose="02020603050405020304" pitchFamily="18" charset="0"/>
              </a:rPr>
              <a:t>PC-Ag</a:t>
            </a:r>
            <a:r>
              <a:rPr lang="en-US" altLang="ja-JP" sz="2600" b="1" dirty="0" smtClean="0">
                <a:solidFill>
                  <a:srgbClr val="FFFFCC"/>
                </a:solidFill>
                <a:latin typeface="Franklin Gothic Medium" panose="020B0603020102020204" pitchFamily="34" charset="0"/>
                <a:cs typeface="Times New Roman" panose="02020603050405020304" pitchFamily="18" charset="0"/>
              </a:rPr>
              <a:t> levels</a:t>
            </a:r>
            <a:endParaRPr lang="en-US" altLang="ja-JP" sz="2600" b="1" dirty="0">
              <a:solidFill>
                <a:srgbClr val="FFFFCC"/>
              </a:solidFill>
              <a:latin typeface="Franklin Gothic Medium" panose="020B0603020102020204" pitchFamily="34" charset="0"/>
              <a:cs typeface="Times New Roman" panose="02020603050405020304" pitchFamily="18" charset="0"/>
            </a:endParaRPr>
          </a:p>
        </p:txBody>
      </p:sp>
    </p:spTree>
    <p:extLst>
      <p:ext uri="{BB962C8B-B14F-4D97-AF65-F5344CB8AC3E}">
        <p14:creationId xmlns:p14="http://schemas.microsoft.com/office/powerpoint/2010/main" val="42705185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320" y="1196752"/>
            <a:ext cx="7921418" cy="4218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107504" y="138698"/>
            <a:ext cx="8928992" cy="646331"/>
          </a:xfrm>
          <a:prstGeom prst="rect">
            <a:avLst/>
          </a:prstGeom>
          <a:noFill/>
        </p:spPr>
        <p:txBody>
          <a:bodyPr wrap="square" rtlCol="0">
            <a:spAutoFit/>
          </a:bodyPr>
          <a:lstStyle/>
          <a:p>
            <a:pPr algn="ctr"/>
            <a:r>
              <a:rPr lang="en-US" altLang="ja-JP" sz="3600" b="1" dirty="0" smtClean="0">
                <a:solidFill>
                  <a:srgbClr val="FFFF66"/>
                </a:solidFill>
                <a:latin typeface="Franklin Gothic Medium" panose="020B0603020102020204" pitchFamily="34" charset="0"/>
                <a:cs typeface="Times New Roman" panose="02020603050405020304" pitchFamily="18" charset="0"/>
              </a:rPr>
              <a:t>Changes </a:t>
            </a:r>
            <a:r>
              <a:rPr lang="en-US" altLang="ja-JP" sz="3600" b="1" dirty="0">
                <a:solidFill>
                  <a:srgbClr val="FFFF66"/>
                </a:solidFill>
                <a:latin typeface="Franklin Gothic Medium" panose="020B0603020102020204" pitchFamily="34" charset="0"/>
                <a:cs typeface="Times New Roman" panose="02020603050405020304" pitchFamily="18" charset="0"/>
              </a:rPr>
              <a:t>in </a:t>
            </a:r>
            <a:r>
              <a:rPr lang="en-US" altLang="ja-JP" sz="3600" b="1" dirty="0" smtClean="0">
                <a:solidFill>
                  <a:srgbClr val="FFFF66"/>
                </a:solidFill>
                <a:latin typeface="Franklin Gothic Medium" panose="020B0603020102020204" pitchFamily="34" charset="0"/>
                <a:cs typeface="Times New Roman" panose="02020603050405020304" pitchFamily="18" charset="0"/>
              </a:rPr>
              <a:t>VK</a:t>
            </a:r>
            <a:r>
              <a:rPr lang="en-US" altLang="ja-JP" sz="2800" b="1" dirty="0" smtClean="0">
                <a:solidFill>
                  <a:srgbClr val="FFFF66"/>
                </a:solidFill>
                <a:latin typeface="Franklin Gothic Medium" panose="020B0603020102020204" pitchFamily="34" charset="0"/>
                <a:cs typeface="Times New Roman" panose="02020603050405020304" pitchFamily="18" charset="0"/>
              </a:rPr>
              <a:t>1</a:t>
            </a:r>
            <a:r>
              <a:rPr lang="en-US" altLang="ja-JP" sz="3600" b="1" dirty="0" smtClean="0">
                <a:solidFill>
                  <a:srgbClr val="FFFF66"/>
                </a:solidFill>
                <a:latin typeface="Franklin Gothic Medium" panose="020B0603020102020204" pitchFamily="34" charset="0"/>
                <a:cs typeface="Times New Roman" panose="02020603050405020304" pitchFamily="18" charset="0"/>
              </a:rPr>
              <a:t> levels in </a:t>
            </a:r>
            <a:r>
              <a:rPr lang="en-US" altLang="ja-JP" sz="3600" b="1" dirty="0">
                <a:solidFill>
                  <a:srgbClr val="FFFF66"/>
                </a:solidFill>
                <a:latin typeface="Franklin Gothic Medium" panose="020B0603020102020204" pitchFamily="34" charset="0"/>
                <a:cs typeface="Times New Roman" panose="02020603050405020304" pitchFamily="18" charset="0"/>
              </a:rPr>
              <a:t>groups A </a:t>
            </a:r>
            <a:r>
              <a:rPr lang="en-US" altLang="ja-JP" sz="3600" b="1" dirty="0" smtClean="0">
                <a:solidFill>
                  <a:srgbClr val="FFFF66"/>
                </a:solidFill>
                <a:latin typeface="Franklin Gothic Medium" panose="020B0603020102020204" pitchFamily="34" charset="0"/>
                <a:cs typeface="Times New Roman" panose="02020603050405020304" pitchFamily="18" charset="0"/>
              </a:rPr>
              <a:t>and </a:t>
            </a:r>
            <a:r>
              <a:rPr lang="en-US" altLang="ja-JP" sz="3600" b="1" dirty="0">
                <a:solidFill>
                  <a:srgbClr val="FFFF66"/>
                </a:solidFill>
                <a:latin typeface="Franklin Gothic Medium" panose="020B0603020102020204" pitchFamily="34" charset="0"/>
                <a:cs typeface="Times New Roman" panose="02020603050405020304" pitchFamily="18" charset="0"/>
              </a:rPr>
              <a:t>B</a:t>
            </a:r>
          </a:p>
        </p:txBody>
      </p:sp>
      <p:sp>
        <p:nvSpPr>
          <p:cNvPr id="6" name="Text Box 6"/>
          <p:cNvSpPr txBox="1">
            <a:spLocks noChangeArrowheads="1"/>
          </p:cNvSpPr>
          <p:nvPr/>
        </p:nvSpPr>
        <p:spPr bwMode="auto">
          <a:xfrm>
            <a:off x="1597403" y="5301208"/>
            <a:ext cx="1502442" cy="834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4624" tIns="47312" rIns="94624" bIns="47312">
            <a:spAutoFit/>
          </a:bodyPr>
          <a:lstStyle/>
          <a:p>
            <a:pPr algn="ctr"/>
            <a:r>
              <a:rPr lang="en-US" altLang="ja-JP" sz="2400" b="1" dirty="0">
                <a:solidFill>
                  <a:srgbClr val="FFFFCC"/>
                </a:solidFill>
                <a:latin typeface="Franklin Gothic Medium" panose="020B0603020102020204" pitchFamily="34" charset="0"/>
                <a:cs typeface="Times New Roman" panose="02020603050405020304" pitchFamily="18" charset="0"/>
              </a:rPr>
              <a:t>Before operation</a:t>
            </a:r>
          </a:p>
        </p:txBody>
      </p:sp>
      <p:sp>
        <p:nvSpPr>
          <p:cNvPr id="7" name="Text Box 10"/>
          <p:cNvSpPr txBox="1">
            <a:spLocks noChangeArrowheads="1"/>
          </p:cNvSpPr>
          <p:nvPr/>
        </p:nvSpPr>
        <p:spPr bwMode="auto">
          <a:xfrm>
            <a:off x="4035949" y="5234516"/>
            <a:ext cx="372236"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7</a:t>
            </a:r>
          </a:p>
        </p:txBody>
      </p:sp>
      <p:sp>
        <p:nvSpPr>
          <p:cNvPr id="8" name="Text Box 11"/>
          <p:cNvSpPr txBox="1">
            <a:spLocks noChangeArrowheads="1"/>
          </p:cNvSpPr>
          <p:nvPr/>
        </p:nvSpPr>
        <p:spPr bwMode="auto">
          <a:xfrm>
            <a:off x="5692133" y="5229200"/>
            <a:ext cx="551901"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14</a:t>
            </a:r>
          </a:p>
        </p:txBody>
      </p:sp>
      <p:sp>
        <p:nvSpPr>
          <p:cNvPr id="9" name="Text Box 12"/>
          <p:cNvSpPr txBox="1">
            <a:spLocks noChangeArrowheads="1"/>
          </p:cNvSpPr>
          <p:nvPr/>
        </p:nvSpPr>
        <p:spPr bwMode="auto">
          <a:xfrm>
            <a:off x="7497516" y="5229200"/>
            <a:ext cx="546322"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21</a:t>
            </a:r>
          </a:p>
        </p:txBody>
      </p:sp>
      <p:sp>
        <p:nvSpPr>
          <p:cNvPr id="10" name="Text Box 13"/>
          <p:cNvSpPr txBox="1">
            <a:spLocks noChangeArrowheads="1"/>
          </p:cNvSpPr>
          <p:nvPr/>
        </p:nvSpPr>
        <p:spPr bwMode="auto">
          <a:xfrm>
            <a:off x="3099845" y="5608671"/>
            <a:ext cx="5616893" cy="772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624" tIns="47312" rIns="94624" bIns="47312">
            <a:spAutoFit/>
          </a:bodyPr>
          <a:lstStyle/>
          <a:p>
            <a:pPr algn="ctr"/>
            <a:r>
              <a:rPr lang="en-US" altLang="ja-JP" sz="2200" b="1" dirty="0">
                <a:solidFill>
                  <a:srgbClr val="FFFFCC"/>
                </a:solidFill>
                <a:latin typeface="Franklin Gothic Medium" panose="020B0603020102020204" pitchFamily="34" charset="0"/>
                <a:cs typeface="Times New Roman" panose="02020603050405020304" pitchFamily="18" charset="0"/>
              </a:rPr>
              <a:t>Days after postoperative initiation of warfarin administration</a:t>
            </a:r>
          </a:p>
        </p:txBody>
      </p:sp>
      <p:sp>
        <p:nvSpPr>
          <p:cNvPr id="12" name="Text Box 15"/>
          <p:cNvSpPr txBox="1">
            <a:spLocks noChangeArrowheads="1"/>
          </p:cNvSpPr>
          <p:nvPr/>
        </p:nvSpPr>
        <p:spPr bwMode="auto">
          <a:xfrm>
            <a:off x="5220072" y="6368821"/>
            <a:ext cx="3635757" cy="372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1800" b="1" dirty="0">
                <a:solidFill>
                  <a:srgbClr val="FFFFCC"/>
                </a:solidFill>
                <a:latin typeface="Franklin Gothic Medium" panose="020B0603020102020204" pitchFamily="34" charset="0"/>
                <a:cs typeface="Times New Roman" panose="02020603050405020304" pitchFamily="18" charset="0"/>
              </a:rPr>
              <a:t>*</a:t>
            </a:r>
            <a:r>
              <a:rPr lang="en-US" altLang="ja-JP" sz="1800" b="1" i="1" dirty="0" smtClean="0">
                <a:solidFill>
                  <a:srgbClr val="FFFFCC"/>
                </a:solidFill>
                <a:latin typeface="Franklin Gothic Medium" panose="020B0603020102020204" pitchFamily="34" charset="0"/>
                <a:cs typeface="Times New Roman" panose="02020603050405020304" pitchFamily="18" charset="0"/>
              </a:rPr>
              <a:t>p </a:t>
            </a:r>
            <a:r>
              <a:rPr lang="en-US" altLang="ja-JP" sz="1800" b="1" dirty="0" smtClean="0">
                <a:solidFill>
                  <a:srgbClr val="FFFFCC"/>
                </a:solidFill>
                <a:latin typeface="Franklin Gothic Medium" panose="020B0603020102020204" pitchFamily="34" charset="0"/>
                <a:cs typeface="Times New Roman" panose="02020603050405020304" pitchFamily="18" charset="0"/>
              </a:rPr>
              <a:t>&lt; 0.01</a:t>
            </a:r>
            <a:r>
              <a:rPr lang="en-US" altLang="ja-JP" sz="1800" b="1" dirty="0">
                <a:solidFill>
                  <a:srgbClr val="FFFFCC"/>
                </a:solidFill>
                <a:latin typeface="Franklin Gothic Medium" panose="020B0603020102020204" pitchFamily="34" charset="0"/>
                <a:cs typeface="Times New Roman" panose="02020603050405020304" pitchFamily="18" charset="0"/>
              </a:rPr>
              <a:t>, compared with group B.</a:t>
            </a:r>
          </a:p>
        </p:txBody>
      </p:sp>
      <p:sp>
        <p:nvSpPr>
          <p:cNvPr id="13" name="Text Box 18"/>
          <p:cNvSpPr txBox="1">
            <a:spLocks noChangeArrowheads="1"/>
          </p:cNvSpPr>
          <p:nvPr/>
        </p:nvSpPr>
        <p:spPr bwMode="auto">
          <a:xfrm>
            <a:off x="867597" y="836712"/>
            <a:ext cx="1100769" cy="357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4624" tIns="47312" rIns="94624" bIns="47312">
            <a:spAutoFit/>
          </a:bodyPr>
          <a:lstStyle/>
          <a:p>
            <a:r>
              <a:rPr lang="en-US" altLang="ja-JP" sz="1700" b="1" dirty="0" smtClean="0">
                <a:latin typeface="Franklin Gothic Medium" panose="020B0603020102020204" pitchFamily="34" charset="0"/>
                <a:cs typeface="Times New Roman" panose="02020603050405020304" pitchFamily="18" charset="0"/>
              </a:rPr>
              <a:t>(</a:t>
            </a:r>
            <a:r>
              <a:rPr lang="en-US" altLang="ja-JP" sz="1700" b="1" dirty="0" err="1">
                <a:latin typeface="Franklin Gothic Medium" panose="020B0603020102020204" pitchFamily="34" charset="0"/>
                <a:cs typeface="Times New Roman" panose="02020603050405020304" pitchFamily="18" charset="0"/>
              </a:rPr>
              <a:t>ng</a:t>
            </a:r>
            <a:r>
              <a:rPr lang="en-US" altLang="ja-JP" sz="1700" b="1" dirty="0">
                <a:latin typeface="Franklin Gothic Medium" panose="020B0603020102020204" pitchFamily="34" charset="0"/>
                <a:cs typeface="Times New Roman" panose="02020603050405020304" pitchFamily="18" charset="0"/>
              </a:rPr>
              <a:t>/mL</a:t>
            </a:r>
            <a:r>
              <a:rPr lang="en-US" altLang="ja-JP" sz="1700" b="1" dirty="0" smtClean="0">
                <a:latin typeface="Franklin Gothic Medium" panose="020B0603020102020204" pitchFamily="34" charset="0"/>
                <a:cs typeface="Times New Roman" panose="02020603050405020304" pitchFamily="18" charset="0"/>
              </a:rPr>
              <a:t>)</a:t>
            </a:r>
            <a:endParaRPr lang="en-US" altLang="ja-JP" sz="1700" b="1" dirty="0">
              <a:latin typeface="Franklin Gothic Medium" panose="020B0603020102020204" pitchFamily="34" charset="0"/>
              <a:cs typeface="Times New Roman" panose="02020603050405020304" pitchFamily="18" charset="0"/>
            </a:endParaRPr>
          </a:p>
        </p:txBody>
      </p:sp>
      <p:sp>
        <p:nvSpPr>
          <p:cNvPr id="14" name="Text Box 16"/>
          <p:cNvSpPr txBox="1">
            <a:spLocks noChangeArrowheads="1"/>
          </p:cNvSpPr>
          <p:nvPr/>
        </p:nvSpPr>
        <p:spPr bwMode="auto">
          <a:xfrm>
            <a:off x="3782209" y="1484784"/>
            <a:ext cx="325748" cy="418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100" b="1" dirty="0"/>
              <a:t>*</a:t>
            </a:r>
          </a:p>
        </p:txBody>
      </p:sp>
      <p:sp>
        <p:nvSpPr>
          <p:cNvPr id="15" name="Text Box 16"/>
          <p:cNvSpPr txBox="1">
            <a:spLocks noChangeArrowheads="1"/>
          </p:cNvSpPr>
          <p:nvPr/>
        </p:nvSpPr>
        <p:spPr bwMode="auto">
          <a:xfrm>
            <a:off x="2019725" y="1052736"/>
            <a:ext cx="325748" cy="418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100" b="1" dirty="0"/>
              <a:t>*</a:t>
            </a:r>
          </a:p>
        </p:txBody>
      </p:sp>
      <p:sp>
        <p:nvSpPr>
          <p:cNvPr id="16" name="Text Box 16"/>
          <p:cNvSpPr txBox="1">
            <a:spLocks noChangeArrowheads="1"/>
          </p:cNvSpPr>
          <p:nvPr/>
        </p:nvSpPr>
        <p:spPr bwMode="auto">
          <a:xfrm>
            <a:off x="5548117" y="1628800"/>
            <a:ext cx="325748" cy="418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100" b="1" dirty="0"/>
              <a:t>*</a:t>
            </a:r>
          </a:p>
        </p:txBody>
      </p:sp>
      <p:sp>
        <p:nvSpPr>
          <p:cNvPr id="17" name="テキスト ボックス 16"/>
          <p:cNvSpPr txBox="1"/>
          <p:nvPr/>
        </p:nvSpPr>
        <p:spPr>
          <a:xfrm rot="16200000">
            <a:off x="-877598" y="2999256"/>
            <a:ext cx="2943944" cy="492443"/>
          </a:xfrm>
          <a:prstGeom prst="rect">
            <a:avLst/>
          </a:prstGeom>
          <a:noFill/>
        </p:spPr>
        <p:txBody>
          <a:bodyPr wrap="square" rtlCol="0">
            <a:spAutoFit/>
          </a:bodyPr>
          <a:lstStyle/>
          <a:p>
            <a:pPr algn="ctr"/>
            <a:r>
              <a:rPr lang="en-US" altLang="ja-JP" sz="2600" b="1" dirty="0" smtClean="0">
                <a:solidFill>
                  <a:srgbClr val="FFFFCC"/>
                </a:solidFill>
                <a:latin typeface="Franklin Gothic Medium" panose="020B0603020102020204" pitchFamily="34" charset="0"/>
                <a:cs typeface="Times New Roman" panose="02020603050405020304" pitchFamily="18" charset="0"/>
              </a:rPr>
              <a:t>VK</a:t>
            </a:r>
            <a:r>
              <a:rPr lang="en-US" altLang="ja-JP" sz="2000" b="1" dirty="0" smtClean="0">
                <a:solidFill>
                  <a:srgbClr val="FFFFCC"/>
                </a:solidFill>
                <a:latin typeface="Franklin Gothic Medium" panose="020B0603020102020204" pitchFamily="34" charset="0"/>
                <a:cs typeface="Times New Roman" panose="02020603050405020304" pitchFamily="18" charset="0"/>
              </a:rPr>
              <a:t>1</a:t>
            </a:r>
            <a:r>
              <a:rPr lang="en-US" altLang="ja-JP" sz="2600" b="1" dirty="0" smtClean="0">
                <a:solidFill>
                  <a:srgbClr val="FFFFCC"/>
                </a:solidFill>
                <a:latin typeface="Franklin Gothic Medium" panose="020B0603020102020204" pitchFamily="34" charset="0"/>
                <a:cs typeface="Times New Roman" panose="02020603050405020304" pitchFamily="18" charset="0"/>
              </a:rPr>
              <a:t> levels</a:t>
            </a:r>
            <a:endParaRPr lang="en-US" altLang="ja-JP" sz="2600" b="1" dirty="0">
              <a:solidFill>
                <a:srgbClr val="FFFFCC"/>
              </a:solidFill>
              <a:latin typeface="Franklin Gothic Medium" panose="020B0603020102020204" pitchFamily="34" charset="0"/>
              <a:cs typeface="Times New Roman" panose="02020603050405020304" pitchFamily="18" charset="0"/>
            </a:endParaRPr>
          </a:p>
        </p:txBody>
      </p:sp>
      <p:cxnSp>
        <p:nvCxnSpPr>
          <p:cNvPr id="19" name="直線コネクタ 18"/>
          <p:cNvCxnSpPr/>
          <p:nvPr/>
        </p:nvCxnSpPr>
        <p:spPr>
          <a:xfrm flipH="1">
            <a:off x="3099845" y="5661248"/>
            <a:ext cx="5576611" cy="0"/>
          </a:xfrm>
          <a:prstGeom prst="line">
            <a:avLst/>
          </a:prstGeom>
          <a:ln w="12700">
            <a:solidFill>
              <a:srgbClr val="FFFFC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9044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075493"/>
            <a:ext cx="7704856" cy="4306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107504" y="44624"/>
            <a:ext cx="8928992" cy="1200329"/>
          </a:xfrm>
          <a:prstGeom prst="rect">
            <a:avLst/>
          </a:prstGeom>
          <a:noFill/>
        </p:spPr>
        <p:txBody>
          <a:bodyPr wrap="square" rtlCol="0">
            <a:spAutoFit/>
          </a:bodyPr>
          <a:lstStyle/>
          <a:p>
            <a:pPr algn="ctr"/>
            <a:r>
              <a:rPr lang="en-US" altLang="ja-JP" sz="3600" b="1" dirty="0" smtClean="0">
                <a:solidFill>
                  <a:srgbClr val="FFFF66"/>
                </a:solidFill>
                <a:latin typeface="Franklin Gothic Medium" panose="020B0603020102020204" pitchFamily="34" charset="0"/>
                <a:cs typeface="Times New Roman" panose="02020603050405020304" pitchFamily="18" charset="0"/>
              </a:rPr>
              <a:t>Changes </a:t>
            </a:r>
            <a:r>
              <a:rPr lang="en-US" altLang="ja-JP" sz="3600" b="1" dirty="0">
                <a:solidFill>
                  <a:srgbClr val="FFFF66"/>
                </a:solidFill>
                <a:latin typeface="Franklin Gothic Medium" panose="020B0603020102020204" pitchFamily="34" charset="0"/>
                <a:cs typeface="Times New Roman" panose="02020603050405020304" pitchFamily="18" charset="0"/>
              </a:rPr>
              <a:t>in </a:t>
            </a:r>
            <a:r>
              <a:rPr lang="en-US" altLang="ja-JP" sz="3600" b="1" dirty="0" smtClean="0">
                <a:solidFill>
                  <a:srgbClr val="FFFF66"/>
                </a:solidFill>
                <a:latin typeface="Franklin Gothic Medium" panose="020B0603020102020204" pitchFamily="34" charset="0"/>
                <a:cs typeface="Times New Roman" panose="02020603050405020304" pitchFamily="18" charset="0"/>
              </a:rPr>
              <a:t>VK</a:t>
            </a:r>
            <a:r>
              <a:rPr lang="en-US" altLang="ja-JP" sz="2800" b="1" dirty="0" smtClean="0">
                <a:solidFill>
                  <a:srgbClr val="FFFF66"/>
                </a:solidFill>
                <a:latin typeface="Franklin Gothic Medium" panose="020B0603020102020204" pitchFamily="34" charset="0"/>
                <a:cs typeface="Times New Roman" panose="02020603050405020304" pitchFamily="18" charset="0"/>
              </a:rPr>
              <a:t>1</a:t>
            </a:r>
            <a:r>
              <a:rPr lang="en-US" altLang="ja-JP" sz="3600" b="1" dirty="0" smtClean="0">
                <a:solidFill>
                  <a:srgbClr val="FFFF66"/>
                </a:solidFill>
                <a:latin typeface="Franklin Gothic Medium" panose="020B0603020102020204" pitchFamily="34" charset="0"/>
                <a:cs typeface="Times New Roman" panose="02020603050405020304" pitchFamily="18" charset="0"/>
              </a:rPr>
              <a:t>-epoxide levels in </a:t>
            </a:r>
            <a:r>
              <a:rPr lang="en-US" altLang="ja-JP" sz="3600" b="1" dirty="0">
                <a:solidFill>
                  <a:srgbClr val="FFFF66"/>
                </a:solidFill>
                <a:latin typeface="Franklin Gothic Medium" panose="020B0603020102020204" pitchFamily="34" charset="0"/>
                <a:cs typeface="Times New Roman" panose="02020603050405020304" pitchFamily="18" charset="0"/>
              </a:rPr>
              <a:t>groups A </a:t>
            </a:r>
            <a:endParaRPr lang="en-US" altLang="ja-JP" sz="3600" b="1" dirty="0" smtClean="0">
              <a:solidFill>
                <a:srgbClr val="FFFF66"/>
              </a:solidFill>
              <a:latin typeface="Franklin Gothic Medium" panose="020B0603020102020204" pitchFamily="34" charset="0"/>
              <a:cs typeface="Times New Roman" panose="02020603050405020304" pitchFamily="18" charset="0"/>
            </a:endParaRPr>
          </a:p>
          <a:p>
            <a:pPr algn="ctr"/>
            <a:r>
              <a:rPr lang="en-US" altLang="ja-JP" sz="3600" b="1" dirty="0" smtClean="0">
                <a:solidFill>
                  <a:srgbClr val="FFFF66"/>
                </a:solidFill>
                <a:latin typeface="Franklin Gothic Medium" panose="020B0603020102020204" pitchFamily="34" charset="0"/>
                <a:cs typeface="Times New Roman" panose="02020603050405020304" pitchFamily="18" charset="0"/>
              </a:rPr>
              <a:t>and </a:t>
            </a:r>
            <a:r>
              <a:rPr lang="en-US" altLang="ja-JP" sz="3600" b="1" dirty="0">
                <a:solidFill>
                  <a:srgbClr val="FFFF66"/>
                </a:solidFill>
                <a:latin typeface="Franklin Gothic Medium" panose="020B0603020102020204" pitchFamily="34" charset="0"/>
                <a:cs typeface="Times New Roman" panose="02020603050405020304" pitchFamily="18" charset="0"/>
              </a:rPr>
              <a:t>B</a:t>
            </a:r>
          </a:p>
        </p:txBody>
      </p:sp>
      <p:sp>
        <p:nvSpPr>
          <p:cNvPr id="6" name="Text Box 6"/>
          <p:cNvSpPr txBox="1">
            <a:spLocks noChangeArrowheads="1"/>
          </p:cNvSpPr>
          <p:nvPr/>
        </p:nvSpPr>
        <p:spPr bwMode="auto">
          <a:xfrm>
            <a:off x="1557390" y="5301208"/>
            <a:ext cx="1502442" cy="834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4624" tIns="47312" rIns="94624" bIns="47312">
            <a:spAutoFit/>
          </a:bodyPr>
          <a:lstStyle/>
          <a:p>
            <a:pPr algn="ctr"/>
            <a:r>
              <a:rPr lang="en-US" altLang="ja-JP" sz="2400" b="1" dirty="0">
                <a:solidFill>
                  <a:srgbClr val="FFFFCC"/>
                </a:solidFill>
                <a:latin typeface="Franklin Gothic Medium" panose="020B0603020102020204" pitchFamily="34" charset="0"/>
                <a:cs typeface="Times New Roman" panose="02020603050405020304" pitchFamily="18" charset="0"/>
              </a:rPr>
              <a:t>Before operation</a:t>
            </a:r>
          </a:p>
        </p:txBody>
      </p:sp>
      <p:sp>
        <p:nvSpPr>
          <p:cNvPr id="7" name="Text Box 10"/>
          <p:cNvSpPr txBox="1">
            <a:spLocks noChangeArrowheads="1"/>
          </p:cNvSpPr>
          <p:nvPr/>
        </p:nvSpPr>
        <p:spPr bwMode="auto">
          <a:xfrm>
            <a:off x="3995936" y="5234516"/>
            <a:ext cx="372236"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7</a:t>
            </a:r>
          </a:p>
        </p:txBody>
      </p:sp>
      <p:sp>
        <p:nvSpPr>
          <p:cNvPr id="8" name="Text Box 11"/>
          <p:cNvSpPr txBox="1">
            <a:spLocks noChangeArrowheads="1"/>
          </p:cNvSpPr>
          <p:nvPr/>
        </p:nvSpPr>
        <p:spPr bwMode="auto">
          <a:xfrm>
            <a:off x="5652120" y="5229200"/>
            <a:ext cx="551901"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14</a:t>
            </a:r>
          </a:p>
        </p:txBody>
      </p:sp>
      <p:sp>
        <p:nvSpPr>
          <p:cNvPr id="9" name="Text Box 12"/>
          <p:cNvSpPr txBox="1">
            <a:spLocks noChangeArrowheads="1"/>
          </p:cNvSpPr>
          <p:nvPr/>
        </p:nvSpPr>
        <p:spPr bwMode="auto">
          <a:xfrm>
            <a:off x="7457503" y="5229200"/>
            <a:ext cx="546322"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21</a:t>
            </a:r>
          </a:p>
        </p:txBody>
      </p:sp>
      <p:sp>
        <p:nvSpPr>
          <p:cNvPr id="10" name="Text Box 13"/>
          <p:cNvSpPr txBox="1">
            <a:spLocks noChangeArrowheads="1"/>
          </p:cNvSpPr>
          <p:nvPr/>
        </p:nvSpPr>
        <p:spPr bwMode="auto">
          <a:xfrm>
            <a:off x="3059832" y="5608671"/>
            <a:ext cx="5616893" cy="772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624" tIns="47312" rIns="94624" bIns="47312">
            <a:spAutoFit/>
          </a:bodyPr>
          <a:lstStyle/>
          <a:p>
            <a:pPr algn="ctr"/>
            <a:r>
              <a:rPr lang="en-US" altLang="ja-JP" sz="2200" b="1" dirty="0">
                <a:solidFill>
                  <a:srgbClr val="FFFFCC"/>
                </a:solidFill>
                <a:latin typeface="Franklin Gothic Medium" panose="020B0603020102020204" pitchFamily="34" charset="0"/>
                <a:cs typeface="Times New Roman" panose="02020603050405020304" pitchFamily="18" charset="0"/>
              </a:rPr>
              <a:t>Days after postoperative initiation of warfarin administration</a:t>
            </a:r>
          </a:p>
        </p:txBody>
      </p:sp>
      <p:sp>
        <p:nvSpPr>
          <p:cNvPr id="12" name="Text Box 15"/>
          <p:cNvSpPr txBox="1">
            <a:spLocks noChangeArrowheads="1"/>
          </p:cNvSpPr>
          <p:nvPr/>
        </p:nvSpPr>
        <p:spPr bwMode="auto">
          <a:xfrm>
            <a:off x="5148064" y="6368821"/>
            <a:ext cx="3635757" cy="372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1800" b="1" dirty="0">
                <a:solidFill>
                  <a:srgbClr val="FFFFCC"/>
                </a:solidFill>
                <a:latin typeface="Franklin Gothic Medium" panose="020B0603020102020204" pitchFamily="34" charset="0"/>
                <a:cs typeface="Times New Roman" panose="02020603050405020304" pitchFamily="18" charset="0"/>
              </a:rPr>
              <a:t>*</a:t>
            </a:r>
            <a:r>
              <a:rPr lang="en-US" altLang="ja-JP" sz="1800" b="1" i="1" dirty="0" smtClean="0">
                <a:solidFill>
                  <a:srgbClr val="FFFFCC"/>
                </a:solidFill>
                <a:latin typeface="Franklin Gothic Medium" panose="020B0603020102020204" pitchFamily="34" charset="0"/>
                <a:cs typeface="Times New Roman" panose="02020603050405020304" pitchFamily="18" charset="0"/>
              </a:rPr>
              <a:t>p </a:t>
            </a:r>
            <a:r>
              <a:rPr lang="en-US" altLang="ja-JP" sz="1800" b="1" dirty="0" smtClean="0">
                <a:solidFill>
                  <a:srgbClr val="FFFFCC"/>
                </a:solidFill>
                <a:latin typeface="Franklin Gothic Medium" panose="020B0603020102020204" pitchFamily="34" charset="0"/>
                <a:cs typeface="Times New Roman" panose="02020603050405020304" pitchFamily="18" charset="0"/>
              </a:rPr>
              <a:t>&lt; 0.01</a:t>
            </a:r>
            <a:r>
              <a:rPr lang="en-US" altLang="ja-JP" sz="1800" b="1" dirty="0">
                <a:solidFill>
                  <a:srgbClr val="FFFFCC"/>
                </a:solidFill>
                <a:latin typeface="Franklin Gothic Medium" panose="020B0603020102020204" pitchFamily="34" charset="0"/>
                <a:cs typeface="Times New Roman" panose="02020603050405020304" pitchFamily="18" charset="0"/>
              </a:rPr>
              <a:t>, compared with group B.</a:t>
            </a:r>
          </a:p>
        </p:txBody>
      </p:sp>
      <p:sp>
        <p:nvSpPr>
          <p:cNvPr id="13" name="Text Box 18"/>
          <p:cNvSpPr txBox="1">
            <a:spLocks noChangeArrowheads="1"/>
          </p:cNvSpPr>
          <p:nvPr/>
        </p:nvSpPr>
        <p:spPr bwMode="auto">
          <a:xfrm>
            <a:off x="827584" y="764704"/>
            <a:ext cx="1100769" cy="357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4624" tIns="47312" rIns="94624" bIns="47312">
            <a:spAutoFit/>
          </a:bodyPr>
          <a:lstStyle/>
          <a:p>
            <a:r>
              <a:rPr lang="en-US" altLang="ja-JP" sz="1700" b="1" dirty="0" smtClean="0">
                <a:latin typeface="Franklin Gothic Medium" panose="020B0603020102020204" pitchFamily="34" charset="0"/>
                <a:cs typeface="Times New Roman" panose="02020603050405020304" pitchFamily="18" charset="0"/>
              </a:rPr>
              <a:t>(</a:t>
            </a:r>
            <a:r>
              <a:rPr lang="en-US" altLang="ja-JP" sz="1700" b="1" dirty="0" err="1">
                <a:latin typeface="Franklin Gothic Medium" panose="020B0603020102020204" pitchFamily="34" charset="0"/>
                <a:cs typeface="Times New Roman" panose="02020603050405020304" pitchFamily="18" charset="0"/>
              </a:rPr>
              <a:t>ng</a:t>
            </a:r>
            <a:r>
              <a:rPr lang="en-US" altLang="ja-JP" sz="1700" b="1" dirty="0">
                <a:latin typeface="Franklin Gothic Medium" panose="020B0603020102020204" pitchFamily="34" charset="0"/>
                <a:cs typeface="Times New Roman" panose="02020603050405020304" pitchFamily="18" charset="0"/>
              </a:rPr>
              <a:t>/mL</a:t>
            </a:r>
            <a:r>
              <a:rPr lang="en-US" altLang="ja-JP" sz="1700" b="1" dirty="0" smtClean="0">
                <a:latin typeface="Franklin Gothic Medium" panose="020B0603020102020204" pitchFamily="34" charset="0"/>
                <a:cs typeface="Times New Roman" panose="02020603050405020304" pitchFamily="18" charset="0"/>
              </a:rPr>
              <a:t>)</a:t>
            </a:r>
            <a:endParaRPr lang="en-US" altLang="ja-JP" sz="1700" b="1" dirty="0">
              <a:latin typeface="Franklin Gothic Medium" panose="020B0603020102020204" pitchFamily="34" charset="0"/>
              <a:cs typeface="Times New Roman" panose="02020603050405020304" pitchFamily="18" charset="0"/>
            </a:endParaRPr>
          </a:p>
        </p:txBody>
      </p:sp>
      <p:sp>
        <p:nvSpPr>
          <p:cNvPr id="14" name="Text Box 16"/>
          <p:cNvSpPr txBox="1">
            <a:spLocks noChangeArrowheads="1"/>
          </p:cNvSpPr>
          <p:nvPr/>
        </p:nvSpPr>
        <p:spPr bwMode="auto">
          <a:xfrm>
            <a:off x="5436096" y="1196752"/>
            <a:ext cx="325748" cy="418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100" b="1" dirty="0"/>
              <a:t>*</a:t>
            </a:r>
          </a:p>
        </p:txBody>
      </p:sp>
      <p:sp>
        <p:nvSpPr>
          <p:cNvPr id="15" name="Text Box 16"/>
          <p:cNvSpPr txBox="1">
            <a:spLocks noChangeArrowheads="1"/>
          </p:cNvSpPr>
          <p:nvPr/>
        </p:nvSpPr>
        <p:spPr bwMode="auto">
          <a:xfrm>
            <a:off x="7198580" y="980728"/>
            <a:ext cx="325748" cy="418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100" b="1" dirty="0"/>
              <a:t>*</a:t>
            </a:r>
          </a:p>
        </p:txBody>
      </p:sp>
      <p:sp>
        <p:nvSpPr>
          <p:cNvPr id="16" name="テキスト ボックス 15"/>
          <p:cNvSpPr txBox="1"/>
          <p:nvPr/>
        </p:nvSpPr>
        <p:spPr>
          <a:xfrm rot="16200000">
            <a:off x="-845603" y="3014645"/>
            <a:ext cx="2943944" cy="492443"/>
          </a:xfrm>
          <a:prstGeom prst="rect">
            <a:avLst/>
          </a:prstGeom>
          <a:noFill/>
        </p:spPr>
        <p:txBody>
          <a:bodyPr wrap="square" rtlCol="0">
            <a:spAutoFit/>
          </a:bodyPr>
          <a:lstStyle/>
          <a:p>
            <a:pPr algn="ctr"/>
            <a:r>
              <a:rPr lang="en-US" altLang="ja-JP" sz="2600" b="1" dirty="0">
                <a:solidFill>
                  <a:srgbClr val="FFFFCC"/>
                </a:solidFill>
                <a:latin typeface="Franklin Gothic Medium" panose="020B0603020102020204" pitchFamily="34" charset="0"/>
                <a:cs typeface="Times New Roman" panose="02020603050405020304" pitchFamily="18" charset="0"/>
              </a:rPr>
              <a:t>VK</a:t>
            </a:r>
            <a:r>
              <a:rPr lang="en-US" altLang="ja-JP" sz="2000" b="1" dirty="0">
                <a:solidFill>
                  <a:srgbClr val="FFFFCC"/>
                </a:solidFill>
                <a:latin typeface="Franklin Gothic Medium" panose="020B0603020102020204" pitchFamily="34" charset="0"/>
                <a:cs typeface="Times New Roman" panose="02020603050405020304" pitchFamily="18" charset="0"/>
              </a:rPr>
              <a:t>1</a:t>
            </a:r>
            <a:r>
              <a:rPr lang="en-US" altLang="ja-JP" sz="2600" b="1" dirty="0">
                <a:solidFill>
                  <a:srgbClr val="FFFFCC"/>
                </a:solidFill>
                <a:latin typeface="Franklin Gothic Medium" panose="020B0603020102020204" pitchFamily="34" charset="0"/>
                <a:cs typeface="Times New Roman" panose="02020603050405020304" pitchFamily="18" charset="0"/>
              </a:rPr>
              <a:t>-epoxide </a:t>
            </a:r>
            <a:r>
              <a:rPr lang="en-US" altLang="ja-JP" sz="2600" b="1" dirty="0" smtClean="0">
                <a:solidFill>
                  <a:srgbClr val="FFFFCC"/>
                </a:solidFill>
                <a:latin typeface="Franklin Gothic Medium" panose="020B0603020102020204" pitchFamily="34" charset="0"/>
                <a:cs typeface="Times New Roman" panose="02020603050405020304" pitchFamily="18" charset="0"/>
              </a:rPr>
              <a:t>levels</a:t>
            </a:r>
            <a:endParaRPr lang="en-US" altLang="ja-JP" sz="2600" b="1" dirty="0">
              <a:solidFill>
                <a:srgbClr val="FFFFCC"/>
              </a:solidFill>
              <a:latin typeface="Franklin Gothic Medium" panose="020B0603020102020204" pitchFamily="34" charset="0"/>
              <a:cs typeface="Times New Roman" panose="02020603050405020304" pitchFamily="18" charset="0"/>
            </a:endParaRPr>
          </a:p>
        </p:txBody>
      </p:sp>
      <p:cxnSp>
        <p:nvCxnSpPr>
          <p:cNvPr id="17" name="直線コネクタ 16"/>
          <p:cNvCxnSpPr/>
          <p:nvPr/>
        </p:nvCxnSpPr>
        <p:spPr>
          <a:xfrm flipH="1">
            <a:off x="3099845" y="5661248"/>
            <a:ext cx="5576611" cy="0"/>
          </a:xfrm>
          <a:prstGeom prst="line">
            <a:avLst/>
          </a:prstGeom>
          <a:ln w="12700">
            <a:solidFill>
              <a:srgbClr val="FFFFC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841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323528" y="1052736"/>
            <a:ext cx="8819456" cy="2215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1408113">
              <a:defRPr kumimoji="1" sz="2400">
                <a:solidFill>
                  <a:schemeClr val="tx1"/>
                </a:solidFill>
                <a:latin typeface="Times New Roman" charset="0"/>
                <a:ea typeface="ＭＳ Ｐゴシック" pitchFamily="50" charset="-128"/>
              </a:defRPr>
            </a:lvl1pPr>
            <a:lvl2pPr marL="704850" defTabSz="1408113">
              <a:defRPr kumimoji="1" sz="2400">
                <a:solidFill>
                  <a:schemeClr val="tx1"/>
                </a:solidFill>
                <a:latin typeface="Times New Roman" charset="0"/>
                <a:ea typeface="ＭＳ Ｐゴシック" pitchFamily="50" charset="-128"/>
              </a:defRPr>
            </a:lvl2pPr>
            <a:lvl3pPr marL="1408113" defTabSz="1408113">
              <a:defRPr kumimoji="1" sz="2400">
                <a:solidFill>
                  <a:schemeClr val="tx1"/>
                </a:solidFill>
                <a:latin typeface="Times New Roman" charset="0"/>
                <a:ea typeface="ＭＳ Ｐゴシック" pitchFamily="50" charset="-128"/>
              </a:defRPr>
            </a:lvl3pPr>
            <a:lvl4pPr marL="2111375" defTabSz="1408113">
              <a:defRPr kumimoji="1" sz="2400">
                <a:solidFill>
                  <a:schemeClr val="tx1"/>
                </a:solidFill>
                <a:latin typeface="Times New Roman" charset="0"/>
                <a:ea typeface="ＭＳ Ｐゴシック" pitchFamily="50" charset="-128"/>
              </a:defRPr>
            </a:lvl4pPr>
            <a:lvl5pPr marL="2814638" defTabSz="1408113">
              <a:defRPr kumimoji="1" sz="2400">
                <a:solidFill>
                  <a:schemeClr val="tx1"/>
                </a:solidFill>
                <a:latin typeface="Times New Roman" charset="0"/>
                <a:ea typeface="ＭＳ Ｐゴシック" pitchFamily="50" charset="-128"/>
              </a:defRPr>
            </a:lvl5pPr>
            <a:lvl6pPr marL="3271838" defTabSz="1408113" fontAlgn="base">
              <a:spcBef>
                <a:spcPct val="0"/>
              </a:spcBef>
              <a:spcAft>
                <a:spcPct val="0"/>
              </a:spcAft>
              <a:defRPr kumimoji="1" sz="2400">
                <a:solidFill>
                  <a:schemeClr val="tx1"/>
                </a:solidFill>
                <a:latin typeface="Times New Roman" charset="0"/>
                <a:ea typeface="ＭＳ Ｐゴシック" pitchFamily="50" charset="-128"/>
              </a:defRPr>
            </a:lvl6pPr>
            <a:lvl7pPr marL="3729038" defTabSz="1408113" fontAlgn="base">
              <a:spcBef>
                <a:spcPct val="0"/>
              </a:spcBef>
              <a:spcAft>
                <a:spcPct val="0"/>
              </a:spcAft>
              <a:defRPr kumimoji="1" sz="2400">
                <a:solidFill>
                  <a:schemeClr val="tx1"/>
                </a:solidFill>
                <a:latin typeface="Times New Roman" charset="0"/>
                <a:ea typeface="ＭＳ Ｐゴシック" pitchFamily="50" charset="-128"/>
              </a:defRPr>
            </a:lvl7pPr>
            <a:lvl8pPr marL="4186238" defTabSz="1408113" fontAlgn="base">
              <a:spcBef>
                <a:spcPct val="0"/>
              </a:spcBef>
              <a:spcAft>
                <a:spcPct val="0"/>
              </a:spcAft>
              <a:defRPr kumimoji="1" sz="2400">
                <a:solidFill>
                  <a:schemeClr val="tx1"/>
                </a:solidFill>
                <a:latin typeface="Times New Roman" charset="0"/>
                <a:ea typeface="ＭＳ Ｐゴシック" pitchFamily="50" charset="-128"/>
              </a:defRPr>
            </a:lvl8pPr>
            <a:lvl9pPr marL="4643438" defTabSz="1408113" fontAlgn="base">
              <a:spcBef>
                <a:spcPct val="0"/>
              </a:spcBef>
              <a:spcAft>
                <a:spcPct val="0"/>
              </a:spcAft>
              <a:defRPr kumimoji="1" sz="2400">
                <a:solidFill>
                  <a:schemeClr val="tx1"/>
                </a:solidFill>
                <a:latin typeface="Times New Roman" charset="0"/>
                <a:ea typeface="ＭＳ Ｐゴシック" pitchFamily="50" charset="-128"/>
              </a:defRPr>
            </a:lvl9pPr>
          </a:lstStyle>
          <a:p>
            <a:pPr algn="ctr"/>
            <a:r>
              <a:rPr lang="en-US" altLang="ja-JP" sz="4600" b="1" dirty="0">
                <a:solidFill>
                  <a:srgbClr val="FFFF66"/>
                </a:solidFill>
                <a:latin typeface="Franklin Gothic Medium" panose="020B0603020102020204" pitchFamily="34" charset="0"/>
                <a:cs typeface="Courier New" panose="02070309020205020404" pitchFamily="49" charset="0"/>
              </a:rPr>
              <a:t>The relationship between vitamin K content in the body and insufficient coagulation control</a:t>
            </a:r>
            <a:r>
              <a:rPr lang="en-US" altLang="ja-JP" sz="4800" b="1" dirty="0">
                <a:solidFill>
                  <a:srgbClr val="FFFF66"/>
                </a:solidFill>
                <a:latin typeface="Franklin Gothic Medium" panose="020B0603020102020204" pitchFamily="34" charset="0"/>
                <a:cs typeface="Courier New" panose="02070309020205020404" pitchFamily="49" charset="0"/>
              </a:rPr>
              <a:t> </a:t>
            </a:r>
            <a:endParaRPr lang="ja-JP" altLang="ja-JP" sz="4800" b="1" dirty="0">
              <a:solidFill>
                <a:srgbClr val="FFFF66"/>
              </a:solidFill>
              <a:latin typeface="Franklin Gothic Medium" panose="020B0603020102020204" pitchFamily="34" charset="0"/>
              <a:cs typeface="Courier New" panose="02070309020205020404" pitchFamily="49" charset="0"/>
            </a:endParaRPr>
          </a:p>
        </p:txBody>
      </p:sp>
      <p:sp>
        <p:nvSpPr>
          <p:cNvPr id="5" name="Text Box 3"/>
          <p:cNvSpPr txBox="1">
            <a:spLocks noChangeArrowheads="1"/>
          </p:cNvSpPr>
          <p:nvPr/>
        </p:nvSpPr>
        <p:spPr bwMode="auto">
          <a:xfrm>
            <a:off x="719572" y="4012116"/>
            <a:ext cx="7668852" cy="726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0731" tIns="70366" rIns="140731" bIns="70366">
            <a:spAutoFit/>
          </a:bodyPr>
          <a:lstStyle>
            <a:lvl1pPr defTabSz="1408113">
              <a:defRPr kumimoji="1" sz="2400">
                <a:solidFill>
                  <a:schemeClr val="tx1"/>
                </a:solidFill>
                <a:latin typeface="Times New Roman" charset="0"/>
                <a:ea typeface="ＭＳ Ｐゴシック" pitchFamily="50" charset="-128"/>
              </a:defRPr>
            </a:lvl1pPr>
            <a:lvl2pPr marL="704850" defTabSz="1408113">
              <a:defRPr kumimoji="1" sz="2400">
                <a:solidFill>
                  <a:schemeClr val="tx1"/>
                </a:solidFill>
                <a:latin typeface="Times New Roman" charset="0"/>
                <a:ea typeface="ＭＳ Ｐゴシック" pitchFamily="50" charset="-128"/>
              </a:defRPr>
            </a:lvl2pPr>
            <a:lvl3pPr marL="1408113" defTabSz="1408113">
              <a:defRPr kumimoji="1" sz="2400">
                <a:solidFill>
                  <a:schemeClr val="tx1"/>
                </a:solidFill>
                <a:latin typeface="Times New Roman" charset="0"/>
                <a:ea typeface="ＭＳ Ｐゴシック" pitchFamily="50" charset="-128"/>
              </a:defRPr>
            </a:lvl3pPr>
            <a:lvl4pPr marL="2111375" defTabSz="1408113">
              <a:defRPr kumimoji="1" sz="2400">
                <a:solidFill>
                  <a:schemeClr val="tx1"/>
                </a:solidFill>
                <a:latin typeface="Times New Roman" charset="0"/>
                <a:ea typeface="ＭＳ Ｐゴシック" pitchFamily="50" charset="-128"/>
              </a:defRPr>
            </a:lvl4pPr>
            <a:lvl5pPr marL="2814638" defTabSz="1408113">
              <a:defRPr kumimoji="1" sz="2400">
                <a:solidFill>
                  <a:schemeClr val="tx1"/>
                </a:solidFill>
                <a:latin typeface="Times New Roman" charset="0"/>
                <a:ea typeface="ＭＳ Ｐゴシック" pitchFamily="50" charset="-128"/>
              </a:defRPr>
            </a:lvl5pPr>
            <a:lvl6pPr marL="3271838" defTabSz="1408113" fontAlgn="base">
              <a:spcBef>
                <a:spcPct val="0"/>
              </a:spcBef>
              <a:spcAft>
                <a:spcPct val="0"/>
              </a:spcAft>
              <a:defRPr kumimoji="1" sz="2400">
                <a:solidFill>
                  <a:schemeClr val="tx1"/>
                </a:solidFill>
                <a:latin typeface="Times New Roman" charset="0"/>
                <a:ea typeface="ＭＳ Ｐゴシック" pitchFamily="50" charset="-128"/>
              </a:defRPr>
            </a:lvl6pPr>
            <a:lvl7pPr marL="3729038" defTabSz="1408113" fontAlgn="base">
              <a:spcBef>
                <a:spcPct val="0"/>
              </a:spcBef>
              <a:spcAft>
                <a:spcPct val="0"/>
              </a:spcAft>
              <a:defRPr kumimoji="1" sz="2400">
                <a:solidFill>
                  <a:schemeClr val="tx1"/>
                </a:solidFill>
                <a:latin typeface="Times New Roman" charset="0"/>
                <a:ea typeface="ＭＳ Ｐゴシック" pitchFamily="50" charset="-128"/>
              </a:defRPr>
            </a:lvl7pPr>
            <a:lvl8pPr marL="4186238" defTabSz="1408113" fontAlgn="base">
              <a:spcBef>
                <a:spcPct val="0"/>
              </a:spcBef>
              <a:spcAft>
                <a:spcPct val="0"/>
              </a:spcAft>
              <a:defRPr kumimoji="1" sz="2400">
                <a:solidFill>
                  <a:schemeClr val="tx1"/>
                </a:solidFill>
                <a:latin typeface="Times New Roman" charset="0"/>
                <a:ea typeface="ＭＳ Ｐゴシック" pitchFamily="50" charset="-128"/>
              </a:defRPr>
            </a:lvl8pPr>
            <a:lvl9pPr marL="4643438" defTabSz="1408113" fontAlgn="base">
              <a:spcBef>
                <a:spcPct val="0"/>
              </a:spcBef>
              <a:spcAft>
                <a:spcPct val="0"/>
              </a:spcAft>
              <a:defRPr kumimoji="1" sz="2400">
                <a:solidFill>
                  <a:schemeClr val="tx1"/>
                </a:solidFill>
                <a:latin typeface="Times New Roman" charset="0"/>
                <a:ea typeface="ＭＳ Ｐゴシック" pitchFamily="50" charset="-128"/>
              </a:defRPr>
            </a:lvl9pPr>
          </a:lstStyle>
          <a:p>
            <a:pPr algn="ctr"/>
            <a:r>
              <a:rPr lang="en-US" altLang="ja-JP" sz="3800" b="1" dirty="0">
                <a:solidFill>
                  <a:srgbClr val="FFFF66"/>
                </a:solidFill>
                <a:latin typeface="Franklin Gothic Medium" panose="020B0603020102020204" pitchFamily="34" charset="0"/>
              </a:rPr>
              <a:t>Kazuo </a:t>
            </a:r>
            <a:r>
              <a:rPr lang="en-US" altLang="ja-JP" sz="3800" b="1" dirty="0" smtClean="0">
                <a:solidFill>
                  <a:srgbClr val="FFFF66"/>
                </a:solidFill>
                <a:latin typeface="Franklin Gothic Medium" panose="020B0603020102020204" pitchFamily="34" charset="0"/>
              </a:rPr>
              <a:t>Nakamura</a:t>
            </a:r>
            <a:endParaRPr lang="ja-JP" altLang="ja-JP" sz="3800" b="1" dirty="0">
              <a:solidFill>
                <a:srgbClr val="FFFF66"/>
              </a:solidFill>
              <a:latin typeface="Franklin Gothic Medium" panose="020B0603020102020204" pitchFamily="34" charset="0"/>
            </a:endParaRPr>
          </a:p>
        </p:txBody>
      </p:sp>
      <p:sp>
        <p:nvSpPr>
          <p:cNvPr id="6" name="Text Box 4"/>
          <p:cNvSpPr txBox="1">
            <a:spLocks noChangeArrowheads="1"/>
          </p:cNvSpPr>
          <p:nvPr/>
        </p:nvSpPr>
        <p:spPr bwMode="auto">
          <a:xfrm>
            <a:off x="323528" y="4965144"/>
            <a:ext cx="8460432" cy="726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0731" tIns="70366" rIns="140731" bIns="70366">
            <a:spAutoFit/>
          </a:bodyPr>
          <a:lstStyle>
            <a:lvl1pPr defTabSz="1408113">
              <a:defRPr kumimoji="1" sz="2400">
                <a:solidFill>
                  <a:schemeClr val="tx1"/>
                </a:solidFill>
                <a:latin typeface="Times New Roman" charset="0"/>
                <a:ea typeface="ＭＳ Ｐゴシック" pitchFamily="50" charset="-128"/>
              </a:defRPr>
            </a:lvl1pPr>
            <a:lvl2pPr marL="704850" defTabSz="1408113">
              <a:defRPr kumimoji="1" sz="2400">
                <a:solidFill>
                  <a:schemeClr val="tx1"/>
                </a:solidFill>
                <a:latin typeface="Times New Roman" charset="0"/>
                <a:ea typeface="ＭＳ Ｐゴシック" pitchFamily="50" charset="-128"/>
              </a:defRPr>
            </a:lvl2pPr>
            <a:lvl3pPr marL="1408113" defTabSz="1408113">
              <a:defRPr kumimoji="1" sz="2400">
                <a:solidFill>
                  <a:schemeClr val="tx1"/>
                </a:solidFill>
                <a:latin typeface="Times New Roman" charset="0"/>
                <a:ea typeface="ＭＳ Ｐゴシック" pitchFamily="50" charset="-128"/>
              </a:defRPr>
            </a:lvl3pPr>
            <a:lvl4pPr marL="2111375" defTabSz="1408113">
              <a:defRPr kumimoji="1" sz="2400">
                <a:solidFill>
                  <a:schemeClr val="tx1"/>
                </a:solidFill>
                <a:latin typeface="Times New Roman" charset="0"/>
                <a:ea typeface="ＭＳ Ｐゴシック" pitchFamily="50" charset="-128"/>
              </a:defRPr>
            </a:lvl4pPr>
            <a:lvl5pPr marL="2814638" defTabSz="1408113">
              <a:defRPr kumimoji="1" sz="2400">
                <a:solidFill>
                  <a:schemeClr val="tx1"/>
                </a:solidFill>
                <a:latin typeface="Times New Roman" charset="0"/>
                <a:ea typeface="ＭＳ Ｐゴシック" pitchFamily="50" charset="-128"/>
              </a:defRPr>
            </a:lvl5pPr>
            <a:lvl6pPr marL="3271838" defTabSz="1408113" fontAlgn="base">
              <a:spcBef>
                <a:spcPct val="0"/>
              </a:spcBef>
              <a:spcAft>
                <a:spcPct val="0"/>
              </a:spcAft>
              <a:defRPr kumimoji="1" sz="2400">
                <a:solidFill>
                  <a:schemeClr val="tx1"/>
                </a:solidFill>
                <a:latin typeface="Times New Roman" charset="0"/>
                <a:ea typeface="ＭＳ Ｐゴシック" pitchFamily="50" charset="-128"/>
              </a:defRPr>
            </a:lvl6pPr>
            <a:lvl7pPr marL="3729038" defTabSz="1408113" fontAlgn="base">
              <a:spcBef>
                <a:spcPct val="0"/>
              </a:spcBef>
              <a:spcAft>
                <a:spcPct val="0"/>
              </a:spcAft>
              <a:defRPr kumimoji="1" sz="2400">
                <a:solidFill>
                  <a:schemeClr val="tx1"/>
                </a:solidFill>
                <a:latin typeface="Times New Roman" charset="0"/>
                <a:ea typeface="ＭＳ Ｐゴシック" pitchFamily="50" charset="-128"/>
              </a:defRPr>
            </a:lvl7pPr>
            <a:lvl8pPr marL="4186238" defTabSz="1408113" fontAlgn="base">
              <a:spcBef>
                <a:spcPct val="0"/>
              </a:spcBef>
              <a:spcAft>
                <a:spcPct val="0"/>
              </a:spcAft>
              <a:defRPr kumimoji="1" sz="2400">
                <a:solidFill>
                  <a:schemeClr val="tx1"/>
                </a:solidFill>
                <a:latin typeface="Times New Roman" charset="0"/>
                <a:ea typeface="ＭＳ Ｐゴシック" pitchFamily="50" charset="-128"/>
              </a:defRPr>
            </a:lvl8pPr>
            <a:lvl9pPr marL="4643438" defTabSz="1408113" fontAlgn="base">
              <a:spcBef>
                <a:spcPct val="0"/>
              </a:spcBef>
              <a:spcAft>
                <a:spcPct val="0"/>
              </a:spcAft>
              <a:defRPr kumimoji="1" sz="2400">
                <a:solidFill>
                  <a:schemeClr val="tx1"/>
                </a:solidFill>
                <a:latin typeface="Times New Roman" charset="0"/>
                <a:ea typeface="ＭＳ Ｐゴシック" pitchFamily="50" charset="-128"/>
              </a:defRPr>
            </a:lvl9pPr>
          </a:lstStyle>
          <a:p>
            <a:pPr algn="ctr"/>
            <a:r>
              <a:rPr lang="en-US" altLang="ja-JP" sz="3800" b="1" dirty="0" smtClean="0">
                <a:solidFill>
                  <a:srgbClr val="FFFF66"/>
                </a:solidFill>
                <a:latin typeface="Franklin Gothic Medium" panose="020B0603020102020204" pitchFamily="34" charset="0"/>
              </a:rPr>
              <a:t>Nihon </a:t>
            </a:r>
            <a:r>
              <a:rPr lang="en-US" altLang="ja-JP" sz="3800" b="1" dirty="0">
                <a:solidFill>
                  <a:srgbClr val="FFFF66"/>
                </a:solidFill>
                <a:latin typeface="Franklin Gothic Medium" panose="020B0603020102020204" pitchFamily="34" charset="0"/>
              </a:rPr>
              <a:t>Pharmaceutical University, </a:t>
            </a:r>
            <a:r>
              <a:rPr lang="en-US" altLang="ja-JP" sz="3800" b="1" dirty="0" smtClean="0">
                <a:solidFill>
                  <a:srgbClr val="FFFF66"/>
                </a:solidFill>
                <a:latin typeface="Franklin Gothic Medium" panose="020B0603020102020204" pitchFamily="34" charset="0"/>
              </a:rPr>
              <a:t>Japan</a:t>
            </a:r>
            <a:endParaRPr lang="ja-JP" altLang="ja-JP" sz="3800" b="1" dirty="0">
              <a:solidFill>
                <a:srgbClr val="FFFF66"/>
              </a:solidFill>
              <a:latin typeface="Franklin Gothic Medium" panose="020B0603020102020204"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960" y="-10778"/>
            <a:ext cx="8242076" cy="1004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76590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7597" y="1121862"/>
            <a:ext cx="7705125" cy="4251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107504" y="116632"/>
            <a:ext cx="8928992" cy="646331"/>
          </a:xfrm>
          <a:prstGeom prst="rect">
            <a:avLst/>
          </a:prstGeom>
          <a:noFill/>
        </p:spPr>
        <p:txBody>
          <a:bodyPr wrap="square" rtlCol="0">
            <a:spAutoFit/>
          </a:bodyPr>
          <a:lstStyle/>
          <a:p>
            <a:pPr algn="ctr"/>
            <a:r>
              <a:rPr lang="en-US" altLang="ja-JP" sz="3600" b="1" dirty="0" smtClean="0">
                <a:solidFill>
                  <a:srgbClr val="FFFF66"/>
                </a:solidFill>
                <a:latin typeface="Franklin Gothic Medium" panose="020B0603020102020204" pitchFamily="34" charset="0"/>
                <a:cs typeface="Times New Roman" panose="02020603050405020304" pitchFamily="18" charset="0"/>
              </a:rPr>
              <a:t>Changes </a:t>
            </a:r>
            <a:r>
              <a:rPr lang="en-US" altLang="ja-JP" sz="3600" b="1" dirty="0">
                <a:solidFill>
                  <a:srgbClr val="FFFF66"/>
                </a:solidFill>
                <a:latin typeface="Franklin Gothic Medium" panose="020B0603020102020204" pitchFamily="34" charset="0"/>
                <a:cs typeface="Times New Roman" panose="02020603050405020304" pitchFamily="18" charset="0"/>
              </a:rPr>
              <a:t>in </a:t>
            </a:r>
            <a:r>
              <a:rPr lang="en-US" altLang="ja-JP" sz="3600" b="1" dirty="0" smtClean="0">
                <a:solidFill>
                  <a:srgbClr val="FFFF66"/>
                </a:solidFill>
                <a:latin typeface="Franklin Gothic Medium" panose="020B0603020102020204" pitchFamily="34" charset="0"/>
                <a:cs typeface="Times New Roman" panose="02020603050405020304" pitchFamily="18" charset="0"/>
              </a:rPr>
              <a:t>PIVKA-II levels in </a:t>
            </a:r>
            <a:r>
              <a:rPr lang="en-US" altLang="ja-JP" sz="3600" b="1" dirty="0">
                <a:solidFill>
                  <a:srgbClr val="FFFF66"/>
                </a:solidFill>
                <a:latin typeface="Franklin Gothic Medium" panose="020B0603020102020204" pitchFamily="34" charset="0"/>
                <a:cs typeface="Times New Roman" panose="02020603050405020304" pitchFamily="18" charset="0"/>
              </a:rPr>
              <a:t>groups A </a:t>
            </a:r>
            <a:r>
              <a:rPr lang="en-US" altLang="ja-JP" sz="3600" b="1" dirty="0" smtClean="0">
                <a:solidFill>
                  <a:srgbClr val="FFFF66"/>
                </a:solidFill>
                <a:latin typeface="Franklin Gothic Medium" panose="020B0603020102020204" pitchFamily="34" charset="0"/>
                <a:cs typeface="Times New Roman" panose="02020603050405020304" pitchFamily="18" charset="0"/>
              </a:rPr>
              <a:t>and </a:t>
            </a:r>
            <a:r>
              <a:rPr lang="en-US" altLang="ja-JP" sz="3600" b="1" dirty="0">
                <a:solidFill>
                  <a:srgbClr val="FFFF66"/>
                </a:solidFill>
                <a:latin typeface="Franklin Gothic Medium" panose="020B0603020102020204" pitchFamily="34" charset="0"/>
                <a:cs typeface="Times New Roman" panose="02020603050405020304" pitchFamily="18" charset="0"/>
              </a:rPr>
              <a:t>B</a:t>
            </a:r>
          </a:p>
        </p:txBody>
      </p:sp>
      <p:sp>
        <p:nvSpPr>
          <p:cNvPr id="6" name="Text Box 6"/>
          <p:cNvSpPr txBox="1">
            <a:spLocks noChangeArrowheads="1"/>
          </p:cNvSpPr>
          <p:nvPr/>
        </p:nvSpPr>
        <p:spPr bwMode="auto">
          <a:xfrm>
            <a:off x="1453387" y="5301208"/>
            <a:ext cx="1502442" cy="834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4624" tIns="47312" rIns="94624" bIns="47312">
            <a:spAutoFit/>
          </a:bodyPr>
          <a:lstStyle/>
          <a:p>
            <a:pPr algn="ctr"/>
            <a:r>
              <a:rPr lang="en-US" altLang="ja-JP" sz="2400" b="1" dirty="0">
                <a:solidFill>
                  <a:srgbClr val="FFFFCC"/>
                </a:solidFill>
                <a:latin typeface="Franklin Gothic Medium" panose="020B0603020102020204" pitchFamily="34" charset="0"/>
                <a:cs typeface="Times New Roman" panose="02020603050405020304" pitchFamily="18" charset="0"/>
              </a:rPr>
              <a:t>Before operation</a:t>
            </a:r>
          </a:p>
        </p:txBody>
      </p:sp>
      <p:sp>
        <p:nvSpPr>
          <p:cNvPr id="7" name="Text Box 10"/>
          <p:cNvSpPr txBox="1">
            <a:spLocks noChangeArrowheads="1"/>
          </p:cNvSpPr>
          <p:nvPr/>
        </p:nvSpPr>
        <p:spPr bwMode="auto">
          <a:xfrm>
            <a:off x="3891933" y="5234516"/>
            <a:ext cx="372236"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7</a:t>
            </a:r>
          </a:p>
        </p:txBody>
      </p:sp>
      <p:sp>
        <p:nvSpPr>
          <p:cNvPr id="8" name="Text Box 11"/>
          <p:cNvSpPr txBox="1">
            <a:spLocks noChangeArrowheads="1"/>
          </p:cNvSpPr>
          <p:nvPr/>
        </p:nvSpPr>
        <p:spPr bwMode="auto">
          <a:xfrm>
            <a:off x="5548117" y="5229200"/>
            <a:ext cx="551901"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14</a:t>
            </a:r>
          </a:p>
        </p:txBody>
      </p:sp>
      <p:sp>
        <p:nvSpPr>
          <p:cNvPr id="9" name="Text Box 12"/>
          <p:cNvSpPr txBox="1">
            <a:spLocks noChangeArrowheads="1"/>
          </p:cNvSpPr>
          <p:nvPr/>
        </p:nvSpPr>
        <p:spPr bwMode="auto">
          <a:xfrm>
            <a:off x="7353500" y="5229200"/>
            <a:ext cx="546322"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21</a:t>
            </a:r>
          </a:p>
        </p:txBody>
      </p:sp>
      <p:sp>
        <p:nvSpPr>
          <p:cNvPr id="10" name="Text Box 13"/>
          <p:cNvSpPr txBox="1">
            <a:spLocks noChangeArrowheads="1"/>
          </p:cNvSpPr>
          <p:nvPr/>
        </p:nvSpPr>
        <p:spPr bwMode="auto">
          <a:xfrm>
            <a:off x="2955829" y="5608671"/>
            <a:ext cx="5616893" cy="772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624" tIns="47312" rIns="94624" bIns="47312">
            <a:spAutoFit/>
          </a:bodyPr>
          <a:lstStyle/>
          <a:p>
            <a:pPr algn="ctr"/>
            <a:r>
              <a:rPr lang="en-US" altLang="ja-JP" sz="2200" b="1" dirty="0">
                <a:solidFill>
                  <a:srgbClr val="FFFFCC"/>
                </a:solidFill>
                <a:latin typeface="Franklin Gothic Medium" panose="020B0603020102020204" pitchFamily="34" charset="0"/>
                <a:cs typeface="Times New Roman" panose="02020603050405020304" pitchFamily="18" charset="0"/>
              </a:rPr>
              <a:t>Days after postoperative initiation of warfarin administration</a:t>
            </a:r>
          </a:p>
        </p:txBody>
      </p:sp>
      <p:sp>
        <p:nvSpPr>
          <p:cNvPr id="12" name="Text Box 15"/>
          <p:cNvSpPr txBox="1">
            <a:spLocks noChangeArrowheads="1"/>
          </p:cNvSpPr>
          <p:nvPr/>
        </p:nvSpPr>
        <p:spPr bwMode="auto">
          <a:xfrm>
            <a:off x="5076056" y="6368821"/>
            <a:ext cx="3635757" cy="372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1800" b="1" dirty="0">
                <a:solidFill>
                  <a:srgbClr val="FFFFCC"/>
                </a:solidFill>
                <a:latin typeface="Franklin Gothic Medium" panose="020B0603020102020204" pitchFamily="34" charset="0"/>
                <a:cs typeface="Times New Roman" panose="02020603050405020304" pitchFamily="18" charset="0"/>
              </a:rPr>
              <a:t>*</a:t>
            </a:r>
            <a:r>
              <a:rPr lang="en-US" altLang="ja-JP" sz="1800" b="1" i="1" dirty="0" smtClean="0">
                <a:solidFill>
                  <a:srgbClr val="FFFFCC"/>
                </a:solidFill>
                <a:latin typeface="Franklin Gothic Medium" panose="020B0603020102020204" pitchFamily="34" charset="0"/>
                <a:cs typeface="Times New Roman" panose="02020603050405020304" pitchFamily="18" charset="0"/>
              </a:rPr>
              <a:t>p </a:t>
            </a:r>
            <a:r>
              <a:rPr lang="en-US" altLang="ja-JP" sz="1800" b="1" dirty="0" smtClean="0">
                <a:solidFill>
                  <a:srgbClr val="FFFFCC"/>
                </a:solidFill>
                <a:latin typeface="Franklin Gothic Medium" panose="020B0603020102020204" pitchFamily="34" charset="0"/>
                <a:cs typeface="Times New Roman" panose="02020603050405020304" pitchFamily="18" charset="0"/>
              </a:rPr>
              <a:t>&lt; 0.01</a:t>
            </a:r>
            <a:r>
              <a:rPr lang="en-US" altLang="ja-JP" sz="1800" b="1" dirty="0">
                <a:solidFill>
                  <a:srgbClr val="FFFFCC"/>
                </a:solidFill>
                <a:latin typeface="Franklin Gothic Medium" panose="020B0603020102020204" pitchFamily="34" charset="0"/>
                <a:cs typeface="Times New Roman" panose="02020603050405020304" pitchFamily="18" charset="0"/>
              </a:rPr>
              <a:t>, compared with group B.</a:t>
            </a:r>
          </a:p>
        </p:txBody>
      </p:sp>
      <p:sp>
        <p:nvSpPr>
          <p:cNvPr id="13" name="Text Box 18"/>
          <p:cNvSpPr txBox="1">
            <a:spLocks noChangeArrowheads="1"/>
          </p:cNvSpPr>
          <p:nvPr/>
        </p:nvSpPr>
        <p:spPr bwMode="auto">
          <a:xfrm>
            <a:off x="723581" y="764704"/>
            <a:ext cx="1100769" cy="357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4624" tIns="47312" rIns="94624" bIns="47312">
            <a:spAutoFit/>
          </a:bodyPr>
          <a:lstStyle/>
          <a:p>
            <a:r>
              <a:rPr lang="en-US" altLang="ja-JP" sz="1700" b="1" dirty="0" smtClean="0">
                <a:latin typeface="Franklin Gothic Medium" panose="020B0603020102020204" pitchFamily="34" charset="0"/>
                <a:cs typeface="Times New Roman" panose="02020603050405020304" pitchFamily="18" charset="0"/>
              </a:rPr>
              <a:t>(AU/mL)</a:t>
            </a:r>
            <a:endParaRPr lang="en-US" altLang="ja-JP" sz="1700" b="1" dirty="0">
              <a:latin typeface="Franklin Gothic Medium" panose="020B0603020102020204" pitchFamily="34" charset="0"/>
              <a:cs typeface="Times New Roman" panose="02020603050405020304" pitchFamily="18" charset="0"/>
            </a:endParaRPr>
          </a:p>
        </p:txBody>
      </p:sp>
      <p:sp>
        <p:nvSpPr>
          <p:cNvPr id="14" name="Text Box 16"/>
          <p:cNvSpPr txBox="1">
            <a:spLocks noChangeArrowheads="1"/>
          </p:cNvSpPr>
          <p:nvPr/>
        </p:nvSpPr>
        <p:spPr bwMode="auto">
          <a:xfrm>
            <a:off x="5404101" y="3298319"/>
            <a:ext cx="325748" cy="418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100" b="1" dirty="0"/>
              <a:t>*</a:t>
            </a:r>
          </a:p>
        </p:txBody>
      </p:sp>
      <p:sp>
        <p:nvSpPr>
          <p:cNvPr id="15" name="Text Box 16"/>
          <p:cNvSpPr txBox="1">
            <a:spLocks noChangeArrowheads="1"/>
          </p:cNvSpPr>
          <p:nvPr/>
        </p:nvSpPr>
        <p:spPr bwMode="auto">
          <a:xfrm>
            <a:off x="3603901" y="4162415"/>
            <a:ext cx="325748" cy="418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100" b="1" dirty="0"/>
              <a:t>*</a:t>
            </a:r>
          </a:p>
        </p:txBody>
      </p:sp>
      <p:sp>
        <p:nvSpPr>
          <p:cNvPr id="16" name="テキスト ボックス 15"/>
          <p:cNvSpPr txBox="1"/>
          <p:nvPr/>
        </p:nvSpPr>
        <p:spPr>
          <a:xfrm rot="16200000">
            <a:off x="-837908" y="3006951"/>
            <a:ext cx="2943944" cy="492443"/>
          </a:xfrm>
          <a:prstGeom prst="rect">
            <a:avLst/>
          </a:prstGeom>
          <a:noFill/>
        </p:spPr>
        <p:txBody>
          <a:bodyPr wrap="square" rtlCol="0">
            <a:spAutoFit/>
          </a:bodyPr>
          <a:lstStyle/>
          <a:p>
            <a:pPr algn="ctr"/>
            <a:r>
              <a:rPr lang="en-US" altLang="ja-JP" sz="2600" b="1" dirty="0" smtClean="0">
                <a:solidFill>
                  <a:srgbClr val="FFFFCC"/>
                </a:solidFill>
                <a:latin typeface="Franklin Gothic Medium" panose="020B0603020102020204" pitchFamily="34" charset="0"/>
                <a:cs typeface="Times New Roman" panose="02020603050405020304" pitchFamily="18" charset="0"/>
              </a:rPr>
              <a:t>PIVKA II levels</a:t>
            </a:r>
            <a:endParaRPr lang="en-US" altLang="ja-JP" sz="2600" b="1" dirty="0">
              <a:solidFill>
                <a:srgbClr val="FFFFCC"/>
              </a:solidFill>
              <a:latin typeface="Franklin Gothic Medium" panose="020B0603020102020204" pitchFamily="34" charset="0"/>
              <a:cs typeface="Times New Roman" panose="02020603050405020304" pitchFamily="18" charset="0"/>
            </a:endParaRPr>
          </a:p>
        </p:txBody>
      </p:sp>
      <p:cxnSp>
        <p:nvCxnSpPr>
          <p:cNvPr id="17" name="直線コネクタ 16"/>
          <p:cNvCxnSpPr/>
          <p:nvPr/>
        </p:nvCxnSpPr>
        <p:spPr>
          <a:xfrm flipH="1">
            <a:off x="2987824" y="5661248"/>
            <a:ext cx="5576611" cy="0"/>
          </a:xfrm>
          <a:prstGeom prst="line">
            <a:avLst/>
          </a:prstGeom>
          <a:ln w="12700">
            <a:solidFill>
              <a:srgbClr val="FFFFC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9389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124744"/>
            <a:ext cx="7627463"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テキスト ボックス 4"/>
          <p:cNvSpPr txBox="1"/>
          <p:nvPr/>
        </p:nvSpPr>
        <p:spPr>
          <a:xfrm>
            <a:off x="107504" y="116632"/>
            <a:ext cx="8928992" cy="646331"/>
          </a:xfrm>
          <a:prstGeom prst="rect">
            <a:avLst/>
          </a:prstGeom>
          <a:noFill/>
        </p:spPr>
        <p:txBody>
          <a:bodyPr wrap="square" rtlCol="0">
            <a:spAutoFit/>
          </a:bodyPr>
          <a:lstStyle/>
          <a:p>
            <a:pPr algn="ctr"/>
            <a:r>
              <a:rPr lang="en-US" altLang="ja-JP" sz="3600" b="1" dirty="0" smtClean="0">
                <a:solidFill>
                  <a:srgbClr val="FFFF66"/>
                </a:solidFill>
                <a:latin typeface="Franklin Gothic Medium" panose="020B0603020102020204" pitchFamily="34" charset="0"/>
                <a:cs typeface="Times New Roman" panose="02020603050405020304" pitchFamily="18" charset="0"/>
              </a:rPr>
              <a:t>Changes </a:t>
            </a:r>
            <a:r>
              <a:rPr lang="en-US" altLang="ja-JP" sz="3600" b="1" dirty="0">
                <a:solidFill>
                  <a:srgbClr val="FFFF66"/>
                </a:solidFill>
                <a:latin typeface="Franklin Gothic Medium" panose="020B0603020102020204" pitchFamily="34" charset="0"/>
                <a:cs typeface="Times New Roman" panose="02020603050405020304" pitchFamily="18" charset="0"/>
              </a:rPr>
              <a:t>in </a:t>
            </a:r>
            <a:r>
              <a:rPr lang="en-US" altLang="ja-JP" sz="3600" dirty="0">
                <a:solidFill>
                  <a:srgbClr val="FFFF66"/>
                </a:solidFill>
                <a:latin typeface="Franklin Gothic Medium" panose="020B0603020102020204" pitchFamily="34" charset="0"/>
              </a:rPr>
              <a:t>F</a:t>
            </a:r>
            <a:r>
              <a:rPr lang="en-US" altLang="ja-JP" sz="3600" b="1" baseline="-25000" dirty="0">
                <a:solidFill>
                  <a:srgbClr val="FFFF66"/>
                </a:solidFill>
                <a:latin typeface="Franklin Gothic Medium" panose="020B0603020102020204" pitchFamily="34" charset="0"/>
              </a:rPr>
              <a:t>1+2</a:t>
            </a:r>
            <a:r>
              <a:rPr lang="en-US" altLang="ja-JP" sz="3600" dirty="0">
                <a:solidFill>
                  <a:srgbClr val="FFFF66"/>
                </a:solidFill>
                <a:latin typeface="Franklin Gothic Medium" panose="020B0603020102020204" pitchFamily="34" charset="0"/>
              </a:rPr>
              <a:t> </a:t>
            </a:r>
            <a:r>
              <a:rPr lang="en-US" altLang="ja-JP" sz="3600" b="1" dirty="0">
                <a:solidFill>
                  <a:srgbClr val="FFFF66"/>
                </a:solidFill>
                <a:latin typeface="Franklin Gothic Medium" panose="020B0603020102020204" pitchFamily="34" charset="0"/>
              </a:rPr>
              <a:t>levels</a:t>
            </a:r>
            <a:r>
              <a:rPr lang="en-US" altLang="ja-JP" sz="3600" b="1" dirty="0" smtClean="0">
                <a:solidFill>
                  <a:srgbClr val="FFFF66"/>
                </a:solidFill>
                <a:latin typeface="Franklin Gothic Medium" panose="020B0603020102020204" pitchFamily="34" charset="0"/>
                <a:cs typeface="Times New Roman" panose="02020603050405020304" pitchFamily="18" charset="0"/>
              </a:rPr>
              <a:t> in </a:t>
            </a:r>
            <a:r>
              <a:rPr lang="en-US" altLang="ja-JP" sz="3600" b="1" dirty="0">
                <a:solidFill>
                  <a:srgbClr val="FFFF66"/>
                </a:solidFill>
                <a:latin typeface="Franklin Gothic Medium" panose="020B0603020102020204" pitchFamily="34" charset="0"/>
                <a:cs typeface="Times New Roman" panose="02020603050405020304" pitchFamily="18" charset="0"/>
              </a:rPr>
              <a:t>groups A </a:t>
            </a:r>
            <a:r>
              <a:rPr lang="en-US" altLang="ja-JP" sz="3600" b="1" dirty="0" smtClean="0">
                <a:solidFill>
                  <a:srgbClr val="FFFF66"/>
                </a:solidFill>
                <a:latin typeface="Franklin Gothic Medium" panose="020B0603020102020204" pitchFamily="34" charset="0"/>
                <a:cs typeface="Times New Roman" panose="02020603050405020304" pitchFamily="18" charset="0"/>
              </a:rPr>
              <a:t>and </a:t>
            </a:r>
            <a:r>
              <a:rPr lang="en-US" altLang="ja-JP" sz="3600" b="1" dirty="0">
                <a:solidFill>
                  <a:srgbClr val="FFFF66"/>
                </a:solidFill>
                <a:latin typeface="Franklin Gothic Medium" panose="020B0603020102020204" pitchFamily="34" charset="0"/>
                <a:cs typeface="Times New Roman" panose="02020603050405020304" pitchFamily="18" charset="0"/>
              </a:rPr>
              <a:t>B</a:t>
            </a:r>
          </a:p>
        </p:txBody>
      </p:sp>
      <p:sp>
        <p:nvSpPr>
          <p:cNvPr id="6" name="Text Box 6"/>
          <p:cNvSpPr txBox="1">
            <a:spLocks noChangeArrowheads="1"/>
          </p:cNvSpPr>
          <p:nvPr/>
        </p:nvSpPr>
        <p:spPr bwMode="auto">
          <a:xfrm>
            <a:off x="1453387" y="5301208"/>
            <a:ext cx="1502442" cy="834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4624" tIns="47312" rIns="94624" bIns="47312">
            <a:spAutoFit/>
          </a:bodyPr>
          <a:lstStyle/>
          <a:p>
            <a:pPr algn="ctr"/>
            <a:r>
              <a:rPr lang="en-US" altLang="ja-JP" sz="2400" b="1" dirty="0">
                <a:solidFill>
                  <a:srgbClr val="FFFFCC"/>
                </a:solidFill>
                <a:latin typeface="Franklin Gothic Medium" panose="020B0603020102020204" pitchFamily="34" charset="0"/>
                <a:cs typeface="Times New Roman" panose="02020603050405020304" pitchFamily="18" charset="0"/>
              </a:rPr>
              <a:t>Before operation</a:t>
            </a:r>
          </a:p>
        </p:txBody>
      </p:sp>
      <p:sp>
        <p:nvSpPr>
          <p:cNvPr id="7" name="Text Box 10"/>
          <p:cNvSpPr txBox="1">
            <a:spLocks noChangeArrowheads="1"/>
          </p:cNvSpPr>
          <p:nvPr/>
        </p:nvSpPr>
        <p:spPr bwMode="auto">
          <a:xfrm>
            <a:off x="3891933" y="5234516"/>
            <a:ext cx="372236"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7</a:t>
            </a:r>
          </a:p>
        </p:txBody>
      </p:sp>
      <p:sp>
        <p:nvSpPr>
          <p:cNvPr id="8" name="Text Box 11"/>
          <p:cNvSpPr txBox="1">
            <a:spLocks noChangeArrowheads="1"/>
          </p:cNvSpPr>
          <p:nvPr/>
        </p:nvSpPr>
        <p:spPr bwMode="auto">
          <a:xfrm>
            <a:off x="5548117" y="5229200"/>
            <a:ext cx="551901"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14</a:t>
            </a:r>
          </a:p>
        </p:txBody>
      </p:sp>
      <p:sp>
        <p:nvSpPr>
          <p:cNvPr id="9" name="Text Box 12"/>
          <p:cNvSpPr txBox="1">
            <a:spLocks noChangeArrowheads="1"/>
          </p:cNvSpPr>
          <p:nvPr/>
        </p:nvSpPr>
        <p:spPr bwMode="auto">
          <a:xfrm>
            <a:off x="7353500" y="5229200"/>
            <a:ext cx="546322" cy="464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400" b="1" dirty="0">
                <a:solidFill>
                  <a:srgbClr val="FFFFCC"/>
                </a:solidFill>
                <a:latin typeface="Franklin Gothic Medium" panose="020B0603020102020204" pitchFamily="34" charset="0"/>
                <a:cs typeface="Times New Roman" panose="02020603050405020304" pitchFamily="18" charset="0"/>
              </a:rPr>
              <a:t>21</a:t>
            </a:r>
          </a:p>
        </p:txBody>
      </p:sp>
      <p:sp>
        <p:nvSpPr>
          <p:cNvPr id="10" name="Text Box 13"/>
          <p:cNvSpPr txBox="1">
            <a:spLocks noChangeArrowheads="1"/>
          </p:cNvSpPr>
          <p:nvPr/>
        </p:nvSpPr>
        <p:spPr bwMode="auto">
          <a:xfrm>
            <a:off x="2955829" y="5608671"/>
            <a:ext cx="5616893" cy="772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4624" tIns="47312" rIns="94624" bIns="47312">
            <a:spAutoFit/>
          </a:bodyPr>
          <a:lstStyle/>
          <a:p>
            <a:pPr algn="ctr"/>
            <a:r>
              <a:rPr lang="en-US" altLang="ja-JP" sz="2200" b="1" dirty="0">
                <a:solidFill>
                  <a:srgbClr val="FFFFCC"/>
                </a:solidFill>
                <a:latin typeface="Franklin Gothic Medium" panose="020B0603020102020204" pitchFamily="34" charset="0"/>
                <a:cs typeface="Times New Roman" panose="02020603050405020304" pitchFamily="18" charset="0"/>
              </a:rPr>
              <a:t>Days after postoperative initiation of warfarin administration</a:t>
            </a:r>
          </a:p>
        </p:txBody>
      </p:sp>
      <p:sp>
        <p:nvSpPr>
          <p:cNvPr id="12" name="Text Box 15"/>
          <p:cNvSpPr txBox="1">
            <a:spLocks noChangeArrowheads="1"/>
          </p:cNvSpPr>
          <p:nvPr/>
        </p:nvSpPr>
        <p:spPr bwMode="auto">
          <a:xfrm>
            <a:off x="5076056" y="6368821"/>
            <a:ext cx="3635757" cy="372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1800" b="1" dirty="0">
                <a:solidFill>
                  <a:srgbClr val="FFFFCC"/>
                </a:solidFill>
                <a:latin typeface="Franklin Gothic Medium" panose="020B0603020102020204" pitchFamily="34" charset="0"/>
                <a:cs typeface="Times New Roman" panose="02020603050405020304" pitchFamily="18" charset="0"/>
              </a:rPr>
              <a:t>*</a:t>
            </a:r>
            <a:r>
              <a:rPr lang="en-US" altLang="ja-JP" sz="1800" b="1" i="1" dirty="0" smtClean="0">
                <a:solidFill>
                  <a:srgbClr val="FFFFCC"/>
                </a:solidFill>
                <a:latin typeface="Franklin Gothic Medium" panose="020B0603020102020204" pitchFamily="34" charset="0"/>
                <a:cs typeface="Times New Roman" panose="02020603050405020304" pitchFamily="18" charset="0"/>
              </a:rPr>
              <a:t>p </a:t>
            </a:r>
            <a:r>
              <a:rPr lang="en-US" altLang="ja-JP" sz="1800" b="1" dirty="0" smtClean="0">
                <a:solidFill>
                  <a:srgbClr val="FFFFCC"/>
                </a:solidFill>
                <a:latin typeface="Franklin Gothic Medium" panose="020B0603020102020204" pitchFamily="34" charset="0"/>
                <a:cs typeface="Times New Roman" panose="02020603050405020304" pitchFamily="18" charset="0"/>
              </a:rPr>
              <a:t>&lt; 0.01</a:t>
            </a:r>
            <a:r>
              <a:rPr lang="en-US" altLang="ja-JP" sz="1800" b="1" dirty="0">
                <a:solidFill>
                  <a:srgbClr val="FFFFCC"/>
                </a:solidFill>
                <a:latin typeface="Franklin Gothic Medium" panose="020B0603020102020204" pitchFamily="34" charset="0"/>
                <a:cs typeface="Times New Roman" panose="02020603050405020304" pitchFamily="18" charset="0"/>
              </a:rPr>
              <a:t>, compared with group B.</a:t>
            </a:r>
          </a:p>
        </p:txBody>
      </p:sp>
      <p:sp>
        <p:nvSpPr>
          <p:cNvPr id="13" name="Text Box 18"/>
          <p:cNvSpPr txBox="1">
            <a:spLocks noChangeArrowheads="1"/>
          </p:cNvSpPr>
          <p:nvPr/>
        </p:nvSpPr>
        <p:spPr bwMode="auto">
          <a:xfrm>
            <a:off x="723581" y="764704"/>
            <a:ext cx="1100769" cy="3571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4624" tIns="47312" rIns="94624" bIns="47312">
            <a:spAutoFit/>
          </a:bodyPr>
          <a:lstStyle/>
          <a:p>
            <a:r>
              <a:rPr lang="en-US" altLang="ja-JP" sz="1700" b="1" dirty="0" smtClean="0">
                <a:latin typeface="Franklin Gothic Medium" panose="020B0603020102020204" pitchFamily="34" charset="0"/>
                <a:cs typeface="Times New Roman" panose="02020603050405020304" pitchFamily="18" charset="0"/>
              </a:rPr>
              <a:t>(</a:t>
            </a:r>
            <a:r>
              <a:rPr lang="en-US" altLang="ja-JP" sz="1700" b="1" dirty="0" err="1">
                <a:latin typeface="Franklin Gothic Medium" panose="020B0603020102020204" pitchFamily="34" charset="0"/>
                <a:cs typeface="Times New Roman" panose="02020603050405020304" pitchFamily="18" charset="0"/>
              </a:rPr>
              <a:t>ng</a:t>
            </a:r>
            <a:r>
              <a:rPr lang="en-US" altLang="ja-JP" sz="1700" b="1" dirty="0">
                <a:latin typeface="Franklin Gothic Medium" panose="020B0603020102020204" pitchFamily="34" charset="0"/>
                <a:cs typeface="Times New Roman" panose="02020603050405020304" pitchFamily="18" charset="0"/>
              </a:rPr>
              <a:t>/mL</a:t>
            </a:r>
            <a:r>
              <a:rPr lang="en-US" altLang="ja-JP" sz="1700" b="1" dirty="0" smtClean="0">
                <a:latin typeface="Franklin Gothic Medium" panose="020B0603020102020204" pitchFamily="34" charset="0"/>
                <a:cs typeface="Times New Roman" panose="02020603050405020304" pitchFamily="18" charset="0"/>
              </a:rPr>
              <a:t>)</a:t>
            </a:r>
            <a:endParaRPr lang="en-US" altLang="ja-JP" sz="1700" b="1" dirty="0">
              <a:latin typeface="Franklin Gothic Medium" panose="020B0603020102020204" pitchFamily="34" charset="0"/>
              <a:cs typeface="Times New Roman" panose="02020603050405020304" pitchFamily="18" charset="0"/>
            </a:endParaRPr>
          </a:p>
        </p:txBody>
      </p:sp>
      <p:sp>
        <p:nvSpPr>
          <p:cNvPr id="14" name="Text Box 16"/>
          <p:cNvSpPr txBox="1">
            <a:spLocks noChangeArrowheads="1"/>
          </p:cNvSpPr>
          <p:nvPr/>
        </p:nvSpPr>
        <p:spPr bwMode="auto">
          <a:xfrm>
            <a:off x="5398380" y="1138079"/>
            <a:ext cx="325748" cy="418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100" b="1" dirty="0"/>
              <a:t>*</a:t>
            </a:r>
          </a:p>
        </p:txBody>
      </p:sp>
      <p:sp>
        <p:nvSpPr>
          <p:cNvPr id="15" name="Text Box 16"/>
          <p:cNvSpPr txBox="1">
            <a:spLocks noChangeArrowheads="1"/>
          </p:cNvSpPr>
          <p:nvPr/>
        </p:nvSpPr>
        <p:spPr bwMode="auto">
          <a:xfrm>
            <a:off x="7126572" y="2434223"/>
            <a:ext cx="325748" cy="418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4624" tIns="47312" rIns="94624" bIns="47312">
            <a:spAutoFit/>
          </a:bodyPr>
          <a:lstStyle/>
          <a:p>
            <a:r>
              <a:rPr lang="en-US" altLang="ja-JP" sz="2100" b="1" dirty="0"/>
              <a:t>*</a:t>
            </a:r>
          </a:p>
        </p:txBody>
      </p:sp>
      <p:sp>
        <p:nvSpPr>
          <p:cNvPr id="16" name="テキスト ボックス 15"/>
          <p:cNvSpPr txBox="1"/>
          <p:nvPr/>
        </p:nvSpPr>
        <p:spPr>
          <a:xfrm rot="16200000">
            <a:off x="-845603" y="2927248"/>
            <a:ext cx="2943944" cy="492443"/>
          </a:xfrm>
          <a:prstGeom prst="rect">
            <a:avLst/>
          </a:prstGeom>
          <a:noFill/>
        </p:spPr>
        <p:txBody>
          <a:bodyPr wrap="square" rtlCol="0">
            <a:spAutoFit/>
          </a:bodyPr>
          <a:lstStyle/>
          <a:p>
            <a:pPr algn="ctr"/>
            <a:r>
              <a:rPr lang="en-US" altLang="ja-JP" sz="2600" b="1" dirty="0">
                <a:solidFill>
                  <a:srgbClr val="FFFFCC"/>
                </a:solidFill>
                <a:latin typeface="Franklin Gothic Medium" panose="020B0603020102020204" pitchFamily="34" charset="0"/>
              </a:rPr>
              <a:t>F</a:t>
            </a:r>
            <a:r>
              <a:rPr lang="en-US" altLang="ja-JP" sz="2600" b="1" baseline="-25000" dirty="0">
                <a:solidFill>
                  <a:srgbClr val="FFFFCC"/>
                </a:solidFill>
                <a:latin typeface="Franklin Gothic Medium" panose="020B0603020102020204" pitchFamily="34" charset="0"/>
              </a:rPr>
              <a:t>1+2</a:t>
            </a:r>
            <a:r>
              <a:rPr lang="en-US" altLang="ja-JP" sz="2600" b="1" dirty="0">
                <a:solidFill>
                  <a:srgbClr val="FFFFCC"/>
                </a:solidFill>
                <a:latin typeface="Franklin Gothic Medium" panose="020B0603020102020204" pitchFamily="34" charset="0"/>
              </a:rPr>
              <a:t> levels</a:t>
            </a:r>
            <a:endParaRPr lang="en-US" altLang="ja-JP" sz="2600" b="1" dirty="0">
              <a:solidFill>
                <a:srgbClr val="FFFFCC"/>
              </a:solidFill>
              <a:latin typeface="Franklin Gothic Medium" panose="020B0603020102020204" pitchFamily="34" charset="0"/>
              <a:cs typeface="Times New Roman" panose="02020603050405020304" pitchFamily="18" charset="0"/>
            </a:endParaRPr>
          </a:p>
        </p:txBody>
      </p:sp>
      <p:cxnSp>
        <p:nvCxnSpPr>
          <p:cNvPr id="18" name="直線コネクタ 17"/>
          <p:cNvCxnSpPr/>
          <p:nvPr/>
        </p:nvCxnSpPr>
        <p:spPr>
          <a:xfrm flipH="1">
            <a:off x="2987824" y="5661248"/>
            <a:ext cx="5576611" cy="0"/>
          </a:xfrm>
          <a:prstGeom prst="line">
            <a:avLst/>
          </a:prstGeom>
          <a:ln w="12700">
            <a:solidFill>
              <a:srgbClr val="FFFFC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5552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7504" y="103178"/>
            <a:ext cx="8856984" cy="733534"/>
          </a:xfrm>
          <a:prstGeom prst="rect">
            <a:avLst/>
          </a:prstGeom>
          <a:noFill/>
        </p:spPr>
        <p:txBody>
          <a:bodyPr wrap="square" rtlCol="0">
            <a:spAutoFit/>
          </a:bodyPr>
          <a:lstStyle/>
          <a:p>
            <a:pPr algn="ctr">
              <a:lnSpc>
                <a:spcPts val="5000"/>
              </a:lnSpc>
            </a:pPr>
            <a:r>
              <a:rPr lang="en-US" altLang="ja-JP" sz="4600" b="1" dirty="0">
                <a:latin typeface="Franklin Gothic Medium" panose="020B0603020102020204" pitchFamily="34" charset="0"/>
                <a:cs typeface="Times New Roman" panose="02020603050405020304" pitchFamily="18" charset="0"/>
              </a:rPr>
              <a:t>Discussion</a:t>
            </a:r>
            <a:endParaRPr lang="ja-JP" altLang="ja-JP" sz="4600" b="1" dirty="0">
              <a:latin typeface="Franklin Gothic Medium" panose="020B0603020102020204" pitchFamily="34" charset="0"/>
              <a:cs typeface="Times New Roman" panose="02020603050405020304" pitchFamily="18" charset="0"/>
            </a:endParaRPr>
          </a:p>
        </p:txBody>
      </p:sp>
      <p:sp>
        <p:nvSpPr>
          <p:cNvPr id="5" name="Rectangle 4"/>
          <p:cNvSpPr txBox="1">
            <a:spLocks noChangeArrowheads="1"/>
          </p:cNvSpPr>
          <p:nvPr/>
        </p:nvSpPr>
        <p:spPr>
          <a:xfrm>
            <a:off x="179512" y="764704"/>
            <a:ext cx="8712968" cy="5949280"/>
          </a:xfrm>
          <a:prstGeom prst="rect">
            <a:avLst/>
          </a:prstGeom>
          <a:noFill/>
          <a:ln/>
        </p:spPr>
        <p:txBody>
          <a:bodyPr vert="horz" lIns="94624" tIns="47312" rIns="94624" bIns="47312"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4200"/>
              </a:lnSpc>
              <a:buNone/>
            </a:pPr>
            <a:r>
              <a:rPr lang="en-US" altLang="ja-JP" sz="3400" b="1" dirty="0">
                <a:solidFill>
                  <a:srgbClr val="FFFF66"/>
                </a:solidFill>
                <a:latin typeface="Franklin Gothic Medium" panose="020B0603020102020204" pitchFamily="34" charset="0"/>
                <a:cs typeface="Times New Roman" panose="02020603050405020304" pitchFamily="18" charset="0"/>
              </a:rPr>
              <a:t>In this study, no thrombosis developed in any patient during postoperative anticoagulant therapy. We predicted that the VK cycle would be inhibited by warfarin so that much lower levels of VK</a:t>
            </a:r>
            <a:r>
              <a:rPr lang="en-US" altLang="ja-JP" sz="3400" b="1" baseline="-25000" dirty="0">
                <a:solidFill>
                  <a:srgbClr val="FFFF66"/>
                </a:solidFill>
                <a:latin typeface="Franklin Gothic Medium" panose="020B0603020102020204" pitchFamily="34" charset="0"/>
                <a:cs typeface="Times New Roman" panose="02020603050405020304" pitchFamily="18" charset="0"/>
              </a:rPr>
              <a:t>1</a:t>
            </a:r>
            <a:r>
              <a:rPr lang="en-US" altLang="ja-JP" sz="3400" b="1" dirty="0">
                <a:solidFill>
                  <a:srgbClr val="FFFF66"/>
                </a:solidFill>
                <a:latin typeface="Franklin Gothic Medium" panose="020B0603020102020204" pitchFamily="34" charset="0"/>
                <a:cs typeface="Times New Roman" panose="02020603050405020304" pitchFamily="18" charset="0"/>
              </a:rPr>
              <a:t> could be obtained (Nakamura, 1994). When PT-INR values on the 7th day in group A were below the therapeutic range, plasma levels of VK</a:t>
            </a:r>
            <a:r>
              <a:rPr lang="en-US" altLang="ja-JP" sz="3400" b="1" baseline="-25000" dirty="0">
                <a:solidFill>
                  <a:srgbClr val="FFFF66"/>
                </a:solidFill>
                <a:latin typeface="Franklin Gothic Medium" panose="020B0603020102020204" pitchFamily="34" charset="0"/>
                <a:cs typeface="Times New Roman" panose="02020603050405020304" pitchFamily="18" charset="0"/>
              </a:rPr>
              <a:t>1</a:t>
            </a:r>
            <a:r>
              <a:rPr lang="en-US" altLang="ja-JP" sz="3400" b="1" dirty="0">
                <a:solidFill>
                  <a:srgbClr val="FFFF66"/>
                </a:solidFill>
                <a:latin typeface="Franklin Gothic Medium" panose="020B0603020102020204" pitchFamily="34" charset="0"/>
                <a:cs typeface="Times New Roman" panose="02020603050405020304" pitchFamily="18" charset="0"/>
              </a:rPr>
              <a:t> were significantly higher than those in group B. Our data suggest that the VK content in group A may have been more abundant than in group B. </a:t>
            </a:r>
            <a:endParaRPr lang="en-US" altLang="ja-JP" sz="3400" b="1" dirty="0" smtClean="0">
              <a:solidFill>
                <a:srgbClr val="FFFF66"/>
              </a:solidFill>
              <a:latin typeface="Franklin Gothic Medium" panose="020B0603020102020204" pitchFamily="34" charset="0"/>
              <a:cs typeface="Times New Roman" panose="02020603050405020304" pitchFamily="18" charset="0"/>
            </a:endParaRPr>
          </a:p>
        </p:txBody>
      </p:sp>
    </p:spTree>
    <p:extLst>
      <p:ext uri="{BB962C8B-B14F-4D97-AF65-F5344CB8AC3E}">
        <p14:creationId xmlns:p14="http://schemas.microsoft.com/office/powerpoint/2010/main" val="3652603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a:spLocks noChangeArrowheads="1"/>
          </p:cNvSpPr>
          <p:nvPr/>
        </p:nvSpPr>
        <p:spPr>
          <a:xfrm>
            <a:off x="323528" y="476672"/>
            <a:ext cx="8496944" cy="5976664"/>
          </a:xfrm>
          <a:prstGeom prst="rect">
            <a:avLst/>
          </a:prstGeom>
          <a:noFill/>
          <a:ln/>
        </p:spPr>
        <p:txBody>
          <a:bodyPr vert="horz" lIns="94624" tIns="47312" rIns="94624" bIns="47312"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4200"/>
              </a:lnSpc>
              <a:buNone/>
            </a:pPr>
            <a:r>
              <a:rPr lang="en-US" altLang="ja-JP" sz="3400" b="1" dirty="0" smtClean="0">
                <a:solidFill>
                  <a:srgbClr val="FFFF66"/>
                </a:solidFill>
                <a:latin typeface="Franklin Gothic Medium" panose="020B0603020102020204" pitchFamily="34" charset="0"/>
                <a:cs typeface="Times New Roman" panose="02020603050405020304" pitchFamily="18" charset="0"/>
              </a:rPr>
              <a:t>Consequently</a:t>
            </a:r>
            <a:r>
              <a:rPr lang="en-US" altLang="ja-JP" sz="3400" b="1" dirty="0">
                <a:solidFill>
                  <a:srgbClr val="FFFF66"/>
                </a:solidFill>
                <a:latin typeface="Franklin Gothic Medium" panose="020B0603020102020204" pitchFamily="34" charset="0"/>
                <a:cs typeface="Times New Roman" panose="02020603050405020304" pitchFamily="18" charset="0"/>
              </a:rPr>
              <a:t>, the inhibitory effects of warfarin on the vitamin K cycle in group A may have been insufficient, leading to a greater production of protein C antigen in comparison with group B. Plasma levels of VK</a:t>
            </a:r>
            <a:r>
              <a:rPr lang="en-US" altLang="ja-JP" sz="3400" b="1" baseline="-25000" dirty="0">
                <a:solidFill>
                  <a:srgbClr val="FFFF66"/>
                </a:solidFill>
                <a:latin typeface="Franklin Gothic Medium" panose="020B0603020102020204" pitchFamily="34" charset="0"/>
                <a:cs typeface="Times New Roman" panose="02020603050405020304" pitchFamily="18" charset="0"/>
              </a:rPr>
              <a:t>1</a:t>
            </a:r>
            <a:r>
              <a:rPr lang="en-US" altLang="ja-JP" sz="3400" b="1" dirty="0">
                <a:solidFill>
                  <a:srgbClr val="FFFF66"/>
                </a:solidFill>
                <a:latin typeface="Franklin Gothic Medium" panose="020B0603020102020204" pitchFamily="34" charset="0"/>
                <a:cs typeface="Times New Roman" panose="02020603050405020304" pitchFamily="18" charset="0"/>
              </a:rPr>
              <a:t>-epoxide on 21st day in group A were double those in group B. These results may be also related with an abundant VK</a:t>
            </a:r>
            <a:r>
              <a:rPr lang="en-US" altLang="ja-JP" sz="3400" b="1" baseline="-25000" dirty="0">
                <a:solidFill>
                  <a:srgbClr val="FFFF66"/>
                </a:solidFill>
                <a:latin typeface="Franklin Gothic Medium" panose="020B0603020102020204" pitchFamily="34" charset="0"/>
                <a:cs typeface="Times New Roman" panose="02020603050405020304" pitchFamily="18" charset="0"/>
              </a:rPr>
              <a:t>1</a:t>
            </a:r>
            <a:r>
              <a:rPr lang="en-US" altLang="ja-JP" sz="3400" b="1" dirty="0">
                <a:solidFill>
                  <a:srgbClr val="FFFF66"/>
                </a:solidFill>
                <a:latin typeface="Franklin Gothic Medium" panose="020B0603020102020204" pitchFamily="34" charset="0"/>
                <a:cs typeface="Times New Roman" panose="02020603050405020304" pitchFamily="18" charset="0"/>
              </a:rPr>
              <a:t> content in the bodies of patients in group A. In contrast, in group A the plasma levels of PIVKA-II on the 7th day were extremely low. </a:t>
            </a:r>
            <a:endParaRPr lang="ja-JP" altLang="ja-JP" sz="3400" b="1" dirty="0">
              <a:solidFill>
                <a:srgbClr val="FFFF66"/>
              </a:solidFill>
              <a:latin typeface="Franklin Gothic Medium" panose="020B0603020102020204" pitchFamily="34" charset="0"/>
              <a:cs typeface="Times New Roman" panose="02020603050405020304" pitchFamily="18" charset="0"/>
            </a:endParaRPr>
          </a:p>
        </p:txBody>
      </p:sp>
    </p:spTree>
    <p:extLst>
      <p:ext uri="{BB962C8B-B14F-4D97-AF65-F5344CB8AC3E}">
        <p14:creationId xmlns:p14="http://schemas.microsoft.com/office/powerpoint/2010/main" val="3425376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a:spLocks noChangeArrowheads="1"/>
          </p:cNvSpPr>
          <p:nvPr/>
        </p:nvSpPr>
        <p:spPr>
          <a:xfrm>
            <a:off x="323528" y="620688"/>
            <a:ext cx="8424936" cy="4248472"/>
          </a:xfrm>
          <a:prstGeom prst="rect">
            <a:avLst/>
          </a:prstGeom>
          <a:noFill/>
          <a:ln/>
        </p:spPr>
        <p:txBody>
          <a:bodyPr vert="horz" lIns="94624" tIns="47312" rIns="94624" bIns="47312"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just">
              <a:lnSpc>
                <a:spcPts val="4000"/>
              </a:lnSpc>
              <a:buNone/>
            </a:pPr>
            <a:r>
              <a:rPr lang="en-US" altLang="ja-JP" sz="3400" b="1" dirty="0">
                <a:solidFill>
                  <a:srgbClr val="FFFF66"/>
                </a:solidFill>
                <a:latin typeface="Franklin Gothic Medium" panose="020B0603020102020204" pitchFamily="34" charset="0"/>
                <a:cs typeface="Times New Roman" panose="02020603050405020304" pitchFamily="18" charset="0"/>
              </a:rPr>
              <a:t>These results may reflect an inadequate effect of warfarin on the vitamin K cycle by the 7th day. </a:t>
            </a:r>
            <a:r>
              <a:rPr lang="en-US" altLang="ja-JP" sz="3400" b="1" dirty="0" smtClean="0">
                <a:solidFill>
                  <a:srgbClr val="FFFF66"/>
                </a:solidFill>
                <a:latin typeface="Franklin Gothic Medium" panose="020B0603020102020204" pitchFamily="34" charset="0"/>
                <a:cs typeface="Times New Roman" panose="02020603050405020304" pitchFamily="18" charset="0"/>
              </a:rPr>
              <a:t>On </a:t>
            </a:r>
            <a:r>
              <a:rPr lang="en-US" altLang="ja-JP" sz="3400" b="1" dirty="0">
                <a:solidFill>
                  <a:srgbClr val="FFFF66"/>
                </a:solidFill>
                <a:latin typeface="Franklin Gothic Medium" panose="020B0603020102020204" pitchFamily="34" charset="0"/>
                <a:cs typeface="Times New Roman" panose="02020603050405020304" pitchFamily="18" charset="0"/>
              </a:rPr>
              <a:t>the 14th day, plasma levels of TAT were significantly higher in group A than in group B, suggesting that the risk of thrombosis may be increased on the 14th day after the initiation of warfarin administration</a:t>
            </a:r>
            <a:r>
              <a:rPr lang="en-US" altLang="ja-JP" sz="3400" b="1" dirty="0" smtClean="0">
                <a:solidFill>
                  <a:srgbClr val="FFFF66"/>
                </a:solidFill>
                <a:latin typeface="Franklin Gothic Medium" panose="020B0603020102020204" pitchFamily="34" charset="0"/>
                <a:cs typeface="Times New Roman" panose="02020603050405020304" pitchFamily="18" charset="0"/>
              </a:rPr>
              <a:t>.</a:t>
            </a:r>
            <a:r>
              <a:rPr lang="en-US" altLang="ja-JP" sz="3400" b="1" dirty="0">
                <a:solidFill>
                  <a:srgbClr val="FFFF66"/>
                </a:solidFill>
                <a:latin typeface="Franklin Gothic Medium" panose="020B0603020102020204" pitchFamily="34" charset="0"/>
                <a:cs typeface="Times New Roman" panose="02020603050405020304" pitchFamily="18" charset="0"/>
              </a:rPr>
              <a:t> </a:t>
            </a:r>
            <a:endParaRPr lang="ja-JP" altLang="ja-JP" sz="3400" b="1" dirty="0">
              <a:solidFill>
                <a:srgbClr val="FFFF66"/>
              </a:solidFill>
              <a:latin typeface="Franklin Gothic Medium" panose="020B0603020102020204" pitchFamily="34" charset="0"/>
              <a:cs typeface="Times New Roman" panose="02020603050405020304" pitchFamily="18" charset="0"/>
            </a:endParaRPr>
          </a:p>
        </p:txBody>
      </p:sp>
    </p:spTree>
    <p:extLst>
      <p:ext uri="{BB962C8B-B14F-4D97-AF65-F5344CB8AC3E}">
        <p14:creationId xmlns:p14="http://schemas.microsoft.com/office/powerpoint/2010/main" val="24309605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4"/>
          <p:cNvSpPr txBox="1">
            <a:spLocks noChangeArrowheads="1"/>
          </p:cNvSpPr>
          <p:nvPr/>
        </p:nvSpPr>
        <p:spPr>
          <a:xfrm>
            <a:off x="395536" y="1196752"/>
            <a:ext cx="8280920" cy="5184576"/>
          </a:xfrm>
          <a:prstGeom prst="rect">
            <a:avLst/>
          </a:prstGeom>
          <a:noFill/>
          <a:ln/>
        </p:spPr>
        <p:txBody>
          <a:bodyPr vert="horz" lIns="94624" tIns="47312" rIns="94624" bIns="47312"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just">
              <a:lnSpc>
                <a:spcPts val="4400"/>
              </a:lnSpc>
              <a:buNone/>
            </a:pPr>
            <a:r>
              <a:rPr lang="en-US" altLang="ja-JP" sz="4000" b="1" dirty="0" smtClean="0">
                <a:solidFill>
                  <a:srgbClr val="FFFF66"/>
                </a:solidFill>
                <a:latin typeface="Franklin Gothic Medium" panose="020B0603020102020204" pitchFamily="34" charset="0"/>
                <a:cs typeface="Times New Roman" panose="02020603050405020304" pitchFamily="18" charset="0"/>
              </a:rPr>
              <a:t>The </a:t>
            </a:r>
            <a:r>
              <a:rPr lang="en-US" altLang="ja-JP" sz="4000" b="1" dirty="0">
                <a:solidFill>
                  <a:srgbClr val="FFFF66"/>
                </a:solidFill>
                <a:latin typeface="Franklin Gothic Medium" panose="020B0603020102020204" pitchFamily="34" charset="0"/>
                <a:cs typeface="Times New Roman" panose="02020603050405020304" pitchFamily="18" charset="0"/>
              </a:rPr>
              <a:t>inhibition of the vitamin K cycle may be inadequate in patients who receive warfarin in a dosage of 5 mg/day or more </a:t>
            </a:r>
            <a:r>
              <a:rPr lang="en-US" altLang="ja-JP" sz="4000" b="1" dirty="0" smtClean="0">
                <a:solidFill>
                  <a:srgbClr val="FFFF66"/>
                </a:solidFill>
                <a:latin typeface="Franklin Gothic Medium" panose="020B0603020102020204" pitchFamily="34" charset="0"/>
                <a:cs typeface="Times New Roman" panose="02020603050405020304" pitchFamily="18" charset="0"/>
              </a:rPr>
              <a:t>owing </a:t>
            </a:r>
            <a:r>
              <a:rPr lang="en-US" altLang="ja-JP" sz="4000" b="1" dirty="0">
                <a:solidFill>
                  <a:srgbClr val="FFFF66"/>
                </a:solidFill>
                <a:latin typeface="Franklin Gothic Medium" panose="020B0603020102020204" pitchFamily="34" charset="0"/>
                <a:cs typeface="Times New Roman" panose="02020603050405020304" pitchFamily="18" charset="0"/>
              </a:rPr>
              <a:t>to the abundance of vitamin K in the body. Therefore, these patients may be at a greater risk of postoperative thrombosis after valve replacement surgery. </a:t>
            </a:r>
            <a:endParaRPr lang="ja-JP" altLang="ja-JP" sz="4000" b="1" dirty="0">
              <a:solidFill>
                <a:srgbClr val="FFFF66"/>
              </a:solidFill>
              <a:latin typeface="Franklin Gothic Medium" panose="020B0603020102020204" pitchFamily="34" charset="0"/>
              <a:cs typeface="Times New Roman" panose="02020603050405020304" pitchFamily="18" charset="0"/>
            </a:endParaRPr>
          </a:p>
        </p:txBody>
      </p:sp>
      <p:sp>
        <p:nvSpPr>
          <p:cNvPr id="3" name="テキスト ボックス 2"/>
          <p:cNvSpPr txBox="1"/>
          <p:nvPr/>
        </p:nvSpPr>
        <p:spPr>
          <a:xfrm>
            <a:off x="395536" y="260648"/>
            <a:ext cx="8208912" cy="707886"/>
          </a:xfrm>
          <a:prstGeom prst="rect">
            <a:avLst/>
          </a:prstGeom>
          <a:noFill/>
        </p:spPr>
        <p:txBody>
          <a:bodyPr wrap="square" rtlCol="0">
            <a:spAutoFit/>
          </a:bodyPr>
          <a:lstStyle/>
          <a:p>
            <a:pPr algn="ctr">
              <a:lnSpc>
                <a:spcPts val="4800"/>
              </a:lnSpc>
            </a:pPr>
            <a:r>
              <a:rPr lang="en-US" altLang="ja-JP" sz="4600" b="1" dirty="0">
                <a:latin typeface="Franklin Gothic Medium" panose="020B0603020102020204" pitchFamily="34" charset="0"/>
                <a:cs typeface="Times New Roman" panose="02020603050405020304" pitchFamily="18" charset="0"/>
              </a:rPr>
              <a:t>Conclusion</a:t>
            </a:r>
          </a:p>
        </p:txBody>
      </p:sp>
    </p:spTree>
    <p:extLst>
      <p:ext uri="{BB962C8B-B14F-4D97-AF65-F5344CB8AC3E}">
        <p14:creationId xmlns:p14="http://schemas.microsoft.com/office/powerpoint/2010/main" val="42587532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a:gradFill flip="none" rotWithShape="1">
            <a:gsLst>
              <a:gs pos="0">
                <a:srgbClr val="B8A6A6">
                  <a:tint val="66000"/>
                  <a:satMod val="160000"/>
                </a:srgbClr>
              </a:gs>
              <a:gs pos="50000">
                <a:srgbClr val="B8A6A6">
                  <a:tint val="44500"/>
                  <a:satMod val="160000"/>
                </a:srgbClr>
              </a:gs>
              <a:gs pos="100000">
                <a:srgbClr val="B8A6A6">
                  <a:tint val="23500"/>
                  <a:satMod val="160000"/>
                </a:srgbClr>
              </a:gs>
            </a:gsLst>
            <a:lin ang="16200000" scaled="1"/>
            <a:tileRect/>
          </a:gradFill>
          <a:ln>
            <a:solidFill>
              <a:srgbClr val="B8A6A6"/>
            </a:solidFill>
          </a:ln>
        </p:spPr>
        <p:style>
          <a:lnRef idx="1">
            <a:schemeClr val="accent1"/>
          </a:lnRef>
          <a:fillRef idx="3">
            <a:schemeClr val="accent1"/>
          </a:fillRef>
          <a:effectRef idx="2">
            <a:schemeClr val="accent1"/>
          </a:effectRef>
          <a:fontRef idx="minor">
            <a:schemeClr val="lt1"/>
          </a:fontRef>
        </p:style>
        <p:txBody>
          <a:bodyPr anchor="ctr">
            <a:normAutofit fontScale="8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solidFill>
                  <a:srgbClr val="8C0000"/>
                </a:solidFill>
              </a:rPr>
              <a:t>Clinical Pharmacology &amp; Biopharmaceutics</a:t>
            </a:r>
            <a:br>
              <a:rPr lang="en-US" dirty="0" smtClean="0">
                <a:solidFill>
                  <a:srgbClr val="8C0000"/>
                </a:solidFill>
              </a:rPr>
            </a:br>
            <a:r>
              <a:rPr lang="en-US" dirty="0" smtClean="0">
                <a:solidFill>
                  <a:srgbClr val="8C0000"/>
                </a:solidFill>
              </a:rPr>
              <a:t>Related Journals</a:t>
            </a:r>
            <a:endParaRPr lang="en-US" dirty="0">
              <a:solidFill>
                <a:srgbClr val="8C0000"/>
              </a:solidFill>
            </a:endParaRPr>
          </a:p>
        </p:txBody>
      </p:sp>
      <p:sp>
        <p:nvSpPr>
          <p:cNvPr id="7" name="Vertical Scroll 6"/>
          <p:cNvSpPr/>
          <p:nvPr/>
        </p:nvSpPr>
        <p:spPr>
          <a:xfrm>
            <a:off x="-82550" y="1471613"/>
            <a:ext cx="5864225" cy="5486400"/>
          </a:xfrm>
          <a:prstGeom prst="verticalScroll">
            <a:avLst/>
          </a:prstGeom>
          <a:solidFill>
            <a:srgbClr val="B8A6A6"/>
          </a:solidFill>
          <a:ln>
            <a:solidFill>
              <a:srgbClr val="B8A6A6"/>
            </a:solidFill>
          </a:ln>
        </p:spPr>
        <p:style>
          <a:lnRef idx="2">
            <a:schemeClr val="accent3"/>
          </a:lnRef>
          <a:fillRef idx="1">
            <a:schemeClr val="lt1"/>
          </a:fillRef>
          <a:effectRef idx="0">
            <a:schemeClr val="accent3"/>
          </a:effectRef>
          <a:fontRef idx="minor">
            <a:schemeClr val="dk1"/>
          </a:fontRef>
        </p:style>
        <p:txBody>
          <a:bodyPr anchor="ctr"/>
          <a:lstStyle/>
          <a:p>
            <a:pPr marL="342900" indent="-342900">
              <a:buFont typeface="Wingdings" panose="05000000000000000000" pitchFamily="2" charset="2"/>
              <a:buChar char="Ø"/>
              <a:defRPr/>
            </a:pPr>
            <a:r>
              <a:rPr lang="en-US" sz="2000" dirty="0" smtClean="0">
                <a:solidFill>
                  <a:srgbClr val="460000"/>
                </a:solidFill>
                <a:latin typeface="Tahoma" pitchFamily="34" charset="0"/>
                <a:ea typeface="Tahoma" pitchFamily="34" charset="0"/>
                <a:cs typeface="Tahoma" pitchFamily="34" charset="0"/>
              </a:rPr>
              <a:t>Clinical &amp; Experimental Pharmacology</a:t>
            </a:r>
            <a:endParaRPr lang="en-US" sz="2000" dirty="0">
              <a:solidFill>
                <a:srgbClr val="460000"/>
              </a:solidFill>
              <a:latin typeface="Tahoma" pitchFamily="34" charset="0"/>
              <a:ea typeface="Tahoma" pitchFamily="34" charset="0"/>
              <a:cs typeface="Tahoma" pitchFamily="34" charset="0"/>
            </a:endParaRPr>
          </a:p>
          <a:p>
            <a:pPr marL="342900" indent="-342900">
              <a:buFont typeface="Wingdings" panose="05000000000000000000" pitchFamily="2" charset="2"/>
              <a:buChar char="Ø"/>
              <a:defRPr/>
            </a:pPr>
            <a:r>
              <a:rPr lang="en-US" sz="2000" dirty="0">
                <a:solidFill>
                  <a:srgbClr val="460000"/>
                </a:solidFill>
                <a:latin typeface="Tahoma" pitchFamily="34" charset="0"/>
                <a:ea typeface="Tahoma" pitchFamily="34" charset="0"/>
                <a:cs typeface="Tahoma" pitchFamily="34" charset="0"/>
              </a:rPr>
              <a:t>Pharmaceutical Care &amp; Health </a:t>
            </a:r>
            <a:r>
              <a:rPr lang="en-US" sz="2000" dirty="0" smtClean="0">
                <a:solidFill>
                  <a:srgbClr val="460000"/>
                </a:solidFill>
                <a:latin typeface="Tahoma" pitchFamily="34" charset="0"/>
                <a:ea typeface="Tahoma" pitchFamily="34" charset="0"/>
                <a:cs typeface="Tahoma" pitchFamily="34" charset="0"/>
              </a:rPr>
              <a:t>Systems</a:t>
            </a:r>
          </a:p>
          <a:p>
            <a:pPr marL="342900" indent="-342900">
              <a:buFont typeface="Wingdings" panose="05000000000000000000" pitchFamily="2" charset="2"/>
              <a:buChar char="Ø"/>
              <a:defRPr/>
            </a:pPr>
            <a:r>
              <a:rPr lang="en-US" sz="2000" dirty="0" smtClean="0">
                <a:solidFill>
                  <a:srgbClr val="460000"/>
                </a:solidFill>
                <a:latin typeface="Tahoma" pitchFamily="34" charset="0"/>
                <a:ea typeface="Tahoma" pitchFamily="34" charset="0"/>
                <a:cs typeface="Tahoma" pitchFamily="34" charset="0"/>
              </a:rPr>
              <a:t>Journal </a:t>
            </a:r>
            <a:r>
              <a:rPr lang="en-US" sz="2000" dirty="0">
                <a:solidFill>
                  <a:srgbClr val="460000"/>
                </a:solidFill>
                <a:latin typeface="Tahoma" pitchFamily="34" charset="0"/>
                <a:ea typeface="Tahoma" pitchFamily="34" charset="0"/>
                <a:cs typeface="Tahoma" pitchFamily="34" charset="0"/>
              </a:rPr>
              <a:t>of Developing Drugs</a:t>
            </a: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55010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12526"/>
            <a:ext cx="8229600" cy="4233614"/>
          </a:xfrm>
          <a:prstGeom prst="horizontalScroll">
            <a:avLst/>
          </a:prstGeom>
          <a:solidFill>
            <a:srgbClr val="957878"/>
          </a:solidFill>
        </p:spPr>
        <p:style>
          <a:lnRef idx="3">
            <a:schemeClr val="lt1"/>
          </a:lnRef>
          <a:fillRef idx="1">
            <a:schemeClr val="accent2"/>
          </a:fillRef>
          <a:effectRef idx="1">
            <a:schemeClr val="accent2"/>
          </a:effectRef>
          <a:fontRef idx="minor">
            <a:schemeClr val="lt1"/>
          </a:fontRef>
        </p:style>
        <p:txBody>
          <a:bodyPr anchor="ctr"/>
          <a:lstStyle/>
          <a:p>
            <a:pPr algn="ctr">
              <a:defRPr/>
            </a:pPr>
            <a:r>
              <a:rPr lang="en-US" sz="3200" dirty="0">
                <a:solidFill>
                  <a:srgbClr val="8C0000"/>
                </a:solidFill>
              </a:rPr>
              <a:t>For more details on conferences related to Clinical Pharmacology &amp; Biopharmaceutics Journal please visit the link given </a:t>
            </a:r>
            <a:r>
              <a:rPr lang="en-US" sz="3200" dirty="0" smtClean="0">
                <a:solidFill>
                  <a:srgbClr val="8C0000"/>
                </a:solidFill>
              </a:rPr>
              <a:t>below</a:t>
            </a:r>
          </a:p>
          <a:p>
            <a:pPr algn="ctr">
              <a:defRPr/>
            </a:pPr>
            <a:endParaRPr lang="en-US" sz="2400" dirty="0" smtClean="0">
              <a:solidFill>
                <a:srgbClr val="8C0000"/>
              </a:solidFill>
              <a:latin typeface="Footlight MT Light" panose="0204060206030A020304" pitchFamily="18" charset="0"/>
            </a:endParaRPr>
          </a:p>
          <a:p>
            <a:pPr algn="ctr">
              <a:defRPr/>
            </a:pPr>
            <a:r>
              <a:rPr lang="en-US" sz="3000" dirty="0" smtClean="0">
                <a:solidFill>
                  <a:schemeClr val="bg2">
                    <a:lumMod val="10000"/>
                  </a:schemeClr>
                </a:solidFill>
              </a:rPr>
              <a:t>http</a:t>
            </a:r>
            <a:r>
              <a:rPr lang="en-US" sz="3000" dirty="0">
                <a:solidFill>
                  <a:schemeClr val="bg2">
                    <a:lumMod val="10000"/>
                  </a:schemeClr>
                </a:solidFill>
              </a:rPr>
              <a:t>://www.pharmaceuticalconferences.com/</a:t>
            </a:r>
          </a:p>
          <a:p>
            <a:pPr algn="ctr">
              <a:defRPr/>
            </a:pPr>
            <a:endParaRPr lang="en-US" sz="2200" dirty="0">
              <a:solidFill>
                <a:schemeClr val="accent5">
                  <a:lumMod val="75000"/>
                </a:schemeClr>
              </a:solidFill>
              <a:latin typeface="Footlight MT Light" panose="0204060206030A020304" pitchFamily="18" charset="0"/>
            </a:endParaRPr>
          </a:p>
        </p:txBody>
      </p:sp>
    </p:spTree>
    <p:extLst>
      <p:ext uri="{BB962C8B-B14F-4D97-AF65-F5344CB8AC3E}">
        <p14:creationId xmlns:p14="http://schemas.microsoft.com/office/powerpoint/2010/main" val="21356018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905000" y="30163"/>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a:t>
            </a:r>
            <a:r>
              <a:rPr lang="en-US" sz="2400" b="1" dirty="0" smtClean="0">
                <a:solidFill>
                  <a:schemeClr val="accent5">
                    <a:lumMod val="10000"/>
                  </a:schemeClr>
                </a:solidFill>
                <a:latin typeface="Andalus" panose="02020603050405020304" pitchFamily="18" charset="-78"/>
                <a:cs typeface="Andalus" panose="02020603050405020304" pitchFamily="18" charset="-78"/>
              </a:rPr>
              <a:t>International 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rgbClr val="957878"/>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Open Access Membership with OMICS International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5">
                    <a:lumMod val="75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446334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a:spLocks noChangeArrowheads="1"/>
          </p:cNvSpPr>
          <p:nvPr/>
        </p:nvSpPr>
        <p:spPr>
          <a:xfrm>
            <a:off x="395536" y="980728"/>
            <a:ext cx="8424936" cy="5616624"/>
          </a:xfrm>
          <a:prstGeom prst="rect">
            <a:avLst/>
          </a:prstGeom>
          <a:no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just">
              <a:lnSpc>
                <a:spcPts val="4400"/>
              </a:lnSpc>
              <a:buNone/>
            </a:pPr>
            <a:r>
              <a:rPr lang="en-US" altLang="ja-JP" sz="3600" b="1" dirty="0">
                <a:solidFill>
                  <a:srgbClr val="FFFF66"/>
                </a:solidFill>
                <a:latin typeface="Franklin Gothic Medium" panose="020B0603020102020204" pitchFamily="34" charset="0"/>
                <a:cs typeface="Times New Roman" panose="02020603050405020304" pitchFamily="18" charset="0"/>
              </a:rPr>
              <a:t>Prosthetic </a:t>
            </a:r>
            <a:r>
              <a:rPr lang="en-US" altLang="ja-JP" sz="3600" b="1" dirty="0" smtClean="0">
                <a:solidFill>
                  <a:srgbClr val="FFFF66"/>
                </a:solidFill>
                <a:latin typeface="Franklin Gothic Medium" panose="020B0603020102020204" pitchFamily="34" charset="0"/>
                <a:cs typeface="Times New Roman" panose="02020603050405020304" pitchFamily="18" charset="0"/>
              </a:rPr>
              <a:t>heart valve </a:t>
            </a:r>
            <a:r>
              <a:rPr lang="en-US" altLang="ja-JP" sz="3600" b="1" dirty="0">
                <a:solidFill>
                  <a:srgbClr val="FFFF66"/>
                </a:solidFill>
                <a:latin typeface="Franklin Gothic Medium" panose="020B0603020102020204" pitchFamily="34" charset="0"/>
                <a:cs typeface="Times New Roman" panose="02020603050405020304" pitchFamily="18" charset="0"/>
              </a:rPr>
              <a:t>thrombosis is a rare but serious complication of </a:t>
            </a:r>
            <a:r>
              <a:rPr lang="en-US" altLang="ja-JP" sz="3600" b="1" dirty="0" smtClean="0">
                <a:solidFill>
                  <a:srgbClr val="FFFF66"/>
                </a:solidFill>
                <a:latin typeface="Franklin Gothic Medium" panose="020B0603020102020204" pitchFamily="34" charset="0"/>
                <a:cs typeface="Times New Roman" panose="02020603050405020304" pitchFamily="18" charset="0"/>
              </a:rPr>
              <a:t>a heart valve replacement procedure, </a:t>
            </a:r>
            <a:r>
              <a:rPr lang="en-US" altLang="ja-JP" sz="3600" b="1" dirty="0">
                <a:solidFill>
                  <a:srgbClr val="FFFF66"/>
                </a:solidFill>
                <a:latin typeface="Franklin Gothic Medium" panose="020B0603020102020204" pitchFamily="34" charset="0"/>
                <a:cs typeface="Times New Roman" panose="02020603050405020304" pitchFamily="18" charset="0"/>
              </a:rPr>
              <a:t>most often encountered with mechanical prostheses</a:t>
            </a:r>
            <a:r>
              <a:rPr lang="en-US" altLang="ja-JP" sz="3600" b="1" dirty="0" smtClean="0">
                <a:solidFill>
                  <a:srgbClr val="FFFF66"/>
                </a:solidFill>
                <a:latin typeface="Franklin Gothic Medium" panose="020B0603020102020204" pitchFamily="34" charset="0"/>
                <a:cs typeface="Times New Roman" panose="02020603050405020304" pitchFamily="18" charset="0"/>
              </a:rPr>
              <a:t>. </a:t>
            </a:r>
            <a:r>
              <a:rPr lang="en-US" altLang="ja-JP" sz="3600" b="1" dirty="0">
                <a:solidFill>
                  <a:srgbClr val="FFFF66"/>
                </a:solidFill>
                <a:latin typeface="Franklin Gothic Medium" panose="020B0603020102020204" pitchFamily="34" charset="0"/>
                <a:cs typeface="Times New Roman" panose="02020603050405020304" pitchFamily="18" charset="0"/>
              </a:rPr>
              <a:t>Therefore, after prosthetic valve replacement, warfarin is administered to prevent thromboembolic outcomes such as peripheral artery thromboembolism, pulmonary embolism and deep vein thrombosis. </a:t>
            </a:r>
            <a:endParaRPr lang="en-US" altLang="ja-JP" sz="3600" b="1" dirty="0" smtClean="0">
              <a:solidFill>
                <a:srgbClr val="FFFF66"/>
              </a:solidFill>
              <a:latin typeface="Franklin Gothic Medium" panose="020B0603020102020204" pitchFamily="34" charset="0"/>
              <a:cs typeface="Times New Roman" panose="02020603050405020304" pitchFamily="18" charset="0"/>
            </a:endParaRPr>
          </a:p>
        </p:txBody>
      </p:sp>
      <p:sp>
        <p:nvSpPr>
          <p:cNvPr id="2" name="テキスト ボックス 1"/>
          <p:cNvSpPr txBox="1"/>
          <p:nvPr/>
        </p:nvSpPr>
        <p:spPr>
          <a:xfrm>
            <a:off x="395536" y="188640"/>
            <a:ext cx="8424936" cy="707886"/>
          </a:xfrm>
          <a:prstGeom prst="rect">
            <a:avLst/>
          </a:prstGeom>
          <a:noFill/>
        </p:spPr>
        <p:txBody>
          <a:bodyPr wrap="square" rtlCol="0">
            <a:spAutoFit/>
          </a:bodyPr>
          <a:lstStyle/>
          <a:p>
            <a:pPr algn="ctr">
              <a:lnSpc>
                <a:spcPts val="4800"/>
              </a:lnSpc>
            </a:pPr>
            <a:r>
              <a:rPr lang="en-US" altLang="ja-JP" sz="4600" b="1" dirty="0" smtClean="0">
                <a:latin typeface="Franklin Gothic Medium" panose="020B0603020102020204" pitchFamily="34" charset="0"/>
                <a:cs typeface="Times New Roman" pitchFamily="18" charset="0"/>
              </a:rPr>
              <a:t>Introduction</a:t>
            </a:r>
            <a:endParaRPr lang="ja-JP" altLang="ja-JP" sz="4600" dirty="0">
              <a:latin typeface="Franklin Gothic Medium" panose="020B0603020102020204" pitchFamily="34" charset="0"/>
              <a:cs typeface="Times New Roman" pitchFamily="18" charset="0"/>
            </a:endParaRPr>
          </a:p>
        </p:txBody>
      </p:sp>
    </p:spTree>
    <p:extLst>
      <p:ext uri="{BB962C8B-B14F-4D97-AF65-F5344CB8AC3E}">
        <p14:creationId xmlns:p14="http://schemas.microsoft.com/office/powerpoint/2010/main" val="4034172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a:spLocks noChangeArrowheads="1"/>
          </p:cNvSpPr>
          <p:nvPr/>
        </p:nvSpPr>
        <p:spPr>
          <a:xfrm>
            <a:off x="179512" y="232137"/>
            <a:ext cx="8712968" cy="6552728"/>
          </a:xfrm>
          <a:prstGeom prst="rect">
            <a:avLst/>
          </a:prstGeom>
          <a:no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just">
              <a:lnSpc>
                <a:spcPts val="4200"/>
              </a:lnSpc>
              <a:buNone/>
            </a:pPr>
            <a:r>
              <a:rPr lang="en-US" altLang="ja-JP" sz="3500" b="1" dirty="0">
                <a:solidFill>
                  <a:srgbClr val="FFFF66"/>
                </a:solidFill>
                <a:latin typeface="Franklin Gothic Medium" panose="020B0603020102020204" pitchFamily="34" charset="0"/>
              </a:rPr>
              <a:t>A dosage of warfarin has been decided mainly on the basis of prothrombin time-international normalized ratio (PT-INR) values. </a:t>
            </a:r>
            <a:r>
              <a:rPr lang="en-US" altLang="ja-JP" sz="3500" b="1" dirty="0" smtClean="0">
                <a:solidFill>
                  <a:srgbClr val="FFFF66"/>
                </a:solidFill>
                <a:latin typeface="Franklin Gothic Medium" panose="020B0603020102020204" pitchFamily="34" charset="0"/>
              </a:rPr>
              <a:t>However</a:t>
            </a:r>
            <a:r>
              <a:rPr lang="en-US" altLang="ja-JP" sz="3500" b="1" dirty="0">
                <a:solidFill>
                  <a:srgbClr val="FFFF66"/>
                </a:solidFill>
                <a:latin typeface="Franklin Gothic Medium" panose="020B0603020102020204" pitchFamily="34" charset="0"/>
              </a:rPr>
              <a:t>, despite administration of warfarin, thromboembolic complications develop on occasion</a:t>
            </a:r>
            <a:r>
              <a:rPr lang="en-US" altLang="ja-JP" sz="3500" b="1" dirty="0" smtClean="0">
                <a:solidFill>
                  <a:srgbClr val="FFFF66"/>
                </a:solidFill>
                <a:latin typeface="Franklin Gothic Medium" panose="020B0603020102020204" pitchFamily="34" charset="0"/>
              </a:rPr>
              <a:t>.</a:t>
            </a:r>
            <a:r>
              <a:rPr lang="en-US" altLang="ja-JP" sz="3500" b="1" dirty="0">
                <a:solidFill>
                  <a:srgbClr val="FFFF66"/>
                </a:solidFill>
                <a:latin typeface="Franklin Gothic Medium" panose="020B0603020102020204" pitchFamily="34" charset="0"/>
              </a:rPr>
              <a:t> Thrombin generation may play also an important role in the development thromboembolic complications. Therefore, Thrombin-antithrombin III complexes (TAT) and prothrombin fragment 1+2 (F1+2) are being evaluated as parameters of thrombin generation. </a:t>
            </a:r>
            <a:endParaRPr lang="ja-JP" altLang="ja-JP" sz="3500" b="1" dirty="0">
              <a:solidFill>
                <a:srgbClr val="FFFF66"/>
              </a:solidFill>
              <a:latin typeface="Franklin Gothic Medium" panose="020B0603020102020204" pitchFamily="34" charset="0"/>
              <a:cs typeface="Times New Roman" pitchFamily="18" charset="0"/>
            </a:endParaRPr>
          </a:p>
        </p:txBody>
      </p:sp>
    </p:spTree>
    <p:extLst>
      <p:ext uri="{BB962C8B-B14F-4D97-AF65-F5344CB8AC3E}">
        <p14:creationId xmlns:p14="http://schemas.microsoft.com/office/powerpoint/2010/main" val="3044333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a:spLocks noChangeArrowheads="1"/>
          </p:cNvSpPr>
          <p:nvPr/>
        </p:nvSpPr>
        <p:spPr>
          <a:xfrm>
            <a:off x="323528" y="908720"/>
            <a:ext cx="8496944" cy="5256584"/>
          </a:xfrm>
          <a:prstGeom prst="rect">
            <a:avLst/>
          </a:prstGeom>
          <a:solidFill>
            <a:schemeClr val="bg2"/>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just">
              <a:lnSpc>
                <a:spcPts val="4400"/>
              </a:lnSpc>
              <a:buNone/>
            </a:pPr>
            <a:r>
              <a:rPr lang="en-US" altLang="ja-JP" sz="3600" b="1" dirty="0" smtClean="0">
                <a:solidFill>
                  <a:srgbClr val="FFFF66"/>
                </a:solidFill>
                <a:latin typeface="Franklin Gothic Medium" panose="020B0603020102020204" pitchFamily="34" charset="0"/>
              </a:rPr>
              <a:t>Therefore</a:t>
            </a:r>
            <a:r>
              <a:rPr lang="en-US" altLang="ja-JP" sz="3600" b="1" dirty="0">
                <a:solidFill>
                  <a:srgbClr val="FFFF66"/>
                </a:solidFill>
                <a:latin typeface="Franklin Gothic Medium" panose="020B0603020102020204" pitchFamily="34" charset="0"/>
              </a:rPr>
              <a:t>, Thrombin-antithrombin III complexes (TAT) and prothrombin fragment 1+2 (F1+2) are being evaluated as parameters of thrombin generation. </a:t>
            </a:r>
            <a:endParaRPr lang="ja-JP" altLang="ja-JP" sz="3600" b="1" dirty="0">
              <a:solidFill>
                <a:srgbClr val="FFFF66"/>
              </a:solidFill>
              <a:latin typeface="Franklin Gothic Medium" panose="020B0603020102020204" pitchFamily="34" charset="0"/>
              <a:cs typeface="Times New Roman" pitchFamily="18" charset="0"/>
            </a:endParaRPr>
          </a:p>
          <a:p>
            <a:pPr marL="0" indent="0" algn="just">
              <a:lnSpc>
                <a:spcPts val="4400"/>
              </a:lnSpc>
              <a:buNone/>
            </a:pPr>
            <a:r>
              <a:rPr lang="en-US" altLang="ja-JP" sz="3600" b="1" dirty="0" smtClean="0">
                <a:solidFill>
                  <a:srgbClr val="FFFF66"/>
                </a:solidFill>
                <a:latin typeface="Franklin Gothic Medium" panose="020B0603020102020204" pitchFamily="34" charset="0"/>
                <a:cs typeface="Times New Roman" panose="02020603050405020304" pitchFamily="18" charset="0"/>
              </a:rPr>
              <a:t>    We </a:t>
            </a:r>
            <a:r>
              <a:rPr lang="en-US" altLang="ja-JP" sz="3600" b="1" dirty="0">
                <a:solidFill>
                  <a:srgbClr val="FFFF66"/>
                </a:solidFill>
                <a:latin typeface="Franklin Gothic Medium" panose="020B0603020102020204" pitchFamily="34" charset="0"/>
                <a:cs typeface="Times New Roman" panose="02020603050405020304" pitchFamily="18" charset="0"/>
              </a:rPr>
              <a:t>have previously measured </a:t>
            </a:r>
            <a:r>
              <a:rPr lang="en-US" altLang="ja-JP" sz="3600" b="1" dirty="0" smtClean="0">
                <a:solidFill>
                  <a:srgbClr val="FFFF66"/>
                </a:solidFill>
                <a:latin typeface="Franklin Gothic Medium" panose="020B0603020102020204" pitchFamily="34" charset="0"/>
                <a:cs typeface="Times New Roman" panose="02020603050405020304" pitchFamily="18" charset="0"/>
              </a:rPr>
              <a:t>various parameters </a:t>
            </a:r>
            <a:r>
              <a:rPr lang="en-US" altLang="ja-JP" sz="3600" b="1" dirty="0">
                <a:solidFill>
                  <a:srgbClr val="FFFF66"/>
                </a:solidFill>
                <a:latin typeface="Franklin Gothic Medium" panose="020B0603020102020204" pitchFamily="34" charset="0"/>
                <a:cs typeface="Times New Roman" panose="02020603050405020304" pitchFamily="18" charset="0"/>
              </a:rPr>
              <a:t>in patients </a:t>
            </a:r>
            <a:r>
              <a:rPr lang="en-US" altLang="ja-JP" sz="3600" b="1" dirty="0" smtClean="0">
                <a:solidFill>
                  <a:srgbClr val="FFFF66"/>
                </a:solidFill>
                <a:latin typeface="Franklin Gothic Medium" panose="020B0603020102020204" pitchFamily="34" charset="0"/>
                <a:cs typeface="Times New Roman" panose="02020603050405020304" pitchFamily="18" charset="0"/>
              </a:rPr>
              <a:t>undergoing artificial </a:t>
            </a:r>
            <a:r>
              <a:rPr lang="en-US" altLang="ja-JP" sz="3600" b="1" dirty="0">
                <a:solidFill>
                  <a:srgbClr val="FFFF66"/>
                </a:solidFill>
                <a:latin typeface="Franklin Gothic Medium" panose="020B0603020102020204" pitchFamily="34" charset="0"/>
                <a:cs typeface="Times New Roman" panose="02020603050405020304" pitchFamily="18" charset="0"/>
              </a:rPr>
              <a:t>valve </a:t>
            </a:r>
            <a:r>
              <a:rPr lang="en-US" altLang="ja-JP" sz="3600" b="1" dirty="0" smtClean="0">
                <a:solidFill>
                  <a:srgbClr val="FFFF66"/>
                </a:solidFill>
                <a:latin typeface="Franklin Gothic Medium" panose="020B0603020102020204" pitchFamily="34" charset="0"/>
                <a:cs typeface="Times New Roman" panose="02020603050405020304" pitchFamily="18" charset="0"/>
              </a:rPr>
              <a:t>replacement. </a:t>
            </a:r>
            <a:r>
              <a:rPr lang="en-US" altLang="ja-JP" sz="3600" b="1" dirty="0" smtClean="0">
                <a:solidFill>
                  <a:srgbClr val="FFCCFF"/>
                </a:solidFill>
                <a:latin typeface="Franklin Gothic Medium" panose="020B0603020102020204" pitchFamily="34" charset="0"/>
                <a:cs typeface="Times New Roman" panose="02020603050405020304" pitchFamily="18" charset="0"/>
              </a:rPr>
              <a:t>(</a:t>
            </a:r>
            <a:r>
              <a:rPr lang="en-US" altLang="ja-JP" sz="3600" b="1" i="1" dirty="0" smtClean="0">
                <a:solidFill>
                  <a:srgbClr val="FFCCFF"/>
                </a:solidFill>
                <a:latin typeface="Franklin Gothic Medium" panose="020B0603020102020204" pitchFamily="34" charset="0"/>
                <a:cs typeface="Times New Roman" panose="02020603050405020304" pitchFamily="18" charset="0"/>
              </a:rPr>
              <a:t>Artery;</a:t>
            </a:r>
            <a:r>
              <a:rPr lang="en-US" altLang="ja-JP" sz="3600" b="1" dirty="0" smtClean="0">
                <a:solidFill>
                  <a:srgbClr val="FFCCFF"/>
                </a:solidFill>
                <a:latin typeface="Franklin Gothic Medium" panose="020B0603020102020204" pitchFamily="34" charset="0"/>
                <a:cs typeface="Times New Roman" panose="02020603050405020304" pitchFamily="18" charset="0"/>
              </a:rPr>
              <a:t> 1992, Nakamura K,  </a:t>
            </a:r>
            <a:r>
              <a:rPr lang="en-US" altLang="ja-JP" sz="3600" b="1" i="1" dirty="0" smtClean="0">
                <a:solidFill>
                  <a:srgbClr val="FFCCFF"/>
                </a:solidFill>
                <a:latin typeface="Franklin Gothic Medium" panose="020B0603020102020204" pitchFamily="34" charset="0"/>
                <a:cs typeface="Times New Roman" panose="02020603050405020304" pitchFamily="18" charset="0"/>
              </a:rPr>
              <a:t>Thrombosis Research;</a:t>
            </a:r>
            <a:r>
              <a:rPr lang="en-US" altLang="ja-JP" sz="3600" b="1" dirty="0" smtClean="0">
                <a:solidFill>
                  <a:srgbClr val="FFCCFF"/>
                </a:solidFill>
                <a:latin typeface="Franklin Gothic Medium" panose="020B0603020102020204" pitchFamily="34" charset="0"/>
                <a:cs typeface="Times New Roman" panose="02020603050405020304" pitchFamily="18" charset="0"/>
              </a:rPr>
              <a:t> 1997, Nakamura K)</a:t>
            </a:r>
            <a:endParaRPr lang="en-US" altLang="ja-JP" sz="3600" b="1" dirty="0" smtClean="0">
              <a:solidFill>
                <a:srgbClr val="FFCCFF"/>
              </a:solidFill>
              <a:latin typeface="Franklin Gothic Medium" panose="020B0603020102020204" pitchFamily="34" charset="0"/>
            </a:endParaRPr>
          </a:p>
        </p:txBody>
      </p:sp>
    </p:spTree>
    <p:extLst>
      <p:ext uri="{BB962C8B-B14F-4D97-AF65-F5344CB8AC3E}">
        <p14:creationId xmlns:p14="http://schemas.microsoft.com/office/powerpoint/2010/main" val="4012396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a:spLocks noChangeArrowheads="1"/>
          </p:cNvSpPr>
          <p:nvPr/>
        </p:nvSpPr>
        <p:spPr>
          <a:xfrm>
            <a:off x="467544" y="1484784"/>
            <a:ext cx="8352928" cy="4464496"/>
          </a:xfrm>
          <a:prstGeom prst="rect">
            <a:avLst/>
          </a:prstGeom>
          <a:no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4800"/>
              </a:lnSpc>
              <a:buNone/>
            </a:pPr>
            <a:r>
              <a:rPr lang="en-US" altLang="ja-JP" sz="4000" b="1" dirty="0" smtClean="0">
                <a:solidFill>
                  <a:srgbClr val="FFFF66"/>
                </a:solidFill>
                <a:latin typeface="Franklin Gothic Medium" panose="020B0603020102020204" pitchFamily="34" charset="0"/>
              </a:rPr>
              <a:t>We </a:t>
            </a:r>
            <a:r>
              <a:rPr lang="en-US" altLang="ja-JP" sz="4000" b="1" dirty="0">
                <a:solidFill>
                  <a:srgbClr val="FFFF66"/>
                </a:solidFill>
                <a:latin typeface="Franklin Gothic Medium" panose="020B0603020102020204" pitchFamily="34" charset="0"/>
              </a:rPr>
              <a:t>conducted a retrospective analysis of the relationship between poor coagulation control and inhibitory effects of the vitamin K cycle by administration of warfarin in patients undergoing artificial valve replacement.</a:t>
            </a:r>
            <a:endParaRPr lang="ja-JP" altLang="ja-JP" sz="4000" b="1" dirty="0">
              <a:solidFill>
                <a:srgbClr val="FFFF66"/>
              </a:solidFill>
              <a:latin typeface="Franklin Gothic Medium" panose="020B0603020102020204" pitchFamily="34" charset="0"/>
              <a:cs typeface="Times New Roman" pitchFamily="18" charset="0"/>
            </a:endParaRPr>
          </a:p>
        </p:txBody>
      </p:sp>
      <p:sp>
        <p:nvSpPr>
          <p:cNvPr id="3" name="テキスト ボックス 2"/>
          <p:cNvSpPr txBox="1"/>
          <p:nvPr/>
        </p:nvSpPr>
        <p:spPr>
          <a:xfrm>
            <a:off x="395536" y="404664"/>
            <a:ext cx="8280920" cy="800219"/>
          </a:xfrm>
          <a:prstGeom prst="rect">
            <a:avLst/>
          </a:prstGeom>
          <a:noFill/>
        </p:spPr>
        <p:txBody>
          <a:bodyPr wrap="square" rtlCol="0">
            <a:spAutoFit/>
          </a:bodyPr>
          <a:lstStyle/>
          <a:p>
            <a:pPr algn="ctr"/>
            <a:r>
              <a:rPr kumimoji="1" lang="en-US" altLang="ja-JP" sz="4600" b="1" dirty="0" smtClean="0">
                <a:latin typeface="Franklin Gothic Medium" panose="020B0603020102020204" pitchFamily="34" charset="0"/>
              </a:rPr>
              <a:t>Object</a:t>
            </a:r>
            <a:endParaRPr kumimoji="1" lang="ja-JP" altLang="en-US" sz="4600" b="1" dirty="0">
              <a:latin typeface="Franklin Gothic Medium" panose="020B0603020102020204" pitchFamily="34" charset="0"/>
            </a:endParaRPr>
          </a:p>
        </p:txBody>
      </p:sp>
    </p:spTree>
    <p:extLst>
      <p:ext uri="{BB962C8B-B14F-4D97-AF65-F5344CB8AC3E}">
        <p14:creationId xmlns:p14="http://schemas.microsoft.com/office/powerpoint/2010/main" val="2413354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a:spLocks noChangeArrowheads="1"/>
          </p:cNvSpPr>
          <p:nvPr/>
        </p:nvSpPr>
        <p:spPr>
          <a:xfrm>
            <a:off x="190793" y="980728"/>
            <a:ext cx="8676456" cy="5777880"/>
          </a:xfrm>
          <a:prstGeom prst="rect">
            <a:avLst/>
          </a:prstGeom>
          <a:solidFill>
            <a:schemeClr val="bg2"/>
          </a:solid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742950" indent="-742950" algn="just">
              <a:lnSpc>
                <a:spcPts val="4200"/>
              </a:lnSpc>
              <a:buAutoNum type="arabicParenR"/>
            </a:pPr>
            <a:r>
              <a:rPr lang="en-US" altLang="ja-JP" sz="3600" b="1" dirty="0" smtClean="0">
                <a:solidFill>
                  <a:srgbClr val="FFFF66"/>
                </a:solidFill>
                <a:latin typeface="Franklin Gothic Medium" panose="020B0603020102020204" pitchFamily="34" charset="0"/>
              </a:rPr>
              <a:t>Warfarin</a:t>
            </a:r>
            <a:endParaRPr lang="en-US" altLang="ja-JP" sz="3600" b="1" dirty="0">
              <a:solidFill>
                <a:srgbClr val="FFFF66"/>
              </a:solidFill>
              <a:latin typeface="Franklin Gothic Medium" panose="020B0603020102020204" pitchFamily="34" charset="0"/>
            </a:endParaRPr>
          </a:p>
          <a:p>
            <a:pPr marL="742950" indent="-742950" algn="just">
              <a:lnSpc>
                <a:spcPts val="4200"/>
              </a:lnSpc>
              <a:buAutoNum type="arabicParenR"/>
            </a:pPr>
            <a:r>
              <a:rPr lang="en-US" altLang="ja-JP" sz="3600" b="1" dirty="0" smtClean="0">
                <a:solidFill>
                  <a:srgbClr val="FFFF66"/>
                </a:solidFill>
                <a:latin typeface="Franklin Gothic Medium" panose="020B0603020102020204" pitchFamily="34" charset="0"/>
              </a:rPr>
              <a:t>Vitamin </a:t>
            </a:r>
            <a:r>
              <a:rPr lang="en-US" altLang="ja-JP" sz="3600" b="1" dirty="0">
                <a:solidFill>
                  <a:srgbClr val="FFFF66"/>
                </a:solidFill>
                <a:latin typeface="Franklin Gothic Medium" panose="020B0603020102020204" pitchFamily="34" charset="0"/>
              </a:rPr>
              <a:t>(V) </a:t>
            </a:r>
            <a:r>
              <a:rPr lang="en-US" altLang="ja-JP" sz="3600" b="1" dirty="0" smtClean="0">
                <a:solidFill>
                  <a:srgbClr val="FFFF66"/>
                </a:solidFill>
                <a:latin typeface="Franklin Gothic Medium" panose="020B0603020102020204" pitchFamily="34" charset="0"/>
              </a:rPr>
              <a:t>K</a:t>
            </a:r>
            <a:r>
              <a:rPr lang="en-US" altLang="ja-JP" sz="3600" b="1" baseline="-25000" dirty="0" smtClean="0">
                <a:solidFill>
                  <a:srgbClr val="FFFF66"/>
                </a:solidFill>
                <a:latin typeface="Franklin Gothic Medium" panose="020B0603020102020204" pitchFamily="34" charset="0"/>
              </a:rPr>
              <a:t>1</a:t>
            </a:r>
            <a:endParaRPr lang="en-US" altLang="ja-JP" sz="3600" b="1" dirty="0" smtClean="0">
              <a:solidFill>
                <a:srgbClr val="FFFF66"/>
              </a:solidFill>
              <a:latin typeface="Franklin Gothic Medium" panose="020B0603020102020204" pitchFamily="34" charset="0"/>
            </a:endParaRPr>
          </a:p>
          <a:p>
            <a:pPr marL="742950" indent="-742950" algn="just">
              <a:lnSpc>
                <a:spcPts val="4200"/>
              </a:lnSpc>
              <a:buAutoNum type="arabicParenR"/>
            </a:pPr>
            <a:r>
              <a:rPr lang="en-US" altLang="ja-JP" sz="3600" b="1" dirty="0" err="1" smtClean="0">
                <a:solidFill>
                  <a:srgbClr val="FFFF66"/>
                </a:solidFill>
                <a:latin typeface="Franklin Gothic Medium" panose="020B0603020102020204" pitchFamily="34" charset="0"/>
              </a:rPr>
              <a:t>Menaquinone</a:t>
            </a:r>
            <a:r>
              <a:rPr lang="en-US" altLang="ja-JP" sz="3600" b="1" dirty="0" smtClean="0">
                <a:solidFill>
                  <a:srgbClr val="FFFF66"/>
                </a:solidFill>
                <a:latin typeface="Franklin Gothic Medium" panose="020B0603020102020204" pitchFamily="34" charset="0"/>
              </a:rPr>
              <a:t> </a:t>
            </a:r>
            <a:r>
              <a:rPr lang="en-US" altLang="ja-JP" sz="3600" b="1" dirty="0">
                <a:solidFill>
                  <a:srgbClr val="FFFF66"/>
                </a:solidFill>
                <a:latin typeface="Franklin Gothic Medium" panose="020B0603020102020204" pitchFamily="34" charset="0"/>
              </a:rPr>
              <a:t>(MK)-4, </a:t>
            </a:r>
            <a:r>
              <a:rPr lang="en-US" altLang="ja-JP" sz="3600" b="1" dirty="0" smtClean="0">
                <a:solidFill>
                  <a:srgbClr val="FFFF66"/>
                </a:solidFill>
                <a:latin typeface="Franklin Gothic Medium" panose="020B0603020102020204" pitchFamily="34" charset="0"/>
              </a:rPr>
              <a:t>MK-7</a:t>
            </a:r>
          </a:p>
          <a:p>
            <a:pPr marL="742950" indent="-742950" algn="just">
              <a:lnSpc>
                <a:spcPts val="4200"/>
              </a:lnSpc>
              <a:buAutoNum type="arabicParenR"/>
            </a:pPr>
            <a:r>
              <a:rPr lang="en-US" altLang="ja-JP" sz="3600" b="1" dirty="0" smtClean="0">
                <a:solidFill>
                  <a:srgbClr val="FFFF66"/>
                </a:solidFill>
                <a:latin typeface="Franklin Gothic Medium" panose="020B0603020102020204" pitchFamily="34" charset="0"/>
              </a:rPr>
              <a:t>VK</a:t>
            </a:r>
            <a:r>
              <a:rPr lang="en-US" altLang="ja-JP" sz="3600" b="1" baseline="-25000" dirty="0" smtClean="0">
                <a:solidFill>
                  <a:srgbClr val="FFFF66"/>
                </a:solidFill>
                <a:latin typeface="Franklin Gothic Medium" panose="020B0603020102020204" pitchFamily="34" charset="0"/>
              </a:rPr>
              <a:t>1</a:t>
            </a:r>
            <a:r>
              <a:rPr lang="en-US" altLang="ja-JP" sz="3600" b="1" dirty="0" smtClean="0">
                <a:solidFill>
                  <a:srgbClr val="FFFF66"/>
                </a:solidFill>
                <a:latin typeface="Franklin Gothic Medium" panose="020B0603020102020204" pitchFamily="34" charset="0"/>
              </a:rPr>
              <a:t>-epoxide</a:t>
            </a:r>
          </a:p>
          <a:p>
            <a:pPr marL="742950" indent="-742950" algn="just">
              <a:lnSpc>
                <a:spcPts val="4200"/>
              </a:lnSpc>
              <a:buAutoNum type="arabicParenR"/>
            </a:pPr>
            <a:r>
              <a:rPr lang="en-US" altLang="ja-JP" sz="3600" b="1" dirty="0" smtClean="0">
                <a:solidFill>
                  <a:srgbClr val="FFFF66"/>
                </a:solidFill>
                <a:latin typeface="Franklin Gothic Medium" panose="020B0603020102020204" pitchFamily="34" charset="0"/>
              </a:rPr>
              <a:t>Protein </a:t>
            </a:r>
            <a:r>
              <a:rPr lang="en-US" altLang="ja-JP" sz="3600" b="1" dirty="0">
                <a:solidFill>
                  <a:srgbClr val="FFFF66"/>
                </a:solidFill>
                <a:latin typeface="Franklin Gothic Medium" panose="020B0603020102020204" pitchFamily="34" charset="0"/>
              </a:rPr>
              <a:t>C </a:t>
            </a:r>
            <a:r>
              <a:rPr lang="en-US" altLang="ja-JP" sz="3600" b="1" dirty="0" smtClean="0">
                <a:solidFill>
                  <a:srgbClr val="FFFF66"/>
                </a:solidFill>
                <a:latin typeface="Franklin Gothic Medium" panose="020B0603020102020204" pitchFamily="34" charset="0"/>
              </a:rPr>
              <a:t>antigen</a:t>
            </a:r>
          </a:p>
          <a:p>
            <a:pPr marL="742950" indent="-742950" algn="just">
              <a:lnSpc>
                <a:spcPts val="4200"/>
              </a:lnSpc>
              <a:buAutoNum type="arabicParenR"/>
            </a:pPr>
            <a:r>
              <a:rPr lang="en-US" altLang="ja-JP" sz="3600" b="1" dirty="0" smtClean="0">
                <a:solidFill>
                  <a:srgbClr val="FFFF66"/>
                </a:solidFill>
                <a:latin typeface="Franklin Gothic Medium" panose="020B0603020102020204" pitchFamily="34" charset="0"/>
              </a:rPr>
              <a:t>Protein </a:t>
            </a:r>
            <a:r>
              <a:rPr lang="en-US" altLang="ja-JP" sz="3600" b="1" dirty="0">
                <a:solidFill>
                  <a:srgbClr val="FFFF66"/>
                </a:solidFill>
                <a:latin typeface="Franklin Gothic Medium" panose="020B0603020102020204" pitchFamily="34" charset="0"/>
              </a:rPr>
              <a:t>induced by vitamin </a:t>
            </a:r>
            <a:r>
              <a:rPr lang="en-US" altLang="ja-JP" sz="3600" b="1" dirty="0" smtClean="0">
                <a:solidFill>
                  <a:srgbClr val="FFFF66"/>
                </a:solidFill>
                <a:latin typeface="Franklin Gothic Medium" panose="020B0603020102020204" pitchFamily="34" charset="0"/>
              </a:rPr>
              <a:t>K</a:t>
            </a:r>
            <a:r>
              <a:rPr lang="ja-JP" altLang="en-US" sz="3600" b="1" dirty="0" smtClean="0">
                <a:solidFill>
                  <a:srgbClr val="FFFF66"/>
                </a:solidFill>
                <a:latin typeface="Franklin Gothic Medium" panose="020B0603020102020204" pitchFamily="34" charset="0"/>
              </a:rPr>
              <a:t>　</a:t>
            </a:r>
            <a:r>
              <a:rPr lang="en-US" altLang="ja-JP" sz="3600" b="1" dirty="0" smtClean="0">
                <a:solidFill>
                  <a:srgbClr val="FFFF66"/>
                </a:solidFill>
                <a:latin typeface="Franklin Gothic Medium" panose="020B0603020102020204" pitchFamily="34" charset="0"/>
              </a:rPr>
              <a:t>absence </a:t>
            </a:r>
            <a:r>
              <a:rPr lang="en-US" altLang="ja-JP" sz="3600" b="1" dirty="0">
                <a:solidFill>
                  <a:srgbClr val="FFFF66"/>
                </a:solidFill>
                <a:latin typeface="Franklin Gothic Medium" panose="020B0603020102020204" pitchFamily="34" charset="0"/>
              </a:rPr>
              <a:t>or antagonists (PIVKA)-</a:t>
            </a:r>
            <a:r>
              <a:rPr lang="en-US" altLang="ja-JP" sz="3600" b="1" dirty="0" smtClean="0">
                <a:solidFill>
                  <a:srgbClr val="FFFF66"/>
                </a:solidFill>
                <a:latin typeface="Franklin Gothic Medium" panose="020B0603020102020204" pitchFamily="34" charset="0"/>
              </a:rPr>
              <a:t>II</a:t>
            </a:r>
          </a:p>
          <a:p>
            <a:pPr marL="0" indent="0" algn="just">
              <a:lnSpc>
                <a:spcPts val="4200"/>
              </a:lnSpc>
              <a:buNone/>
            </a:pPr>
            <a:r>
              <a:rPr lang="en-US" altLang="ja-JP" sz="3600" b="1" dirty="0" smtClean="0">
                <a:solidFill>
                  <a:srgbClr val="FFFF66"/>
                </a:solidFill>
                <a:latin typeface="Franklin Gothic Medium" panose="020B0603020102020204" pitchFamily="34" charset="0"/>
              </a:rPr>
              <a:t>7)</a:t>
            </a:r>
            <a:r>
              <a:rPr lang="en-US" altLang="ja-JP" sz="3600" b="1" dirty="0">
                <a:solidFill>
                  <a:srgbClr val="FFFF66"/>
                </a:solidFill>
                <a:latin typeface="Franklin Gothic Medium" panose="020B0603020102020204" pitchFamily="34" charset="0"/>
              </a:rPr>
              <a:t> </a:t>
            </a:r>
            <a:r>
              <a:rPr lang="en-US" altLang="ja-JP" sz="3600" b="1" dirty="0" smtClean="0">
                <a:solidFill>
                  <a:srgbClr val="FFFF66"/>
                </a:solidFill>
                <a:latin typeface="Franklin Gothic Medium" panose="020B0603020102020204" pitchFamily="34" charset="0"/>
              </a:rPr>
              <a:t> Thrombin-</a:t>
            </a:r>
            <a:r>
              <a:rPr lang="en-US" altLang="ja-JP" sz="3600" b="1" dirty="0" err="1" smtClean="0">
                <a:solidFill>
                  <a:srgbClr val="FFFF66"/>
                </a:solidFill>
                <a:latin typeface="Franklin Gothic Medium" panose="020B0603020102020204" pitchFamily="34" charset="0"/>
              </a:rPr>
              <a:t>antithrombin</a:t>
            </a:r>
            <a:r>
              <a:rPr lang="en-US" altLang="ja-JP" sz="3600" b="1" dirty="0" smtClean="0">
                <a:solidFill>
                  <a:srgbClr val="FFFF66"/>
                </a:solidFill>
                <a:latin typeface="Franklin Gothic Medium" panose="020B0603020102020204" pitchFamily="34" charset="0"/>
              </a:rPr>
              <a:t> </a:t>
            </a:r>
            <a:r>
              <a:rPr lang="en-US" altLang="ja-JP" sz="3600" b="1" dirty="0">
                <a:solidFill>
                  <a:srgbClr val="FFFF66"/>
                </a:solidFill>
                <a:latin typeface="Franklin Gothic Medium" panose="020B0603020102020204" pitchFamily="34" charset="0"/>
              </a:rPr>
              <a:t>III </a:t>
            </a:r>
            <a:r>
              <a:rPr lang="en-US" altLang="ja-JP" sz="3600" b="1" dirty="0" smtClean="0">
                <a:solidFill>
                  <a:srgbClr val="FFFF66"/>
                </a:solidFill>
                <a:latin typeface="Franklin Gothic Medium" panose="020B0603020102020204" pitchFamily="34" charset="0"/>
              </a:rPr>
              <a:t>complexes</a:t>
            </a:r>
          </a:p>
          <a:p>
            <a:pPr marL="0" indent="0" algn="just">
              <a:lnSpc>
                <a:spcPts val="4200"/>
              </a:lnSpc>
              <a:buNone/>
            </a:pPr>
            <a:r>
              <a:rPr lang="en-US" altLang="ja-JP" sz="3600" b="1" dirty="0">
                <a:solidFill>
                  <a:srgbClr val="FFFF66"/>
                </a:solidFill>
                <a:latin typeface="Franklin Gothic Medium" panose="020B0603020102020204" pitchFamily="34" charset="0"/>
              </a:rPr>
              <a:t> </a:t>
            </a:r>
            <a:r>
              <a:rPr lang="en-US" altLang="ja-JP" sz="3600" b="1" dirty="0" smtClean="0">
                <a:solidFill>
                  <a:srgbClr val="FFFF66"/>
                </a:solidFill>
                <a:latin typeface="Franklin Gothic Medium" panose="020B0603020102020204" pitchFamily="34" charset="0"/>
              </a:rPr>
              <a:t>     </a:t>
            </a:r>
            <a:r>
              <a:rPr lang="en-US" altLang="ja-JP" sz="3600" b="1" dirty="0">
                <a:solidFill>
                  <a:srgbClr val="FFFF66"/>
                </a:solidFill>
                <a:latin typeface="Franklin Gothic Medium" panose="020B0603020102020204" pitchFamily="34" charset="0"/>
              </a:rPr>
              <a:t>(TAT</a:t>
            </a:r>
            <a:r>
              <a:rPr lang="en-US" altLang="ja-JP" sz="3600" b="1" dirty="0" smtClean="0">
                <a:solidFill>
                  <a:srgbClr val="FFFF66"/>
                </a:solidFill>
                <a:latin typeface="Franklin Gothic Medium" panose="020B0603020102020204" pitchFamily="34" charset="0"/>
              </a:rPr>
              <a:t>)</a:t>
            </a:r>
          </a:p>
        </p:txBody>
      </p:sp>
      <p:sp>
        <p:nvSpPr>
          <p:cNvPr id="3" name="テキスト ボックス 2"/>
          <p:cNvSpPr txBox="1"/>
          <p:nvPr/>
        </p:nvSpPr>
        <p:spPr>
          <a:xfrm>
            <a:off x="179512" y="260648"/>
            <a:ext cx="8856984" cy="605294"/>
          </a:xfrm>
          <a:prstGeom prst="rect">
            <a:avLst/>
          </a:prstGeom>
          <a:noFill/>
        </p:spPr>
        <p:txBody>
          <a:bodyPr wrap="square" rtlCol="0">
            <a:spAutoFit/>
          </a:bodyPr>
          <a:lstStyle/>
          <a:p>
            <a:pPr>
              <a:lnSpc>
                <a:spcPts val="4000"/>
              </a:lnSpc>
            </a:pPr>
            <a:r>
              <a:rPr lang="en-US" altLang="ja-JP" sz="4200" b="1" dirty="0">
                <a:latin typeface="Franklin Gothic Medium" panose="020B0603020102020204" pitchFamily="34" charset="0"/>
                <a:cs typeface="Times New Roman" panose="02020603050405020304" pitchFamily="18" charset="0"/>
              </a:rPr>
              <a:t>Blood coagulation-related </a:t>
            </a:r>
            <a:r>
              <a:rPr lang="en-US" altLang="ja-JP" sz="4200" b="1" dirty="0" smtClean="0">
                <a:latin typeface="Franklin Gothic Medium" panose="020B0603020102020204" pitchFamily="34" charset="0"/>
                <a:cs typeface="Times New Roman" panose="02020603050405020304" pitchFamily="18" charset="0"/>
              </a:rPr>
              <a:t>parameters</a:t>
            </a:r>
            <a:endParaRPr lang="en-US" altLang="ja-JP" sz="4200" b="1" dirty="0">
              <a:latin typeface="Franklin Gothic Medium" panose="020B0603020102020204" pitchFamily="34" charset="0"/>
              <a:cs typeface="Times New Roman" panose="02020603050405020304" pitchFamily="18" charset="0"/>
            </a:endParaRPr>
          </a:p>
        </p:txBody>
      </p:sp>
    </p:spTree>
    <p:extLst>
      <p:ext uri="{BB962C8B-B14F-4D97-AF65-F5344CB8AC3E}">
        <p14:creationId xmlns:p14="http://schemas.microsoft.com/office/powerpoint/2010/main" val="2993751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txBox="1">
            <a:spLocks noChangeArrowheads="1"/>
          </p:cNvSpPr>
          <p:nvPr/>
        </p:nvSpPr>
        <p:spPr>
          <a:xfrm>
            <a:off x="251520" y="1628800"/>
            <a:ext cx="8640960" cy="4968552"/>
          </a:xfrm>
          <a:prstGeom prst="rect">
            <a:avLst/>
          </a:prstGeom>
          <a:no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514350" indent="-514350" algn="just">
              <a:lnSpc>
                <a:spcPts val="4000"/>
              </a:lnSpc>
              <a:buAutoNum type="arabicParenR"/>
            </a:pPr>
            <a:r>
              <a:rPr lang="en-US" altLang="ja-JP" sz="3600" b="1" dirty="0" smtClean="0">
                <a:solidFill>
                  <a:srgbClr val="FFFF66"/>
                </a:solidFill>
                <a:latin typeface="Franklin Gothic Medium" panose="020B0603020102020204" pitchFamily="34" charset="0"/>
              </a:rPr>
              <a:t> All </a:t>
            </a:r>
            <a:r>
              <a:rPr lang="en-US" altLang="ja-JP" sz="3600" b="1" dirty="0">
                <a:solidFill>
                  <a:srgbClr val="FFFF66"/>
                </a:solidFill>
                <a:latin typeface="Franklin Gothic Medium" panose="020B0603020102020204" pitchFamily="34" charset="0"/>
              </a:rPr>
              <a:t>patients (n = 15) were </a:t>
            </a:r>
            <a:r>
              <a:rPr lang="en-US" altLang="ja-JP" sz="3600" b="1" dirty="0" smtClean="0">
                <a:solidFill>
                  <a:srgbClr val="FFFF66"/>
                </a:solidFill>
                <a:latin typeface="Franklin Gothic Medium" panose="020B0603020102020204" pitchFamily="34" charset="0"/>
              </a:rPr>
              <a:t>treated</a:t>
            </a:r>
            <a:r>
              <a:rPr lang="ja-JP" altLang="en-US" sz="3600" b="1" dirty="0">
                <a:solidFill>
                  <a:srgbClr val="FFFF66"/>
                </a:solidFill>
                <a:latin typeface="Franklin Gothic Medium" panose="020B0603020102020204" pitchFamily="34" charset="0"/>
              </a:rPr>
              <a:t>　</a:t>
            </a:r>
            <a:r>
              <a:rPr lang="en-US" altLang="ja-JP" sz="3600" b="1" dirty="0" smtClean="0">
                <a:solidFill>
                  <a:srgbClr val="FFFF66"/>
                </a:solidFill>
                <a:latin typeface="Franklin Gothic Medium" panose="020B0603020102020204" pitchFamily="34" charset="0"/>
              </a:rPr>
              <a:t>with</a:t>
            </a:r>
          </a:p>
          <a:p>
            <a:pPr marL="0" indent="0" algn="just">
              <a:lnSpc>
                <a:spcPts val="4000"/>
              </a:lnSpc>
              <a:buNone/>
            </a:pPr>
            <a:r>
              <a:rPr lang="en-US" altLang="ja-JP" sz="3600" b="1" dirty="0" smtClean="0">
                <a:solidFill>
                  <a:srgbClr val="FFFF66"/>
                </a:solidFill>
                <a:latin typeface="Franklin Gothic Medium" panose="020B0603020102020204" pitchFamily="34" charset="0"/>
              </a:rPr>
              <a:t>     warfarin alone </a:t>
            </a:r>
            <a:r>
              <a:rPr lang="en-US" altLang="ja-JP" sz="3600" b="1" dirty="0">
                <a:solidFill>
                  <a:srgbClr val="FFFF66"/>
                </a:solidFill>
                <a:latin typeface="Franklin Gothic Medium" panose="020B0603020102020204" pitchFamily="34" charset="0"/>
              </a:rPr>
              <a:t>after </a:t>
            </a:r>
            <a:r>
              <a:rPr lang="en-US" altLang="ja-JP" sz="3600" b="1" dirty="0" smtClean="0">
                <a:solidFill>
                  <a:srgbClr val="FFFF66"/>
                </a:solidFill>
                <a:latin typeface="Franklin Gothic Medium" panose="020B0603020102020204" pitchFamily="34" charset="0"/>
              </a:rPr>
              <a:t>artificial</a:t>
            </a:r>
            <a:r>
              <a:rPr lang="ja-JP" altLang="en-US" sz="3600" b="1" dirty="0" smtClean="0">
                <a:solidFill>
                  <a:srgbClr val="FFFF66"/>
                </a:solidFill>
                <a:latin typeface="Franklin Gothic Medium" panose="020B0603020102020204" pitchFamily="34" charset="0"/>
              </a:rPr>
              <a:t>　</a:t>
            </a:r>
            <a:r>
              <a:rPr lang="en-US" altLang="ja-JP" sz="3600" b="1" dirty="0" smtClean="0">
                <a:solidFill>
                  <a:srgbClr val="FFFF66"/>
                </a:solidFill>
                <a:latin typeface="Franklin Gothic Medium" panose="020B0603020102020204" pitchFamily="34" charset="0"/>
              </a:rPr>
              <a:t>valve</a:t>
            </a:r>
          </a:p>
          <a:p>
            <a:pPr marL="0" indent="0" algn="just">
              <a:lnSpc>
                <a:spcPts val="4000"/>
              </a:lnSpc>
              <a:buNone/>
            </a:pPr>
            <a:r>
              <a:rPr lang="en-US" altLang="ja-JP" sz="3600" b="1" dirty="0">
                <a:solidFill>
                  <a:srgbClr val="FFFF66"/>
                </a:solidFill>
                <a:latin typeface="Franklin Gothic Medium" panose="020B0603020102020204" pitchFamily="34" charset="0"/>
              </a:rPr>
              <a:t> </a:t>
            </a:r>
            <a:r>
              <a:rPr lang="en-US" altLang="ja-JP" sz="3600" b="1" dirty="0" smtClean="0">
                <a:solidFill>
                  <a:srgbClr val="FFFF66"/>
                </a:solidFill>
                <a:latin typeface="Franklin Gothic Medium" panose="020B0603020102020204" pitchFamily="34" charset="0"/>
              </a:rPr>
              <a:t>    replacement. </a:t>
            </a:r>
          </a:p>
          <a:p>
            <a:pPr marL="0" indent="0" algn="just">
              <a:lnSpc>
                <a:spcPts val="4000"/>
              </a:lnSpc>
              <a:buNone/>
            </a:pPr>
            <a:r>
              <a:rPr lang="en-US" altLang="ja-JP" sz="3600" b="1" dirty="0" smtClean="0">
                <a:solidFill>
                  <a:srgbClr val="FFFF66"/>
                </a:solidFill>
                <a:latin typeface="Franklin Gothic Medium" panose="020B0603020102020204" pitchFamily="34" charset="0"/>
              </a:rPr>
              <a:t>2) Postoperative </a:t>
            </a:r>
            <a:r>
              <a:rPr lang="en-US" altLang="ja-JP" sz="3600" b="1" dirty="0">
                <a:solidFill>
                  <a:srgbClr val="FFFF66"/>
                </a:solidFill>
                <a:latin typeface="Franklin Gothic Medium" panose="020B0603020102020204" pitchFamily="34" charset="0"/>
              </a:rPr>
              <a:t>administration </a:t>
            </a:r>
            <a:r>
              <a:rPr lang="en-US" altLang="ja-JP" sz="3600" b="1" dirty="0" smtClean="0">
                <a:solidFill>
                  <a:srgbClr val="FFFF66"/>
                </a:solidFill>
                <a:latin typeface="Franklin Gothic Medium" panose="020B0603020102020204" pitchFamily="34" charset="0"/>
              </a:rPr>
              <a:t>was</a:t>
            </a:r>
          </a:p>
          <a:p>
            <a:pPr marL="0" indent="0" algn="just">
              <a:lnSpc>
                <a:spcPts val="4000"/>
              </a:lnSpc>
              <a:buNone/>
            </a:pPr>
            <a:r>
              <a:rPr lang="en-US" altLang="ja-JP" sz="3600" b="1" dirty="0">
                <a:solidFill>
                  <a:srgbClr val="FFFF66"/>
                </a:solidFill>
                <a:latin typeface="Franklin Gothic Medium" panose="020B0603020102020204" pitchFamily="34" charset="0"/>
              </a:rPr>
              <a:t> </a:t>
            </a:r>
            <a:r>
              <a:rPr lang="en-US" altLang="ja-JP" sz="3600" b="1" dirty="0" smtClean="0">
                <a:solidFill>
                  <a:srgbClr val="FFFF66"/>
                </a:solidFill>
                <a:latin typeface="Franklin Gothic Medium" panose="020B0603020102020204" pitchFamily="34" charset="0"/>
              </a:rPr>
              <a:t>    started at 3 mg </a:t>
            </a:r>
            <a:r>
              <a:rPr lang="en-US" altLang="ja-JP" sz="3600" b="1" dirty="0">
                <a:solidFill>
                  <a:srgbClr val="FFFF66"/>
                </a:solidFill>
                <a:latin typeface="Franklin Gothic Medium" panose="020B0603020102020204" pitchFamily="34" charset="0"/>
              </a:rPr>
              <a:t>and </a:t>
            </a:r>
            <a:r>
              <a:rPr lang="en-US" altLang="ja-JP" sz="3600" b="1" dirty="0" smtClean="0">
                <a:solidFill>
                  <a:srgbClr val="FFFF66"/>
                </a:solidFill>
                <a:latin typeface="Franklin Gothic Medium" panose="020B0603020102020204" pitchFamily="34" charset="0"/>
              </a:rPr>
              <a:t>adjusted to control</a:t>
            </a:r>
          </a:p>
          <a:p>
            <a:pPr marL="0" indent="0" algn="just">
              <a:lnSpc>
                <a:spcPts val="4000"/>
              </a:lnSpc>
              <a:buNone/>
            </a:pPr>
            <a:r>
              <a:rPr lang="en-US" altLang="ja-JP" sz="3600" b="1" dirty="0">
                <a:solidFill>
                  <a:srgbClr val="FFFF66"/>
                </a:solidFill>
                <a:latin typeface="Franklin Gothic Medium" panose="020B0603020102020204" pitchFamily="34" charset="0"/>
              </a:rPr>
              <a:t> </a:t>
            </a:r>
            <a:r>
              <a:rPr lang="en-US" altLang="ja-JP" sz="3600" b="1" dirty="0" smtClean="0">
                <a:solidFill>
                  <a:srgbClr val="FFFF66"/>
                </a:solidFill>
                <a:latin typeface="Franklin Gothic Medium" panose="020B0603020102020204" pitchFamily="34" charset="0"/>
              </a:rPr>
              <a:t>    PT-INR in the range of 1.85 </a:t>
            </a:r>
            <a:r>
              <a:rPr lang="en-US" altLang="ja-JP" sz="3600" b="1" dirty="0">
                <a:solidFill>
                  <a:srgbClr val="FFFF66"/>
                </a:solidFill>
                <a:latin typeface="Franklin Gothic Medium" panose="020B0603020102020204" pitchFamily="34" charset="0"/>
              </a:rPr>
              <a:t>‒ 2.15. </a:t>
            </a:r>
            <a:endParaRPr lang="en-US" altLang="ja-JP" sz="3600" b="1" dirty="0" smtClean="0">
              <a:solidFill>
                <a:srgbClr val="FFFF66"/>
              </a:solidFill>
              <a:latin typeface="Franklin Gothic Medium" panose="020B0603020102020204" pitchFamily="34" charset="0"/>
            </a:endParaRPr>
          </a:p>
          <a:p>
            <a:pPr marL="0" indent="0" algn="just">
              <a:lnSpc>
                <a:spcPts val="4000"/>
              </a:lnSpc>
              <a:buNone/>
            </a:pPr>
            <a:r>
              <a:rPr lang="en-US" altLang="ja-JP" sz="3600" dirty="0">
                <a:solidFill>
                  <a:srgbClr val="FFFF66"/>
                </a:solidFill>
                <a:latin typeface="Franklin Gothic Medium" panose="020B0603020102020204" pitchFamily="34" charset="0"/>
              </a:rPr>
              <a:t>3) On postoperative day (POD)-</a:t>
            </a:r>
            <a:r>
              <a:rPr lang="en-US" altLang="ja-JP" sz="3600" dirty="0" smtClean="0">
                <a:solidFill>
                  <a:srgbClr val="FFFF66"/>
                </a:solidFill>
                <a:latin typeface="Franklin Gothic Medium" panose="020B0603020102020204" pitchFamily="34" charset="0"/>
              </a:rPr>
              <a:t>7, the </a:t>
            </a:r>
          </a:p>
          <a:p>
            <a:pPr marL="0" indent="0" algn="just">
              <a:lnSpc>
                <a:spcPts val="4000"/>
              </a:lnSpc>
              <a:buNone/>
            </a:pPr>
            <a:r>
              <a:rPr lang="en-US" altLang="ja-JP" sz="3600" dirty="0">
                <a:solidFill>
                  <a:srgbClr val="FFFF66"/>
                </a:solidFill>
                <a:latin typeface="Franklin Gothic Medium" panose="020B0603020102020204" pitchFamily="34" charset="0"/>
              </a:rPr>
              <a:t> </a:t>
            </a:r>
            <a:r>
              <a:rPr lang="en-US" altLang="ja-JP" sz="3600" dirty="0" smtClean="0">
                <a:solidFill>
                  <a:srgbClr val="FFFF66"/>
                </a:solidFill>
                <a:latin typeface="Franklin Gothic Medium" panose="020B0603020102020204" pitchFamily="34" charset="0"/>
              </a:rPr>
              <a:t>    patients </a:t>
            </a:r>
            <a:r>
              <a:rPr lang="en-US" altLang="ja-JP" sz="3600" dirty="0">
                <a:solidFill>
                  <a:srgbClr val="FFFF66"/>
                </a:solidFill>
                <a:latin typeface="Franklin Gothic Medium" panose="020B0603020102020204" pitchFamily="34" charset="0"/>
              </a:rPr>
              <a:t>were classified </a:t>
            </a:r>
            <a:r>
              <a:rPr lang="en-US" altLang="ja-JP" sz="3600" dirty="0" smtClean="0">
                <a:solidFill>
                  <a:srgbClr val="FFFF66"/>
                </a:solidFill>
                <a:latin typeface="Franklin Gothic Medium" panose="020B0603020102020204" pitchFamily="34" charset="0"/>
              </a:rPr>
              <a:t>into two </a:t>
            </a:r>
            <a:r>
              <a:rPr lang="en-US" altLang="ja-JP" sz="3600" dirty="0">
                <a:solidFill>
                  <a:srgbClr val="FFFF66"/>
                </a:solidFill>
                <a:latin typeface="Franklin Gothic Medium" panose="020B0603020102020204" pitchFamily="34" charset="0"/>
              </a:rPr>
              <a:t>groups.</a:t>
            </a:r>
          </a:p>
          <a:p>
            <a:pPr marL="0" indent="0" algn="just">
              <a:lnSpc>
                <a:spcPts val="4000"/>
              </a:lnSpc>
              <a:buNone/>
            </a:pPr>
            <a:endParaRPr lang="en-US" altLang="ja-JP" sz="3600" b="1" dirty="0" smtClean="0">
              <a:solidFill>
                <a:srgbClr val="FFFF66"/>
              </a:solidFill>
              <a:latin typeface="Franklin Gothic Medium" panose="020B0603020102020204" pitchFamily="34" charset="0"/>
            </a:endParaRPr>
          </a:p>
        </p:txBody>
      </p:sp>
      <p:sp>
        <p:nvSpPr>
          <p:cNvPr id="9" name="テキスト ボックス 8"/>
          <p:cNvSpPr txBox="1"/>
          <p:nvPr/>
        </p:nvSpPr>
        <p:spPr>
          <a:xfrm>
            <a:off x="251520" y="116632"/>
            <a:ext cx="8568952" cy="733534"/>
          </a:xfrm>
          <a:prstGeom prst="rect">
            <a:avLst/>
          </a:prstGeom>
          <a:noFill/>
        </p:spPr>
        <p:txBody>
          <a:bodyPr wrap="square" rtlCol="0">
            <a:spAutoFit/>
          </a:bodyPr>
          <a:lstStyle/>
          <a:p>
            <a:pPr algn="ctr">
              <a:lnSpc>
                <a:spcPts val="5000"/>
              </a:lnSpc>
            </a:pPr>
            <a:r>
              <a:rPr lang="en-US" altLang="ja-JP" sz="4600" b="1" dirty="0">
                <a:latin typeface="Franklin Gothic Medium" panose="020B0603020102020204" pitchFamily="34" charset="0"/>
              </a:rPr>
              <a:t>Method</a:t>
            </a:r>
            <a:endParaRPr lang="ja-JP" altLang="ja-JP" sz="4600" dirty="0">
              <a:latin typeface="Franklin Gothic Medium" panose="020B0603020102020204" pitchFamily="34" charset="0"/>
            </a:endParaRPr>
          </a:p>
        </p:txBody>
      </p:sp>
      <p:sp>
        <p:nvSpPr>
          <p:cNvPr id="4" name="テキスト ボックス 3"/>
          <p:cNvSpPr txBox="1"/>
          <p:nvPr/>
        </p:nvSpPr>
        <p:spPr>
          <a:xfrm>
            <a:off x="107504" y="938161"/>
            <a:ext cx="3456384" cy="618631"/>
          </a:xfrm>
          <a:prstGeom prst="rect">
            <a:avLst/>
          </a:prstGeom>
          <a:noFill/>
        </p:spPr>
        <p:txBody>
          <a:bodyPr wrap="square" rtlCol="0">
            <a:spAutoFit/>
          </a:bodyPr>
          <a:lstStyle/>
          <a:p>
            <a:pPr>
              <a:lnSpc>
                <a:spcPts val="4000"/>
              </a:lnSpc>
            </a:pPr>
            <a:r>
              <a:rPr lang="en-US" altLang="ja-JP" sz="4200" b="1" dirty="0" smtClean="0">
                <a:solidFill>
                  <a:srgbClr val="FFFFCC"/>
                </a:solidFill>
                <a:latin typeface="Franklin Gothic Medium" panose="020B0603020102020204" pitchFamily="34" charset="0"/>
              </a:rPr>
              <a:t>1. Patients</a:t>
            </a:r>
            <a:endParaRPr lang="ja-JP" altLang="ja-JP" sz="4200" dirty="0">
              <a:solidFill>
                <a:srgbClr val="FFFFCC"/>
              </a:solidFill>
              <a:latin typeface="Franklin Gothic Medium" panose="020B0603020102020204" pitchFamily="34" charset="0"/>
            </a:endParaRPr>
          </a:p>
        </p:txBody>
      </p:sp>
    </p:spTree>
    <p:extLst>
      <p:ext uri="{BB962C8B-B14F-4D97-AF65-F5344CB8AC3E}">
        <p14:creationId xmlns:p14="http://schemas.microsoft.com/office/powerpoint/2010/main" val="588703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a:spLocks noChangeArrowheads="1"/>
          </p:cNvSpPr>
          <p:nvPr/>
        </p:nvSpPr>
        <p:spPr>
          <a:xfrm>
            <a:off x="251520" y="476672"/>
            <a:ext cx="8568952" cy="4536504"/>
          </a:xfrm>
          <a:prstGeom prst="rect">
            <a:avLst/>
          </a:prstGeom>
          <a:noFill/>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nSpc>
                <a:spcPts val="4200"/>
              </a:lnSpc>
              <a:buNone/>
            </a:pPr>
            <a:r>
              <a:rPr lang="en-US" altLang="ja-JP" sz="3600" b="1" dirty="0" smtClean="0">
                <a:solidFill>
                  <a:srgbClr val="FFFF66"/>
                </a:solidFill>
                <a:latin typeface="Franklin Gothic Medium" panose="020B0603020102020204" pitchFamily="34" charset="0"/>
              </a:rPr>
              <a:t>4) Group </a:t>
            </a:r>
            <a:r>
              <a:rPr lang="en-US" altLang="ja-JP" sz="3600" b="1" dirty="0">
                <a:solidFill>
                  <a:srgbClr val="FFFF66"/>
                </a:solidFill>
                <a:latin typeface="Franklin Gothic Medium" panose="020B0603020102020204" pitchFamily="34" charset="0"/>
              </a:rPr>
              <a:t>A (n = 5</a:t>
            </a:r>
            <a:r>
              <a:rPr lang="en-US" altLang="ja-JP" sz="3600" b="1" dirty="0" smtClean="0">
                <a:solidFill>
                  <a:srgbClr val="FFFF66"/>
                </a:solidFill>
                <a:latin typeface="Franklin Gothic Medium" panose="020B0603020102020204" pitchFamily="34" charset="0"/>
              </a:rPr>
              <a:t>); warfarin </a:t>
            </a:r>
            <a:r>
              <a:rPr lang="en-US" altLang="ja-JP" sz="3600" b="1" dirty="0">
                <a:solidFill>
                  <a:srgbClr val="FFFF66"/>
                </a:solidFill>
                <a:latin typeface="Franklin Gothic Medium" panose="020B0603020102020204" pitchFamily="34" charset="0"/>
              </a:rPr>
              <a:t>of 5 </a:t>
            </a:r>
            <a:r>
              <a:rPr lang="en-US" altLang="ja-JP" sz="3600" b="1" dirty="0" smtClean="0">
                <a:solidFill>
                  <a:srgbClr val="FFFF66"/>
                </a:solidFill>
                <a:latin typeface="Franklin Gothic Medium" panose="020B0603020102020204" pitchFamily="34" charset="0"/>
              </a:rPr>
              <a:t>mg/day or </a:t>
            </a:r>
          </a:p>
          <a:p>
            <a:pPr marL="0" indent="0">
              <a:lnSpc>
                <a:spcPts val="4200"/>
              </a:lnSpc>
              <a:buNone/>
            </a:pPr>
            <a:r>
              <a:rPr lang="en-US" altLang="ja-JP" sz="3600" b="1" dirty="0">
                <a:solidFill>
                  <a:srgbClr val="FFFF66"/>
                </a:solidFill>
                <a:latin typeface="Franklin Gothic Medium" panose="020B0603020102020204" pitchFamily="34" charset="0"/>
              </a:rPr>
              <a:t> </a:t>
            </a:r>
            <a:r>
              <a:rPr lang="en-US" altLang="ja-JP" sz="3600" b="1" dirty="0" smtClean="0">
                <a:solidFill>
                  <a:srgbClr val="FFFF66"/>
                </a:solidFill>
                <a:latin typeface="Franklin Gothic Medium" panose="020B0603020102020204" pitchFamily="34" charset="0"/>
              </a:rPr>
              <a:t>   more</a:t>
            </a:r>
            <a:r>
              <a:rPr lang="en-US" altLang="ja-JP" sz="3600" b="1" dirty="0">
                <a:solidFill>
                  <a:srgbClr val="FFFF66"/>
                </a:solidFill>
                <a:latin typeface="Franklin Gothic Medium" panose="020B0603020102020204" pitchFamily="34" charset="0"/>
              </a:rPr>
              <a:t>.</a:t>
            </a:r>
          </a:p>
          <a:p>
            <a:pPr marL="0" indent="0">
              <a:lnSpc>
                <a:spcPts val="4200"/>
              </a:lnSpc>
              <a:buNone/>
            </a:pPr>
            <a:r>
              <a:rPr lang="en-US" altLang="ja-JP" sz="3600" b="1" dirty="0">
                <a:solidFill>
                  <a:srgbClr val="FFFF66"/>
                </a:solidFill>
                <a:latin typeface="Franklin Gothic Medium" panose="020B0603020102020204" pitchFamily="34" charset="0"/>
              </a:rPr>
              <a:t>5) </a:t>
            </a:r>
            <a:r>
              <a:rPr lang="en-US" altLang="ja-JP" sz="3600" b="1" dirty="0" smtClean="0">
                <a:solidFill>
                  <a:srgbClr val="FFFF66"/>
                </a:solidFill>
                <a:latin typeface="Franklin Gothic Medium" panose="020B0603020102020204" pitchFamily="34" charset="0"/>
              </a:rPr>
              <a:t>Group </a:t>
            </a:r>
            <a:r>
              <a:rPr lang="en-US" altLang="ja-JP" sz="3600" b="1" dirty="0">
                <a:solidFill>
                  <a:srgbClr val="FFFF66"/>
                </a:solidFill>
                <a:latin typeface="Franklin Gothic Medium" panose="020B0603020102020204" pitchFamily="34" charset="0"/>
              </a:rPr>
              <a:t>B (n=10</a:t>
            </a:r>
            <a:r>
              <a:rPr lang="en-US" altLang="ja-JP" sz="3600" b="1" dirty="0" smtClean="0">
                <a:solidFill>
                  <a:srgbClr val="FFFF66"/>
                </a:solidFill>
                <a:latin typeface="Franklin Gothic Medium" panose="020B0603020102020204" pitchFamily="34" charset="0"/>
              </a:rPr>
              <a:t>); warfarin </a:t>
            </a:r>
            <a:r>
              <a:rPr lang="en-US" altLang="ja-JP" sz="3600" b="1" dirty="0">
                <a:solidFill>
                  <a:srgbClr val="FFFF66"/>
                </a:solidFill>
                <a:latin typeface="Franklin Gothic Medium" panose="020B0603020102020204" pitchFamily="34" charset="0"/>
              </a:rPr>
              <a:t>of 3 </a:t>
            </a:r>
            <a:r>
              <a:rPr lang="en-US" altLang="ja-JP" sz="3600" b="1" dirty="0" smtClean="0">
                <a:solidFill>
                  <a:srgbClr val="FFFF66"/>
                </a:solidFill>
                <a:latin typeface="Franklin Gothic Medium" panose="020B0603020102020204" pitchFamily="34" charset="0"/>
              </a:rPr>
              <a:t>mg/day</a:t>
            </a:r>
            <a:r>
              <a:rPr lang="en-US" altLang="ja-JP" sz="3600" b="1" dirty="0">
                <a:solidFill>
                  <a:srgbClr val="FFFF66"/>
                </a:solidFill>
                <a:latin typeface="Franklin Gothic Medium" panose="020B0603020102020204" pitchFamily="34" charset="0"/>
              </a:rPr>
              <a:t>. </a:t>
            </a:r>
            <a:endParaRPr lang="en-US" altLang="ja-JP" sz="3600" b="1" dirty="0" smtClean="0">
              <a:solidFill>
                <a:srgbClr val="FFFF66"/>
              </a:solidFill>
              <a:latin typeface="Franklin Gothic Medium" panose="020B0603020102020204" pitchFamily="34" charset="0"/>
            </a:endParaRPr>
          </a:p>
          <a:p>
            <a:pPr marL="0" indent="0">
              <a:lnSpc>
                <a:spcPts val="4200"/>
              </a:lnSpc>
              <a:buNone/>
            </a:pPr>
            <a:endParaRPr lang="en-US" altLang="ja-JP" sz="3600" b="1" dirty="0" smtClean="0">
              <a:solidFill>
                <a:srgbClr val="FFFF66"/>
              </a:solidFill>
              <a:latin typeface="Franklin Gothic Medium" panose="020B0603020102020204" pitchFamily="34" charset="0"/>
            </a:endParaRPr>
          </a:p>
          <a:p>
            <a:pPr marL="0" indent="0" algn="just">
              <a:lnSpc>
                <a:spcPts val="4400"/>
              </a:lnSpc>
              <a:buNone/>
            </a:pPr>
            <a:r>
              <a:rPr lang="en-US" altLang="ja-JP" sz="3600" b="1" dirty="0">
                <a:solidFill>
                  <a:srgbClr val="FFFF66"/>
                </a:solidFill>
                <a:latin typeface="Franklin Gothic Medium" panose="020B0603020102020204" pitchFamily="34" charset="0"/>
              </a:rPr>
              <a:t>The protocol was approved by the local ethics committee and informed written consent was obtained from all participants.</a:t>
            </a:r>
            <a:endParaRPr lang="ja-JP" altLang="ja-JP" sz="3600" b="1" dirty="0">
              <a:solidFill>
                <a:srgbClr val="FFFF66"/>
              </a:solidFill>
              <a:latin typeface="Franklin Gothic Medium" panose="020B0603020102020204" pitchFamily="34" charset="0"/>
            </a:endParaRPr>
          </a:p>
        </p:txBody>
      </p:sp>
    </p:spTree>
    <p:extLst>
      <p:ext uri="{BB962C8B-B14F-4D97-AF65-F5344CB8AC3E}">
        <p14:creationId xmlns:p14="http://schemas.microsoft.com/office/powerpoint/2010/main" val="2582741695"/>
      </p:ext>
    </p:extLst>
  </p:cSld>
  <p:clrMapOvr>
    <a:masterClrMapping/>
  </p:clrMapOvr>
</p:sld>
</file>

<file path=ppt/theme/theme1.xml><?xml version="1.0" encoding="utf-8"?>
<a:theme xmlns:a="http://schemas.openxmlformats.org/drawingml/2006/main" name="Office ​​テーマ">
  <a:themeElements>
    <a:clrScheme name="ユーザー定義 2">
      <a:dk1>
        <a:sysClr val="windowText" lastClr="000000"/>
      </a:dk1>
      <a:lt1>
        <a:sysClr val="window" lastClr="FFFFFF"/>
      </a:lt1>
      <a:dk2>
        <a:srgbClr val="052E65"/>
      </a:dk2>
      <a:lt2>
        <a:srgbClr val="C6E7FC"/>
      </a:lt2>
      <a:accent1>
        <a:srgbClr val="31B6FD"/>
      </a:accent1>
      <a:accent2>
        <a:srgbClr val="4584D3"/>
      </a:accent2>
      <a:accent3>
        <a:srgbClr val="5BD078"/>
      </a:accent3>
      <a:accent4>
        <a:srgbClr val="A5D028"/>
      </a:accent4>
      <a:accent5>
        <a:srgbClr val="F5C040"/>
      </a:accent5>
      <a:accent6>
        <a:srgbClr val="05E0DB"/>
      </a:accent6>
      <a:hlink>
        <a:srgbClr val="31B6FD"/>
      </a:hlink>
      <a:folHlink>
        <a:srgbClr val="5EAE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4105</TotalTime>
  <Words>1356</Words>
  <Application>Microsoft Office PowerPoint</Application>
  <PresentationFormat>On-screen Show (4:3)</PresentationFormat>
  <Paragraphs>187</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​​テーマ</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中村和男</dc:creator>
  <cp:lastModifiedBy>Keerti Gujjar</cp:lastModifiedBy>
  <cp:revision>128</cp:revision>
  <cp:lastPrinted>2014-07-22T04:49:20Z</cp:lastPrinted>
  <dcterms:created xsi:type="dcterms:W3CDTF">2012-07-17T04:26:13Z</dcterms:created>
  <dcterms:modified xsi:type="dcterms:W3CDTF">2015-10-13T14:08:27Z</dcterms:modified>
</cp:coreProperties>
</file>