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4" r:id="rId2"/>
    <p:sldId id="265" r:id="rId3"/>
    <p:sldId id="256" r:id="rId4"/>
    <p:sldId id="258" r:id="rId5"/>
    <p:sldId id="261" r:id="rId6"/>
    <p:sldId id="262" r:id="rId7"/>
    <p:sldId id="263" r:id="rId8"/>
    <p:sldId id="266" r:id="rId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16" autoAdjust="0"/>
  </p:normalViewPr>
  <p:slideViewPr>
    <p:cSldViewPr snapToGrid="0" snapToObjects="1" showGuides="1">
      <p:cViewPr>
        <p:scale>
          <a:sx n="100" d="100"/>
          <a:sy n="100" d="100"/>
        </p:scale>
        <p:origin x="-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00FA0-1465-1D47-B711-C3F3F6E2C741}" type="datetimeFigureOut">
              <a:rPr lang="ja-JP" altLang="en-US" smtClean="0"/>
              <a:t>2015/10/13</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F3C5E-4145-0744-B1F7-A7EAF4DCEA24}" type="slidenum">
              <a:rPr lang="ja-JP" altLang="en-US" smtClean="0"/>
              <a:t>‹#›</a:t>
            </a:fld>
            <a:endParaRPr lang="ja-JP" altLang="en-US"/>
          </a:p>
        </p:txBody>
      </p:sp>
    </p:spTree>
    <p:extLst>
      <p:ext uri="{BB962C8B-B14F-4D97-AF65-F5344CB8AC3E}">
        <p14:creationId xmlns:p14="http://schemas.microsoft.com/office/powerpoint/2010/main" val="407605179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smtClean="0"/>
              <a:t>私たちの教室では、ウイルスが繰り広げる様々な現象の分子機構について解析しています。</a:t>
            </a:r>
            <a:endParaRPr lang="en-US" altLang="ja-JP" dirty="0" smtClean="0"/>
          </a:p>
          <a:p>
            <a:r>
              <a:rPr lang="ja-JP" altLang="en-US" dirty="0" smtClean="0"/>
              <a:t>⤶ウイルスはそれ自体では増殖不可能な物理化学的分子集合体ですが、感染宿主細胞に発現している感染受容体を介して、⤶付着・⤶侵入し感染を成立する必要があります。</a:t>
            </a:r>
            <a:endParaRPr lang="en-US" altLang="ja-JP" dirty="0" smtClean="0"/>
          </a:p>
          <a:p>
            <a:r>
              <a:rPr lang="ja-JP" altLang="en-US" dirty="0" smtClean="0"/>
              <a:t>感染樹立細胞内環境がそのウイルスに適応するものであれば、その後の細胞内輸送、⤶遺伝子発現・複製、⤶粒子のアセンブリーと⤶娘ウイルスの産生はあたかも細胞内工場でマシーンの如く進みます。</a:t>
            </a:r>
            <a:endParaRPr lang="en-US" altLang="ja-JP" dirty="0" smtClean="0"/>
          </a:p>
          <a:p>
            <a:r>
              <a:rPr lang="ja-JP" altLang="en-US" dirty="0" smtClean="0"/>
              <a:t>そして、⤶これらの過程はすべて宿主細胞因子との相互作用の結果として生じるものであり、その精緻な営みを正確に記述し、最終的には⤶その制御法の開発或は逆に⤶ウイルスを利用する方法の開発を目指します。</a:t>
            </a:r>
            <a:endParaRPr lang="en-US" altLang="ja-JP" dirty="0" smtClean="0"/>
          </a:p>
          <a:p>
            <a:r>
              <a:rPr lang="ja-JP" altLang="en-US" dirty="0" smtClean="0"/>
              <a:t>私たちは、ウイルスという物理化学集合体が細胞内で繰り広げる営みを正確に知ることこそが、ウイルスによる感染症や発癌機構の解明に結びつき、最終目標を達成する近道であるというスタンスで研究を展開しています。</a:t>
            </a:r>
            <a:endParaRPr lang="en-US" altLang="ja-JP" dirty="0" smtClean="0"/>
          </a:p>
          <a:p>
            <a:r>
              <a:rPr lang="en-US" altLang="ja-JP" dirty="0" smtClean="0"/>
              <a:t>⤶</a:t>
            </a:r>
            <a:r>
              <a:rPr lang="ja-JP" altLang="en-US" dirty="0" smtClean="0"/>
              <a:t>現在は</a:t>
            </a:r>
            <a:r>
              <a:rPr lang="en-US" altLang="ja-JP" dirty="0" smtClean="0"/>
              <a:t>KSHV</a:t>
            </a:r>
            <a:r>
              <a:rPr lang="ja-JP" altLang="en-US" dirty="0" smtClean="0"/>
              <a:t>（カポジ肉腫関連ヘルペスウイルス）と</a:t>
            </a:r>
            <a:r>
              <a:rPr lang="en-US" altLang="ja-JP" dirty="0" smtClean="0"/>
              <a:t>HBV</a:t>
            </a:r>
            <a:r>
              <a:rPr lang="ja-JP" altLang="en-US" dirty="0" smtClean="0"/>
              <a:t>（</a:t>
            </a:r>
            <a:r>
              <a:rPr lang="en-US" altLang="ja-JP" dirty="0" smtClean="0"/>
              <a:t>B</a:t>
            </a:r>
            <a:r>
              <a:rPr lang="ja-JP" altLang="en-US" dirty="0" smtClean="0"/>
              <a:t>型肝炎ウイルス）を対象として、研究を進めています。</a:t>
            </a:r>
            <a:endParaRPr lang="en-US" altLang="ja-JP" dirty="0" smtClean="0"/>
          </a:p>
        </p:txBody>
      </p:sp>
      <p:sp>
        <p:nvSpPr>
          <p:cNvPr id="4" name="スライド番号プレースホルダ 3"/>
          <p:cNvSpPr>
            <a:spLocks noGrp="1"/>
          </p:cNvSpPr>
          <p:nvPr>
            <p:ph type="sldNum" sz="quarter" idx="10"/>
          </p:nvPr>
        </p:nvSpPr>
        <p:spPr/>
        <p:txBody>
          <a:bodyPr/>
          <a:lstStyle/>
          <a:p>
            <a:fld id="{DC0F3C5E-4145-0744-B1F7-A7EAF4DCEA24}" type="slidenum">
              <a:rPr lang="ja-JP" altLang="en-US" smtClean="0"/>
              <a:t>3</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研究は技術的なサポートは勿論ですが、本人の目指す内容をしっかり議論し進めていきます。</a:t>
            </a:r>
            <a:endParaRPr kumimoji="1" lang="en-US" altLang="ja-JP" dirty="0" smtClean="0"/>
          </a:p>
          <a:p>
            <a:r>
              <a:rPr kumimoji="1" lang="ja-JP" altLang="en-US" dirty="0" smtClean="0"/>
              <a:t>対象とするウイルス自体も</a:t>
            </a:r>
            <a:r>
              <a:rPr kumimoji="1" lang="en-US" altLang="ja-JP" dirty="0" smtClean="0"/>
              <a:t>KSHV</a:t>
            </a:r>
            <a:r>
              <a:rPr kumimoji="1" lang="ja-JP" altLang="en-US" dirty="0" smtClean="0"/>
              <a:t>や</a:t>
            </a:r>
            <a:r>
              <a:rPr kumimoji="1" lang="en-US" altLang="ja-JP" dirty="0" smtClean="0"/>
              <a:t>HBV</a:t>
            </a:r>
            <a:r>
              <a:rPr kumimoji="1" lang="ja-JP" altLang="en-US" dirty="0" smtClean="0"/>
              <a:t>には限りませんが、</a:t>
            </a:r>
            <a:endParaRPr kumimoji="1" lang="en-US" altLang="ja-JP" dirty="0" smtClean="0"/>
          </a:p>
          <a:p>
            <a:r>
              <a:rPr kumimoji="1" lang="ja-JP" altLang="en-US" dirty="0" smtClean="0"/>
              <a:t>具体的に今進行中のプロジェクトを示しますと、</a:t>
            </a:r>
            <a:endParaRPr kumimoji="1" lang="en-US" altLang="ja-JP" dirty="0" smtClean="0"/>
          </a:p>
          <a:p>
            <a:r>
              <a:rPr kumimoji="1" lang="ja-JP" altLang="en-US" dirty="0" smtClean="0"/>
              <a:t>⤶</a:t>
            </a:r>
            <a:r>
              <a:rPr kumimoji="1" lang="en-US" altLang="ja-JP" dirty="0" smtClean="0"/>
              <a:t>KSHV</a:t>
            </a:r>
            <a:r>
              <a:rPr kumimoji="1" lang="ja-JP" altLang="en-US" dirty="0" smtClean="0"/>
              <a:t>の宿主因子を動員した潜伏感染という感染形態における複製機構の解明や、</a:t>
            </a:r>
            <a:endParaRPr kumimoji="1" lang="en-US" altLang="ja-JP" dirty="0" smtClean="0"/>
          </a:p>
          <a:p>
            <a:r>
              <a:rPr kumimoji="1" lang="ja-JP" altLang="en-US" dirty="0" smtClean="0"/>
              <a:t>⤶インスレーター機構が働いていると思われる、遺伝子発現</a:t>
            </a:r>
            <a:r>
              <a:rPr kumimoji="1" lang="en-US" altLang="ja-JP" dirty="0" smtClean="0"/>
              <a:t>on-off</a:t>
            </a:r>
            <a:r>
              <a:rPr kumimoji="1" lang="ja-JP" altLang="en-US" dirty="0" smtClean="0"/>
              <a:t>制御のメカニズム、</a:t>
            </a:r>
            <a:endParaRPr kumimoji="1" lang="en-US" altLang="ja-JP" dirty="0" smtClean="0"/>
          </a:p>
          <a:p>
            <a:r>
              <a:rPr kumimoji="1" lang="ja-JP" altLang="en-US" dirty="0" smtClean="0"/>
              <a:t>⤶或は、</a:t>
            </a:r>
            <a:r>
              <a:rPr kumimoji="1" lang="en-US" altLang="ja-JP" dirty="0" smtClean="0"/>
              <a:t>KSHV</a:t>
            </a:r>
            <a:r>
              <a:rPr kumimoji="1" lang="ja-JP" altLang="en-US" dirty="0" smtClean="0"/>
              <a:t>による発癌機構の解明、</a:t>
            </a:r>
            <a:endParaRPr kumimoji="1" lang="en-US" altLang="ja-JP" dirty="0" smtClean="0"/>
          </a:p>
          <a:p>
            <a:r>
              <a:rPr kumimoji="1" lang="ja-JP" altLang="en-US" dirty="0" smtClean="0"/>
              <a:t>⤶ウイルスがもつ宿主遺伝子ホモローグの機能解析を行っています。</a:t>
            </a:r>
            <a:endParaRPr kumimoji="1" lang="en-US" altLang="ja-JP" dirty="0" smtClean="0"/>
          </a:p>
          <a:p>
            <a:r>
              <a:rPr kumimoji="1" lang="ja-JP" altLang="en-US" dirty="0" smtClean="0"/>
              <a:t>⤶</a:t>
            </a:r>
            <a:r>
              <a:rPr kumimoji="1" lang="en-US" altLang="ja-JP" dirty="0" smtClean="0"/>
              <a:t>HBV</a:t>
            </a:r>
            <a:r>
              <a:rPr kumimoji="1" lang="ja-JP" altLang="en-US" dirty="0" smtClean="0"/>
              <a:t>では、ウイルス学上最大の難問の</a:t>
            </a:r>
            <a:r>
              <a:rPr kumimoji="1" lang="en-US" altLang="ja-JP" dirty="0" smtClean="0"/>
              <a:t>1</a:t>
            </a:r>
            <a:r>
              <a:rPr kumimoji="1" lang="ja-JP" altLang="en-US" dirty="0" smtClean="0"/>
              <a:t>つと思われる、その感染受容体の分離・同定に挑んでいます。</a:t>
            </a:r>
            <a:endParaRPr kumimoji="1" lang="en-US" altLang="ja-JP" dirty="0" smtClean="0"/>
          </a:p>
          <a:p>
            <a:r>
              <a:rPr kumimoji="1" lang="ja-JP" altLang="en-US" dirty="0" smtClean="0"/>
              <a:t>私どもの研究室は誕生してまだ</a:t>
            </a:r>
            <a:r>
              <a:rPr kumimoji="1" lang="en-US" altLang="ja-JP" dirty="0" smtClean="0"/>
              <a:t>2</a:t>
            </a:r>
            <a:r>
              <a:rPr kumimoji="1" lang="ja-JP" altLang="en-US" dirty="0" smtClean="0"/>
              <a:t>年余、留学生を中心としてひとが集まるようになり、少しずつ活気づいて来ました。是非、一緒に研究室</a:t>
            </a:r>
            <a:r>
              <a:rPr kumimoji="1" lang="ja-JP" altLang="en-US" smtClean="0"/>
              <a:t>を盛り上げていきましょう。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DC0F3C5E-4145-0744-B1F7-A7EAF4DCEA24}" type="slidenum">
              <a:rPr lang="ja-JP" altLang="en-US" smtClean="0"/>
              <a:t>4</a:t>
            </a:fld>
            <a:endParaRPr lang="ja-JP" altLang="en-US"/>
          </a:p>
        </p:txBody>
      </p:sp>
    </p:spTree>
    <p:extLst>
      <p:ext uri="{BB962C8B-B14F-4D97-AF65-F5344CB8AC3E}">
        <p14:creationId xmlns:p14="http://schemas.microsoft.com/office/powerpoint/2010/main" val="102692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fld id="{40DCE7BF-0827-7349-904E-26E61EEEAF39}" type="datetimeFigureOut">
              <a:rPr lang="ja-JP" altLang="en-US" smtClean="0"/>
              <a:pPr/>
              <a:t>2015/10/13</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8888AF5E-466A-DD4D-AAF8-A913C095E323}"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chemeClr val="bg1"/>
            </a:gs>
            <a:gs pos="88000">
              <a:srgbClr val="0000FF"/>
            </a:gs>
          </a:gsLst>
          <a:lin ang="16020000" scaled="0"/>
          <a:tileRect/>
        </a:gra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CE7BF-0827-7349-904E-26E61EEEAF39}" type="datetimeFigureOut">
              <a:rPr lang="ja-JP" altLang="en-US" smtClean="0"/>
              <a:pPr/>
              <a:t>2015/10/13</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AF5E-466A-DD4D-AAF8-A913C095E323}"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Keiji </a:t>
            </a:r>
            <a:r>
              <a:rPr lang="en-IN" dirty="0" smtClean="0"/>
              <a:t>Ueda</a:t>
            </a:r>
            <a:endParaRPr lang="en-IN" dirty="0"/>
          </a:p>
        </p:txBody>
      </p:sp>
      <p:sp>
        <p:nvSpPr>
          <p:cNvPr id="3" name="Content Placeholder 2"/>
          <p:cNvSpPr>
            <a:spLocks noGrp="1"/>
          </p:cNvSpPr>
          <p:nvPr>
            <p:ph idx="1"/>
          </p:nvPr>
        </p:nvSpPr>
        <p:spPr/>
        <p:txBody>
          <a:bodyPr>
            <a:normAutofit/>
          </a:bodyPr>
          <a:lstStyle/>
          <a:p>
            <a:endParaRPr lang="en-IN" sz="1800" dirty="0"/>
          </a:p>
          <a:p>
            <a:pPr marL="0" indent="0" algn="r">
              <a:buNone/>
            </a:pPr>
            <a:r>
              <a:rPr lang="en-IN" sz="1800" dirty="0" smtClean="0"/>
              <a:t>Professor</a:t>
            </a:r>
            <a:endParaRPr lang="en-IN" sz="1800" dirty="0"/>
          </a:p>
          <a:p>
            <a:pPr marL="0" indent="0" algn="r">
              <a:buNone/>
            </a:pPr>
            <a:r>
              <a:rPr lang="en-IN" sz="1800" dirty="0"/>
              <a:t>Division of Virology</a:t>
            </a:r>
          </a:p>
          <a:p>
            <a:pPr marL="0" indent="0" algn="r">
              <a:buNone/>
            </a:pPr>
            <a:r>
              <a:rPr lang="en-IN" sz="1800" dirty="0"/>
              <a:t>Department of Microbiology and Immunology</a:t>
            </a:r>
          </a:p>
          <a:p>
            <a:pPr marL="0" indent="0" algn="r">
              <a:buNone/>
            </a:pPr>
            <a:r>
              <a:rPr lang="en-IN" sz="1800" dirty="0"/>
              <a:t>Osaka University Graduate School of Medicine</a:t>
            </a:r>
          </a:p>
          <a:p>
            <a:pPr marL="0" indent="0" algn="r">
              <a:buNone/>
            </a:pPr>
            <a:r>
              <a:rPr lang="en-IN" sz="1800" dirty="0"/>
              <a:t>Japan</a:t>
            </a:r>
          </a:p>
          <a:p>
            <a:pPr marL="0" indent="0" algn="r">
              <a:buNone/>
            </a:pPr>
            <a:r>
              <a:rPr lang="en-IN" sz="1800" dirty="0"/>
              <a:t>Tel: 81-6-879-3780</a:t>
            </a:r>
          </a:p>
        </p:txBody>
      </p:sp>
    </p:spTree>
    <p:extLst>
      <p:ext uri="{BB962C8B-B14F-4D97-AF65-F5344CB8AC3E}">
        <p14:creationId xmlns:p14="http://schemas.microsoft.com/office/powerpoint/2010/main" val="341636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Research Interest</a:t>
            </a:r>
            <a:endParaRPr lang="en-IN" dirty="0"/>
          </a:p>
        </p:txBody>
      </p:sp>
      <p:sp>
        <p:nvSpPr>
          <p:cNvPr id="3" name="Content Placeholder 2"/>
          <p:cNvSpPr>
            <a:spLocks noGrp="1"/>
          </p:cNvSpPr>
          <p:nvPr>
            <p:ph idx="1"/>
          </p:nvPr>
        </p:nvSpPr>
        <p:spPr/>
        <p:txBody>
          <a:bodyPr/>
          <a:lstStyle/>
          <a:p>
            <a:r>
              <a:rPr lang="en-IN" dirty="0" smtClean="0"/>
              <a:t>Studies on viruses </a:t>
            </a:r>
            <a:r>
              <a:rPr lang="en-IN" dirty="0"/>
              <a:t>enter into cells, express their genes, amplify the genomes, assemble virus particles and </a:t>
            </a:r>
            <a:r>
              <a:rPr lang="en-IN" dirty="0" smtClean="0"/>
              <a:t>egress </a:t>
            </a:r>
            <a:r>
              <a:rPr lang="en-IN" dirty="0"/>
              <a:t>out of cells</a:t>
            </a:r>
          </a:p>
        </p:txBody>
      </p:sp>
    </p:spTree>
    <p:extLst>
      <p:ext uri="{BB962C8B-B14F-4D97-AF65-F5344CB8AC3E}">
        <p14:creationId xmlns:p14="http://schemas.microsoft.com/office/powerpoint/2010/main" val="235923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661" y="0"/>
            <a:ext cx="7772400" cy="724041"/>
          </a:xfrm>
        </p:spPr>
        <p:txBody>
          <a:bodyPr>
            <a:normAutofit fontScale="90000"/>
          </a:bodyPr>
          <a:lstStyle/>
          <a:p>
            <a:r>
              <a:rPr lang="en-US" altLang="ja-JP" b="1" i="1" dirty="0" smtClean="0">
                <a:solidFill>
                  <a:srgbClr val="FFFF00"/>
                </a:solidFill>
                <a:latin typeface="Gill Sans"/>
                <a:cs typeface="Gill Sans"/>
              </a:rPr>
              <a:t>An aim of virology</a:t>
            </a:r>
            <a:endParaRPr lang="ja-JP" altLang="en-US" b="1" i="1" dirty="0">
              <a:solidFill>
                <a:srgbClr val="FFFF00"/>
              </a:solidFill>
              <a:latin typeface="Gill Sans"/>
              <a:cs typeface="Gill Sans"/>
            </a:endParaRPr>
          </a:p>
        </p:txBody>
      </p:sp>
      <p:sp>
        <p:nvSpPr>
          <p:cNvPr id="3" name="サブタイトル 2"/>
          <p:cNvSpPr>
            <a:spLocks noGrp="1"/>
          </p:cNvSpPr>
          <p:nvPr>
            <p:ph type="subTitle" idx="1"/>
          </p:nvPr>
        </p:nvSpPr>
        <p:spPr>
          <a:xfrm>
            <a:off x="1371600" y="3682888"/>
            <a:ext cx="6400800" cy="1752600"/>
          </a:xfrm>
        </p:spPr>
        <p:txBody>
          <a:bodyPr/>
          <a:lstStyle/>
          <a:p>
            <a:endParaRPr lang="ja-JP" altLang="en-US" dirty="0"/>
          </a:p>
        </p:txBody>
      </p:sp>
      <p:sp>
        <p:nvSpPr>
          <p:cNvPr id="79" name="角丸四角形 78"/>
          <p:cNvSpPr/>
          <p:nvPr/>
        </p:nvSpPr>
        <p:spPr>
          <a:xfrm>
            <a:off x="2701840" y="1247854"/>
            <a:ext cx="3797805" cy="4870068"/>
          </a:xfrm>
          <a:prstGeom prst="roundRect">
            <a:avLst/>
          </a:prstGeom>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2774325" y="2325571"/>
            <a:ext cx="1817670" cy="2120460"/>
          </a:xfrm>
          <a:prstGeom prst="ellipse">
            <a:avLst/>
          </a:prstGeom>
          <a:scene3d>
            <a:camera prst="orthographicFront"/>
            <a:lightRig rig="threePt" dir="t"/>
          </a:scene3d>
          <a:sp3d>
            <a:bevelT w="1270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81" name="L 字 80"/>
          <p:cNvSpPr>
            <a:spLocks noChangeAspect="1"/>
          </p:cNvSpPr>
          <p:nvPr/>
        </p:nvSpPr>
        <p:spPr>
          <a:xfrm>
            <a:off x="3632057" y="974170"/>
            <a:ext cx="343771" cy="333251"/>
          </a:xfrm>
          <a:prstGeom prst="corner">
            <a:avLst>
              <a:gd name="adj1" fmla="val 28788"/>
              <a:gd name="adj2" fmla="val 28785"/>
            </a:avLst>
          </a:prstGeom>
          <a:scene3d>
            <a:camera prst="orthographicFront">
              <a:rot lat="0" lon="0" rev="2700000"/>
            </a:camera>
            <a:lightRig rig="threePt" dir="t"/>
          </a:scene3d>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grpSp>
        <p:nvGrpSpPr>
          <p:cNvPr id="519" name="図形グループ 518"/>
          <p:cNvGrpSpPr/>
          <p:nvPr/>
        </p:nvGrpSpPr>
        <p:grpSpPr>
          <a:xfrm>
            <a:off x="3324605" y="2230874"/>
            <a:ext cx="1829913" cy="578423"/>
            <a:chOff x="3324605" y="2294374"/>
            <a:chExt cx="1829913" cy="578423"/>
          </a:xfrm>
        </p:grpSpPr>
        <p:sp>
          <p:nvSpPr>
            <p:cNvPr id="123" name="フリーフォーム 122"/>
            <p:cNvSpPr/>
            <p:nvPr/>
          </p:nvSpPr>
          <p:spPr>
            <a:xfrm>
              <a:off x="3324605" y="22943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4" name="フリーフォーム 123"/>
            <p:cNvSpPr/>
            <p:nvPr/>
          </p:nvSpPr>
          <p:spPr>
            <a:xfrm>
              <a:off x="3477005" y="24467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5" name="フリーフォーム 124"/>
            <p:cNvSpPr/>
            <p:nvPr/>
          </p:nvSpPr>
          <p:spPr>
            <a:xfrm>
              <a:off x="3629405" y="25991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26" name="フリーフォーム 125"/>
            <p:cNvSpPr/>
            <p:nvPr/>
          </p:nvSpPr>
          <p:spPr>
            <a:xfrm>
              <a:off x="3781805" y="2751574"/>
              <a:ext cx="1372713" cy="121223"/>
            </a:xfrm>
            <a:custGeom>
              <a:avLst/>
              <a:gdLst>
                <a:gd name="connsiteX0" fmla="*/ 0 w 466085"/>
                <a:gd name="connsiteY0" fmla="*/ 91265 h 149520"/>
                <a:gd name="connsiteX1" fmla="*/ 139825 w 466085"/>
                <a:gd name="connsiteY1" fmla="*/ 9709 h 149520"/>
                <a:gd name="connsiteX2" fmla="*/ 279651 w 466085"/>
                <a:gd name="connsiteY2" fmla="*/ 149520 h 149520"/>
                <a:gd name="connsiteX3" fmla="*/ 466085 w 466085"/>
                <a:gd name="connsiteY3" fmla="*/ 9709 h 149520"/>
              </a:gdLst>
              <a:ahLst/>
              <a:cxnLst>
                <a:cxn ang="0">
                  <a:pos x="connsiteX0" y="connsiteY0"/>
                </a:cxn>
                <a:cxn ang="0">
                  <a:pos x="connsiteX1" y="connsiteY1"/>
                </a:cxn>
                <a:cxn ang="0">
                  <a:pos x="connsiteX2" y="connsiteY2"/>
                </a:cxn>
                <a:cxn ang="0">
                  <a:pos x="connsiteX3" y="connsiteY3"/>
                </a:cxn>
              </a:cxnLst>
              <a:rect l="l" t="t" r="r" b="b"/>
              <a:pathLst>
                <a:path w="466085" h="149520">
                  <a:moveTo>
                    <a:pt x="0" y="91265"/>
                  </a:moveTo>
                  <a:cubicBezTo>
                    <a:pt x="46608" y="45632"/>
                    <a:pt x="93216" y="0"/>
                    <a:pt x="139825" y="9709"/>
                  </a:cubicBezTo>
                  <a:cubicBezTo>
                    <a:pt x="186434" y="19418"/>
                    <a:pt x="225274" y="149520"/>
                    <a:pt x="279651" y="149520"/>
                  </a:cubicBezTo>
                  <a:cubicBezTo>
                    <a:pt x="334028" y="149520"/>
                    <a:pt x="415593" y="17476"/>
                    <a:pt x="466085" y="9709"/>
                  </a:cubicBezTo>
                </a:path>
              </a:pathLst>
            </a:custGeom>
            <a:noFill/>
            <a:ln>
              <a:solidFill>
                <a:schemeClr val="tx1"/>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90" name="テキスト ボックス 189"/>
          <p:cNvSpPr txBox="1"/>
          <p:nvPr/>
        </p:nvSpPr>
        <p:spPr>
          <a:xfrm>
            <a:off x="3712971" y="1176170"/>
            <a:ext cx="2463986" cy="461665"/>
          </a:xfrm>
          <a:prstGeom prst="rect">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accent4">
                  <a:tint val="15000"/>
                  <a:satMod val="350000"/>
                  <a:alpha val="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400" b="1" dirty="0" smtClean="0"/>
              <a:t>attachment/entry</a:t>
            </a:r>
            <a:endParaRPr kumimoji="1" lang="ja-JP" altLang="en-US" sz="2400" b="1" dirty="0"/>
          </a:p>
        </p:txBody>
      </p:sp>
      <p:sp>
        <p:nvSpPr>
          <p:cNvPr id="191" name="テキスト ボックス 190"/>
          <p:cNvSpPr txBox="1"/>
          <p:nvPr/>
        </p:nvSpPr>
        <p:spPr>
          <a:xfrm>
            <a:off x="2436480" y="2873196"/>
            <a:ext cx="3740477" cy="461665"/>
          </a:xfrm>
          <a:prstGeom prst="rect">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accent4">
                  <a:tint val="15000"/>
                  <a:satMod val="350000"/>
                  <a:alpha val="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400" b="1" dirty="0" smtClean="0"/>
              <a:t>gene expression/replication</a:t>
            </a:r>
            <a:endParaRPr kumimoji="1" lang="ja-JP" altLang="en-US" sz="2400" b="1" dirty="0"/>
          </a:p>
        </p:txBody>
      </p:sp>
      <p:grpSp>
        <p:nvGrpSpPr>
          <p:cNvPr id="583" name="図形グループ 582"/>
          <p:cNvGrpSpPr/>
          <p:nvPr/>
        </p:nvGrpSpPr>
        <p:grpSpPr>
          <a:xfrm>
            <a:off x="2502164" y="5237764"/>
            <a:ext cx="1424436" cy="866075"/>
            <a:chOff x="2502164" y="5301264"/>
            <a:chExt cx="1424436" cy="866075"/>
          </a:xfrm>
        </p:grpSpPr>
        <p:grpSp>
          <p:nvGrpSpPr>
            <p:cNvPr id="192" name="Group 315"/>
            <p:cNvGrpSpPr>
              <a:grpSpLocks noChangeAspect="1"/>
            </p:cNvGrpSpPr>
            <p:nvPr/>
          </p:nvGrpSpPr>
          <p:grpSpPr bwMode="auto">
            <a:xfrm>
              <a:off x="2502164" y="5673753"/>
              <a:ext cx="490997" cy="493586"/>
              <a:chOff x="874" y="1620"/>
              <a:chExt cx="1768" cy="1838"/>
            </a:xfrm>
          </p:grpSpPr>
          <p:sp>
            <p:nvSpPr>
              <p:cNvPr id="193"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4"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195"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6"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7"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8"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199"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0"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1"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2"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3"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4"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5"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6"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7"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08"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09"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0"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1"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2"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3"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14"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5"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6"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7"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8"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19"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0"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1"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2"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3"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4"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5"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6"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7"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8"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29"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0"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1"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2"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3"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4"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5"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6"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7"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8"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39"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0"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1"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2"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243" name="Group 107"/>
              <p:cNvGrpSpPr>
                <a:grpSpLocks noChangeAspect="1"/>
              </p:cNvGrpSpPr>
              <p:nvPr/>
            </p:nvGrpSpPr>
            <p:grpSpPr bwMode="auto">
              <a:xfrm>
                <a:off x="1431" y="2233"/>
                <a:ext cx="643" cy="649"/>
                <a:chOff x="3558" y="2061"/>
                <a:chExt cx="1567" cy="1581"/>
              </a:xfrm>
            </p:grpSpPr>
            <p:grpSp>
              <p:nvGrpSpPr>
                <p:cNvPr id="244" name="Group 108"/>
                <p:cNvGrpSpPr>
                  <a:grpSpLocks/>
                </p:cNvGrpSpPr>
                <p:nvPr/>
              </p:nvGrpSpPr>
              <p:grpSpPr bwMode="auto">
                <a:xfrm>
                  <a:off x="3558" y="2061"/>
                  <a:ext cx="1567" cy="1581"/>
                  <a:chOff x="3558" y="2061"/>
                  <a:chExt cx="1567" cy="1581"/>
                </a:xfrm>
              </p:grpSpPr>
              <p:sp>
                <p:nvSpPr>
                  <p:cNvPr id="249"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0"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1"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2"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3"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54"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245" name="Group 115"/>
                <p:cNvGrpSpPr>
                  <a:grpSpLocks noChangeAspect="1"/>
                </p:cNvGrpSpPr>
                <p:nvPr/>
              </p:nvGrpSpPr>
              <p:grpSpPr bwMode="auto">
                <a:xfrm>
                  <a:off x="3732" y="2222"/>
                  <a:ext cx="1258" cy="1265"/>
                  <a:chOff x="3530" y="2597"/>
                  <a:chExt cx="1547" cy="1581"/>
                </a:xfrm>
              </p:grpSpPr>
              <p:sp>
                <p:nvSpPr>
                  <p:cNvPr id="246"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7"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48"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nvGrpSpPr>
            <p:cNvPr id="255" name="Group 315"/>
            <p:cNvGrpSpPr>
              <a:grpSpLocks noChangeAspect="1"/>
            </p:cNvGrpSpPr>
            <p:nvPr/>
          </p:nvGrpSpPr>
          <p:grpSpPr bwMode="auto">
            <a:xfrm>
              <a:off x="3059977" y="5651519"/>
              <a:ext cx="490997" cy="493586"/>
              <a:chOff x="874" y="1620"/>
              <a:chExt cx="1768" cy="1838"/>
            </a:xfrm>
          </p:grpSpPr>
          <p:sp>
            <p:nvSpPr>
              <p:cNvPr id="256"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57"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258"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59"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0"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1"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2"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3"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4"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5"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6"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67"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68"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69"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0"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1"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2"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3"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4"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5"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6"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277"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8"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79"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80"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81"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282"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3"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4"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5"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6"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7"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8"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89"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0"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1"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2"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3"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4"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5"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6"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7"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8"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299"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0"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1"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2"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3"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4"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05"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306" name="Group 107"/>
              <p:cNvGrpSpPr>
                <a:grpSpLocks noChangeAspect="1"/>
              </p:cNvGrpSpPr>
              <p:nvPr/>
            </p:nvGrpSpPr>
            <p:grpSpPr bwMode="auto">
              <a:xfrm>
                <a:off x="1431" y="2233"/>
                <a:ext cx="643" cy="649"/>
                <a:chOff x="3558" y="2061"/>
                <a:chExt cx="1567" cy="1581"/>
              </a:xfrm>
            </p:grpSpPr>
            <p:grpSp>
              <p:nvGrpSpPr>
                <p:cNvPr id="307" name="Group 108"/>
                <p:cNvGrpSpPr>
                  <a:grpSpLocks/>
                </p:cNvGrpSpPr>
                <p:nvPr/>
              </p:nvGrpSpPr>
              <p:grpSpPr bwMode="auto">
                <a:xfrm>
                  <a:off x="3558" y="2061"/>
                  <a:ext cx="1567" cy="1581"/>
                  <a:chOff x="3558" y="2061"/>
                  <a:chExt cx="1567" cy="1581"/>
                </a:xfrm>
              </p:grpSpPr>
              <p:sp>
                <p:nvSpPr>
                  <p:cNvPr id="312"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3"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4"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5"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6"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7"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308" name="Group 115"/>
                <p:cNvGrpSpPr>
                  <a:grpSpLocks noChangeAspect="1"/>
                </p:cNvGrpSpPr>
                <p:nvPr/>
              </p:nvGrpSpPr>
              <p:grpSpPr bwMode="auto">
                <a:xfrm>
                  <a:off x="3732" y="2222"/>
                  <a:ext cx="1258" cy="1265"/>
                  <a:chOff x="3530" y="2597"/>
                  <a:chExt cx="1547" cy="1581"/>
                </a:xfrm>
              </p:grpSpPr>
              <p:sp>
                <p:nvSpPr>
                  <p:cNvPr id="309"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0"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11"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nvGrpSpPr>
            <p:cNvPr id="318" name="Group 315"/>
            <p:cNvGrpSpPr>
              <a:grpSpLocks noChangeAspect="1"/>
            </p:cNvGrpSpPr>
            <p:nvPr/>
          </p:nvGrpSpPr>
          <p:grpSpPr bwMode="auto">
            <a:xfrm>
              <a:off x="2877790" y="5301264"/>
              <a:ext cx="490997" cy="493586"/>
              <a:chOff x="874" y="1620"/>
              <a:chExt cx="1768" cy="1838"/>
            </a:xfrm>
          </p:grpSpPr>
          <p:sp>
            <p:nvSpPr>
              <p:cNvPr id="319"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0"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321"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2"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3"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4"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5"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6"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7"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8"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29"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0"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1"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2"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3"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34"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5"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6"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7"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8"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39"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40"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1"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2"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3"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4"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45"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6"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7"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8"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49"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0"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1"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2"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3"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4"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5"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6"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7"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8"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59"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0"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1"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2"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3"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4"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5"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6"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7"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68"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369" name="Group 107"/>
              <p:cNvGrpSpPr>
                <a:grpSpLocks noChangeAspect="1"/>
              </p:cNvGrpSpPr>
              <p:nvPr/>
            </p:nvGrpSpPr>
            <p:grpSpPr bwMode="auto">
              <a:xfrm>
                <a:off x="1429" y="2231"/>
                <a:ext cx="643" cy="649"/>
                <a:chOff x="3558" y="2061"/>
                <a:chExt cx="1567" cy="1581"/>
              </a:xfrm>
            </p:grpSpPr>
            <p:grpSp>
              <p:nvGrpSpPr>
                <p:cNvPr id="370" name="Group 108"/>
                <p:cNvGrpSpPr>
                  <a:grpSpLocks/>
                </p:cNvGrpSpPr>
                <p:nvPr/>
              </p:nvGrpSpPr>
              <p:grpSpPr bwMode="auto">
                <a:xfrm>
                  <a:off x="3558" y="2061"/>
                  <a:ext cx="1567" cy="1581"/>
                  <a:chOff x="3558" y="2061"/>
                  <a:chExt cx="1567" cy="1581"/>
                </a:xfrm>
              </p:grpSpPr>
              <p:sp>
                <p:nvSpPr>
                  <p:cNvPr id="375"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6"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7"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8"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9"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80"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371" name="Group 115"/>
                <p:cNvGrpSpPr>
                  <a:grpSpLocks noChangeAspect="1"/>
                </p:cNvGrpSpPr>
                <p:nvPr/>
              </p:nvGrpSpPr>
              <p:grpSpPr bwMode="auto">
                <a:xfrm>
                  <a:off x="3732" y="2222"/>
                  <a:ext cx="1258" cy="1265"/>
                  <a:chOff x="3530" y="2597"/>
                  <a:chExt cx="1547" cy="1581"/>
                </a:xfrm>
              </p:grpSpPr>
              <p:sp>
                <p:nvSpPr>
                  <p:cNvPr id="372"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3"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374"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nvGrpSpPr>
            <p:cNvPr id="381" name="Group 315"/>
            <p:cNvGrpSpPr>
              <a:grpSpLocks noChangeAspect="1"/>
            </p:cNvGrpSpPr>
            <p:nvPr/>
          </p:nvGrpSpPr>
          <p:grpSpPr bwMode="auto">
            <a:xfrm>
              <a:off x="3435603" y="5444130"/>
              <a:ext cx="490997" cy="493586"/>
              <a:chOff x="874" y="1620"/>
              <a:chExt cx="1768" cy="1838"/>
            </a:xfrm>
          </p:grpSpPr>
          <p:sp>
            <p:nvSpPr>
              <p:cNvPr id="382"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3"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p:spPr>
            <p:txBody>
              <a:bodyPr wrap="none" anchor="ctr">
                <a:prstTxWarp prst="textNoShape">
                  <a:avLst/>
                </a:prstTxWarp>
              </a:bodyPr>
              <a:lstStyle/>
              <a:p>
                <a:endParaRPr lang="ja-JP" altLang="en-US">
                  <a:latin typeface="Calibri" pitchFamily="-109" charset="0"/>
                </a:endParaRPr>
              </a:p>
            </p:txBody>
          </p:sp>
          <p:sp>
            <p:nvSpPr>
              <p:cNvPr id="384"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5"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6"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7"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8"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89"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0"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1"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2"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3"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4"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5"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6"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397"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8"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399"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0"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1"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2"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p:spPr>
            <p:txBody>
              <a:bodyPr wrap="none" anchor="ctr">
                <a:prstTxWarp prst="textNoShape">
                  <a:avLst/>
                </a:prstTxWarp>
              </a:bodyPr>
              <a:lstStyle/>
              <a:p>
                <a:endParaRPr lang="ja-JP" altLang="en-US">
                  <a:latin typeface="Calibri" pitchFamily="-109" charset="0"/>
                </a:endParaRPr>
              </a:p>
            </p:txBody>
          </p:sp>
          <p:sp>
            <p:nvSpPr>
              <p:cNvPr id="403"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4"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5"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6"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7"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p:spPr>
            <p:txBody>
              <a:bodyPr wrap="none" anchor="ctr">
                <a:prstTxWarp prst="textNoShape">
                  <a:avLst/>
                </a:prstTxWarp>
              </a:bodyPr>
              <a:lstStyle/>
              <a:p>
                <a:endParaRPr lang="ja-JP" altLang="en-US">
                  <a:latin typeface="Calibri" pitchFamily="-109" charset="0"/>
                </a:endParaRPr>
              </a:p>
            </p:txBody>
          </p:sp>
          <p:sp>
            <p:nvSpPr>
              <p:cNvPr id="408"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09"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0"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1"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2"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3"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4"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5"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6"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7"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8"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19"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0"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1"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2"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3"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4"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5"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6"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7"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8"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29"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0"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1"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p:spPr>
            <p:txBody>
              <a:bodyPr wrap="none" anchor="ctr">
                <a:prstTxWarp prst="textNoShape">
                  <a:avLst/>
                </a:prstTxWarp>
              </a:bodyPr>
              <a:lstStyle/>
              <a:p>
                <a:endParaRPr lang="ja-JP" altLang="en-US">
                  <a:latin typeface="Calibri" pitchFamily="-109" charset="0"/>
                </a:endParaRPr>
              </a:p>
            </p:txBody>
          </p:sp>
          <p:grpSp>
            <p:nvGrpSpPr>
              <p:cNvPr id="432" name="Group 107"/>
              <p:cNvGrpSpPr>
                <a:grpSpLocks noChangeAspect="1"/>
              </p:cNvGrpSpPr>
              <p:nvPr/>
            </p:nvGrpSpPr>
            <p:grpSpPr bwMode="auto">
              <a:xfrm>
                <a:off x="1429" y="2231"/>
                <a:ext cx="643" cy="649"/>
                <a:chOff x="3558" y="2061"/>
                <a:chExt cx="1567" cy="1581"/>
              </a:xfrm>
            </p:grpSpPr>
            <p:grpSp>
              <p:nvGrpSpPr>
                <p:cNvPr id="433" name="Group 108"/>
                <p:cNvGrpSpPr>
                  <a:grpSpLocks/>
                </p:cNvGrpSpPr>
                <p:nvPr/>
              </p:nvGrpSpPr>
              <p:grpSpPr bwMode="auto">
                <a:xfrm>
                  <a:off x="3558" y="2061"/>
                  <a:ext cx="1567" cy="1581"/>
                  <a:chOff x="3558" y="2061"/>
                  <a:chExt cx="1567" cy="1581"/>
                </a:xfrm>
              </p:grpSpPr>
              <p:sp>
                <p:nvSpPr>
                  <p:cNvPr id="438"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9"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0"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1"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2"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43"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p:spPr>
                <p:txBody>
                  <a:bodyPr wrap="none" anchor="ctr">
                    <a:prstTxWarp prst="textNoShape">
                      <a:avLst/>
                    </a:prstTxWarp>
                  </a:bodyPr>
                  <a:lstStyle/>
                  <a:p>
                    <a:endParaRPr lang="ja-JP" altLang="en-US">
                      <a:latin typeface="Calibri" pitchFamily="-109" charset="0"/>
                    </a:endParaRPr>
                  </a:p>
                </p:txBody>
              </p:sp>
            </p:grpSp>
            <p:grpSp>
              <p:nvGrpSpPr>
                <p:cNvPr id="434" name="Group 115"/>
                <p:cNvGrpSpPr>
                  <a:grpSpLocks noChangeAspect="1"/>
                </p:cNvGrpSpPr>
                <p:nvPr/>
              </p:nvGrpSpPr>
              <p:grpSpPr bwMode="auto">
                <a:xfrm>
                  <a:off x="3732" y="2222"/>
                  <a:ext cx="1258" cy="1265"/>
                  <a:chOff x="3530" y="2597"/>
                  <a:chExt cx="1547" cy="1581"/>
                </a:xfrm>
              </p:grpSpPr>
              <p:sp>
                <p:nvSpPr>
                  <p:cNvPr id="435"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6"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sp>
                <p:nvSpPr>
                  <p:cNvPr id="437"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p:spPr>
                <p:txBody>
                  <a:bodyPr wrap="none" anchor="ctr">
                    <a:prstTxWarp prst="textNoShape">
                      <a:avLst/>
                    </a:prstTxWarp>
                  </a:bodyPr>
                  <a:lstStyle/>
                  <a:p>
                    <a:endParaRPr lang="ja-JP" altLang="en-US">
                      <a:latin typeface="Calibri" pitchFamily="-109" charset="0"/>
                    </a:endParaRPr>
                  </a:p>
                </p:txBody>
              </p:sp>
            </p:grpSp>
          </p:grpSp>
        </p:grpSp>
      </p:grpSp>
      <p:grpSp>
        <p:nvGrpSpPr>
          <p:cNvPr id="4" name="図形グループ 3"/>
          <p:cNvGrpSpPr/>
          <p:nvPr/>
        </p:nvGrpSpPr>
        <p:grpSpPr>
          <a:xfrm>
            <a:off x="0" y="815104"/>
            <a:ext cx="2577424" cy="5338393"/>
            <a:chOff x="0" y="878604"/>
            <a:chExt cx="2577424" cy="5338393"/>
          </a:xfrm>
        </p:grpSpPr>
        <p:sp>
          <p:nvSpPr>
            <p:cNvPr id="445" name="左中かっこ 444"/>
            <p:cNvSpPr/>
            <p:nvPr/>
          </p:nvSpPr>
          <p:spPr>
            <a:xfrm>
              <a:off x="2085729" y="878604"/>
              <a:ext cx="491695" cy="5338393"/>
            </a:xfrm>
            <a:prstGeom prst="lef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46" name="テキスト ボックス 445"/>
            <p:cNvSpPr txBox="1"/>
            <p:nvPr/>
          </p:nvSpPr>
          <p:spPr>
            <a:xfrm>
              <a:off x="0" y="2599174"/>
              <a:ext cx="2244312" cy="1815882"/>
            </a:xfrm>
            <a:prstGeom prst="rect">
              <a:avLst/>
            </a:prstGeom>
            <a:noFill/>
          </p:spPr>
          <p:txBody>
            <a:bodyPr wrap="square" rtlCol="0">
              <a:spAutoFit/>
            </a:bodyPr>
            <a:lstStyle/>
            <a:p>
              <a:r>
                <a:rPr kumimoji="1" lang="en-US" altLang="ja-JP" sz="2800" b="1" dirty="0" smtClean="0"/>
                <a:t>execute through virus-host interaction</a:t>
              </a:r>
              <a:endParaRPr kumimoji="1" lang="ja-JP" altLang="en-US" sz="2800" b="1" dirty="0"/>
            </a:p>
          </p:txBody>
        </p:sp>
      </p:grpSp>
      <p:grpSp>
        <p:nvGrpSpPr>
          <p:cNvPr id="586" name="図形グループ 585"/>
          <p:cNvGrpSpPr/>
          <p:nvPr/>
        </p:nvGrpSpPr>
        <p:grpSpPr>
          <a:xfrm>
            <a:off x="4218999" y="3536318"/>
            <a:ext cx="1770793" cy="1679996"/>
            <a:chOff x="4218999" y="3599818"/>
            <a:chExt cx="1770793" cy="1679996"/>
          </a:xfrm>
        </p:grpSpPr>
        <p:sp>
          <p:nvSpPr>
            <p:cNvPr id="82" name="円/楕円 81"/>
            <p:cNvSpPr>
              <a:spLocks noChangeAspect="1"/>
            </p:cNvSpPr>
            <p:nvPr/>
          </p:nvSpPr>
          <p:spPr>
            <a:xfrm>
              <a:off x="4486072" y="38794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3" name="二等辺三角形 82"/>
            <p:cNvSpPr/>
            <p:nvPr/>
          </p:nvSpPr>
          <p:spPr>
            <a:xfrm>
              <a:off x="4299639" y="44852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4" name="五角形 83"/>
            <p:cNvSpPr>
              <a:spLocks noChangeAspect="1"/>
            </p:cNvSpPr>
            <p:nvPr/>
          </p:nvSpPr>
          <p:spPr>
            <a:xfrm>
              <a:off x="5316798" y="41940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5" name="六角形 84"/>
            <p:cNvSpPr>
              <a:spLocks noChangeAspect="1"/>
            </p:cNvSpPr>
            <p:nvPr/>
          </p:nvSpPr>
          <p:spPr>
            <a:xfrm>
              <a:off x="4800679" y="44852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6" name="ひし形 85"/>
            <p:cNvSpPr>
              <a:spLocks noChangeAspect="1"/>
            </p:cNvSpPr>
            <p:nvPr/>
          </p:nvSpPr>
          <p:spPr>
            <a:xfrm>
              <a:off x="5080330" y="35998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7" name="円/楕円 86"/>
            <p:cNvSpPr>
              <a:spLocks noChangeAspect="1"/>
            </p:cNvSpPr>
            <p:nvPr/>
          </p:nvSpPr>
          <p:spPr>
            <a:xfrm>
              <a:off x="4638472" y="40318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8" name="二等辺三角形 87"/>
            <p:cNvSpPr/>
            <p:nvPr/>
          </p:nvSpPr>
          <p:spPr>
            <a:xfrm>
              <a:off x="4452039" y="46376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89" name="五角形 88"/>
            <p:cNvSpPr>
              <a:spLocks noChangeAspect="1"/>
            </p:cNvSpPr>
            <p:nvPr/>
          </p:nvSpPr>
          <p:spPr>
            <a:xfrm>
              <a:off x="5469198" y="43464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0" name="六角形 89"/>
            <p:cNvSpPr>
              <a:spLocks noChangeAspect="1"/>
            </p:cNvSpPr>
            <p:nvPr/>
          </p:nvSpPr>
          <p:spPr>
            <a:xfrm>
              <a:off x="4953079" y="46376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1" name="ひし形 90"/>
            <p:cNvSpPr>
              <a:spLocks noChangeAspect="1"/>
            </p:cNvSpPr>
            <p:nvPr/>
          </p:nvSpPr>
          <p:spPr>
            <a:xfrm>
              <a:off x="5232730" y="37522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2" name="円/楕円 91"/>
            <p:cNvSpPr>
              <a:spLocks noChangeAspect="1"/>
            </p:cNvSpPr>
            <p:nvPr/>
          </p:nvSpPr>
          <p:spPr>
            <a:xfrm>
              <a:off x="4405432" y="40551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3" name="二等辺三角形 92"/>
            <p:cNvSpPr/>
            <p:nvPr/>
          </p:nvSpPr>
          <p:spPr>
            <a:xfrm>
              <a:off x="4218999" y="4660988"/>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4" name="五角形 93"/>
            <p:cNvSpPr>
              <a:spLocks noChangeAspect="1"/>
            </p:cNvSpPr>
            <p:nvPr/>
          </p:nvSpPr>
          <p:spPr>
            <a:xfrm>
              <a:off x="5236158" y="43697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5" name="六角形 94"/>
            <p:cNvSpPr>
              <a:spLocks noChangeAspect="1"/>
            </p:cNvSpPr>
            <p:nvPr/>
          </p:nvSpPr>
          <p:spPr>
            <a:xfrm>
              <a:off x="4720039" y="4660988"/>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6" name="ひし形 95"/>
            <p:cNvSpPr>
              <a:spLocks noChangeAspect="1"/>
            </p:cNvSpPr>
            <p:nvPr/>
          </p:nvSpPr>
          <p:spPr>
            <a:xfrm>
              <a:off x="4999690" y="37755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7" name="円/楕円 96"/>
            <p:cNvSpPr>
              <a:spLocks noChangeAspect="1"/>
            </p:cNvSpPr>
            <p:nvPr/>
          </p:nvSpPr>
          <p:spPr>
            <a:xfrm>
              <a:off x="4557832" y="42075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8" name="二等辺三角形 97"/>
            <p:cNvSpPr/>
            <p:nvPr/>
          </p:nvSpPr>
          <p:spPr>
            <a:xfrm>
              <a:off x="4371399" y="4813388"/>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99" name="五角形 98"/>
            <p:cNvSpPr>
              <a:spLocks noChangeAspect="1"/>
            </p:cNvSpPr>
            <p:nvPr/>
          </p:nvSpPr>
          <p:spPr>
            <a:xfrm>
              <a:off x="5388558" y="45221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0" name="六角形 99"/>
            <p:cNvSpPr>
              <a:spLocks noChangeAspect="1"/>
            </p:cNvSpPr>
            <p:nvPr/>
          </p:nvSpPr>
          <p:spPr>
            <a:xfrm>
              <a:off x="4872439" y="4813388"/>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1" name="ひし形 100"/>
            <p:cNvSpPr>
              <a:spLocks noChangeAspect="1"/>
            </p:cNvSpPr>
            <p:nvPr/>
          </p:nvSpPr>
          <p:spPr>
            <a:xfrm>
              <a:off x="5152090" y="39279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3" name="円/楕円 102"/>
            <p:cNvSpPr>
              <a:spLocks noChangeAspect="1"/>
            </p:cNvSpPr>
            <p:nvPr/>
          </p:nvSpPr>
          <p:spPr>
            <a:xfrm>
              <a:off x="4848208" y="40318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4" name="二等辺三角形 103"/>
            <p:cNvSpPr/>
            <p:nvPr/>
          </p:nvSpPr>
          <p:spPr>
            <a:xfrm>
              <a:off x="4661775" y="46376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5" name="五角形 104"/>
            <p:cNvSpPr>
              <a:spLocks noChangeAspect="1"/>
            </p:cNvSpPr>
            <p:nvPr/>
          </p:nvSpPr>
          <p:spPr>
            <a:xfrm>
              <a:off x="5678934" y="43464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6" name="六角形 105"/>
            <p:cNvSpPr>
              <a:spLocks noChangeAspect="1"/>
            </p:cNvSpPr>
            <p:nvPr/>
          </p:nvSpPr>
          <p:spPr>
            <a:xfrm>
              <a:off x="5162815" y="46376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7" name="ひし形 106"/>
            <p:cNvSpPr>
              <a:spLocks noChangeAspect="1"/>
            </p:cNvSpPr>
            <p:nvPr/>
          </p:nvSpPr>
          <p:spPr>
            <a:xfrm>
              <a:off x="5442466" y="37522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8" name="円/楕円 107"/>
            <p:cNvSpPr>
              <a:spLocks noChangeAspect="1"/>
            </p:cNvSpPr>
            <p:nvPr/>
          </p:nvSpPr>
          <p:spPr>
            <a:xfrm>
              <a:off x="5000608" y="4184240"/>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09" name="二等辺三角形 108"/>
            <p:cNvSpPr/>
            <p:nvPr/>
          </p:nvSpPr>
          <p:spPr>
            <a:xfrm>
              <a:off x="4814175" y="4790086"/>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0" name="五角形 109"/>
            <p:cNvSpPr>
              <a:spLocks noChangeAspect="1"/>
            </p:cNvSpPr>
            <p:nvPr/>
          </p:nvSpPr>
          <p:spPr>
            <a:xfrm>
              <a:off x="5831334" y="4498814"/>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1" name="六角形 110"/>
            <p:cNvSpPr>
              <a:spLocks noChangeAspect="1"/>
            </p:cNvSpPr>
            <p:nvPr/>
          </p:nvSpPr>
          <p:spPr>
            <a:xfrm>
              <a:off x="5315215" y="4790086"/>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2" name="ひし形 111"/>
            <p:cNvSpPr>
              <a:spLocks noChangeAspect="1"/>
            </p:cNvSpPr>
            <p:nvPr/>
          </p:nvSpPr>
          <p:spPr>
            <a:xfrm>
              <a:off x="5594866" y="3904618"/>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3" name="円/楕円 112"/>
            <p:cNvSpPr>
              <a:spLocks noChangeAspect="1"/>
            </p:cNvSpPr>
            <p:nvPr/>
          </p:nvSpPr>
          <p:spPr>
            <a:xfrm>
              <a:off x="4767568" y="42075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4" name="二等辺三角形 113"/>
            <p:cNvSpPr/>
            <p:nvPr/>
          </p:nvSpPr>
          <p:spPr>
            <a:xfrm>
              <a:off x="4581135" y="4813388"/>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5" name="五角形 114"/>
            <p:cNvSpPr>
              <a:spLocks noChangeAspect="1"/>
            </p:cNvSpPr>
            <p:nvPr/>
          </p:nvSpPr>
          <p:spPr>
            <a:xfrm>
              <a:off x="5598294" y="45221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6" name="六角形 115"/>
            <p:cNvSpPr>
              <a:spLocks noChangeAspect="1"/>
            </p:cNvSpPr>
            <p:nvPr/>
          </p:nvSpPr>
          <p:spPr>
            <a:xfrm>
              <a:off x="5082175" y="4813388"/>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7" name="ひし形 116"/>
            <p:cNvSpPr>
              <a:spLocks noChangeAspect="1"/>
            </p:cNvSpPr>
            <p:nvPr/>
          </p:nvSpPr>
          <p:spPr>
            <a:xfrm>
              <a:off x="5361826" y="39279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8" name="円/楕円 117"/>
            <p:cNvSpPr>
              <a:spLocks noChangeAspect="1"/>
            </p:cNvSpPr>
            <p:nvPr/>
          </p:nvSpPr>
          <p:spPr>
            <a:xfrm>
              <a:off x="4919968" y="4359942"/>
              <a:ext cx="134585" cy="13457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19" name="二等辺三角形 118"/>
            <p:cNvSpPr/>
            <p:nvPr/>
          </p:nvSpPr>
          <p:spPr>
            <a:xfrm>
              <a:off x="4733535" y="5140553"/>
              <a:ext cx="174781" cy="139261"/>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0" name="五角形 119"/>
            <p:cNvSpPr>
              <a:spLocks noChangeAspect="1"/>
            </p:cNvSpPr>
            <p:nvPr/>
          </p:nvSpPr>
          <p:spPr>
            <a:xfrm>
              <a:off x="5750694" y="4674516"/>
              <a:ext cx="158458" cy="147270"/>
            </a:xfrm>
            <a:prstGeom prst="pent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1" name="六角形 120"/>
            <p:cNvSpPr>
              <a:spLocks noChangeAspect="1"/>
            </p:cNvSpPr>
            <p:nvPr/>
          </p:nvSpPr>
          <p:spPr>
            <a:xfrm>
              <a:off x="5234575" y="5140553"/>
              <a:ext cx="137486" cy="139261"/>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22" name="ひし形 121"/>
            <p:cNvSpPr>
              <a:spLocks noChangeAspect="1"/>
            </p:cNvSpPr>
            <p:nvPr/>
          </p:nvSpPr>
          <p:spPr>
            <a:xfrm>
              <a:off x="5514226" y="4080320"/>
              <a:ext cx="114691" cy="135620"/>
            </a:xfrm>
            <a:prstGeom prst="diamon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grpSp>
      <p:grpSp>
        <p:nvGrpSpPr>
          <p:cNvPr id="585" name="図形グループ 584"/>
          <p:cNvGrpSpPr/>
          <p:nvPr/>
        </p:nvGrpSpPr>
        <p:grpSpPr>
          <a:xfrm>
            <a:off x="6218645" y="1164850"/>
            <a:ext cx="2925355" cy="4042442"/>
            <a:chOff x="6218645" y="1228350"/>
            <a:chExt cx="2925355" cy="4042442"/>
          </a:xfrm>
        </p:grpSpPr>
        <p:cxnSp>
          <p:nvCxnSpPr>
            <p:cNvPr id="451" name="直線コネクタ 450"/>
            <p:cNvCxnSpPr/>
            <p:nvPr/>
          </p:nvCxnSpPr>
          <p:spPr>
            <a:xfrm rot="5400000">
              <a:off x="6023090" y="5040314"/>
              <a:ext cx="459369" cy="1588"/>
            </a:xfrm>
            <a:prstGeom prst="line">
              <a:avLst/>
            </a:prstGeom>
            <a:ln w="635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7" name="テキスト ボックス 446"/>
            <p:cNvSpPr txBox="1"/>
            <p:nvPr/>
          </p:nvSpPr>
          <p:spPr>
            <a:xfrm>
              <a:off x="8030584" y="3083680"/>
              <a:ext cx="1113416" cy="523220"/>
            </a:xfrm>
            <a:prstGeom prst="rect">
              <a:avLst/>
            </a:prstGeom>
            <a:noFill/>
          </p:spPr>
          <p:txBody>
            <a:bodyPr wrap="square" rtlCol="0">
              <a:spAutoFit/>
            </a:bodyPr>
            <a:lstStyle/>
            <a:p>
              <a:r>
                <a:rPr kumimoji="1" lang="ja-JP" altLang="en-US" sz="2800" b="1" dirty="0" smtClean="0">
                  <a:solidFill>
                    <a:srgbClr val="FF0000"/>
                  </a:solidFill>
                </a:rPr>
                <a:t>制御</a:t>
              </a:r>
              <a:endParaRPr kumimoji="1" lang="ja-JP" altLang="en-US" sz="2800" b="1" dirty="0">
                <a:solidFill>
                  <a:srgbClr val="FF0000"/>
                </a:solidFill>
              </a:endParaRPr>
            </a:p>
          </p:txBody>
        </p:sp>
        <p:cxnSp>
          <p:nvCxnSpPr>
            <p:cNvPr id="449" name="直線コネクタ 448"/>
            <p:cNvCxnSpPr/>
            <p:nvPr/>
          </p:nvCxnSpPr>
          <p:spPr>
            <a:xfrm rot="5400000">
              <a:off x="5989754" y="1457241"/>
              <a:ext cx="459369" cy="1588"/>
            </a:xfrm>
            <a:prstGeom prst="line">
              <a:avLst/>
            </a:prstGeom>
            <a:ln w="635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0" name="直線コネクタ 449"/>
            <p:cNvCxnSpPr/>
            <p:nvPr/>
          </p:nvCxnSpPr>
          <p:spPr>
            <a:xfrm rot="5400000">
              <a:off x="5991342" y="3153844"/>
              <a:ext cx="459369" cy="1588"/>
            </a:xfrm>
            <a:prstGeom prst="line">
              <a:avLst/>
            </a:prstGeom>
            <a:ln w="635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3" name="直線コネクタ 452"/>
            <p:cNvCxnSpPr>
              <a:endCxn id="447" idx="1"/>
            </p:cNvCxnSpPr>
            <p:nvPr/>
          </p:nvCxnSpPr>
          <p:spPr>
            <a:xfrm rot="16200000" flipH="1">
              <a:off x="6169818" y="1484524"/>
              <a:ext cx="1911180" cy="181035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6" name="直線コネクタ 455"/>
            <p:cNvCxnSpPr>
              <a:stCxn id="447" idx="1"/>
            </p:cNvCxnSpPr>
            <p:nvPr/>
          </p:nvCxnSpPr>
          <p:spPr>
            <a:xfrm rot="10800000">
              <a:off x="6221822" y="3154638"/>
              <a:ext cx="1808763" cy="19065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8" name="直線コネクタ 457"/>
            <p:cNvCxnSpPr>
              <a:stCxn id="447" idx="1"/>
            </p:cNvCxnSpPr>
            <p:nvPr/>
          </p:nvCxnSpPr>
          <p:spPr>
            <a:xfrm rot="10800000" flipV="1">
              <a:off x="6221822" y="3345289"/>
              <a:ext cx="1808762" cy="160735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59" name="テキスト ボックス 458"/>
          <p:cNvSpPr txBox="1"/>
          <p:nvPr/>
        </p:nvSpPr>
        <p:spPr>
          <a:xfrm>
            <a:off x="862524" y="6157805"/>
            <a:ext cx="7429588"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kumimoji="1" lang="en-US" altLang="ja-JP" sz="2400" b="1" dirty="0" smtClean="0"/>
              <a:t>to learn elaborate viral strategies and to regulate them !!</a:t>
            </a:r>
            <a:endParaRPr kumimoji="1" lang="ja-JP" altLang="en-US" sz="2400" b="1" dirty="0"/>
          </a:p>
        </p:txBody>
      </p:sp>
      <p:sp>
        <p:nvSpPr>
          <p:cNvPr id="444" name="テキスト ボックス 443"/>
          <p:cNvSpPr txBox="1"/>
          <p:nvPr/>
        </p:nvSpPr>
        <p:spPr>
          <a:xfrm>
            <a:off x="3419889" y="4747923"/>
            <a:ext cx="2802720" cy="461665"/>
          </a:xfrm>
          <a:prstGeom prst="rect">
            <a:avLst/>
          </a:prstGeom>
          <a:gradFill flip="none" rotWithShape="1">
            <a:gsLst>
              <a:gs pos="0">
                <a:schemeClr val="accent4">
                  <a:tint val="50000"/>
                  <a:satMod val="300000"/>
                  <a:alpha val="50000"/>
                </a:schemeClr>
              </a:gs>
              <a:gs pos="35000">
                <a:schemeClr val="accent4">
                  <a:tint val="37000"/>
                  <a:satMod val="300000"/>
                  <a:alpha val="50000"/>
                </a:schemeClr>
              </a:gs>
              <a:gs pos="100000">
                <a:schemeClr val="accent4">
                  <a:tint val="15000"/>
                  <a:satMod val="350000"/>
                  <a:alpha val="50000"/>
                </a:schemeClr>
              </a:gs>
            </a:gsLst>
            <a:lin ang="16200000" scaled="1"/>
            <a:tileRect/>
          </a:gradFill>
        </p:spPr>
        <p:style>
          <a:lnRef idx="1">
            <a:schemeClr val="accent4"/>
          </a:lnRef>
          <a:fillRef idx="2">
            <a:schemeClr val="accent4"/>
          </a:fillRef>
          <a:effectRef idx="1">
            <a:schemeClr val="accent4"/>
          </a:effectRef>
          <a:fontRef idx="minor">
            <a:schemeClr val="dk1"/>
          </a:fontRef>
        </p:style>
        <p:txBody>
          <a:bodyPr wrap="none" rtlCol="0">
            <a:spAutoFit/>
          </a:bodyPr>
          <a:lstStyle/>
          <a:p>
            <a:r>
              <a:rPr kumimoji="1" lang="en-US" altLang="ja-JP" sz="2400" b="1" dirty="0" smtClean="0"/>
              <a:t>assembly and egress</a:t>
            </a:r>
            <a:endParaRPr kumimoji="1" lang="ja-JP" altLang="en-US" sz="2400" b="1" dirty="0"/>
          </a:p>
        </p:txBody>
      </p:sp>
      <p:sp>
        <p:nvSpPr>
          <p:cNvPr id="448" name="テキスト ボックス 447"/>
          <p:cNvSpPr txBox="1"/>
          <p:nvPr/>
        </p:nvSpPr>
        <p:spPr>
          <a:xfrm>
            <a:off x="2531168" y="6537892"/>
            <a:ext cx="4108817" cy="338554"/>
          </a:xfrm>
          <a:prstGeom prst="rect">
            <a:avLst/>
          </a:prstGeom>
          <a:noFill/>
        </p:spPr>
        <p:txBody>
          <a:bodyPr wrap="none" rtlCol="0">
            <a:spAutoFit/>
          </a:bodyPr>
          <a:lstStyle/>
          <a:p>
            <a:r>
              <a:rPr lang="en-US" altLang="ja-JP" sz="1600" b="1" dirty="0" smtClean="0"/>
              <a:t>http://www.med.osaka-u.ac.jp:80/pub/virus/</a:t>
            </a:r>
            <a:endParaRPr kumimoji="1" lang="ja-JP" altLang="en-US" sz="1600" b="1" dirty="0"/>
          </a:p>
        </p:txBody>
      </p:sp>
      <p:grpSp>
        <p:nvGrpSpPr>
          <p:cNvPr id="452" name="Group 315"/>
          <p:cNvGrpSpPr>
            <a:grpSpLocks noChangeAspect="1"/>
          </p:cNvGrpSpPr>
          <p:nvPr/>
        </p:nvGrpSpPr>
        <p:grpSpPr bwMode="auto">
          <a:xfrm>
            <a:off x="2570639" y="555757"/>
            <a:ext cx="490997" cy="493586"/>
            <a:chOff x="874" y="1620"/>
            <a:chExt cx="1768" cy="1838"/>
          </a:xfrm>
        </p:grpSpPr>
        <p:sp>
          <p:nvSpPr>
            <p:cNvPr id="454" name="Oval 57"/>
            <p:cNvSpPr>
              <a:spLocks noChangeArrowheads="1"/>
            </p:cNvSpPr>
            <p:nvPr/>
          </p:nvSpPr>
          <p:spPr bwMode="auto">
            <a:xfrm>
              <a:off x="1145" y="1899"/>
              <a:ext cx="1216" cy="1319"/>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55" name="AutoShape 58"/>
            <p:cNvSpPr>
              <a:spLocks noChangeAspect="1" noChangeArrowheads="1"/>
            </p:cNvSpPr>
            <p:nvPr/>
          </p:nvSpPr>
          <p:spPr bwMode="auto">
            <a:xfrm>
              <a:off x="1297" y="2108"/>
              <a:ext cx="937" cy="943"/>
            </a:xfrm>
            <a:prstGeom prst="hexagon">
              <a:avLst>
                <a:gd name="adj" fmla="val 25000"/>
                <a:gd name="vf" fmla="val 115470"/>
              </a:avLst>
            </a:prstGeom>
            <a:gradFill rotWithShape="0">
              <a:gsLst>
                <a:gs pos="0">
                  <a:schemeClr val="tx1">
                    <a:gamma/>
                    <a:tint val="37255"/>
                    <a:invGamma/>
                  </a:schemeClr>
                </a:gs>
                <a:gs pos="100000">
                  <a:schemeClr val="tx1"/>
                </a:gs>
              </a:gsLst>
              <a:path path="shape">
                <a:fillToRect l="50000" t="50000" r="50000" b="50000"/>
              </a:path>
            </a:gradFill>
            <a:ln w="22225">
              <a:solidFill>
                <a:srgbClr val="BD392B"/>
              </a:solidFill>
              <a:miter lim="800000"/>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57" name="Oval 59"/>
            <p:cNvSpPr>
              <a:spLocks noChangeArrowheads="1"/>
            </p:cNvSpPr>
            <p:nvPr/>
          </p:nvSpPr>
          <p:spPr bwMode="auto">
            <a:xfrm>
              <a:off x="1671" y="1620"/>
              <a:ext cx="171" cy="372"/>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0" name="Oval 60"/>
            <p:cNvSpPr>
              <a:spLocks noChangeArrowheads="1"/>
            </p:cNvSpPr>
            <p:nvPr/>
          </p:nvSpPr>
          <p:spPr bwMode="auto">
            <a:xfrm>
              <a:off x="1659" y="3086"/>
              <a:ext cx="171" cy="37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1" name="Oval 61"/>
            <p:cNvSpPr>
              <a:spLocks noChangeArrowheads="1"/>
            </p:cNvSpPr>
            <p:nvPr/>
          </p:nvSpPr>
          <p:spPr bwMode="auto">
            <a:xfrm rot="5400000">
              <a:off x="2371" y="2366"/>
              <a:ext cx="170" cy="372"/>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2" name="Oval 62"/>
            <p:cNvSpPr>
              <a:spLocks noChangeArrowheads="1"/>
            </p:cNvSpPr>
            <p:nvPr/>
          </p:nvSpPr>
          <p:spPr bwMode="auto">
            <a:xfrm rot="5400000">
              <a:off x="974" y="2353"/>
              <a:ext cx="171" cy="372"/>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3" name="Oval 63"/>
            <p:cNvSpPr>
              <a:spLocks noChangeArrowheads="1"/>
            </p:cNvSpPr>
            <p:nvPr/>
          </p:nvSpPr>
          <p:spPr bwMode="auto">
            <a:xfrm rot="8100000">
              <a:off x="1170" y="1862"/>
              <a:ext cx="170" cy="372"/>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4" name="Oval 64"/>
            <p:cNvSpPr>
              <a:spLocks noChangeArrowheads="1"/>
            </p:cNvSpPr>
            <p:nvPr/>
          </p:nvSpPr>
          <p:spPr bwMode="auto">
            <a:xfrm rot="8100000">
              <a:off x="2177" y="2872"/>
              <a:ext cx="172"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5" name="Oval 65"/>
            <p:cNvSpPr>
              <a:spLocks noChangeArrowheads="1"/>
            </p:cNvSpPr>
            <p:nvPr/>
          </p:nvSpPr>
          <p:spPr bwMode="auto">
            <a:xfrm rot="2867811">
              <a:off x="2178" y="1859"/>
              <a:ext cx="171" cy="374"/>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6" name="Oval 66"/>
            <p:cNvSpPr>
              <a:spLocks noChangeArrowheads="1"/>
            </p:cNvSpPr>
            <p:nvPr/>
          </p:nvSpPr>
          <p:spPr bwMode="auto">
            <a:xfrm rot="2700000">
              <a:off x="1158" y="2854"/>
              <a:ext cx="171" cy="37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7" name="Oval 67"/>
            <p:cNvSpPr>
              <a:spLocks noChangeArrowheads="1"/>
            </p:cNvSpPr>
            <p:nvPr/>
          </p:nvSpPr>
          <p:spPr bwMode="auto">
            <a:xfrm rot="2700000">
              <a:off x="2015" y="1884"/>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8" name="Oval 68"/>
            <p:cNvSpPr>
              <a:spLocks noChangeArrowheads="1"/>
            </p:cNvSpPr>
            <p:nvPr/>
          </p:nvSpPr>
          <p:spPr bwMode="auto">
            <a:xfrm rot="19050870" flipV="1">
              <a:off x="1333" y="1849"/>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69" name="Oval 69"/>
            <p:cNvSpPr>
              <a:spLocks noChangeArrowheads="1"/>
            </p:cNvSpPr>
            <p:nvPr/>
          </p:nvSpPr>
          <p:spPr bwMode="auto">
            <a:xfrm rot="18900000" flipV="1">
              <a:off x="1491" y="1797"/>
              <a:ext cx="171" cy="165"/>
            </a:xfrm>
            <a:prstGeom prst="ellipse">
              <a:avLst/>
            </a:prstGeom>
            <a:gradFill rotWithShape="0">
              <a:gsLst>
                <a:gs pos="0">
                  <a:srgbClr val="0F1925"/>
                </a:gs>
                <a:gs pos="100000">
                  <a:schemeClr val="accent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0" name="Oval 70"/>
            <p:cNvSpPr>
              <a:spLocks noChangeArrowheads="1"/>
            </p:cNvSpPr>
            <p:nvPr/>
          </p:nvSpPr>
          <p:spPr bwMode="auto">
            <a:xfrm rot="19050870" flipV="1">
              <a:off x="2024" y="3044"/>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1" name="Oval 71"/>
            <p:cNvSpPr>
              <a:spLocks noChangeArrowheads="1"/>
            </p:cNvSpPr>
            <p:nvPr/>
          </p:nvSpPr>
          <p:spPr bwMode="auto">
            <a:xfrm rot="1681845" flipV="1">
              <a:off x="1843" y="1787"/>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2" name="Oval 72"/>
            <p:cNvSpPr>
              <a:spLocks noChangeArrowheads="1"/>
            </p:cNvSpPr>
            <p:nvPr/>
          </p:nvSpPr>
          <p:spPr bwMode="auto">
            <a:xfrm rot="2700000">
              <a:off x="2290" y="2299"/>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3" name="Oval 73"/>
            <p:cNvSpPr>
              <a:spLocks noChangeArrowheads="1"/>
            </p:cNvSpPr>
            <p:nvPr/>
          </p:nvSpPr>
          <p:spPr bwMode="auto">
            <a:xfrm rot="2700000">
              <a:off x="2229" y="2790"/>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4" name="Oval 74"/>
            <p:cNvSpPr>
              <a:spLocks noChangeArrowheads="1"/>
            </p:cNvSpPr>
            <p:nvPr/>
          </p:nvSpPr>
          <p:spPr bwMode="auto">
            <a:xfrm rot="2700000">
              <a:off x="1830" y="3116"/>
              <a:ext cx="170"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5" name="Oval 75"/>
            <p:cNvSpPr>
              <a:spLocks noChangeArrowheads="1"/>
            </p:cNvSpPr>
            <p:nvPr/>
          </p:nvSpPr>
          <p:spPr bwMode="auto">
            <a:xfrm rot="2700000">
              <a:off x="1308" y="3064"/>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6" name="Oval 76"/>
            <p:cNvSpPr>
              <a:spLocks noChangeArrowheads="1"/>
            </p:cNvSpPr>
            <p:nvPr/>
          </p:nvSpPr>
          <p:spPr bwMode="auto">
            <a:xfrm rot="2700000">
              <a:off x="1052" y="2620"/>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7" name="Oval 77"/>
            <p:cNvSpPr>
              <a:spLocks noChangeArrowheads="1"/>
            </p:cNvSpPr>
            <p:nvPr/>
          </p:nvSpPr>
          <p:spPr bwMode="auto">
            <a:xfrm rot="2700000">
              <a:off x="1099" y="2128"/>
              <a:ext cx="171" cy="165"/>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8" name="Oval 78"/>
            <p:cNvSpPr>
              <a:spLocks noChangeArrowheads="1"/>
            </p:cNvSpPr>
            <p:nvPr/>
          </p:nvSpPr>
          <p:spPr bwMode="auto">
            <a:xfrm rot="14434517" flipV="1">
              <a:off x="2257" y="2099"/>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79" name="Oval 79"/>
            <p:cNvSpPr>
              <a:spLocks noChangeArrowheads="1"/>
            </p:cNvSpPr>
            <p:nvPr/>
          </p:nvSpPr>
          <p:spPr bwMode="auto">
            <a:xfrm rot="14434517" flipV="1">
              <a:off x="1106" y="2758"/>
              <a:ext cx="174"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0" name="Oval 80"/>
            <p:cNvSpPr>
              <a:spLocks noChangeArrowheads="1"/>
            </p:cNvSpPr>
            <p:nvPr/>
          </p:nvSpPr>
          <p:spPr bwMode="auto">
            <a:xfrm rot="878279" flipV="1">
              <a:off x="1469" y="3102"/>
              <a:ext cx="174" cy="218"/>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1" name="Oval 81"/>
            <p:cNvSpPr>
              <a:spLocks noChangeArrowheads="1"/>
            </p:cNvSpPr>
            <p:nvPr/>
          </p:nvSpPr>
          <p:spPr bwMode="auto">
            <a:xfrm rot="7165483">
              <a:off x="2308" y="2615"/>
              <a:ext cx="175" cy="219"/>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2" name="Oval 82"/>
            <p:cNvSpPr>
              <a:spLocks noChangeArrowheads="1"/>
            </p:cNvSpPr>
            <p:nvPr/>
          </p:nvSpPr>
          <p:spPr bwMode="auto">
            <a:xfrm rot="7165483">
              <a:off x="1028" y="2254"/>
              <a:ext cx="175" cy="218"/>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3" name="Oval 83"/>
            <p:cNvSpPr>
              <a:spLocks noChangeArrowheads="1"/>
            </p:cNvSpPr>
            <p:nvPr/>
          </p:nvSpPr>
          <p:spPr bwMode="auto">
            <a:xfrm>
              <a:off x="1239" y="2493"/>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4" name="Oval 84"/>
            <p:cNvSpPr>
              <a:spLocks noChangeArrowheads="1"/>
            </p:cNvSpPr>
            <p:nvPr/>
          </p:nvSpPr>
          <p:spPr bwMode="auto">
            <a:xfrm>
              <a:off x="2170" y="250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5" name="Oval 85"/>
            <p:cNvSpPr>
              <a:spLocks noChangeArrowheads="1"/>
            </p:cNvSpPr>
            <p:nvPr/>
          </p:nvSpPr>
          <p:spPr bwMode="auto">
            <a:xfrm>
              <a:off x="1476"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6" name="Oval 86"/>
            <p:cNvSpPr>
              <a:spLocks noChangeArrowheads="1"/>
            </p:cNvSpPr>
            <p:nvPr/>
          </p:nvSpPr>
          <p:spPr bwMode="auto">
            <a:xfrm>
              <a:off x="1944" y="2046"/>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7" name="Oval 87"/>
            <p:cNvSpPr>
              <a:spLocks noChangeArrowheads="1"/>
            </p:cNvSpPr>
            <p:nvPr/>
          </p:nvSpPr>
          <p:spPr bwMode="auto">
            <a:xfrm>
              <a:off x="2122" y="261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8" name="Oval 88"/>
            <p:cNvSpPr>
              <a:spLocks noChangeArrowheads="1"/>
            </p:cNvSpPr>
            <p:nvPr/>
          </p:nvSpPr>
          <p:spPr bwMode="auto">
            <a:xfrm>
              <a:off x="2065" y="2726"/>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89" name="Oval 89"/>
            <p:cNvSpPr>
              <a:spLocks noChangeArrowheads="1"/>
            </p:cNvSpPr>
            <p:nvPr/>
          </p:nvSpPr>
          <p:spPr bwMode="auto">
            <a:xfrm>
              <a:off x="2002" y="284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0" name="Oval 90"/>
            <p:cNvSpPr>
              <a:spLocks noChangeArrowheads="1"/>
            </p:cNvSpPr>
            <p:nvPr/>
          </p:nvSpPr>
          <p:spPr bwMode="auto">
            <a:xfrm>
              <a:off x="2002" y="2152"/>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1" name="Oval 91"/>
            <p:cNvSpPr>
              <a:spLocks noChangeArrowheads="1"/>
            </p:cNvSpPr>
            <p:nvPr/>
          </p:nvSpPr>
          <p:spPr bwMode="auto">
            <a:xfrm>
              <a:off x="2059" y="2264"/>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2" name="Oval 92"/>
            <p:cNvSpPr>
              <a:spLocks noChangeArrowheads="1"/>
            </p:cNvSpPr>
            <p:nvPr/>
          </p:nvSpPr>
          <p:spPr bwMode="auto">
            <a:xfrm>
              <a:off x="2119" y="2388"/>
              <a:ext cx="115"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3" name="Oval 93"/>
            <p:cNvSpPr>
              <a:spLocks noChangeArrowheads="1"/>
            </p:cNvSpPr>
            <p:nvPr/>
          </p:nvSpPr>
          <p:spPr bwMode="auto">
            <a:xfrm>
              <a:off x="1593" y="2047"/>
              <a:ext cx="115"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4" name="Oval 94"/>
            <p:cNvSpPr>
              <a:spLocks noChangeArrowheads="1"/>
            </p:cNvSpPr>
            <p:nvPr/>
          </p:nvSpPr>
          <p:spPr bwMode="auto">
            <a:xfrm>
              <a:off x="1709" y="2047"/>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5" name="Oval 95"/>
            <p:cNvSpPr>
              <a:spLocks noChangeArrowheads="1"/>
            </p:cNvSpPr>
            <p:nvPr/>
          </p:nvSpPr>
          <p:spPr bwMode="auto">
            <a:xfrm>
              <a:off x="1826" y="2046"/>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6" name="Oval 96"/>
            <p:cNvSpPr>
              <a:spLocks noChangeArrowheads="1"/>
            </p:cNvSpPr>
            <p:nvPr/>
          </p:nvSpPr>
          <p:spPr bwMode="auto">
            <a:xfrm>
              <a:off x="1469"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7" name="Oval 97"/>
            <p:cNvSpPr>
              <a:spLocks noChangeArrowheads="1"/>
            </p:cNvSpPr>
            <p:nvPr/>
          </p:nvSpPr>
          <p:spPr bwMode="auto">
            <a:xfrm>
              <a:off x="1937"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8" name="Oval 98"/>
            <p:cNvSpPr>
              <a:spLocks noChangeArrowheads="1"/>
            </p:cNvSpPr>
            <p:nvPr/>
          </p:nvSpPr>
          <p:spPr bwMode="auto">
            <a:xfrm>
              <a:off x="1586"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499" name="Oval 99"/>
            <p:cNvSpPr>
              <a:spLocks noChangeArrowheads="1"/>
            </p:cNvSpPr>
            <p:nvPr/>
          </p:nvSpPr>
          <p:spPr bwMode="auto">
            <a:xfrm>
              <a:off x="1702" y="295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0" name="Oval 100"/>
            <p:cNvSpPr>
              <a:spLocks noChangeArrowheads="1"/>
            </p:cNvSpPr>
            <p:nvPr/>
          </p:nvSpPr>
          <p:spPr bwMode="auto">
            <a:xfrm>
              <a:off x="1819" y="2955"/>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1" name="Oval 101"/>
            <p:cNvSpPr>
              <a:spLocks noChangeArrowheads="1"/>
            </p:cNvSpPr>
            <p:nvPr/>
          </p:nvSpPr>
          <p:spPr bwMode="auto">
            <a:xfrm>
              <a:off x="1297" y="2388"/>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2" name="Oval 102"/>
            <p:cNvSpPr>
              <a:spLocks noChangeArrowheads="1"/>
            </p:cNvSpPr>
            <p:nvPr/>
          </p:nvSpPr>
          <p:spPr bwMode="auto">
            <a:xfrm>
              <a:off x="1360" y="2275"/>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3" name="Oval 103"/>
            <p:cNvSpPr>
              <a:spLocks noChangeArrowheads="1"/>
            </p:cNvSpPr>
            <p:nvPr/>
          </p:nvSpPr>
          <p:spPr bwMode="auto">
            <a:xfrm>
              <a:off x="1420" y="2166"/>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4" name="Oval 104"/>
            <p:cNvSpPr>
              <a:spLocks noChangeArrowheads="1"/>
            </p:cNvSpPr>
            <p:nvPr/>
          </p:nvSpPr>
          <p:spPr bwMode="auto">
            <a:xfrm>
              <a:off x="1282" y="2617"/>
              <a:ext cx="116" cy="123"/>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5" name="Oval 105"/>
            <p:cNvSpPr>
              <a:spLocks noChangeArrowheads="1"/>
            </p:cNvSpPr>
            <p:nvPr/>
          </p:nvSpPr>
          <p:spPr bwMode="auto">
            <a:xfrm>
              <a:off x="1337" y="2742"/>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sp>
          <p:nvSpPr>
            <p:cNvPr id="506" name="Oval 106"/>
            <p:cNvSpPr>
              <a:spLocks noChangeArrowheads="1"/>
            </p:cNvSpPr>
            <p:nvPr/>
          </p:nvSpPr>
          <p:spPr bwMode="auto">
            <a:xfrm>
              <a:off x="1399" y="2850"/>
              <a:ext cx="116" cy="124"/>
            </a:xfrm>
            <a:prstGeom prst="ellipse">
              <a:avLst/>
            </a:prstGeom>
            <a:gradFill rotWithShape="0">
              <a:gsLst>
                <a:gs pos="0">
                  <a:srgbClr val="1F0F04"/>
                </a:gs>
                <a:gs pos="100000">
                  <a:srgbClr val="E36C1F"/>
                </a:gs>
              </a:gsLst>
              <a:path path="shape">
                <a:fillToRect l="50000" t="50000" r="50000" b="50000"/>
              </a:path>
            </a:gradFill>
            <a:ln w="9525">
              <a:solidFill>
                <a:schemeClr val="tx1"/>
              </a:solidFill>
              <a:round/>
              <a:headEnd/>
              <a:tailEnd/>
            </a:ln>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grpSp>
          <p:nvGrpSpPr>
            <p:cNvPr id="507" name="Group 107"/>
            <p:cNvGrpSpPr>
              <a:grpSpLocks noChangeAspect="1"/>
            </p:cNvGrpSpPr>
            <p:nvPr/>
          </p:nvGrpSpPr>
          <p:grpSpPr bwMode="auto">
            <a:xfrm>
              <a:off x="1433" y="2235"/>
              <a:ext cx="643" cy="649"/>
              <a:chOff x="3558" y="2061"/>
              <a:chExt cx="1567" cy="1581"/>
            </a:xfrm>
          </p:grpSpPr>
          <p:grpSp>
            <p:nvGrpSpPr>
              <p:cNvPr id="508" name="Group 108"/>
              <p:cNvGrpSpPr>
                <a:grpSpLocks/>
              </p:cNvGrpSpPr>
              <p:nvPr/>
            </p:nvGrpSpPr>
            <p:grpSpPr bwMode="auto">
              <a:xfrm>
                <a:off x="3558" y="2061"/>
                <a:ext cx="1567" cy="1581"/>
                <a:chOff x="3558" y="2061"/>
                <a:chExt cx="1567" cy="1581"/>
              </a:xfrm>
            </p:grpSpPr>
            <p:sp>
              <p:nvSpPr>
                <p:cNvPr id="513" name="Arc 109"/>
                <p:cNvSpPr>
                  <a:spLocks noChangeAspect="1"/>
                </p:cNvSpPr>
                <p:nvPr/>
              </p:nvSpPr>
              <p:spPr bwMode="auto">
                <a:xfrm>
                  <a:off x="4350" y="2062"/>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4" name="Arc 110"/>
                <p:cNvSpPr>
                  <a:spLocks noChangeAspect="1"/>
                </p:cNvSpPr>
                <p:nvPr/>
              </p:nvSpPr>
              <p:spPr bwMode="auto">
                <a:xfrm flipV="1">
                  <a:off x="4350" y="285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5" name="Arc 111"/>
                <p:cNvSpPr>
                  <a:spLocks noChangeAspect="1"/>
                </p:cNvSpPr>
                <p:nvPr/>
              </p:nvSpPr>
              <p:spPr bwMode="auto">
                <a:xfrm flipH="1">
                  <a:off x="3578" y="2061"/>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6" name="Arc 112"/>
                <p:cNvSpPr>
                  <a:spLocks noChangeAspect="1"/>
                </p:cNvSpPr>
                <p:nvPr/>
              </p:nvSpPr>
              <p:spPr bwMode="auto">
                <a:xfrm flipH="1" flipV="1">
                  <a:off x="3578" y="2850"/>
                  <a:ext cx="775" cy="638"/>
                </a:xfrm>
                <a:custGeom>
                  <a:avLst/>
                  <a:gdLst>
                    <a:gd name="T0" fmla="*/ 0 w 21600"/>
                    <a:gd name="T1" fmla="*/ 0 h 17424"/>
                    <a:gd name="T2" fmla="*/ 0 w 21600"/>
                    <a:gd name="T3" fmla="*/ 0 h 17424"/>
                    <a:gd name="T4" fmla="*/ 0 w 21600"/>
                    <a:gd name="T5" fmla="*/ 0 h 17424"/>
                    <a:gd name="T6" fmla="*/ 0 60000 65536"/>
                    <a:gd name="T7" fmla="*/ 0 60000 65536"/>
                    <a:gd name="T8" fmla="*/ 0 60000 65536"/>
                    <a:gd name="T9" fmla="*/ 0 w 21600"/>
                    <a:gd name="T10" fmla="*/ 0 h 17424"/>
                    <a:gd name="T11" fmla="*/ 21600 w 21600"/>
                    <a:gd name="T12" fmla="*/ 17424 h 17424"/>
                  </a:gdLst>
                  <a:ahLst/>
                  <a:cxnLst>
                    <a:cxn ang="T6">
                      <a:pos x="T0" y="T1"/>
                    </a:cxn>
                    <a:cxn ang="T7">
                      <a:pos x="T2" y="T3"/>
                    </a:cxn>
                    <a:cxn ang="T8">
                      <a:pos x="T4" y="T5"/>
                    </a:cxn>
                  </a:cxnLst>
                  <a:rect l="T9" t="T10" r="T11" b="T12"/>
                  <a:pathLst>
                    <a:path w="21600" h="17424" fill="none" extrusionOk="0">
                      <a:moveTo>
                        <a:pt x="12764" y="-1"/>
                      </a:moveTo>
                      <a:cubicBezTo>
                        <a:pt x="18318" y="4067"/>
                        <a:pt x="21600" y="10539"/>
                        <a:pt x="21600" y="17424"/>
                      </a:cubicBezTo>
                    </a:path>
                    <a:path w="21600" h="17424" stroke="0" extrusionOk="0">
                      <a:moveTo>
                        <a:pt x="12764" y="-1"/>
                      </a:moveTo>
                      <a:cubicBezTo>
                        <a:pt x="18318" y="4067"/>
                        <a:pt x="21600" y="10539"/>
                        <a:pt x="21600" y="17424"/>
                      </a:cubicBezTo>
                      <a:lnTo>
                        <a:pt x="0" y="17424"/>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7" name="Arc 113"/>
                <p:cNvSpPr>
                  <a:spLocks/>
                </p:cNvSpPr>
                <p:nvPr/>
              </p:nvSpPr>
              <p:spPr bwMode="auto">
                <a:xfrm flipH="1" flipV="1">
                  <a:off x="3642" y="2841"/>
                  <a:ext cx="716" cy="801"/>
                </a:xfrm>
                <a:custGeom>
                  <a:avLst/>
                  <a:gdLst>
                    <a:gd name="T0" fmla="*/ 0 w 15362"/>
                    <a:gd name="T1" fmla="*/ 0 h 21599"/>
                    <a:gd name="T2" fmla="*/ 0 w 15362"/>
                    <a:gd name="T3" fmla="*/ 0 h 21599"/>
                    <a:gd name="T4" fmla="*/ 0 w 15362"/>
                    <a:gd name="T5" fmla="*/ 0 h 21599"/>
                    <a:gd name="T6" fmla="*/ 0 60000 65536"/>
                    <a:gd name="T7" fmla="*/ 0 60000 65536"/>
                    <a:gd name="T8" fmla="*/ 0 60000 65536"/>
                    <a:gd name="T9" fmla="*/ 0 w 15362"/>
                    <a:gd name="T10" fmla="*/ 0 h 21599"/>
                    <a:gd name="T11" fmla="*/ 15362 w 15362"/>
                    <a:gd name="T12" fmla="*/ 21599 h 21599"/>
                  </a:gdLst>
                  <a:ahLst/>
                  <a:cxnLst>
                    <a:cxn ang="T6">
                      <a:pos x="T0" y="T1"/>
                    </a:cxn>
                    <a:cxn ang="T7">
                      <a:pos x="T2" y="T3"/>
                    </a:cxn>
                    <a:cxn ang="T8">
                      <a:pos x="T4" y="T5"/>
                    </a:cxn>
                  </a:cxnLst>
                  <a:rect l="T9" t="T10" r="T11" b="T12"/>
                  <a:pathLst>
                    <a:path w="15362" h="21599" fill="none" extrusionOk="0">
                      <a:moveTo>
                        <a:pt x="138" y="-1"/>
                      </a:moveTo>
                      <a:cubicBezTo>
                        <a:pt x="5862" y="36"/>
                        <a:pt x="11338" y="2343"/>
                        <a:pt x="15362" y="6414"/>
                      </a:cubicBezTo>
                    </a:path>
                    <a:path w="15362" h="21599" stroke="0" extrusionOk="0">
                      <a:moveTo>
                        <a:pt x="138" y="-1"/>
                      </a:moveTo>
                      <a:cubicBezTo>
                        <a:pt x="5862" y="36"/>
                        <a:pt x="11338" y="2343"/>
                        <a:pt x="15362" y="6414"/>
                      </a:cubicBezTo>
                      <a:lnTo>
                        <a:pt x="0" y="21599"/>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8" name="Oval 114"/>
                <p:cNvSpPr>
                  <a:spLocks noChangeArrowheads="1"/>
                </p:cNvSpPr>
                <p:nvPr/>
              </p:nvSpPr>
              <p:spPr bwMode="auto">
                <a:xfrm rot="1349807">
                  <a:off x="3558" y="3376"/>
                  <a:ext cx="173" cy="90"/>
                </a:xfrm>
                <a:prstGeom prst="ellipse">
                  <a:avLst/>
                </a:prstGeom>
                <a:gradFill rotWithShape="0">
                  <a:gsLst>
                    <a:gs pos="0">
                      <a:schemeClr val="tx2">
                        <a:gamma/>
                        <a:tint val="0"/>
                        <a:invGamma/>
                      </a:schemeClr>
                    </a:gs>
                    <a:gs pos="100000">
                      <a:schemeClr val="tx2"/>
                    </a:gs>
                  </a:gsLst>
                  <a:path path="shape">
                    <a:fillToRect l="50000" t="50000" r="50000" b="50000"/>
                  </a:path>
                </a:gradFill>
                <a:ln w="9525">
                  <a:solidFill>
                    <a:schemeClr val="bg1"/>
                  </a:solidFill>
                  <a:round/>
                  <a:headEnd/>
                  <a:tailEnd/>
                </a:ln>
                <a:effectLst/>
                <a:scene3d>
                  <a:camera prst="orthographicFront"/>
                  <a:lightRig rig="threePt" dir="t"/>
                </a:scene3d>
                <a:sp3d>
                  <a:bevelT/>
                  <a:bevelB prst="angle"/>
                </a:sp3d>
              </p:spPr>
              <p:txBody>
                <a:bodyPr wrap="none" anchor="ctr">
                  <a:prstTxWarp prst="textNoShape">
                    <a:avLst/>
                  </a:prstTxWarp>
                </a:bodyPr>
                <a:lstStyle/>
                <a:p>
                  <a:endParaRPr lang="ja-JP" altLang="en-US">
                    <a:latin typeface="Calibri" pitchFamily="-109" charset="0"/>
                  </a:endParaRPr>
                </a:p>
              </p:txBody>
            </p:sp>
          </p:grpSp>
          <p:grpSp>
            <p:nvGrpSpPr>
              <p:cNvPr id="509" name="Group 115"/>
              <p:cNvGrpSpPr>
                <a:grpSpLocks noChangeAspect="1"/>
              </p:cNvGrpSpPr>
              <p:nvPr/>
            </p:nvGrpSpPr>
            <p:grpSpPr bwMode="auto">
              <a:xfrm>
                <a:off x="3732" y="2222"/>
                <a:ext cx="1258" cy="1265"/>
                <a:chOff x="3530" y="2597"/>
                <a:chExt cx="1547" cy="1581"/>
              </a:xfrm>
            </p:grpSpPr>
            <p:sp>
              <p:nvSpPr>
                <p:cNvPr id="510" name="Arc 116"/>
                <p:cNvSpPr>
                  <a:spLocks noChangeAspect="1"/>
                </p:cNvSpPr>
                <p:nvPr/>
              </p:nvSpPr>
              <p:spPr bwMode="auto">
                <a:xfrm flipV="1">
                  <a:off x="4302" y="338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1" name="Arc 117"/>
                <p:cNvSpPr>
                  <a:spLocks noChangeAspect="1"/>
                </p:cNvSpPr>
                <p:nvPr/>
              </p:nvSpPr>
              <p:spPr bwMode="auto">
                <a:xfrm flipH="1">
                  <a:off x="3530" y="2597"/>
                  <a:ext cx="775" cy="7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sp>
              <p:nvSpPr>
                <p:cNvPr id="512" name="Arc 118"/>
                <p:cNvSpPr>
                  <a:spLocks noChangeAspect="1"/>
                </p:cNvSpPr>
                <p:nvPr/>
              </p:nvSpPr>
              <p:spPr bwMode="auto">
                <a:xfrm flipH="1" flipV="1">
                  <a:off x="3530" y="3385"/>
                  <a:ext cx="775" cy="791"/>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7" y="-1"/>
                      </a:moveTo>
                      <a:cubicBezTo>
                        <a:pt x="11945" y="13"/>
                        <a:pt x="21600" y="9680"/>
                        <a:pt x="21600" y="21599"/>
                      </a:cubicBezTo>
                    </a:path>
                    <a:path w="21600" h="21599" stroke="0" extrusionOk="0">
                      <a:moveTo>
                        <a:pt x="27" y="-1"/>
                      </a:moveTo>
                      <a:cubicBezTo>
                        <a:pt x="11945" y="13"/>
                        <a:pt x="21600" y="9680"/>
                        <a:pt x="21600" y="21599"/>
                      </a:cubicBezTo>
                      <a:lnTo>
                        <a:pt x="0" y="21599"/>
                      </a:lnTo>
                      <a:close/>
                    </a:path>
                  </a:pathLst>
                </a:custGeom>
                <a:noFill/>
                <a:ln w="53975">
                  <a:solidFill>
                    <a:schemeClr val="bg1"/>
                  </a:solidFill>
                  <a:round/>
                  <a:headEnd/>
                  <a:tailEnd/>
                </a:ln>
                <a:scene3d>
                  <a:camera prst="orthographicFront"/>
                  <a:lightRig rig="threePt" dir="t"/>
                </a:scene3d>
                <a:sp3d/>
              </p:spPr>
              <p:txBody>
                <a:bodyPr wrap="none" anchor="ctr">
                  <a:prstTxWarp prst="textNoShape">
                    <a:avLst/>
                  </a:prstTxWarp>
                </a:bodyPr>
                <a:lstStyle/>
                <a:p>
                  <a:endParaRPr lang="ja-JP" altLang="en-US">
                    <a:latin typeface="Calibri" pitchFamily="-109" charset="0"/>
                  </a:endParaRPr>
                </a:p>
              </p:txBody>
            </p:sp>
          </p:grpSp>
        </p:grpSp>
      </p:grpSp>
      <p:grpSp>
        <p:nvGrpSpPr>
          <p:cNvPr id="6" name="図形グループ 5"/>
          <p:cNvGrpSpPr/>
          <p:nvPr/>
        </p:nvGrpSpPr>
        <p:grpSpPr>
          <a:xfrm>
            <a:off x="355600" y="4450253"/>
            <a:ext cx="8128583" cy="1372748"/>
            <a:chOff x="355600" y="4513753"/>
            <a:chExt cx="8128583" cy="1372748"/>
          </a:xfrm>
        </p:grpSpPr>
        <p:pic>
          <p:nvPicPr>
            <p:cNvPr id="520" name="図 4"/>
            <p:cNvPicPr>
              <a:picLocks/>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355600" y="4543586"/>
              <a:ext cx="1331999" cy="134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1" name="Picture 3"/>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7116185" y="4513753"/>
              <a:ext cx="1367998" cy="137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355600" y="4549263"/>
              <a:ext cx="710451" cy="369332"/>
            </a:xfrm>
            <a:prstGeom prst="rect">
              <a:avLst/>
            </a:prstGeom>
            <a:noFill/>
          </p:spPr>
          <p:txBody>
            <a:bodyPr wrap="none" rtlCol="0">
              <a:spAutoFit/>
            </a:bodyPr>
            <a:lstStyle/>
            <a:p>
              <a:r>
                <a:rPr kumimoji="1" lang="en-US" altLang="ja-JP" b="1" dirty="0" smtClean="0"/>
                <a:t>KSHV</a:t>
              </a:r>
              <a:endParaRPr kumimoji="1" lang="ja-JP" altLang="en-US" b="1" dirty="0"/>
            </a:p>
          </p:txBody>
        </p:sp>
        <p:sp>
          <p:nvSpPr>
            <p:cNvPr id="522" name="テキスト ボックス 521"/>
            <p:cNvSpPr txBox="1"/>
            <p:nvPr/>
          </p:nvSpPr>
          <p:spPr>
            <a:xfrm>
              <a:off x="7124700" y="4523609"/>
              <a:ext cx="595035" cy="369332"/>
            </a:xfrm>
            <a:prstGeom prst="rect">
              <a:avLst/>
            </a:prstGeom>
            <a:noFill/>
          </p:spPr>
          <p:txBody>
            <a:bodyPr wrap="none" rtlCol="0">
              <a:spAutoFit/>
            </a:bodyPr>
            <a:lstStyle/>
            <a:p>
              <a:r>
                <a:rPr lang="en-US" altLang="ja-JP" b="1" dirty="0" smtClean="0"/>
                <a:t>HBV</a:t>
              </a:r>
              <a:endParaRPr kumimoji="1" lang="ja-JP" alt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034 -0.00579 C 0.06979 -0.01065 0.08923 -0.01482 0.09895 0.00903 C 0.10868 0.03287 0.10868 0.08449 0.10868 0.1368 " pathEditMode="relative" rAng="0" ptsTypes="aaA">
                                      <p:cBhvr>
                                        <p:cTn id="6" dur="2000" fill="hold"/>
                                        <p:tgtEl>
                                          <p:spTgt spid="452"/>
                                        </p:tgtEl>
                                        <p:attrNameLst>
                                          <p:attrName>ppt_x</p:attrName>
                                          <p:attrName>ppt_y</p:attrName>
                                        </p:attrNameLst>
                                      </p:cBhvr>
                                      <p:rCtr x="2900" y="67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2000"/>
                                        <p:tgtEl>
                                          <p:spTgt spid="19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19"/>
                                        </p:tgtEl>
                                        <p:attrNameLst>
                                          <p:attrName>style.visibility</p:attrName>
                                        </p:attrNameLst>
                                      </p:cBhvr>
                                      <p:to>
                                        <p:strVal val="visible"/>
                                      </p:to>
                                    </p:set>
                                    <p:animEffect transition="in" filter="wipe(left)">
                                      <p:cBhvr>
                                        <p:cTn id="16" dur="500"/>
                                        <p:tgtEl>
                                          <p:spTgt spid="5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fade">
                                      <p:cBhvr>
                                        <p:cTn id="21" dur="2000"/>
                                        <p:tgtEl>
                                          <p:spTgt spid="19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6"/>
                                        </p:tgtEl>
                                        <p:attrNameLst>
                                          <p:attrName>style.visibility</p:attrName>
                                        </p:attrNameLst>
                                      </p:cBhvr>
                                      <p:to>
                                        <p:strVal val="visible"/>
                                      </p:to>
                                    </p:set>
                                    <p:animEffect transition="in" filter="fade">
                                      <p:cBhvr>
                                        <p:cTn id="26" dur="2000"/>
                                        <p:tgtEl>
                                          <p:spTgt spid="5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44"/>
                                        </p:tgtEl>
                                        <p:attrNameLst>
                                          <p:attrName>style.visibility</p:attrName>
                                        </p:attrNameLst>
                                      </p:cBhvr>
                                      <p:to>
                                        <p:strVal val="visible"/>
                                      </p:to>
                                    </p:set>
                                    <p:animEffect transition="in" filter="fade">
                                      <p:cBhvr>
                                        <p:cTn id="31" dur="2000"/>
                                        <p:tgtEl>
                                          <p:spTgt spid="44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83"/>
                                        </p:tgtEl>
                                        <p:attrNameLst>
                                          <p:attrName>style.visibility</p:attrName>
                                        </p:attrNameLst>
                                      </p:cBhvr>
                                      <p:to>
                                        <p:strVal val="visible"/>
                                      </p:to>
                                    </p:set>
                                    <p:animEffect transition="in" filter="fade">
                                      <p:cBhvr>
                                        <p:cTn id="36" dur="2000"/>
                                        <p:tgtEl>
                                          <p:spTgt spid="58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85"/>
                                        </p:tgtEl>
                                        <p:attrNameLst>
                                          <p:attrName>style.visibility</p:attrName>
                                        </p:attrNameLst>
                                      </p:cBhvr>
                                      <p:to>
                                        <p:strVal val="visible"/>
                                      </p:to>
                                    </p:set>
                                    <p:animEffect transition="in" filter="wipe(right)">
                                      <p:cBhvr>
                                        <p:cTn id="46" dur="500"/>
                                        <p:tgtEl>
                                          <p:spTgt spid="58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9"/>
                                        </p:tgtEl>
                                        <p:attrNameLst>
                                          <p:attrName>style.visibility</p:attrName>
                                        </p:attrNameLst>
                                      </p:cBhvr>
                                      <p:to>
                                        <p:strVal val="visible"/>
                                      </p:to>
                                    </p:set>
                                    <p:animEffect transition="in" filter="fade">
                                      <p:cBhvr>
                                        <p:cTn id="51" dur="2000"/>
                                        <p:tgtEl>
                                          <p:spTgt spid="45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1" grpId="0" animBg="1"/>
      <p:bldP spid="459" grpId="0" animBg="1"/>
      <p:bldP spid="4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図形グループ 38"/>
          <p:cNvGrpSpPr/>
          <p:nvPr/>
        </p:nvGrpSpPr>
        <p:grpSpPr>
          <a:xfrm>
            <a:off x="81409" y="556935"/>
            <a:ext cx="4459145" cy="3218683"/>
            <a:chOff x="81409" y="-14565"/>
            <a:chExt cx="4459145" cy="3218683"/>
          </a:xfrm>
        </p:grpSpPr>
        <p:sp>
          <p:nvSpPr>
            <p:cNvPr id="6" name="テキスト ボックス 5"/>
            <p:cNvSpPr txBox="1"/>
            <p:nvPr/>
          </p:nvSpPr>
          <p:spPr>
            <a:xfrm>
              <a:off x="81409" y="-14565"/>
              <a:ext cx="4298187" cy="584776"/>
            </a:xfrm>
            <a:prstGeom prst="rect">
              <a:avLst/>
            </a:prstGeom>
            <a:effectLst>
              <a:glow rad="1397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kumimoji="1" lang="en-US" altLang="ja-JP" b="1" i="1" dirty="0" smtClean="0">
                  <a:solidFill>
                    <a:srgbClr val="FFFF00"/>
                  </a:solidFill>
                  <a:latin typeface="Gill Sans"/>
                  <a:cs typeface="Gill Sans"/>
                </a:rPr>
                <a:t>KSHV replication in latency</a:t>
              </a:r>
              <a:r>
                <a:rPr lang="en-US" altLang="ja-JP" b="1" dirty="0" smtClean="0">
                  <a:solidFill>
                    <a:srgbClr val="FFFF00"/>
                  </a:solidFill>
                  <a:latin typeface="Gill Sans"/>
                  <a:cs typeface="Gill Sans"/>
                </a:rPr>
                <a:t>?</a:t>
              </a:r>
              <a:endParaRPr kumimoji="1" lang="en-US" altLang="ja-JP" b="1" dirty="0" smtClean="0">
                <a:solidFill>
                  <a:srgbClr val="FFFF00"/>
                </a:solidFill>
                <a:latin typeface="Gill Sans"/>
                <a:cs typeface="Gill Sans"/>
              </a:endParaRPr>
            </a:p>
            <a:p>
              <a:pPr algn="ctr"/>
              <a:r>
                <a:rPr lang="en-US" altLang="ja-JP" sz="1400" b="1" i="1" dirty="0" smtClean="0">
                  <a:solidFill>
                    <a:srgbClr val="FFFF00"/>
                  </a:solidFill>
                  <a:latin typeface="Gill Sans"/>
                  <a:cs typeface="Gill Sans"/>
                </a:rPr>
                <a:t>-LANA</a:t>
              </a:r>
              <a:r>
                <a:rPr lang="ja-JP" altLang="en-US" sz="1400" b="1" i="1" dirty="0" smtClean="0">
                  <a:solidFill>
                    <a:srgbClr val="FFFF00"/>
                  </a:solidFill>
                  <a:latin typeface="Gill Sans"/>
                  <a:cs typeface="Gill Sans"/>
                </a:rPr>
                <a:t>、</a:t>
              </a:r>
              <a:r>
                <a:rPr lang="en-US" altLang="ja-JP" sz="1400" b="1" i="1" dirty="0" err="1" smtClean="0">
                  <a:solidFill>
                    <a:srgbClr val="FFFF00"/>
                  </a:solidFill>
                  <a:latin typeface="Gill Sans"/>
                  <a:cs typeface="Gill Sans"/>
                </a:rPr>
                <a:t>ori</a:t>
              </a:r>
              <a:r>
                <a:rPr lang="en-US" altLang="ja-JP" sz="1400" b="1" i="1" dirty="0" smtClean="0">
                  <a:solidFill>
                    <a:srgbClr val="FFFF00"/>
                  </a:solidFill>
                  <a:latin typeface="Gill Sans"/>
                  <a:cs typeface="Gill Sans"/>
                </a:rPr>
                <a:t>-P-</a:t>
              </a:r>
            </a:p>
          </p:txBody>
        </p:sp>
        <p:grpSp>
          <p:nvGrpSpPr>
            <p:cNvPr id="7" name="図形グループ 6"/>
            <p:cNvGrpSpPr/>
            <p:nvPr/>
          </p:nvGrpSpPr>
          <p:grpSpPr>
            <a:xfrm>
              <a:off x="144266" y="737577"/>
              <a:ext cx="4396288" cy="2466541"/>
              <a:chOff x="144266" y="737577"/>
              <a:chExt cx="4396288" cy="2466541"/>
            </a:xfrm>
          </p:grpSpPr>
          <p:grpSp>
            <p:nvGrpSpPr>
              <p:cNvPr id="2" name="図形グループ 63"/>
              <p:cNvGrpSpPr/>
              <p:nvPr/>
            </p:nvGrpSpPr>
            <p:grpSpPr>
              <a:xfrm>
                <a:off x="185233" y="737577"/>
                <a:ext cx="1866219" cy="831375"/>
                <a:chOff x="98320" y="1883516"/>
                <a:chExt cx="3548239" cy="1580692"/>
              </a:xfrm>
            </p:grpSpPr>
            <p:sp>
              <p:nvSpPr>
                <p:cNvPr id="58" name="Oval 45"/>
                <p:cNvSpPr>
                  <a:spLocks noChangeArrowheads="1"/>
                </p:cNvSpPr>
                <p:nvPr/>
              </p:nvSpPr>
              <p:spPr bwMode="auto">
                <a:xfrm>
                  <a:off x="1861674" y="2180706"/>
                  <a:ext cx="654050" cy="317500"/>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ORC2-6</a:t>
                  </a:r>
                </a:p>
              </p:txBody>
            </p:sp>
            <p:sp>
              <p:nvSpPr>
                <p:cNvPr id="59" name="Oval 46"/>
                <p:cNvSpPr>
                  <a:spLocks noChangeAspect="1" noChangeArrowheads="1"/>
                </p:cNvSpPr>
                <p:nvPr/>
              </p:nvSpPr>
              <p:spPr bwMode="auto">
                <a:xfrm>
                  <a:off x="1861674" y="1967151"/>
                  <a:ext cx="423337" cy="316475"/>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ORC1</a:t>
                  </a:r>
                </a:p>
              </p:txBody>
            </p:sp>
            <p:sp>
              <p:nvSpPr>
                <p:cNvPr id="60" name="Oval 37"/>
                <p:cNvSpPr>
                  <a:spLocks noChangeArrowheads="1"/>
                </p:cNvSpPr>
                <p:nvPr/>
              </p:nvSpPr>
              <p:spPr bwMode="auto">
                <a:xfrm>
                  <a:off x="1112230" y="2677336"/>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61" name="Oval 37"/>
                <p:cNvSpPr>
                  <a:spLocks noChangeArrowheads="1"/>
                </p:cNvSpPr>
                <p:nvPr/>
              </p:nvSpPr>
              <p:spPr bwMode="auto">
                <a:xfrm>
                  <a:off x="1264630" y="2591342"/>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cxnSp>
              <p:nvCxnSpPr>
                <p:cNvPr id="62" name="直線コネクタ 61"/>
                <p:cNvCxnSpPr/>
                <p:nvPr/>
              </p:nvCxnSpPr>
              <p:spPr>
                <a:xfrm rot="16200000" flipH="1">
                  <a:off x="2105214" y="2705229"/>
                  <a:ext cx="369887" cy="142113"/>
                </a:xfrm>
                <a:prstGeom prst="line">
                  <a:avLst/>
                </a:prstGeom>
                <a:ln w="47625" cap="flat" cmpd="sng" algn="ctr">
                  <a:solidFill>
                    <a:schemeClr val="bg1"/>
                  </a:solidFill>
                  <a:prstDash val="solid"/>
                  <a:round/>
                  <a:headEnd type="none" w="med" len="med"/>
                  <a:tailEnd type="stealth" w="med" len="med"/>
                </a:ln>
                <a:scene3d>
                  <a:camera prst="orthographicFront"/>
                  <a:lightRig rig="threePt" dir="t"/>
                </a:scene3d>
                <a:sp3d>
                  <a:bevelT w="95250"/>
                </a:sp3d>
              </p:spPr>
              <p:style>
                <a:lnRef idx="2">
                  <a:schemeClr val="accent1"/>
                </a:lnRef>
                <a:fillRef idx="0">
                  <a:schemeClr val="accent1"/>
                </a:fillRef>
                <a:effectRef idx="1">
                  <a:schemeClr val="accent1"/>
                </a:effectRef>
                <a:fontRef idx="minor">
                  <a:schemeClr val="tx1"/>
                </a:fontRef>
              </p:style>
            </p:cxnSp>
            <p:cxnSp>
              <p:nvCxnSpPr>
                <p:cNvPr id="63" name="曲線コネクタ 62"/>
                <p:cNvCxnSpPr/>
                <p:nvPr/>
              </p:nvCxnSpPr>
              <p:spPr>
                <a:xfrm>
                  <a:off x="1616364" y="2795338"/>
                  <a:ext cx="1534662" cy="668870"/>
                </a:xfrm>
                <a:prstGeom prst="curvedConnector3">
                  <a:avLst>
                    <a:gd name="adj1" fmla="val 50000"/>
                  </a:avLst>
                </a:prstGeom>
                <a:ln w="53975" cap="flat" cmpd="sng" algn="ctr">
                  <a:solidFill>
                    <a:schemeClr val="bg1"/>
                  </a:solidFill>
                  <a:prstDash val="solid"/>
                  <a:round/>
                  <a:headEnd type="none" w="med" len="med"/>
                  <a:tailEnd type="stealth" w="med" len="med"/>
                </a:ln>
                <a:scene3d>
                  <a:camera prst="orthographicFront"/>
                  <a:lightRig rig="threePt" dir="t"/>
                </a:scene3d>
                <a:sp3d>
                  <a:bevelT h="127000"/>
                </a:sp3d>
              </p:spPr>
              <p:style>
                <a:lnRef idx="2">
                  <a:schemeClr val="accent1"/>
                </a:lnRef>
                <a:fillRef idx="0">
                  <a:schemeClr val="accent1"/>
                </a:fillRef>
                <a:effectRef idx="1">
                  <a:schemeClr val="accent1"/>
                </a:effectRef>
                <a:fontRef idx="minor">
                  <a:schemeClr val="tx1"/>
                </a:fontRef>
              </p:style>
            </p:cxnSp>
            <p:sp>
              <p:nvSpPr>
                <p:cNvPr id="64" name="Oval 45"/>
                <p:cNvSpPr>
                  <a:spLocks noChangeArrowheads="1"/>
                </p:cNvSpPr>
                <p:nvPr/>
              </p:nvSpPr>
              <p:spPr bwMode="auto">
                <a:xfrm>
                  <a:off x="2992509" y="2804897"/>
                  <a:ext cx="654050" cy="317500"/>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ORC2-6</a:t>
                  </a:r>
                </a:p>
              </p:txBody>
            </p:sp>
            <p:sp>
              <p:nvSpPr>
                <p:cNvPr id="65" name="Oval 46"/>
                <p:cNvSpPr>
                  <a:spLocks noChangeAspect="1" noChangeArrowheads="1"/>
                </p:cNvSpPr>
                <p:nvPr/>
              </p:nvSpPr>
              <p:spPr bwMode="auto">
                <a:xfrm>
                  <a:off x="2992509" y="2591342"/>
                  <a:ext cx="423337" cy="316475"/>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ORC1</a:t>
                  </a:r>
                </a:p>
              </p:txBody>
            </p:sp>
            <p:sp>
              <p:nvSpPr>
                <p:cNvPr id="66" name="Oval 37"/>
                <p:cNvSpPr>
                  <a:spLocks noChangeArrowheads="1"/>
                </p:cNvSpPr>
                <p:nvPr/>
              </p:nvSpPr>
              <p:spPr bwMode="auto">
                <a:xfrm>
                  <a:off x="2636233" y="2829736"/>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67" name="Oval 37"/>
                <p:cNvSpPr>
                  <a:spLocks noChangeArrowheads="1"/>
                </p:cNvSpPr>
                <p:nvPr/>
              </p:nvSpPr>
              <p:spPr bwMode="auto">
                <a:xfrm>
                  <a:off x="2788633" y="2743742"/>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68" name="Rectangle 38"/>
                <p:cNvSpPr>
                  <a:spLocks noChangeArrowheads="1"/>
                </p:cNvSpPr>
                <p:nvPr/>
              </p:nvSpPr>
              <p:spPr bwMode="auto">
                <a:xfrm>
                  <a:off x="98320" y="2208167"/>
                  <a:ext cx="1253250" cy="643692"/>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1600" b="1" dirty="0">
                      <a:solidFill>
                        <a:srgbClr val="FF78C8"/>
                      </a:solidFill>
                    </a:rPr>
                    <a:t>LANA</a:t>
                  </a:r>
                </a:p>
              </p:txBody>
            </p:sp>
            <p:sp>
              <p:nvSpPr>
                <p:cNvPr id="69" name="Rectangle 38"/>
                <p:cNvSpPr>
                  <a:spLocks noChangeArrowheads="1"/>
                </p:cNvSpPr>
                <p:nvPr/>
              </p:nvSpPr>
              <p:spPr bwMode="auto">
                <a:xfrm>
                  <a:off x="2533658" y="1883516"/>
                  <a:ext cx="738704" cy="400110"/>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2000" b="1" dirty="0" err="1" smtClean="0">
                      <a:solidFill>
                        <a:schemeClr val="accent2">
                          <a:lumMod val="40000"/>
                          <a:lumOff val="60000"/>
                        </a:schemeClr>
                      </a:solidFill>
                    </a:rPr>
                    <a:t>ORCs</a:t>
                  </a:r>
                  <a:endParaRPr lang="en-US" altLang="ja-JP" sz="2000" b="1" dirty="0">
                    <a:solidFill>
                      <a:schemeClr val="accent2">
                        <a:lumMod val="40000"/>
                        <a:lumOff val="60000"/>
                      </a:schemeClr>
                    </a:solidFill>
                  </a:endParaRPr>
                </a:p>
              </p:txBody>
            </p:sp>
          </p:grpSp>
          <p:grpSp>
            <p:nvGrpSpPr>
              <p:cNvPr id="3" name="図形グループ 69"/>
              <p:cNvGrpSpPr/>
              <p:nvPr/>
            </p:nvGrpSpPr>
            <p:grpSpPr>
              <a:xfrm>
                <a:off x="144266" y="1400752"/>
                <a:ext cx="2938692" cy="1308612"/>
                <a:chOff x="20429" y="3144408"/>
                <a:chExt cx="5587329" cy="2488061"/>
              </a:xfrm>
            </p:grpSpPr>
            <p:sp>
              <p:nvSpPr>
                <p:cNvPr id="37" name="Oval 37"/>
                <p:cNvSpPr>
                  <a:spLocks noChangeArrowheads="1"/>
                </p:cNvSpPr>
                <p:nvPr/>
              </p:nvSpPr>
              <p:spPr bwMode="auto">
                <a:xfrm>
                  <a:off x="3734423" y="3938402"/>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38" name="Rectangle 30"/>
                <p:cNvSpPr>
                  <a:spLocks noChangeArrowheads="1"/>
                </p:cNvSpPr>
                <p:nvPr/>
              </p:nvSpPr>
              <p:spPr bwMode="auto">
                <a:xfrm>
                  <a:off x="3923859" y="4354055"/>
                  <a:ext cx="1190243" cy="585176"/>
                </a:xfrm>
                <a:prstGeom prst="rect">
                  <a:avLst/>
                </a:prstGeom>
                <a:noFill/>
                <a:ln w="9525">
                  <a:noFill/>
                  <a:miter lim="800000"/>
                  <a:headEnd/>
                  <a:tailEnd/>
                </a:ln>
              </p:spPr>
              <p:txBody>
                <a:bodyPr wrap="square">
                  <a:prstTxWarp prst="textNoShape">
                    <a:avLst/>
                  </a:prstTxWarp>
                  <a:spAutoFit/>
                </a:bodyPr>
                <a:lstStyle/>
                <a:p>
                  <a:pPr algn="ctr"/>
                  <a:r>
                    <a:rPr lang="en-US" altLang="ja-JP" sz="1400" b="1" dirty="0" err="1" smtClean="0">
                      <a:solidFill>
                        <a:schemeClr val="accent4">
                          <a:lumMod val="40000"/>
                          <a:lumOff val="60000"/>
                        </a:schemeClr>
                      </a:solidFill>
                      <a:latin typeface="Charcoal CY" charset="-52"/>
                      <a:ea typeface="Osaka" charset="-128"/>
                      <a:cs typeface="Osaka" charset="-128"/>
                    </a:rPr>
                    <a:t>ori</a:t>
                  </a:r>
                  <a:r>
                    <a:rPr lang="en-US" altLang="ja-JP" sz="1400" b="1" dirty="0" smtClean="0">
                      <a:solidFill>
                        <a:schemeClr val="accent4">
                          <a:lumMod val="40000"/>
                          <a:lumOff val="60000"/>
                        </a:schemeClr>
                      </a:solidFill>
                      <a:latin typeface="Charcoal CY" charset="-52"/>
                      <a:ea typeface="Osaka" charset="-128"/>
                      <a:cs typeface="Osaka" charset="-128"/>
                    </a:rPr>
                    <a:t>-P</a:t>
                  </a:r>
                  <a:endParaRPr lang="en-US" altLang="ja-JP" sz="1400" b="1" dirty="0">
                    <a:solidFill>
                      <a:schemeClr val="accent4">
                        <a:lumMod val="40000"/>
                        <a:lumOff val="60000"/>
                      </a:schemeClr>
                    </a:solidFill>
                    <a:latin typeface="Charcoal CY" charset="-52"/>
                    <a:ea typeface="Osaka" charset="-128"/>
                    <a:cs typeface="Osaka" charset="-128"/>
                  </a:endParaRPr>
                </a:p>
              </p:txBody>
            </p:sp>
            <p:grpSp>
              <p:nvGrpSpPr>
                <p:cNvPr id="4" name="図形グループ 10"/>
                <p:cNvGrpSpPr/>
                <p:nvPr/>
              </p:nvGrpSpPr>
              <p:grpSpPr>
                <a:xfrm>
                  <a:off x="3159216" y="3852408"/>
                  <a:ext cx="1893887" cy="492125"/>
                  <a:chOff x="3516313" y="792163"/>
                  <a:chExt cx="1893887" cy="492125"/>
                </a:xfrm>
              </p:grpSpPr>
              <p:sp>
                <p:nvSpPr>
                  <p:cNvPr id="55" name="Freeform 33"/>
                  <p:cNvSpPr>
                    <a:spLocks/>
                  </p:cNvSpPr>
                  <p:nvPr/>
                </p:nvSpPr>
                <p:spPr bwMode="auto">
                  <a:xfrm flipV="1">
                    <a:off x="3516313" y="792163"/>
                    <a:ext cx="1893887" cy="471487"/>
                  </a:xfrm>
                  <a:custGeom>
                    <a:avLst/>
                    <a:gdLst>
                      <a:gd name="T0" fmla="*/ 0 w 1488"/>
                      <a:gd name="T1" fmla="*/ 656 h 656"/>
                      <a:gd name="T2" fmla="*/ 432 w 1488"/>
                      <a:gd name="T3" fmla="*/ 128 h 656"/>
                      <a:gd name="T4" fmla="*/ 1008 w 1488"/>
                      <a:gd name="T5" fmla="*/ 80 h 656"/>
                      <a:gd name="T6" fmla="*/ 1488 w 1488"/>
                      <a:gd name="T7" fmla="*/ 608 h 656"/>
                      <a:gd name="T8" fmla="*/ 0 60000 65536"/>
                      <a:gd name="T9" fmla="*/ 0 60000 65536"/>
                      <a:gd name="T10" fmla="*/ 0 60000 65536"/>
                      <a:gd name="T11" fmla="*/ 0 60000 65536"/>
                      <a:gd name="T12" fmla="*/ 0 w 1488"/>
                      <a:gd name="T13" fmla="*/ 0 h 656"/>
                      <a:gd name="T14" fmla="*/ 1488 w 1488"/>
                      <a:gd name="T15" fmla="*/ 656 h 656"/>
                    </a:gdLst>
                    <a:ahLst/>
                    <a:cxnLst>
                      <a:cxn ang="T8">
                        <a:pos x="T0" y="T1"/>
                      </a:cxn>
                      <a:cxn ang="T9">
                        <a:pos x="T2" y="T3"/>
                      </a:cxn>
                      <a:cxn ang="T10">
                        <a:pos x="T4" y="T5"/>
                      </a:cxn>
                      <a:cxn ang="T11">
                        <a:pos x="T6" y="T7"/>
                      </a:cxn>
                    </a:cxnLst>
                    <a:rect l="T12" t="T13" r="T14" b="T15"/>
                    <a:pathLst>
                      <a:path w="1488" h="656">
                        <a:moveTo>
                          <a:pt x="0" y="656"/>
                        </a:moveTo>
                        <a:cubicBezTo>
                          <a:pt x="132" y="440"/>
                          <a:pt x="264" y="224"/>
                          <a:pt x="432" y="128"/>
                        </a:cubicBezTo>
                        <a:cubicBezTo>
                          <a:pt x="600" y="32"/>
                          <a:pt x="832" y="0"/>
                          <a:pt x="1008" y="80"/>
                        </a:cubicBezTo>
                        <a:cubicBezTo>
                          <a:pt x="1184" y="160"/>
                          <a:pt x="1336" y="384"/>
                          <a:pt x="1488" y="608"/>
                        </a:cubicBezTo>
                      </a:path>
                    </a:pathLst>
                  </a:custGeom>
                  <a:noFill/>
                  <a:ln w="7620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56" name="AutoShape 34"/>
                  <p:cNvSpPr>
                    <a:spLocks noChangeArrowheads="1"/>
                  </p:cNvSpPr>
                  <p:nvPr/>
                </p:nvSpPr>
                <p:spPr bwMode="auto">
                  <a:xfrm>
                    <a:off x="4441825" y="1100138"/>
                    <a:ext cx="522288" cy="184150"/>
                  </a:xfrm>
                  <a:prstGeom prst="roundRect">
                    <a:avLst>
                      <a:gd name="adj" fmla="val 16667"/>
                    </a:avLst>
                  </a:prstGeom>
                  <a:solidFill>
                    <a:schemeClr val="accent1"/>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chemeClr val="accent5">
                            <a:lumMod val="60000"/>
                            <a:lumOff val="40000"/>
                          </a:schemeClr>
                        </a:solidFill>
                      </a:rPr>
                      <a:t>GC</a:t>
                    </a:r>
                    <a:endParaRPr lang="en-US" altLang="ja-JP" b="1" dirty="0">
                      <a:solidFill>
                        <a:schemeClr val="accent5">
                          <a:lumMod val="60000"/>
                          <a:lumOff val="40000"/>
                        </a:schemeClr>
                      </a:solidFill>
                    </a:endParaRPr>
                  </a:p>
                </p:txBody>
              </p:sp>
              <p:sp>
                <p:nvSpPr>
                  <p:cNvPr id="57" name="AutoShape 35"/>
                  <p:cNvSpPr>
                    <a:spLocks noChangeArrowheads="1"/>
                  </p:cNvSpPr>
                  <p:nvPr/>
                </p:nvSpPr>
                <p:spPr bwMode="auto">
                  <a:xfrm>
                    <a:off x="4006850" y="1100138"/>
                    <a:ext cx="434975" cy="184150"/>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rgbClr val="FF6EA9"/>
                        </a:solidFill>
                      </a:rPr>
                      <a:t>LBS</a:t>
                    </a:r>
                    <a:endParaRPr lang="en-US" altLang="ja-JP" b="1" dirty="0">
                      <a:solidFill>
                        <a:srgbClr val="FF6EA9"/>
                      </a:solidFill>
                    </a:endParaRPr>
                  </a:p>
                </p:txBody>
              </p:sp>
            </p:grpSp>
            <p:sp>
              <p:nvSpPr>
                <p:cNvPr id="40" name="Oval 37"/>
                <p:cNvSpPr>
                  <a:spLocks noChangeArrowheads="1"/>
                </p:cNvSpPr>
                <p:nvPr/>
              </p:nvSpPr>
              <p:spPr bwMode="auto">
                <a:xfrm>
                  <a:off x="3886823" y="3852408"/>
                  <a:ext cx="228600" cy="369888"/>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41" name="Rectangle 38"/>
                <p:cNvSpPr>
                  <a:spLocks noChangeArrowheads="1"/>
                </p:cNvSpPr>
                <p:nvPr/>
              </p:nvSpPr>
              <p:spPr bwMode="auto">
                <a:xfrm>
                  <a:off x="2788242" y="4335008"/>
                  <a:ext cx="1253250" cy="643692"/>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1600" b="1" dirty="0">
                      <a:solidFill>
                        <a:srgbClr val="FF78C8"/>
                      </a:solidFill>
                    </a:rPr>
                    <a:t>LANA</a:t>
                  </a:r>
                </a:p>
              </p:txBody>
            </p:sp>
            <p:sp>
              <p:nvSpPr>
                <p:cNvPr id="42" name="Rectangle 47"/>
                <p:cNvSpPr>
                  <a:spLocks noChangeArrowheads="1"/>
                </p:cNvSpPr>
                <p:nvPr/>
              </p:nvSpPr>
              <p:spPr bwMode="auto">
                <a:xfrm>
                  <a:off x="1485900" y="3566141"/>
                  <a:ext cx="2228941" cy="526658"/>
                </a:xfrm>
                <a:prstGeom prst="rect">
                  <a:avLst/>
                </a:prstGeom>
                <a:noFill/>
                <a:ln w="9525">
                  <a:noFill/>
                  <a:miter lim="800000"/>
                  <a:headEnd/>
                  <a:tailEnd/>
                </a:ln>
              </p:spPr>
              <p:txBody>
                <a:bodyPr wrap="square">
                  <a:prstTxWarp prst="textNoShape">
                    <a:avLst/>
                  </a:prstTxWarp>
                  <a:spAutoFit/>
                </a:bodyPr>
                <a:lstStyle/>
                <a:p>
                  <a:pPr algn="ctr"/>
                  <a:r>
                    <a:rPr lang="en-US" altLang="ja-JP" sz="1200" b="1" dirty="0">
                      <a:solidFill>
                        <a:schemeClr val="accent5">
                          <a:lumMod val="60000"/>
                          <a:lumOff val="40000"/>
                        </a:schemeClr>
                      </a:solidFill>
                    </a:rPr>
                    <a:t>KSHV genome</a:t>
                  </a:r>
                </a:p>
              </p:txBody>
            </p:sp>
            <p:sp>
              <p:nvSpPr>
                <p:cNvPr id="43" name="Oval 45"/>
                <p:cNvSpPr>
                  <a:spLocks noChangeArrowheads="1"/>
                </p:cNvSpPr>
                <p:nvPr/>
              </p:nvSpPr>
              <p:spPr bwMode="auto">
                <a:xfrm>
                  <a:off x="4084728" y="3883094"/>
                  <a:ext cx="654050" cy="317500"/>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200" dirty="0">
                      <a:latin typeface="Charcoal CY" charset="-52"/>
                      <a:ea typeface="Osaka" charset="-128"/>
                      <a:cs typeface="Osaka" charset="-128"/>
                    </a:rPr>
                    <a:t>ORC2-6</a:t>
                  </a:r>
                </a:p>
              </p:txBody>
            </p:sp>
            <p:sp>
              <p:nvSpPr>
                <p:cNvPr id="44" name="Oval 46"/>
                <p:cNvSpPr>
                  <a:spLocks noChangeAspect="1" noChangeArrowheads="1"/>
                </p:cNvSpPr>
                <p:nvPr/>
              </p:nvSpPr>
              <p:spPr bwMode="auto">
                <a:xfrm>
                  <a:off x="4084728" y="3669539"/>
                  <a:ext cx="423337" cy="316475"/>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200" dirty="0">
                      <a:latin typeface="Charcoal CY" charset="-52"/>
                      <a:ea typeface="Osaka" charset="-128"/>
                      <a:cs typeface="Osaka" charset="-128"/>
                    </a:rPr>
                    <a:t>ORC1</a:t>
                  </a:r>
                </a:p>
              </p:txBody>
            </p:sp>
            <p:grpSp>
              <p:nvGrpSpPr>
                <p:cNvPr id="5" name="図形グループ 64"/>
                <p:cNvGrpSpPr/>
                <p:nvPr/>
              </p:nvGrpSpPr>
              <p:grpSpPr>
                <a:xfrm>
                  <a:off x="1257139" y="5140344"/>
                  <a:ext cx="1893887" cy="492125"/>
                  <a:chOff x="3516313" y="792163"/>
                  <a:chExt cx="1893887" cy="492125"/>
                </a:xfrm>
              </p:grpSpPr>
              <p:sp>
                <p:nvSpPr>
                  <p:cNvPr id="52" name="Freeform 33"/>
                  <p:cNvSpPr>
                    <a:spLocks/>
                  </p:cNvSpPr>
                  <p:nvPr/>
                </p:nvSpPr>
                <p:spPr bwMode="auto">
                  <a:xfrm flipV="1">
                    <a:off x="3516313" y="792163"/>
                    <a:ext cx="1893887" cy="471487"/>
                  </a:xfrm>
                  <a:custGeom>
                    <a:avLst/>
                    <a:gdLst>
                      <a:gd name="T0" fmla="*/ 0 w 1488"/>
                      <a:gd name="T1" fmla="*/ 656 h 656"/>
                      <a:gd name="T2" fmla="*/ 432 w 1488"/>
                      <a:gd name="T3" fmla="*/ 128 h 656"/>
                      <a:gd name="T4" fmla="*/ 1008 w 1488"/>
                      <a:gd name="T5" fmla="*/ 80 h 656"/>
                      <a:gd name="T6" fmla="*/ 1488 w 1488"/>
                      <a:gd name="T7" fmla="*/ 608 h 656"/>
                      <a:gd name="T8" fmla="*/ 0 60000 65536"/>
                      <a:gd name="T9" fmla="*/ 0 60000 65536"/>
                      <a:gd name="T10" fmla="*/ 0 60000 65536"/>
                      <a:gd name="T11" fmla="*/ 0 60000 65536"/>
                      <a:gd name="T12" fmla="*/ 0 w 1488"/>
                      <a:gd name="T13" fmla="*/ 0 h 656"/>
                      <a:gd name="T14" fmla="*/ 1488 w 1488"/>
                      <a:gd name="T15" fmla="*/ 656 h 656"/>
                    </a:gdLst>
                    <a:ahLst/>
                    <a:cxnLst>
                      <a:cxn ang="T8">
                        <a:pos x="T0" y="T1"/>
                      </a:cxn>
                      <a:cxn ang="T9">
                        <a:pos x="T2" y="T3"/>
                      </a:cxn>
                      <a:cxn ang="T10">
                        <a:pos x="T4" y="T5"/>
                      </a:cxn>
                      <a:cxn ang="T11">
                        <a:pos x="T6" y="T7"/>
                      </a:cxn>
                    </a:cxnLst>
                    <a:rect l="T12" t="T13" r="T14" b="T15"/>
                    <a:pathLst>
                      <a:path w="1488" h="656">
                        <a:moveTo>
                          <a:pt x="0" y="656"/>
                        </a:moveTo>
                        <a:cubicBezTo>
                          <a:pt x="132" y="440"/>
                          <a:pt x="264" y="224"/>
                          <a:pt x="432" y="128"/>
                        </a:cubicBezTo>
                        <a:cubicBezTo>
                          <a:pt x="600" y="32"/>
                          <a:pt x="832" y="0"/>
                          <a:pt x="1008" y="80"/>
                        </a:cubicBezTo>
                        <a:cubicBezTo>
                          <a:pt x="1184" y="160"/>
                          <a:pt x="1336" y="384"/>
                          <a:pt x="1488" y="608"/>
                        </a:cubicBezTo>
                      </a:path>
                    </a:pathLst>
                  </a:custGeom>
                  <a:noFill/>
                  <a:ln w="7620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53" name="AutoShape 34"/>
                  <p:cNvSpPr>
                    <a:spLocks noChangeArrowheads="1"/>
                  </p:cNvSpPr>
                  <p:nvPr/>
                </p:nvSpPr>
                <p:spPr bwMode="auto">
                  <a:xfrm>
                    <a:off x="4441825" y="1100138"/>
                    <a:ext cx="522288" cy="184150"/>
                  </a:xfrm>
                  <a:prstGeom prst="roundRect">
                    <a:avLst>
                      <a:gd name="adj" fmla="val 16667"/>
                    </a:avLst>
                  </a:prstGeom>
                  <a:solidFill>
                    <a:schemeClr val="accent1"/>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chemeClr val="accent5">
                            <a:lumMod val="60000"/>
                            <a:lumOff val="40000"/>
                          </a:schemeClr>
                        </a:solidFill>
                      </a:rPr>
                      <a:t>GC</a:t>
                    </a:r>
                    <a:endParaRPr lang="en-US" altLang="ja-JP" b="1" dirty="0">
                      <a:solidFill>
                        <a:schemeClr val="accent5">
                          <a:lumMod val="60000"/>
                          <a:lumOff val="40000"/>
                        </a:schemeClr>
                      </a:solidFill>
                    </a:endParaRPr>
                  </a:p>
                </p:txBody>
              </p:sp>
              <p:sp>
                <p:nvSpPr>
                  <p:cNvPr id="54" name="AutoShape 35"/>
                  <p:cNvSpPr>
                    <a:spLocks noChangeArrowheads="1"/>
                  </p:cNvSpPr>
                  <p:nvPr/>
                </p:nvSpPr>
                <p:spPr bwMode="auto">
                  <a:xfrm>
                    <a:off x="4006850" y="1100138"/>
                    <a:ext cx="434975" cy="184150"/>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rgbClr val="FF6EA9"/>
                        </a:solidFill>
                      </a:rPr>
                      <a:t>LBS</a:t>
                    </a:r>
                    <a:endParaRPr lang="en-US" altLang="ja-JP" b="1" dirty="0">
                      <a:solidFill>
                        <a:srgbClr val="FF6EA9"/>
                      </a:solidFill>
                    </a:endParaRPr>
                  </a:p>
                </p:txBody>
              </p:sp>
            </p:grpSp>
            <p:sp>
              <p:nvSpPr>
                <p:cNvPr id="46" name="Rectangle 47"/>
                <p:cNvSpPr>
                  <a:spLocks noChangeArrowheads="1"/>
                </p:cNvSpPr>
                <p:nvPr/>
              </p:nvSpPr>
              <p:spPr bwMode="auto">
                <a:xfrm>
                  <a:off x="20429" y="4854078"/>
                  <a:ext cx="2053484" cy="526658"/>
                </a:xfrm>
                <a:prstGeom prst="rect">
                  <a:avLst/>
                </a:prstGeom>
                <a:noFill/>
                <a:ln w="9525">
                  <a:noFill/>
                  <a:miter lim="800000"/>
                  <a:headEnd/>
                  <a:tailEnd/>
                </a:ln>
              </p:spPr>
              <p:txBody>
                <a:bodyPr wrap="none">
                  <a:prstTxWarp prst="textNoShape">
                    <a:avLst/>
                  </a:prstTxWarp>
                  <a:spAutoFit/>
                </a:bodyPr>
                <a:lstStyle/>
                <a:p>
                  <a:pPr algn="ctr"/>
                  <a:r>
                    <a:rPr lang="en-US" altLang="ja-JP" sz="1200" b="1" dirty="0">
                      <a:solidFill>
                        <a:srgbClr val="93CDDD"/>
                      </a:solidFill>
                    </a:rPr>
                    <a:t>KSHV genome</a:t>
                  </a:r>
                </a:p>
              </p:txBody>
            </p:sp>
            <p:cxnSp>
              <p:nvCxnSpPr>
                <p:cNvPr id="47" name="直線コネクタ 46"/>
                <p:cNvCxnSpPr/>
                <p:nvPr/>
              </p:nvCxnSpPr>
              <p:spPr>
                <a:xfrm rot="5400000" flipH="1" flipV="1">
                  <a:off x="2191150" y="4440983"/>
                  <a:ext cx="635720" cy="559245"/>
                </a:xfrm>
                <a:prstGeom prst="line">
                  <a:avLst/>
                </a:prstGeom>
                <a:ln w="47625" cap="flat" cmpd="sng" algn="ctr">
                  <a:solidFill>
                    <a:schemeClr val="bg1"/>
                  </a:solidFill>
                  <a:prstDash val="solid"/>
                  <a:round/>
                  <a:headEnd type="none" w="med" len="med"/>
                  <a:tailEnd type="stealth" w="med" len="med"/>
                </a:ln>
                <a:scene3d>
                  <a:camera prst="orthographicFront"/>
                  <a:lightRig rig="threePt" dir="t"/>
                </a:scene3d>
                <a:sp3d>
                  <a:bevelT w="95250"/>
                </a:sp3d>
              </p:spPr>
              <p:style>
                <a:lnRef idx="2">
                  <a:schemeClr val="accent1"/>
                </a:lnRef>
                <a:fillRef idx="0">
                  <a:schemeClr val="accent1"/>
                </a:fillRef>
                <a:effectRef idx="1">
                  <a:schemeClr val="accent1"/>
                </a:effectRef>
                <a:fontRef idx="minor">
                  <a:schemeClr val="tx1"/>
                </a:fontRef>
              </p:style>
            </p:cxnSp>
            <p:sp>
              <p:nvSpPr>
                <p:cNvPr id="48" name="Oval 13"/>
                <p:cNvSpPr>
                  <a:spLocks noChangeAspect="1" noChangeArrowheads="1"/>
                </p:cNvSpPr>
                <p:nvPr/>
              </p:nvSpPr>
              <p:spPr bwMode="auto">
                <a:xfrm>
                  <a:off x="4534784" y="3674288"/>
                  <a:ext cx="144463" cy="239712"/>
                </a:xfrm>
                <a:prstGeom prst="ellipse">
                  <a:avLst/>
                </a:prstGeom>
                <a:solidFill>
                  <a:srgbClr val="FFFF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49" name="Oval 14"/>
                <p:cNvSpPr>
                  <a:spLocks noChangeAspect="1" noChangeArrowheads="1"/>
                </p:cNvSpPr>
                <p:nvPr/>
              </p:nvSpPr>
              <p:spPr bwMode="auto">
                <a:xfrm>
                  <a:off x="4372859" y="3561574"/>
                  <a:ext cx="179388" cy="190500"/>
                </a:xfrm>
                <a:prstGeom prst="ellipse">
                  <a:avLst/>
                </a:prstGeom>
                <a:solidFill>
                  <a:srgbClr val="FF66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50" name="Rectangle 11"/>
                <p:cNvSpPr>
                  <a:spLocks noChangeArrowheads="1"/>
                </p:cNvSpPr>
                <p:nvPr/>
              </p:nvSpPr>
              <p:spPr bwMode="auto">
                <a:xfrm>
                  <a:off x="4498446" y="3410763"/>
                  <a:ext cx="1109312" cy="585176"/>
                </a:xfrm>
                <a:prstGeom prst="rect">
                  <a:avLst/>
                </a:prstGeom>
                <a:noFill/>
                <a:ln w="9525">
                  <a:noFill/>
                  <a:miter lim="800000"/>
                  <a:headEnd/>
                  <a:tailEnd/>
                </a:ln>
              </p:spPr>
              <p:txBody>
                <a:bodyPr wrap="none">
                  <a:prstTxWarp prst="textNoShape">
                    <a:avLst/>
                  </a:prstTxWarp>
                  <a:spAutoFit/>
                </a:bodyPr>
                <a:lstStyle/>
                <a:p>
                  <a:pPr algn="ctr"/>
                  <a:r>
                    <a:rPr lang="en-US" altLang="ja-JP" sz="1400" b="1" dirty="0">
                      <a:solidFill>
                        <a:srgbClr val="FFFF00"/>
                      </a:solidFill>
                      <a:latin typeface="Charcoal CY" charset="-52"/>
                    </a:rPr>
                    <a:t>Cdt1</a:t>
                  </a:r>
                </a:p>
              </p:txBody>
            </p:sp>
            <p:sp>
              <p:nvSpPr>
                <p:cNvPr id="51" name="Rectangle 12"/>
                <p:cNvSpPr>
                  <a:spLocks noChangeArrowheads="1"/>
                </p:cNvSpPr>
                <p:nvPr/>
              </p:nvSpPr>
              <p:spPr bwMode="auto">
                <a:xfrm>
                  <a:off x="3710936" y="3144408"/>
                  <a:ext cx="1152316" cy="585176"/>
                </a:xfrm>
                <a:prstGeom prst="rect">
                  <a:avLst/>
                </a:prstGeom>
                <a:noFill/>
                <a:ln w="9525">
                  <a:noFill/>
                  <a:miter lim="800000"/>
                  <a:headEnd/>
                  <a:tailEnd/>
                </a:ln>
              </p:spPr>
              <p:txBody>
                <a:bodyPr wrap="none">
                  <a:prstTxWarp prst="textNoShape">
                    <a:avLst/>
                  </a:prstTxWarp>
                  <a:spAutoFit/>
                </a:bodyPr>
                <a:lstStyle/>
                <a:p>
                  <a:pPr algn="ctr"/>
                  <a:r>
                    <a:rPr lang="en-US" altLang="ja-JP" sz="1400" b="1" dirty="0">
                      <a:solidFill>
                        <a:srgbClr val="FF6600"/>
                      </a:solidFill>
                      <a:latin typeface="Charcoal CY" charset="-52"/>
                    </a:rPr>
                    <a:t>Cdc6</a:t>
                  </a:r>
                </a:p>
              </p:txBody>
            </p:sp>
          </p:grpSp>
          <p:sp>
            <p:nvSpPr>
              <p:cNvPr id="12" name="フリーフォーム 11"/>
              <p:cNvSpPr/>
              <p:nvPr/>
            </p:nvSpPr>
            <p:spPr>
              <a:xfrm>
                <a:off x="2930072" y="1843400"/>
                <a:ext cx="824327" cy="612764"/>
              </a:xfrm>
              <a:custGeom>
                <a:avLst/>
                <a:gdLst>
                  <a:gd name="connsiteX0" fmla="*/ 0 w 1524000"/>
                  <a:gd name="connsiteY0" fmla="*/ 32456 h 1090789"/>
                  <a:gd name="connsiteX1" fmla="*/ 965200 w 1524000"/>
                  <a:gd name="connsiteY1" fmla="*/ 176389 h 1090789"/>
                  <a:gd name="connsiteX2" fmla="*/ 1524000 w 1524000"/>
                  <a:gd name="connsiteY2" fmla="*/ 1090789 h 1090789"/>
                </a:gdLst>
                <a:ahLst/>
                <a:cxnLst>
                  <a:cxn ang="0">
                    <a:pos x="connsiteX0" y="connsiteY0"/>
                  </a:cxn>
                  <a:cxn ang="0">
                    <a:pos x="connsiteX1" y="connsiteY1"/>
                  </a:cxn>
                  <a:cxn ang="0">
                    <a:pos x="connsiteX2" y="connsiteY2"/>
                  </a:cxn>
                </a:cxnLst>
                <a:rect l="l" t="t" r="r" b="b"/>
                <a:pathLst>
                  <a:path w="1524000" h="1090789">
                    <a:moveTo>
                      <a:pt x="0" y="32456"/>
                    </a:moveTo>
                    <a:cubicBezTo>
                      <a:pt x="355600" y="16228"/>
                      <a:pt x="711200" y="0"/>
                      <a:pt x="965200" y="176389"/>
                    </a:cubicBezTo>
                    <a:cubicBezTo>
                      <a:pt x="1219200" y="352778"/>
                      <a:pt x="1524000" y="1090789"/>
                      <a:pt x="1524000" y="1090789"/>
                    </a:cubicBezTo>
                  </a:path>
                </a:pathLst>
              </a:custGeom>
              <a:ln w="47625" cap="flat" cmpd="sng" algn="ctr">
                <a:solidFill>
                  <a:schemeClr val="bg1"/>
                </a:solidFill>
                <a:prstDash val="solid"/>
                <a:round/>
                <a:headEnd type="none" w="med" len="med"/>
                <a:tailEnd type="stealth" w="med" len="med"/>
              </a:ln>
              <a:scene3d>
                <a:camera prst="orthographicFront"/>
                <a:lightRig rig="threePt" dir="t"/>
              </a:scene3d>
              <a:sp3d>
                <a:bevelT w="165100" prst="coolSlant"/>
                <a:bevelB w="165100" prst="coolSlan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9" name="図形グループ 74"/>
              <p:cNvGrpSpPr/>
              <p:nvPr/>
            </p:nvGrpSpPr>
            <p:grpSpPr>
              <a:xfrm>
                <a:off x="3686414" y="1317073"/>
                <a:ext cx="402401" cy="455887"/>
                <a:chOff x="6406304" y="2934032"/>
                <a:chExt cx="765084" cy="866776"/>
              </a:xfrm>
            </p:grpSpPr>
            <p:sp>
              <p:nvSpPr>
                <p:cNvPr id="28" name="Oval 62"/>
                <p:cNvSpPr>
                  <a:spLocks noChangeArrowheads="1"/>
                </p:cNvSpPr>
                <p:nvPr/>
              </p:nvSpPr>
              <p:spPr bwMode="auto">
                <a:xfrm>
                  <a:off x="6406304" y="3166863"/>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29" name="Oval 62"/>
                <p:cNvSpPr>
                  <a:spLocks noChangeArrowheads="1"/>
                </p:cNvSpPr>
                <p:nvPr/>
              </p:nvSpPr>
              <p:spPr bwMode="auto">
                <a:xfrm>
                  <a:off x="6406310" y="3014463"/>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0" name="Oval 55"/>
                <p:cNvSpPr>
                  <a:spLocks noChangeArrowheads="1"/>
                </p:cNvSpPr>
                <p:nvPr/>
              </p:nvSpPr>
              <p:spPr bwMode="auto">
                <a:xfrm>
                  <a:off x="6447616" y="3351401"/>
                  <a:ext cx="576134" cy="316057"/>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1" name="Oval 61"/>
                <p:cNvSpPr>
                  <a:spLocks noChangeArrowheads="1"/>
                </p:cNvSpPr>
                <p:nvPr/>
              </p:nvSpPr>
              <p:spPr bwMode="auto">
                <a:xfrm>
                  <a:off x="6455425" y="2934032"/>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2" name="Oval 62"/>
                <p:cNvSpPr>
                  <a:spLocks noChangeArrowheads="1"/>
                </p:cNvSpPr>
                <p:nvPr/>
              </p:nvSpPr>
              <p:spPr bwMode="auto">
                <a:xfrm>
                  <a:off x="6468125" y="3437270"/>
                  <a:ext cx="665163" cy="363538"/>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33" name="Oval 63"/>
                <p:cNvSpPr>
                  <a:spLocks noChangeArrowheads="1"/>
                </p:cNvSpPr>
                <p:nvPr/>
              </p:nvSpPr>
              <p:spPr bwMode="auto">
                <a:xfrm>
                  <a:off x="6518925" y="3162632"/>
                  <a:ext cx="652463" cy="381000"/>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r>
                    <a:rPr lang="en-US" altLang="ja-JP" sz="800" b="1" dirty="0" smtClean="0"/>
                    <a:t>MCM2-7</a:t>
                  </a:r>
                  <a:endParaRPr lang="ja-JP" altLang="en-US" sz="800" b="1" dirty="0"/>
                </a:p>
              </p:txBody>
            </p:sp>
          </p:grpSp>
          <p:cxnSp>
            <p:nvCxnSpPr>
              <p:cNvPr id="24" name="直線コネクタ 23"/>
              <p:cNvCxnSpPr/>
              <p:nvPr/>
            </p:nvCxnSpPr>
            <p:spPr>
              <a:xfrm rot="5400000">
                <a:off x="3577198" y="1985714"/>
                <a:ext cx="483146" cy="145355"/>
              </a:xfrm>
              <a:prstGeom prst="line">
                <a:avLst/>
              </a:prstGeom>
              <a:ln w="47625" cap="flat" cmpd="sng" algn="ctr">
                <a:solidFill>
                  <a:schemeClr val="bg1"/>
                </a:solidFill>
                <a:prstDash val="solid"/>
                <a:round/>
                <a:headEnd type="none" w="med" len="med"/>
                <a:tailEnd type="stealth" w="med" len="med"/>
              </a:ln>
              <a:scene3d>
                <a:camera prst="orthographicFront"/>
                <a:lightRig rig="threePt" dir="t"/>
              </a:scene3d>
              <a:sp3d>
                <a:bevelT w="95250"/>
              </a:sp3d>
            </p:spPr>
            <p:style>
              <a:lnRef idx="2">
                <a:schemeClr val="accent1"/>
              </a:lnRef>
              <a:fillRef idx="0">
                <a:schemeClr val="accent1"/>
              </a:fillRef>
              <a:effectRef idx="1">
                <a:schemeClr val="accent1"/>
              </a:effectRef>
              <a:fontRef idx="minor">
                <a:schemeClr val="tx1"/>
              </a:fontRef>
            </p:style>
          </p:cxnSp>
          <p:grpSp>
            <p:nvGrpSpPr>
              <p:cNvPr id="72" name="図形グループ 71"/>
              <p:cNvGrpSpPr/>
              <p:nvPr/>
            </p:nvGrpSpPr>
            <p:grpSpPr>
              <a:xfrm>
                <a:off x="2329105" y="2294474"/>
                <a:ext cx="2211449" cy="909644"/>
                <a:chOff x="2698410" y="2491525"/>
                <a:chExt cx="2211449" cy="909644"/>
              </a:xfrm>
            </p:grpSpPr>
            <p:sp>
              <p:nvSpPr>
                <p:cNvPr id="10" name="Oval 55"/>
                <p:cNvSpPr>
                  <a:spLocks noChangeArrowheads="1"/>
                </p:cNvSpPr>
                <p:nvPr/>
              </p:nvSpPr>
              <p:spPr bwMode="auto">
                <a:xfrm>
                  <a:off x="4086198" y="2921849"/>
                  <a:ext cx="303021" cy="166232"/>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11" name="Oval 61"/>
                <p:cNvSpPr>
                  <a:spLocks noChangeArrowheads="1"/>
                </p:cNvSpPr>
                <p:nvPr/>
              </p:nvSpPr>
              <p:spPr bwMode="auto">
                <a:xfrm>
                  <a:off x="4090306" y="2702331"/>
                  <a:ext cx="349847" cy="191205"/>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13" name="Oval 37"/>
                <p:cNvSpPr>
                  <a:spLocks noChangeArrowheads="1"/>
                </p:cNvSpPr>
                <p:nvPr/>
              </p:nvSpPr>
              <p:spPr bwMode="auto">
                <a:xfrm>
                  <a:off x="3651399" y="2849008"/>
                  <a:ext cx="120234" cy="194545"/>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14" name="Rectangle 30"/>
                <p:cNvSpPr>
                  <a:spLocks noChangeArrowheads="1"/>
                </p:cNvSpPr>
                <p:nvPr/>
              </p:nvSpPr>
              <p:spPr bwMode="auto">
                <a:xfrm>
                  <a:off x="3751034" y="3067624"/>
                  <a:ext cx="596137" cy="307777"/>
                </a:xfrm>
                <a:prstGeom prst="rect">
                  <a:avLst/>
                </a:prstGeom>
                <a:noFill/>
                <a:ln w="9525">
                  <a:noFill/>
                  <a:miter lim="800000"/>
                  <a:headEnd/>
                  <a:tailEnd/>
                </a:ln>
              </p:spPr>
              <p:txBody>
                <a:bodyPr wrap="square">
                  <a:prstTxWarp prst="textNoShape">
                    <a:avLst/>
                  </a:prstTxWarp>
                  <a:spAutoFit/>
                </a:bodyPr>
                <a:lstStyle/>
                <a:p>
                  <a:pPr algn="ctr"/>
                  <a:r>
                    <a:rPr lang="en-US" altLang="ja-JP" sz="1400" b="1" dirty="0" err="1" smtClean="0">
                      <a:solidFill>
                        <a:schemeClr val="accent4">
                          <a:lumMod val="40000"/>
                          <a:lumOff val="60000"/>
                        </a:schemeClr>
                      </a:solidFill>
                      <a:latin typeface="Charcoal CY" charset="-52"/>
                      <a:ea typeface="Osaka" charset="-128"/>
                      <a:cs typeface="Osaka" charset="-128"/>
                    </a:rPr>
                    <a:t>ori</a:t>
                  </a:r>
                  <a:r>
                    <a:rPr lang="en-US" altLang="ja-JP" sz="1400" b="1" dirty="0" smtClean="0">
                      <a:solidFill>
                        <a:schemeClr val="accent4">
                          <a:lumMod val="40000"/>
                          <a:lumOff val="60000"/>
                        </a:schemeClr>
                      </a:solidFill>
                      <a:latin typeface="Charcoal CY" charset="-52"/>
                      <a:ea typeface="Osaka" charset="-128"/>
                      <a:cs typeface="Osaka" charset="-128"/>
                    </a:rPr>
                    <a:t>-P</a:t>
                  </a:r>
                  <a:endParaRPr lang="en-US" altLang="ja-JP" sz="1400" b="1" dirty="0">
                    <a:solidFill>
                      <a:schemeClr val="accent4">
                        <a:lumMod val="40000"/>
                        <a:lumOff val="60000"/>
                      </a:schemeClr>
                    </a:solidFill>
                    <a:latin typeface="Charcoal CY" charset="-52"/>
                    <a:ea typeface="Osaka" charset="-128"/>
                    <a:cs typeface="Osaka" charset="-128"/>
                  </a:endParaRPr>
                </a:p>
              </p:txBody>
            </p:sp>
            <p:grpSp>
              <p:nvGrpSpPr>
                <p:cNvPr id="8" name="図形グループ 45"/>
                <p:cNvGrpSpPr/>
                <p:nvPr/>
              </p:nvGrpSpPr>
              <p:grpSpPr>
                <a:xfrm>
                  <a:off x="3326599" y="2803779"/>
                  <a:ext cx="1184321" cy="258836"/>
                  <a:chOff x="3516313" y="792163"/>
                  <a:chExt cx="1893887" cy="492125"/>
                </a:xfrm>
              </p:grpSpPr>
              <p:sp>
                <p:nvSpPr>
                  <p:cNvPr id="34" name="Freeform 33"/>
                  <p:cNvSpPr>
                    <a:spLocks/>
                  </p:cNvSpPr>
                  <p:nvPr/>
                </p:nvSpPr>
                <p:spPr bwMode="auto">
                  <a:xfrm flipV="1">
                    <a:off x="3516313" y="792163"/>
                    <a:ext cx="1893887" cy="471487"/>
                  </a:xfrm>
                  <a:custGeom>
                    <a:avLst/>
                    <a:gdLst>
                      <a:gd name="T0" fmla="*/ 0 w 1488"/>
                      <a:gd name="T1" fmla="*/ 656 h 656"/>
                      <a:gd name="T2" fmla="*/ 432 w 1488"/>
                      <a:gd name="T3" fmla="*/ 128 h 656"/>
                      <a:gd name="T4" fmla="*/ 1008 w 1488"/>
                      <a:gd name="T5" fmla="*/ 80 h 656"/>
                      <a:gd name="T6" fmla="*/ 1488 w 1488"/>
                      <a:gd name="T7" fmla="*/ 608 h 656"/>
                      <a:gd name="T8" fmla="*/ 0 60000 65536"/>
                      <a:gd name="T9" fmla="*/ 0 60000 65536"/>
                      <a:gd name="T10" fmla="*/ 0 60000 65536"/>
                      <a:gd name="T11" fmla="*/ 0 60000 65536"/>
                      <a:gd name="T12" fmla="*/ 0 w 1488"/>
                      <a:gd name="T13" fmla="*/ 0 h 656"/>
                      <a:gd name="T14" fmla="*/ 1488 w 1488"/>
                      <a:gd name="T15" fmla="*/ 656 h 656"/>
                    </a:gdLst>
                    <a:ahLst/>
                    <a:cxnLst>
                      <a:cxn ang="T8">
                        <a:pos x="T0" y="T1"/>
                      </a:cxn>
                      <a:cxn ang="T9">
                        <a:pos x="T2" y="T3"/>
                      </a:cxn>
                      <a:cxn ang="T10">
                        <a:pos x="T4" y="T5"/>
                      </a:cxn>
                      <a:cxn ang="T11">
                        <a:pos x="T6" y="T7"/>
                      </a:cxn>
                    </a:cxnLst>
                    <a:rect l="T12" t="T13" r="T14" b="T15"/>
                    <a:pathLst>
                      <a:path w="1488" h="656">
                        <a:moveTo>
                          <a:pt x="0" y="656"/>
                        </a:moveTo>
                        <a:cubicBezTo>
                          <a:pt x="132" y="440"/>
                          <a:pt x="264" y="224"/>
                          <a:pt x="432" y="128"/>
                        </a:cubicBezTo>
                        <a:cubicBezTo>
                          <a:pt x="600" y="32"/>
                          <a:pt x="832" y="0"/>
                          <a:pt x="1008" y="80"/>
                        </a:cubicBezTo>
                        <a:cubicBezTo>
                          <a:pt x="1184" y="160"/>
                          <a:pt x="1336" y="384"/>
                          <a:pt x="1488" y="608"/>
                        </a:cubicBezTo>
                      </a:path>
                    </a:pathLst>
                  </a:custGeom>
                  <a:noFill/>
                  <a:ln w="7620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 name="AutoShape 34"/>
                  <p:cNvSpPr>
                    <a:spLocks noChangeArrowheads="1"/>
                  </p:cNvSpPr>
                  <p:nvPr/>
                </p:nvSpPr>
                <p:spPr bwMode="auto">
                  <a:xfrm>
                    <a:off x="4441825" y="1100138"/>
                    <a:ext cx="522288" cy="184150"/>
                  </a:xfrm>
                  <a:prstGeom prst="roundRect">
                    <a:avLst>
                      <a:gd name="adj" fmla="val 16667"/>
                    </a:avLst>
                  </a:prstGeom>
                  <a:solidFill>
                    <a:schemeClr val="accent1"/>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400" b="1" dirty="0">
                        <a:solidFill>
                          <a:schemeClr val="accent5">
                            <a:lumMod val="60000"/>
                            <a:lumOff val="40000"/>
                          </a:schemeClr>
                        </a:solidFill>
                      </a:rPr>
                      <a:t>GC</a:t>
                    </a:r>
                    <a:endParaRPr lang="en-US" altLang="ja-JP" b="1" dirty="0">
                      <a:solidFill>
                        <a:schemeClr val="accent5">
                          <a:lumMod val="60000"/>
                          <a:lumOff val="40000"/>
                        </a:schemeClr>
                      </a:solidFill>
                    </a:endParaRPr>
                  </a:p>
                </p:txBody>
              </p:sp>
              <p:sp>
                <p:nvSpPr>
                  <p:cNvPr id="36" name="AutoShape 35"/>
                  <p:cNvSpPr>
                    <a:spLocks noChangeArrowheads="1"/>
                  </p:cNvSpPr>
                  <p:nvPr/>
                </p:nvSpPr>
                <p:spPr bwMode="auto">
                  <a:xfrm>
                    <a:off x="4006850" y="1100138"/>
                    <a:ext cx="434975" cy="184150"/>
                  </a:xfrm>
                  <a:prstGeom prst="roundRect">
                    <a:avLst>
                      <a:gd name="adj" fmla="val 16667"/>
                    </a:avLst>
                  </a:prstGeom>
                  <a:solidFill>
                    <a:schemeClr val="folHlink"/>
                  </a:solidFill>
                  <a:ln w="9525">
                    <a:solidFill>
                      <a:schemeClr val="tx1"/>
                    </a:solidFill>
                    <a:round/>
                    <a:headEnd/>
                    <a:tailEnd/>
                  </a:ln>
                  <a:scene3d>
                    <a:camera prst="orthographicFront"/>
                    <a:lightRig rig="threePt" dir="t"/>
                  </a:scene3d>
                  <a:sp3d>
                    <a:bevelT h="114300"/>
                    <a:bevelB h="114300"/>
                  </a:sp3d>
                </p:spPr>
                <p:txBody>
                  <a:bodyPr wrap="none" anchor="ctr">
                    <a:prstTxWarp prst="textNoShape">
                      <a:avLst/>
                    </a:prstTxWarp>
                  </a:bodyPr>
                  <a:lstStyle/>
                  <a:p>
                    <a:pPr algn="ctr"/>
                    <a:r>
                      <a:rPr lang="en-US" altLang="ja-JP" sz="1000" b="1" dirty="0">
                        <a:solidFill>
                          <a:srgbClr val="FF6EA9"/>
                        </a:solidFill>
                      </a:rPr>
                      <a:t>LBS</a:t>
                    </a:r>
                  </a:p>
                </p:txBody>
              </p:sp>
            </p:grpSp>
            <p:sp>
              <p:nvSpPr>
                <p:cNvPr id="16" name="Oval 37"/>
                <p:cNvSpPr>
                  <a:spLocks noChangeArrowheads="1"/>
                </p:cNvSpPr>
                <p:nvPr/>
              </p:nvSpPr>
              <p:spPr bwMode="auto">
                <a:xfrm>
                  <a:off x="3731555" y="2803779"/>
                  <a:ext cx="120234" cy="194545"/>
                </a:xfrm>
                <a:prstGeom prst="ellipse">
                  <a:avLst/>
                </a:prstGeom>
                <a:gradFill flip="none" rotWithShape="1">
                  <a:gsLst>
                    <a:gs pos="0">
                      <a:srgbClr val="F74FCD"/>
                    </a:gs>
                    <a:gs pos="48000">
                      <a:srgbClr val="FFFFFF"/>
                    </a:gs>
                    <a:gs pos="93000">
                      <a:srgbClr val="F74FCD"/>
                    </a:gs>
                  </a:gsLst>
                  <a:path path="circle">
                    <a:fillToRect l="50000" t="50000" r="50000" b="50000"/>
                  </a:path>
                  <a:tileRect/>
                </a:gradFill>
                <a:ln w="9525">
                  <a:noFill/>
                  <a:round/>
                  <a:headEnd/>
                  <a:tailEnd/>
                </a:ln>
                <a:effectLst>
                  <a:glow rad="101600">
                    <a:srgbClr val="FFB4FC">
                      <a:alpha val="75000"/>
                    </a:srgbClr>
                  </a:glow>
                </a:effectLst>
                <a:scene3d>
                  <a:camera prst="orthographicFront"/>
                  <a:lightRig rig="threePt" dir="t"/>
                </a:scene3d>
                <a:sp3d>
                  <a:bevelT h="114300"/>
                  <a:bevelB/>
                </a:sp3d>
              </p:spPr>
              <p:txBody>
                <a:bodyPr wrap="none" anchor="ctr">
                  <a:prstTxWarp prst="textNoShape">
                    <a:avLst/>
                  </a:prstTxWarp>
                </a:bodyPr>
                <a:lstStyle/>
                <a:p>
                  <a:endParaRPr lang="ja-JP" altLang="en-US"/>
                </a:p>
              </p:txBody>
            </p:sp>
            <p:sp>
              <p:nvSpPr>
                <p:cNvPr id="17" name="Rectangle 38"/>
                <p:cNvSpPr>
                  <a:spLocks noChangeArrowheads="1"/>
                </p:cNvSpPr>
                <p:nvPr/>
              </p:nvSpPr>
              <p:spPr bwMode="auto">
                <a:xfrm>
                  <a:off x="3118128" y="3062615"/>
                  <a:ext cx="659155" cy="338554"/>
                </a:xfrm>
                <a:prstGeom prst="rect">
                  <a:avLst/>
                </a:prstGeom>
                <a:noFill/>
                <a:ln w="9525">
                  <a:noFill/>
                  <a:miter lim="800000"/>
                  <a:headEnd/>
                  <a:tailEnd/>
                </a:ln>
                <a:effectLst>
                  <a:glow rad="101600">
                    <a:srgbClr val="FFB4FC">
                      <a:alpha val="75000"/>
                    </a:srgbClr>
                  </a:glow>
                </a:effectLst>
              </p:spPr>
              <p:txBody>
                <a:bodyPr wrap="none">
                  <a:prstTxWarp prst="textNoShape">
                    <a:avLst/>
                  </a:prstTxWarp>
                  <a:spAutoFit/>
                </a:bodyPr>
                <a:lstStyle/>
                <a:p>
                  <a:pPr algn="ctr"/>
                  <a:r>
                    <a:rPr lang="en-US" altLang="ja-JP" sz="1600" b="1" dirty="0">
                      <a:solidFill>
                        <a:srgbClr val="FF78C8"/>
                      </a:solidFill>
                    </a:rPr>
                    <a:t>LANA</a:t>
                  </a:r>
                </a:p>
              </p:txBody>
            </p:sp>
            <p:sp>
              <p:nvSpPr>
                <p:cNvPr id="18" name="Rectangle 47"/>
                <p:cNvSpPr>
                  <a:spLocks noChangeArrowheads="1"/>
                </p:cNvSpPr>
                <p:nvPr/>
              </p:nvSpPr>
              <p:spPr bwMode="auto">
                <a:xfrm>
                  <a:off x="2698410" y="2653215"/>
                  <a:ext cx="1080042" cy="276999"/>
                </a:xfrm>
                <a:prstGeom prst="rect">
                  <a:avLst/>
                </a:prstGeom>
                <a:noFill/>
                <a:ln w="9525">
                  <a:noFill/>
                  <a:miter lim="800000"/>
                  <a:headEnd/>
                  <a:tailEnd/>
                </a:ln>
              </p:spPr>
              <p:txBody>
                <a:bodyPr wrap="none">
                  <a:prstTxWarp prst="textNoShape">
                    <a:avLst/>
                  </a:prstTxWarp>
                  <a:spAutoFit/>
                </a:bodyPr>
                <a:lstStyle/>
                <a:p>
                  <a:pPr algn="ctr"/>
                  <a:r>
                    <a:rPr lang="en-US" altLang="ja-JP" sz="1200" b="1" dirty="0">
                      <a:solidFill>
                        <a:srgbClr val="72BFC5"/>
                      </a:solidFill>
                    </a:rPr>
                    <a:t>KSHV genome</a:t>
                  </a:r>
                </a:p>
              </p:txBody>
            </p:sp>
            <p:sp>
              <p:nvSpPr>
                <p:cNvPr id="19" name="Oval 45"/>
                <p:cNvSpPr>
                  <a:spLocks noChangeArrowheads="1"/>
                </p:cNvSpPr>
                <p:nvPr/>
              </p:nvSpPr>
              <p:spPr bwMode="auto">
                <a:xfrm>
                  <a:off x="3835644" y="2819918"/>
                  <a:ext cx="344002" cy="166991"/>
                </a:xfrm>
                <a:prstGeom prst="ellipse">
                  <a:avLst/>
                </a:prstGeom>
                <a:gradFill flip="none" rotWithShape="1">
                  <a:gsLst>
                    <a:gs pos="88000">
                      <a:srgbClr val="CEB17D"/>
                    </a:gs>
                    <a:gs pos="9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ORC2-6</a:t>
                  </a:r>
                </a:p>
              </p:txBody>
            </p:sp>
            <p:sp>
              <p:nvSpPr>
                <p:cNvPr id="20" name="Oval 46"/>
                <p:cNvSpPr>
                  <a:spLocks noChangeAspect="1" noChangeArrowheads="1"/>
                </p:cNvSpPr>
                <p:nvPr/>
              </p:nvSpPr>
              <p:spPr bwMode="auto">
                <a:xfrm>
                  <a:off x="3835644" y="2707597"/>
                  <a:ext cx="222657" cy="166452"/>
                </a:xfrm>
                <a:prstGeom prst="ellipse">
                  <a:avLst/>
                </a:prstGeom>
                <a:gradFill flip="none" rotWithShape="1">
                  <a:gsLst>
                    <a:gs pos="0">
                      <a:srgbClr val="FF7064"/>
                    </a:gs>
                    <a:gs pos="100000">
                      <a:srgbClr val="FFFFFF"/>
                    </a:gs>
                  </a:gsLst>
                  <a:path path="rect">
                    <a:fillToRect l="50000" t="50000" r="50000" b="50000"/>
                  </a:path>
                  <a:tileRect/>
                </a:gra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h="107950"/>
                  <a:bevelB/>
                </a:sp3d>
              </p:spPr>
              <p:txBody>
                <a:bodyPr wrap="none" anchor="ctr">
                  <a:prstTxWarp prst="textNoShape">
                    <a:avLst/>
                  </a:prstTxWarp>
                </a:bodyPr>
                <a:lstStyle/>
                <a:p>
                  <a:pPr algn="ctr"/>
                  <a:r>
                    <a:rPr lang="en-US" altLang="ja-JP" sz="1000" dirty="0">
                      <a:latin typeface="Charcoal CY" charset="-52"/>
                      <a:ea typeface="Osaka" charset="-128"/>
                      <a:cs typeface="Osaka" charset="-128"/>
                    </a:rPr>
                    <a:t>ORC1</a:t>
                  </a:r>
                </a:p>
              </p:txBody>
            </p:sp>
            <p:sp>
              <p:nvSpPr>
                <p:cNvPr id="21" name="Oval 62"/>
                <p:cNvSpPr>
                  <a:spLocks noChangeArrowheads="1"/>
                </p:cNvSpPr>
                <p:nvPr/>
              </p:nvSpPr>
              <p:spPr bwMode="auto">
                <a:xfrm>
                  <a:off x="4096985" y="2967012"/>
                  <a:ext cx="349847" cy="191205"/>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endParaRPr lang="ja-JP" altLang="en-US" b="1"/>
                </a:p>
              </p:txBody>
            </p:sp>
            <p:sp>
              <p:nvSpPr>
                <p:cNvPr id="22" name="Oval 63"/>
                <p:cNvSpPr>
                  <a:spLocks noChangeArrowheads="1"/>
                </p:cNvSpPr>
                <p:nvPr/>
              </p:nvSpPr>
              <p:spPr bwMode="auto">
                <a:xfrm>
                  <a:off x="4123704" y="2822565"/>
                  <a:ext cx="343167" cy="200389"/>
                </a:xfrm>
                <a:prstGeom prst="ellipse">
                  <a:avLst/>
                </a:prstGeom>
                <a:gradFill rotWithShape="0">
                  <a:gsLst>
                    <a:gs pos="0">
                      <a:srgbClr val="80FF8A"/>
                    </a:gs>
                    <a:gs pos="100000">
                      <a:srgbClr val="00B301"/>
                    </a:gs>
                  </a:gsLst>
                  <a:path path="shape">
                    <a:fillToRect l="50000" t="50000" r="50000" b="50000"/>
                  </a:path>
                </a:gradFill>
                <a:ln w="9525">
                  <a:noFill/>
                  <a:round/>
                  <a:headEnd/>
                  <a:tailEnd/>
                </a:ln>
                <a:scene3d>
                  <a:camera prst="orthographicFront"/>
                  <a:lightRig rig="threePt" dir="t"/>
                </a:scene3d>
                <a:sp3d>
                  <a:bevelT w="146050" h="133350"/>
                </a:sp3d>
              </p:spPr>
              <p:txBody>
                <a:bodyPr wrap="none" anchor="ctr">
                  <a:prstTxWarp prst="textNoShape">
                    <a:avLst/>
                  </a:prstTxWarp>
                </a:bodyPr>
                <a:lstStyle/>
                <a:p>
                  <a:pPr algn="ctr"/>
                  <a:r>
                    <a:rPr lang="en-US" altLang="ja-JP" sz="1000" b="1" dirty="0" smtClean="0"/>
                    <a:t>MCM2-7</a:t>
                  </a:r>
                  <a:endParaRPr lang="ja-JP" altLang="en-US" sz="1000" b="1" dirty="0"/>
                </a:p>
              </p:txBody>
            </p:sp>
            <p:sp>
              <p:nvSpPr>
                <p:cNvPr id="25" name="Oval 13"/>
                <p:cNvSpPr>
                  <a:spLocks noChangeAspect="1" noChangeArrowheads="1"/>
                </p:cNvSpPr>
                <p:nvPr/>
              </p:nvSpPr>
              <p:spPr bwMode="auto">
                <a:xfrm>
                  <a:off x="4052315" y="2722930"/>
                  <a:ext cx="75981" cy="126078"/>
                </a:xfrm>
                <a:prstGeom prst="ellipse">
                  <a:avLst/>
                </a:prstGeom>
                <a:solidFill>
                  <a:srgbClr val="FFFF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26" name="Oval 14"/>
                <p:cNvSpPr>
                  <a:spLocks noChangeAspect="1" noChangeArrowheads="1"/>
                </p:cNvSpPr>
                <p:nvPr/>
              </p:nvSpPr>
              <p:spPr bwMode="auto">
                <a:xfrm>
                  <a:off x="3967149" y="2663647"/>
                  <a:ext cx="94350" cy="100195"/>
                </a:xfrm>
                <a:prstGeom prst="ellipse">
                  <a:avLst/>
                </a:prstGeom>
                <a:solidFill>
                  <a:srgbClr val="FF6600"/>
                </a:solidFill>
                <a:ln w="9525">
                  <a:solidFill>
                    <a:schemeClr val="tx1"/>
                  </a:solidFill>
                  <a:round/>
                  <a:headEnd/>
                  <a:tailEnd/>
                </a:ln>
                <a:effectLst>
                  <a:outerShdw blurRad="50800" dist="38100" dir="2700000" algn="tl" rotWithShape="0">
                    <a:srgbClr val="000000">
                      <a:alpha val="43000"/>
                    </a:srgbClr>
                  </a:outerShdw>
                </a:effectLst>
                <a:scene3d>
                  <a:camera prst="orthographicFront"/>
                  <a:lightRig rig="threePt" dir="t"/>
                </a:scene3d>
                <a:sp3d>
                  <a:bevelT h="114300"/>
                  <a:bevelB w="114300"/>
                </a:sp3d>
              </p:spPr>
              <p:txBody>
                <a:bodyPr wrap="none" anchor="ctr">
                  <a:prstTxWarp prst="textNoShape">
                    <a:avLst/>
                  </a:prstTxWarp>
                </a:bodyPr>
                <a:lstStyle/>
                <a:p>
                  <a:endParaRPr lang="ja-JP" altLang="en-US"/>
                </a:p>
              </p:txBody>
            </p:sp>
            <p:sp>
              <p:nvSpPr>
                <p:cNvPr id="27" name="テキスト ボックス 26"/>
                <p:cNvSpPr txBox="1"/>
                <p:nvPr/>
              </p:nvSpPr>
              <p:spPr>
                <a:xfrm>
                  <a:off x="4225056" y="2491525"/>
                  <a:ext cx="684803" cy="307777"/>
                </a:xfrm>
                <a:prstGeom prst="rect">
                  <a:avLst/>
                </a:prstGeom>
                <a:solidFill>
                  <a:schemeClr val="bg1">
                    <a:alpha val="59000"/>
                  </a:schemeClr>
                </a:solidFill>
                <a:effectLst>
                  <a:glow rad="63500">
                    <a:schemeClr val="accent4">
                      <a:satMod val="175000"/>
                      <a:alpha val="40000"/>
                    </a:schemeClr>
                  </a:glow>
                </a:effectLst>
              </p:spPr>
              <p:txBody>
                <a:bodyPr wrap="none" rtlCol="0">
                  <a:spAutoFit/>
                </a:bodyPr>
                <a:lstStyle/>
                <a:p>
                  <a:r>
                    <a:rPr kumimoji="1" lang="en-US" altLang="ja-JP" sz="1400" b="1" dirty="0" smtClean="0"/>
                    <a:t>Pre-RC</a:t>
                  </a:r>
                  <a:endParaRPr kumimoji="1" lang="ja-JP" altLang="en-US" sz="1400" b="1" dirty="0"/>
                </a:p>
              </p:txBody>
            </p:sp>
          </p:grpSp>
        </p:grpSp>
      </p:grpSp>
      <p:grpSp>
        <p:nvGrpSpPr>
          <p:cNvPr id="45" name="図形グループ 44"/>
          <p:cNvGrpSpPr/>
          <p:nvPr/>
        </p:nvGrpSpPr>
        <p:grpSpPr>
          <a:xfrm>
            <a:off x="4671085" y="506135"/>
            <a:ext cx="4472914" cy="1440548"/>
            <a:chOff x="4671085" y="404535"/>
            <a:chExt cx="4472914" cy="1440548"/>
          </a:xfrm>
        </p:grpSpPr>
        <p:sp>
          <p:nvSpPr>
            <p:cNvPr id="137" name="Text Box 2"/>
            <p:cNvSpPr txBox="1">
              <a:spLocks noChangeArrowheads="1"/>
            </p:cNvSpPr>
            <p:nvPr/>
          </p:nvSpPr>
          <p:spPr bwMode="auto">
            <a:xfrm>
              <a:off x="4671085" y="404535"/>
              <a:ext cx="4472914" cy="584776"/>
            </a:xfrm>
            <a:prstGeom prst="rect">
              <a:avLst/>
            </a:prstGeom>
            <a:ln>
              <a:headEnd/>
              <a:tailEnd/>
            </a:ln>
            <a:effectLst>
              <a:glow rad="139700">
                <a:schemeClr val="accent5">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a:prstTxWarp prst="textNoShape">
                <a:avLst/>
              </a:prstTxWarp>
              <a:spAutoFit/>
            </a:bodyPr>
            <a:lstStyle/>
            <a:p>
              <a:pPr algn="ctr"/>
              <a:r>
                <a:rPr lang="en-US" altLang="ja-JP" b="1" i="1" dirty="0" smtClean="0">
                  <a:solidFill>
                    <a:srgbClr val="FFFF00"/>
                  </a:solidFill>
                  <a:latin typeface="Gill Sans"/>
                  <a:cs typeface="Gill Sans"/>
                </a:rPr>
                <a:t>viral genome epigenetics?</a:t>
              </a:r>
            </a:p>
            <a:p>
              <a:pPr algn="ctr"/>
              <a:r>
                <a:rPr lang="en-US" altLang="ja-JP" sz="1400" b="1" i="1" dirty="0" smtClean="0">
                  <a:solidFill>
                    <a:srgbClr val="FFFF00"/>
                  </a:solidFill>
                  <a:latin typeface="Gill Sans"/>
                  <a:cs typeface="Gill Sans"/>
                </a:rPr>
                <a:t>-strict gene regulation in latency-</a:t>
              </a:r>
              <a:endParaRPr lang="en-US" altLang="ja-JP" sz="1400" b="1" i="1" dirty="0">
                <a:solidFill>
                  <a:srgbClr val="FFFF00"/>
                </a:solidFill>
                <a:latin typeface="Gill Sans"/>
                <a:cs typeface="Gill Sans"/>
              </a:endParaRPr>
            </a:p>
          </p:txBody>
        </p:sp>
        <p:grpSp>
          <p:nvGrpSpPr>
            <p:cNvPr id="15" name="図形グループ 269"/>
            <p:cNvGrpSpPr>
              <a:grpSpLocks noChangeAspect="1"/>
            </p:cNvGrpSpPr>
            <p:nvPr/>
          </p:nvGrpSpPr>
          <p:grpSpPr>
            <a:xfrm>
              <a:off x="4671085" y="1018979"/>
              <a:ext cx="4437130" cy="826104"/>
              <a:chOff x="-153091" y="1971612"/>
              <a:chExt cx="9240298" cy="1720358"/>
            </a:xfrm>
          </p:grpSpPr>
          <p:sp>
            <p:nvSpPr>
              <p:cNvPr id="271" name="Text Box 37"/>
              <p:cNvSpPr txBox="1">
                <a:spLocks noChangeArrowheads="1"/>
              </p:cNvSpPr>
              <p:nvPr/>
            </p:nvSpPr>
            <p:spPr bwMode="auto">
              <a:xfrm>
                <a:off x="5301413" y="2709252"/>
                <a:ext cx="537602"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a:solidFill>
                      <a:srgbClr val="FFFF00"/>
                    </a:solidFill>
                  </a:rPr>
                  <a:t>LANA</a:t>
                </a:r>
              </a:p>
            </p:txBody>
          </p:sp>
          <p:sp>
            <p:nvSpPr>
              <p:cNvPr id="272" name="Text Box 38"/>
              <p:cNvSpPr txBox="1">
                <a:spLocks noChangeArrowheads="1"/>
              </p:cNvSpPr>
              <p:nvPr/>
            </p:nvSpPr>
            <p:spPr bwMode="auto">
              <a:xfrm>
                <a:off x="3970984" y="2709252"/>
                <a:ext cx="531116"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err="1">
                    <a:solidFill>
                      <a:srgbClr val="FFFF00"/>
                    </a:solidFill>
                  </a:rPr>
                  <a:t>v-Cyc</a:t>
                </a:r>
                <a:endParaRPr lang="en-US" altLang="ja-JP" sz="1200" b="1" dirty="0">
                  <a:solidFill>
                    <a:srgbClr val="FFFF00"/>
                  </a:solidFill>
                </a:endParaRPr>
              </a:p>
            </p:txBody>
          </p:sp>
          <p:sp>
            <p:nvSpPr>
              <p:cNvPr id="273" name="Text Box 39"/>
              <p:cNvSpPr txBox="1">
                <a:spLocks noChangeArrowheads="1"/>
              </p:cNvSpPr>
              <p:nvPr/>
            </p:nvSpPr>
            <p:spPr bwMode="auto">
              <a:xfrm>
                <a:off x="3502032" y="1981213"/>
                <a:ext cx="572968"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err="1">
                    <a:solidFill>
                      <a:srgbClr val="FFFF00"/>
                    </a:solidFill>
                  </a:rPr>
                  <a:t>v</a:t>
                </a:r>
                <a:r>
                  <a:rPr lang="en-US" altLang="ja-JP" sz="1200" b="1" dirty="0">
                    <a:solidFill>
                      <a:srgbClr val="FFFF00"/>
                    </a:solidFill>
                  </a:rPr>
                  <a:t>-FLIP</a:t>
                </a:r>
              </a:p>
            </p:txBody>
          </p:sp>
          <p:sp>
            <p:nvSpPr>
              <p:cNvPr id="274" name="Text Box 40"/>
              <p:cNvSpPr txBox="1">
                <a:spLocks noChangeArrowheads="1"/>
              </p:cNvSpPr>
              <p:nvPr/>
            </p:nvSpPr>
            <p:spPr bwMode="auto">
              <a:xfrm>
                <a:off x="2442290" y="2709252"/>
                <a:ext cx="428322"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a:solidFill>
                      <a:srgbClr val="FFFF00"/>
                    </a:solidFill>
                  </a:rPr>
                  <a:t>K12</a:t>
                </a:r>
              </a:p>
            </p:txBody>
          </p:sp>
          <p:sp>
            <p:nvSpPr>
              <p:cNvPr id="275" name="Text Box 43"/>
              <p:cNvSpPr txBox="1">
                <a:spLocks noChangeArrowheads="1"/>
              </p:cNvSpPr>
              <p:nvPr/>
            </p:nvSpPr>
            <p:spPr bwMode="auto">
              <a:xfrm>
                <a:off x="2852563" y="2061216"/>
                <a:ext cx="595035" cy="276999"/>
              </a:xfrm>
              <a:prstGeom prst="rect">
                <a:avLst/>
              </a:prstGeom>
              <a:noFill/>
              <a:ln w="9525">
                <a:noFill/>
                <a:miter lim="800000"/>
                <a:headEnd/>
                <a:tailEnd/>
              </a:ln>
              <a:scene3d>
                <a:camera prst="orthographicFront"/>
                <a:lightRig rig="threePt" dir="t"/>
              </a:scene3d>
              <a:sp3d>
                <a:bevelT h="101600"/>
                <a:bevelB/>
              </a:sp3d>
            </p:spPr>
            <p:txBody>
              <a:bodyPr wrap="none">
                <a:prstTxWarp prst="textNoShape">
                  <a:avLst/>
                </a:prstTxWarp>
                <a:spAutoFit/>
              </a:bodyPr>
              <a:lstStyle/>
              <a:p>
                <a:pPr algn="ctr"/>
                <a:r>
                  <a:rPr lang="en-US" altLang="ja-JP" sz="1200" b="1" dirty="0" err="1">
                    <a:solidFill>
                      <a:schemeClr val="accent1"/>
                    </a:solidFill>
                  </a:rPr>
                  <a:t>ori-Lyt</a:t>
                </a:r>
                <a:endParaRPr lang="en-US" altLang="ja-JP" sz="1200" b="1" dirty="0">
                  <a:solidFill>
                    <a:schemeClr val="accent1"/>
                  </a:solidFill>
                </a:endParaRPr>
              </a:p>
            </p:txBody>
          </p:sp>
          <p:sp>
            <p:nvSpPr>
              <p:cNvPr id="276" name="Line 27"/>
              <p:cNvSpPr>
                <a:spLocks noChangeShapeType="1"/>
              </p:cNvSpPr>
              <p:nvPr/>
            </p:nvSpPr>
            <p:spPr bwMode="auto">
              <a:xfrm>
                <a:off x="563535" y="2555645"/>
                <a:ext cx="8166855" cy="0"/>
              </a:xfrm>
              <a:prstGeom prst="line">
                <a:avLst/>
              </a:prstGeom>
              <a:noFill/>
              <a:ln w="19050">
                <a:solidFill>
                  <a:schemeClr val="bg1"/>
                </a:solidFill>
                <a:round/>
                <a:headEnd/>
                <a:tailEnd/>
              </a:ln>
              <a:effectLst/>
              <a:scene3d>
                <a:camera prst="orthographicFront"/>
                <a:lightRig rig="threePt" dir="t"/>
              </a:scene3d>
              <a:sp3d>
                <a:bevelT h="101600"/>
                <a:bevelB/>
              </a:sp3d>
            </p:spPr>
            <p:txBody>
              <a:bodyPr wrap="none" anchor="ctr">
                <a:prstTxWarp prst="textNoShape">
                  <a:avLst/>
                </a:prstTxWarp>
              </a:bodyPr>
              <a:lstStyle/>
              <a:p>
                <a:endParaRPr lang="ja-JP" altLang="en-US" sz="1200"/>
              </a:p>
            </p:txBody>
          </p:sp>
          <p:sp>
            <p:nvSpPr>
              <p:cNvPr id="277" name="AutoShape 30"/>
              <p:cNvSpPr>
                <a:spLocks noChangeArrowheads="1"/>
              </p:cNvSpPr>
              <p:nvPr/>
            </p:nvSpPr>
            <p:spPr bwMode="auto">
              <a:xfrm>
                <a:off x="7139901" y="2421237"/>
                <a:ext cx="563231" cy="260815"/>
              </a:xfrm>
              <a:prstGeom prst="homePlate">
                <a:avLst>
                  <a:gd name="adj" fmla="val 53988"/>
                </a:avLst>
              </a:prstGeom>
              <a:gradFill rotWithShape="0">
                <a:gsLst>
                  <a:gs pos="0">
                    <a:schemeClr val="bg2">
                      <a:gamma/>
                      <a:shade val="25490"/>
                      <a:invGamma/>
                    </a:schemeClr>
                  </a:gs>
                  <a:gs pos="50000">
                    <a:schemeClr val="bg2"/>
                  </a:gs>
                  <a:gs pos="100000">
                    <a:schemeClr val="bg2">
                      <a:gamma/>
                      <a:shade val="25490"/>
                      <a:invGamma/>
                    </a:scheme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r>
                  <a:rPr lang="en-US" altLang="ja-JP" sz="1200" b="1" dirty="0"/>
                  <a:t>K14</a:t>
                </a:r>
                <a:endParaRPr lang="en-US" altLang="ja-JP" sz="1200" dirty="0"/>
              </a:p>
            </p:txBody>
          </p:sp>
          <p:sp>
            <p:nvSpPr>
              <p:cNvPr id="278" name="AutoShape 31"/>
              <p:cNvSpPr>
                <a:spLocks noChangeArrowheads="1"/>
              </p:cNvSpPr>
              <p:nvPr/>
            </p:nvSpPr>
            <p:spPr bwMode="auto">
              <a:xfrm flipH="1">
                <a:off x="4542957" y="2421237"/>
                <a:ext cx="2084917" cy="260815"/>
              </a:xfrm>
              <a:prstGeom prst="homePlate">
                <a:avLst>
                  <a:gd name="adj" fmla="val 109212"/>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endParaRPr lang="ja-JP" altLang="en-US" sz="1200" b="1">
                  <a:solidFill>
                    <a:srgbClr val="F9E715"/>
                  </a:solidFill>
                </a:endParaRPr>
              </a:p>
            </p:txBody>
          </p:sp>
          <p:sp>
            <p:nvSpPr>
              <p:cNvPr id="279" name="AutoShape 32"/>
              <p:cNvSpPr>
                <a:spLocks noChangeArrowheads="1"/>
              </p:cNvSpPr>
              <p:nvPr/>
            </p:nvSpPr>
            <p:spPr bwMode="auto">
              <a:xfrm flipH="1">
                <a:off x="4005327" y="2421237"/>
                <a:ext cx="494428" cy="260815"/>
              </a:xfrm>
              <a:prstGeom prst="homePlate">
                <a:avLst>
                  <a:gd name="adj" fmla="val 51535"/>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endParaRPr lang="ja-JP" altLang="en-US" sz="1200" b="1">
                  <a:solidFill>
                    <a:srgbClr val="F9E715"/>
                  </a:solidFill>
                </a:endParaRPr>
              </a:p>
            </p:txBody>
          </p:sp>
          <p:sp>
            <p:nvSpPr>
              <p:cNvPr id="280" name="AutoShape 33"/>
              <p:cNvSpPr>
                <a:spLocks noChangeArrowheads="1"/>
              </p:cNvSpPr>
              <p:nvPr/>
            </p:nvSpPr>
            <p:spPr bwMode="auto">
              <a:xfrm flipH="1">
                <a:off x="3461297" y="2421237"/>
                <a:ext cx="494428" cy="260815"/>
              </a:xfrm>
              <a:prstGeom prst="homePlate">
                <a:avLst>
                  <a:gd name="adj" fmla="val 51535"/>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endParaRPr lang="ja-JP" altLang="en-US" sz="1200" b="1">
                  <a:solidFill>
                    <a:srgbClr val="F9E715"/>
                  </a:solidFill>
                </a:endParaRPr>
              </a:p>
            </p:txBody>
          </p:sp>
          <p:sp>
            <p:nvSpPr>
              <p:cNvPr id="281" name="AutoShape 34"/>
              <p:cNvSpPr>
                <a:spLocks noChangeArrowheads="1"/>
              </p:cNvSpPr>
              <p:nvPr/>
            </p:nvSpPr>
            <p:spPr bwMode="auto">
              <a:xfrm flipH="1">
                <a:off x="2494843" y="2413236"/>
                <a:ext cx="355220" cy="260815"/>
              </a:xfrm>
              <a:prstGeom prst="homePlate">
                <a:avLst>
                  <a:gd name="adj" fmla="val 48911"/>
                </a:avLst>
              </a:prstGeom>
              <a:gradFill rotWithShape="0">
                <a:gsLst>
                  <a:gs pos="0">
                    <a:srgbClr val="F9E715">
                      <a:gamma/>
                      <a:shade val="21569"/>
                      <a:invGamma/>
                    </a:srgbClr>
                  </a:gs>
                  <a:gs pos="50000">
                    <a:srgbClr val="F9E715"/>
                  </a:gs>
                  <a:gs pos="100000">
                    <a:srgbClr val="F9E715">
                      <a:gamma/>
                      <a:shade val="21569"/>
                      <a:invGamma/>
                    </a:srgb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endParaRPr lang="ja-JP" altLang="en-US" sz="1200"/>
              </a:p>
            </p:txBody>
          </p:sp>
          <p:sp>
            <p:nvSpPr>
              <p:cNvPr id="282" name="Rectangle 35"/>
              <p:cNvSpPr>
                <a:spLocks noChangeArrowheads="1"/>
              </p:cNvSpPr>
              <p:nvPr/>
            </p:nvSpPr>
            <p:spPr bwMode="auto">
              <a:xfrm>
                <a:off x="2936468" y="2445238"/>
                <a:ext cx="432024" cy="196811"/>
              </a:xfrm>
              <a:prstGeom prst="rect">
                <a:avLst/>
              </a:prstGeom>
              <a:solidFill>
                <a:schemeClr val="accent1"/>
              </a:soli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endParaRPr lang="ja-JP" altLang="en-US" sz="1200"/>
              </a:p>
            </p:txBody>
          </p:sp>
          <p:sp>
            <p:nvSpPr>
              <p:cNvPr id="283" name="AutoShape 36"/>
              <p:cNvSpPr>
                <a:spLocks noChangeArrowheads="1"/>
              </p:cNvSpPr>
              <p:nvPr/>
            </p:nvSpPr>
            <p:spPr bwMode="auto">
              <a:xfrm>
                <a:off x="1504388" y="2419636"/>
                <a:ext cx="734441" cy="260815"/>
              </a:xfrm>
              <a:prstGeom prst="homePlate">
                <a:avLst>
                  <a:gd name="adj" fmla="val 55211"/>
                </a:avLst>
              </a:prstGeom>
              <a:gradFill rotWithShape="0">
                <a:gsLst>
                  <a:gs pos="0">
                    <a:schemeClr val="bg2">
                      <a:gamma/>
                      <a:shade val="25490"/>
                      <a:invGamma/>
                    </a:schemeClr>
                  </a:gs>
                  <a:gs pos="50000">
                    <a:schemeClr val="bg2"/>
                  </a:gs>
                  <a:gs pos="100000">
                    <a:schemeClr val="bg2">
                      <a:gamma/>
                      <a:shade val="25490"/>
                      <a:invGamma/>
                    </a:schemeClr>
                  </a:gs>
                </a:gsLst>
                <a:lin ang="5400000" scaled="1"/>
              </a:gradFill>
              <a:ln w="9525">
                <a:noFill/>
                <a:miter lim="800000"/>
                <a:headEnd/>
                <a:tailEnd/>
              </a:ln>
              <a:scene3d>
                <a:camera prst="orthographicFront"/>
                <a:lightRig rig="threePt" dir="t"/>
              </a:scene3d>
              <a:sp3d>
                <a:bevelT h="101600"/>
                <a:bevelB/>
              </a:sp3d>
            </p:spPr>
            <p:txBody>
              <a:bodyPr wrap="none" anchor="ctr">
                <a:prstTxWarp prst="textNoShape">
                  <a:avLst/>
                </a:prstTxWarp>
              </a:bodyPr>
              <a:lstStyle/>
              <a:p>
                <a:pPr algn="ctr"/>
                <a:r>
                  <a:rPr lang="en-US" altLang="ja-JP" sz="1200" b="1"/>
                  <a:t>ORF69</a:t>
                </a:r>
                <a:endParaRPr lang="en-US" altLang="ja-JP" sz="1200"/>
              </a:p>
            </p:txBody>
          </p:sp>
          <p:grpSp>
            <p:nvGrpSpPr>
              <p:cNvPr id="23" name="図形グループ 68"/>
              <p:cNvGrpSpPr/>
              <p:nvPr/>
            </p:nvGrpSpPr>
            <p:grpSpPr>
              <a:xfrm>
                <a:off x="2248427" y="2133221"/>
                <a:ext cx="4853066" cy="833646"/>
                <a:chOff x="2232025" y="2132013"/>
                <a:chExt cx="4814888" cy="827087"/>
              </a:xfrm>
            </p:grpSpPr>
            <p:sp>
              <p:nvSpPr>
                <p:cNvPr id="309" name="Oval 46"/>
                <p:cNvSpPr>
                  <a:spLocks noChangeArrowheads="1"/>
                </p:cNvSpPr>
                <p:nvPr/>
              </p:nvSpPr>
              <p:spPr bwMode="auto">
                <a:xfrm>
                  <a:off x="2232025" y="2132013"/>
                  <a:ext cx="153988" cy="825500"/>
                </a:xfrm>
                <a:prstGeom prst="ellipse">
                  <a:avLst/>
                </a:prstGeom>
                <a:gradFill rotWithShape="0">
                  <a:gsLst>
                    <a:gs pos="0">
                      <a:srgbClr val="00FFFF">
                        <a:alpha val="47000"/>
                      </a:srgbClr>
                    </a:gs>
                    <a:gs pos="100000">
                      <a:srgbClr val="00FFFF">
                        <a:gamma/>
                        <a:shade val="5882"/>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ja-JP" altLang="en-US" sz="1200" b="1">
                    <a:latin typeface="Times" charset="0"/>
                    <a:ea typeface="Osaka" charset="-128"/>
                    <a:cs typeface="Osaka" charset="-128"/>
                  </a:endParaRPr>
                </a:p>
              </p:txBody>
            </p:sp>
            <p:sp>
              <p:nvSpPr>
                <p:cNvPr id="310" name="Oval 47"/>
                <p:cNvSpPr>
                  <a:spLocks noChangeArrowheads="1"/>
                </p:cNvSpPr>
                <p:nvPr/>
              </p:nvSpPr>
              <p:spPr bwMode="auto">
                <a:xfrm>
                  <a:off x="6884988" y="2133600"/>
                  <a:ext cx="161925" cy="825500"/>
                </a:xfrm>
                <a:prstGeom prst="ellipse">
                  <a:avLst/>
                </a:prstGeom>
                <a:gradFill rotWithShape="0">
                  <a:gsLst>
                    <a:gs pos="0">
                      <a:srgbClr val="00FFFF">
                        <a:alpha val="47000"/>
                      </a:srgbClr>
                    </a:gs>
                    <a:gs pos="100000">
                      <a:srgbClr val="00FFFF">
                        <a:gamma/>
                        <a:shade val="5882"/>
                        <a:invGamma/>
                      </a:srgbClr>
                    </a:gs>
                  </a:gsLst>
                  <a:path path="shape">
                    <a:fillToRect l="50000" t="50000" r="50000" b="50000"/>
                  </a:path>
                </a:gradFill>
                <a:ln w="9525">
                  <a:noFill/>
                  <a:round/>
                  <a:headEnd/>
                  <a:tailEnd/>
                </a:ln>
                <a:effectLst/>
              </p:spPr>
              <p:txBody>
                <a:bodyPr wrap="none" anchor="ctr">
                  <a:prstTxWarp prst="textNoShape">
                    <a:avLst/>
                  </a:prstTxWarp>
                </a:bodyPr>
                <a:lstStyle/>
                <a:p>
                  <a:pPr algn="ctr"/>
                  <a:endParaRPr lang="ja-JP" altLang="en-US" sz="1200" b="1">
                    <a:latin typeface="Times" charset="0"/>
                    <a:ea typeface="Osaka" charset="-128"/>
                    <a:cs typeface="Osaka" charset="-128"/>
                  </a:endParaRPr>
                </a:p>
              </p:txBody>
            </p:sp>
          </p:grpSp>
          <p:grpSp>
            <p:nvGrpSpPr>
              <p:cNvPr id="256" name="Group 67"/>
              <p:cNvGrpSpPr>
                <a:grpSpLocks/>
              </p:cNvGrpSpPr>
              <p:nvPr/>
            </p:nvGrpSpPr>
            <p:grpSpPr bwMode="auto">
              <a:xfrm>
                <a:off x="1739600" y="1971612"/>
                <a:ext cx="5813125" cy="448026"/>
                <a:chOff x="1088" y="1242"/>
                <a:chExt cx="3633" cy="280"/>
              </a:xfrm>
            </p:grpSpPr>
            <p:grpSp>
              <p:nvGrpSpPr>
                <p:cNvPr id="257" name="Group 48"/>
                <p:cNvGrpSpPr>
                  <a:grpSpLocks/>
                </p:cNvGrpSpPr>
                <p:nvPr/>
              </p:nvGrpSpPr>
              <p:grpSpPr bwMode="auto">
                <a:xfrm>
                  <a:off x="1088" y="1261"/>
                  <a:ext cx="313" cy="146"/>
                  <a:chOff x="1088" y="1261"/>
                  <a:chExt cx="313" cy="146"/>
                </a:xfrm>
              </p:grpSpPr>
              <p:sp>
                <p:nvSpPr>
                  <p:cNvPr id="307" name="Freeform 49"/>
                  <p:cNvSpPr>
                    <a:spLocks/>
                  </p:cNvSpPr>
                  <p:nvPr/>
                </p:nvSpPr>
                <p:spPr bwMode="auto">
                  <a:xfrm>
                    <a:off x="1088" y="1310"/>
                    <a:ext cx="313" cy="97"/>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C9C9C9"/>
                    </a:solidFill>
                    <a:round/>
                    <a:headEnd/>
                    <a:tailEnd type="none" w="med" len="med"/>
                  </a:ln>
                  <a:effectLst/>
                </p:spPr>
                <p:txBody>
                  <a:bodyPr wrap="none" anchor="ctr">
                    <a:prstTxWarp prst="textNoShape">
                      <a:avLst/>
                    </a:prstTxWarp>
                  </a:bodyPr>
                  <a:lstStyle/>
                  <a:p>
                    <a:endParaRPr lang="ja-JP" altLang="en-US" sz="1200"/>
                  </a:p>
                </p:txBody>
              </p:sp>
              <p:sp>
                <p:nvSpPr>
                  <p:cNvPr id="308" name="Line 50"/>
                  <p:cNvSpPr>
                    <a:spLocks noChangeShapeType="1"/>
                  </p:cNvSpPr>
                  <p:nvPr/>
                </p:nvSpPr>
                <p:spPr bwMode="auto">
                  <a:xfrm>
                    <a:off x="1397" y="1261"/>
                    <a:ext cx="0" cy="106"/>
                  </a:xfrm>
                  <a:prstGeom prst="line">
                    <a:avLst/>
                  </a:prstGeom>
                  <a:noFill/>
                  <a:ln w="57150">
                    <a:solidFill>
                      <a:srgbClr val="C9C9C9"/>
                    </a:solidFill>
                    <a:round/>
                    <a:headEnd/>
                    <a:tailEnd/>
                  </a:ln>
                </p:spPr>
                <p:txBody>
                  <a:bodyPr wrap="none" anchor="ctr">
                    <a:prstTxWarp prst="textNoShape">
                      <a:avLst/>
                    </a:prstTxWarp>
                  </a:bodyPr>
                  <a:lstStyle/>
                  <a:p>
                    <a:endParaRPr lang="ja-JP" altLang="en-US" sz="1200"/>
                  </a:p>
                </p:txBody>
              </p:sp>
            </p:grpSp>
            <p:grpSp>
              <p:nvGrpSpPr>
                <p:cNvPr id="258" name="Group 51"/>
                <p:cNvGrpSpPr>
                  <a:grpSpLocks/>
                </p:cNvGrpSpPr>
                <p:nvPr/>
              </p:nvGrpSpPr>
              <p:grpSpPr bwMode="auto">
                <a:xfrm>
                  <a:off x="4464" y="1271"/>
                  <a:ext cx="257" cy="160"/>
                  <a:chOff x="4464" y="1271"/>
                  <a:chExt cx="257" cy="160"/>
                </a:xfrm>
              </p:grpSpPr>
              <p:sp>
                <p:nvSpPr>
                  <p:cNvPr id="305" name="Freeform 52"/>
                  <p:cNvSpPr>
                    <a:spLocks/>
                  </p:cNvSpPr>
                  <p:nvPr/>
                </p:nvSpPr>
                <p:spPr bwMode="auto">
                  <a:xfrm flipH="1">
                    <a:off x="4464" y="1326"/>
                    <a:ext cx="257" cy="105"/>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C9C9C9"/>
                    </a:solidFill>
                    <a:round/>
                    <a:headEnd/>
                    <a:tailEnd type="none" w="med" len="med"/>
                  </a:ln>
                  <a:effectLst/>
                </p:spPr>
                <p:txBody>
                  <a:bodyPr wrap="none" anchor="ctr">
                    <a:prstTxWarp prst="textNoShape">
                      <a:avLst/>
                    </a:prstTxWarp>
                  </a:bodyPr>
                  <a:lstStyle/>
                  <a:p>
                    <a:endParaRPr lang="ja-JP" altLang="en-US" sz="1200"/>
                  </a:p>
                </p:txBody>
              </p:sp>
              <p:sp>
                <p:nvSpPr>
                  <p:cNvPr id="306" name="Line 53"/>
                  <p:cNvSpPr>
                    <a:spLocks noChangeShapeType="1"/>
                  </p:cNvSpPr>
                  <p:nvPr/>
                </p:nvSpPr>
                <p:spPr bwMode="auto">
                  <a:xfrm>
                    <a:off x="4470" y="1271"/>
                    <a:ext cx="0" cy="106"/>
                  </a:xfrm>
                  <a:prstGeom prst="line">
                    <a:avLst/>
                  </a:prstGeom>
                  <a:noFill/>
                  <a:ln w="57150">
                    <a:solidFill>
                      <a:srgbClr val="C9C9C9"/>
                    </a:solidFill>
                    <a:round/>
                    <a:headEnd/>
                    <a:tailEnd/>
                  </a:ln>
                </p:spPr>
                <p:txBody>
                  <a:bodyPr wrap="none" anchor="ctr">
                    <a:prstTxWarp prst="textNoShape">
                      <a:avLst/>
                    </a:prstTxWarp>
                  </a:bodyPr>
                  <a:lstStyle/>
                  <a:p>
                    <a:endParaRPr lang="ja-JP" altLang="en-US" sz="1200"/>
                  </a:p>
                </p:txBody>
              </p:sp>
            </p:grpSp>
            <p:grpSp>
              <p:nvGrpSpPr>
                <p:cNvPr id="259" name="Group 54"/>
                <p:cNvGrpSpPr>
                  <a:grpSpLocks/>
                </p:cNvGrpSpPr>
                <p:nvPr/>
              </p:nvGrpSpPr>
              <p:grpSpPr bwMode="auto">
                <a:xfrm>
                  <a:off x="1512" y="1242"/>
                  <a:ext cx="141" cy="245"/>
                  <a:chOff x="4464" y="1271"/>
                  <a:chExt cx="257" cy="160"/>
                </a:xfrm>
              </p:grpSpPr>
              <p:sp>
                <p:nvSpPr>
                  <p:cNvPr id="303" name="Freeform 55"/>
                  <p:cNvSpPr>
                    <a:spLocks/>
                  </p:cNvSpPr>
                  <p:nvPr/>
                </p:nvSpPr>
                <p:spPr bwMode="auto">
                  <a:xfrm flipH="1">
                    <a:off x="4464" y="1326"/>
                    <a:ext cx="257" cy="105"/>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F60CFE"/>
                    </a:solidFill>
                    <a:round/>
                    <a:headEnd/>
                    <a:tailEnd type="none" w="med" len="med"/>
                  </a:ln>
                  <a:effectLst/>
                </p:spPr>
                <p:txBody>
                  <a:bodyPr wrap="none" anchor="ctr">
                    <a:prstTxWarp prst="textNoShape">
                      <a:avLst/>
                    </a:prstTxWarp>
                  </a:bodyPr>
                  <a:lstStyle/>
                  <a:p>
                    <a:endParaRPr lang="ja-JP" altLang="en-US" sz="1200"/>
                  </a:p>
                </p:txBody>
              </p:sp>
              <p:sp>
                <p:nvSpPr>
                  <p:cNvPr id="304" name="Line 56"/>
                  <p:cNvSpPr>
                    <a:spLocks noChangeShapeType="1"/>
                  </p:cNvSpPr>
                  <p:nvPr/>
                </p:nvSpPr>
                <p:spPr bwMode="auto">
                  <a:xfrm>
                    <a:off x="4470" y="1271"/>
                    <a:ext cx="0" cy="106"/>
                  </a:xfrm>
                  <a:prstGeom prst="line">
                    <a:avLst/>
                  </a:prstGeom>
                  <a:noFill/>
                  <a:ln w="57150">
                    <a:solidFill>
                      <a:srgbClr val="F60CFE"/>
                    </a:solidFill>
                    <a:round/>
                    <a:headEnd/>
                    <a:tailEnd/>
                  </a:ln>
                </p:spPr>
                <p:txBody>
                  <a:bodyPr wrap="none" anchor="ctr">
                    <a:prstTxWarp prst="textNoShape">
                      <a:avLst/>
                    </a:prstTxWarp>
                  </a:bodyPr>
                  <a:lstStyle/>
                  <a:p>
                    <a:endParaRPr lang="ja-JP" altLang="en-US" sz="1200"/>
                  </a:p>
                </p:txBody>
              </p:sp>
            </p:grpSp>
            <p:grpSp>
              <p:nvGrpSpPr>
                <p:cNvPr id="260" name="Group 57"/>
                <p:cNvGrpSpPr>
                  <a:grpSpLocks/>
                </p:cNvGrpSpPr>
                <p:nvPr/>
              </p:nvGrpSpPr>
              <p:grpSpPr bwMode="auto">
                <a:xfrm flipH="1">
                  <a:off x="4180" y="1277"/>
                  <a:ext cx="141" cy="245"/>
                  <a:chOff x="4464" y="1271"/>
                  <a:chExt cx="257" cy="160"/>
                </a:xfrm>
              </p:grpSpPr>
              <p:sp>
                <p:nvSpPr>
                  <p:cNvPr id="301" name="Freeform 58"/>
                  <p:cNvSpPr>
                    <a:spLocks/>
                  </p:cNvSpPr>
                  <p:nvPr/>
                </p:nvSpPr>
                <p:spPr bwMode="auto">
                  <a:xfrm flipH="1">
                    <a:off x="4464" y="1326"/>
                    <a:ext cx="257" cy="105"/>
                  </a:xfrm>
                  <a:custGeom>
                    <a:avLst/>
                    <a:gdLst/>
                    <a:ahLst/>
                    <a:cxnLst>
                      <a:cxn ang="0">
                        <a:pos x="9" y="105"/>
                      </a:cxn>
                      <a:cxn ang="0">
                        <a:pos x="41" y="17"/>
                      </a:cxn>
                      <a:cxn ang="0">
                        <a:pos x="257" y="1"/>
                      </a:cxn>
                    </a:cxnLst>
                    <a:rect l="0" t="0" r="r" b="b"/>
                    <a:pathLst>
                      <a:path w="257" h="105">
                        <a:moveTo>
                          <a:pt x="9" y="105"/>
                        </a:moveTo>
                        <a:cubicBezTo>
                          <a:pt x="4" y="69"/>
                          <a:pt x="0" y="34"/>
                          <a:pt x="41" y="17"/>
                        </a:cubicBezTo>
                        <a:cubicBezTo>
                          <a:pt x="82" y="0"/>
                          <a:pt x="221" y="4"/>
                          <a:pt x="257" y="1"/>
                        </a:cubicBezTo>
                      </a:path>
                    </a:pathLst>
                  </a:custGeom>
                  <a:noFill/>
                  <a:ln w="57150" cmpd="sng">
                    <a:solidFill>
                      <a:srgbClr val="F60CFE"/>
                    </a:solidFill>
                    <a:round/>
                    <a:headEnd/>
                    <a:tailEnd type="none" w="med" len="med"/>
                  </a:ln>
                  <a:effectLst/>
                </p:spPr>
                <p:txBody>
                  <a:bodyPr wrap="none" anchor="ctr">
                    <a:prstTxWarp prst="textNoShape">
                      <a:avLst/>
                    </a:prstTxWarp>
                  </a:bodyPr>
                  <a:lstStyle/>
                  <a:p>
                    <a:endParaRPr lang="ja-JP" altLang="en-US" sz="1200"/>
                  </a:p>
                </p:txBody>
              </p:sp>
              <p:sp>
                <p:nvSpPr>
                  <p:cNvPr id="302" name="Line 59"/>
                  <p:cNvSpPr>
                    <a:spLocks noChangeShapeType="1"/>
                  </p:cNvSpPr>
                  <p:nvPr/>
                </p:nvSpPr>
                <p:spPr bwMode="auto">
                  <a:xfrm>
                    <a:off x="4470" y="1271"/>
                    <a:ext cx="0" cy="106"/>
                  </a:xfrm>
                  <a:prstGeom prst="line">
                    <a:avLst/>
                  </a:prstGeom>
                  <a:noFill/>
                  <a:ln w="57150">
                    <a:solidFill>
                      <a:srgbClr val="F60CFE"/>
                    </a:solidFill>
                    <a:round/>
                    <a:headEnd/>
                    <a:tailEnd/>
                  </a:ln>
                </p:spPr>
                <p:txBody>
                  <a:bodyPr wrap="none" anchor="ctr">
                    <a:prstTxWarp prst="textNoShape">
                      <a:avLst/>
                    </a:prstTxWarp>
                  </a:bodyPr>
                  <a:lstStyle/>
                  <a:p>
                    <a:endParaRPr lang="ja-JP" altLang="en-US" sz="1200"/>
                  </a:p>
                </p:txBody>
              </p:sp>
            </p:grpSp>
          </p:grpSp>
          <p:grpSp>
            <p:nvGrpSpPr>
              <p:cNvPr id="261" name="図形グループ 71"/>
              <p:cNvGrpSpPr/>
              <p:nvPr/>
            </p:nvGrpSpPr>
            <p:grpSpPr>
              <a:xfrm>
                <a:off x="-153091" y="2338033"/>
                <a:ext cx="9240298" cy="1032541"/>
                <a:chOff x="-150600" y="2335213"/>
                <a:chExt cx="9167600" cy="1024417"/>
              </a:xfrm>
            </p:grpSpPr>
            <p:sp>
              <p:nvSpPr>
                <p:cNvPr id="293" name="Text Box 28"/>
                <p:cNvSpPr txBox="1">
                  <a:spLocks noChangeArrowheads="1"/>
                </p:cNvSpPr>
                <p:nvPr/>
              </p:nvSpPr>
              <p:spPr bwMode="auto">
                <a:xfrm>
                  <a:off x="-150600" y="2754607"/>
                  <a:ext cx="2660183" cy="572311"/>
                </a:xfrm>
                <a:prstGeom prst="rect">
                  <a:avLst/>
                </a:prstGeom>
                <a:noFill/>
                <a:ln w="9525">
                  <a:noFill/>
                  <a:miter lim="800000"/>
                  <a:headEnd/>
                  <a:tailEnd/>
                </a:ln>
                <a:effectLst/>
              </p:spPr>
              <p:txBody>
                <a:bodyPr wrap="none">
                  <a:prstTxWarp prst="textNoShape">
                    <a:avLst/>
                  </a:prstTxWarp>
                  <a:spAutoFit/>
                </a:bodyPr>
                <a:lstStyle/>
                <a:p>
                  <a:pPr algn="ctr"/>
                  <a:r>
                    <a:rPr lang="en-US" altLang="ja-JP" sz="1200" b="1" dirty="0">
                      <a:solidFill>
                        <a:schemeClr val="accent1"/>
                      </a:solidFill>
                      <a:latin typeface="Times" charset="0"/>
                      <a:ea typeface="Osaka" charset="-128"/>
                      <a:cs typeface="Osaka" charset="-128"/>
                    </a:rPr>
                    <a:t>heterochromatin</a:t>
                  </a:r>
                </a:p>
              </p:txBody>
            </p:sp>
            <p:sp>
              <p:nvSpPr>
                <p:cNvPr id="294" name="Text Box 29"/>
                <p:cNvSpPr txBox="1">
                  <a:spLocks noChangeArrowheads="1"/>
                </p:cNvSpPr>
                <p:nvPr/>
              </p:nvSpPr>
              <p:spPr bwMode="auto">
                <a:xfrm>
                  <a:off x="6356815" y="2787317"/>
                  <a:ext cx="2660185" cy="572313"/>
                </a:xfrm>
                <a:prstGeom prst="rect">
                  <a:avLst/>
                </a:prstGeom>
                <a:noFill/>
                <a:ln w="9525">
                  <a:noFill/>
                  <a:miter lim="800000"/>
                  <a:headEnd/>
                  <a:tailEnd/>
                </a:ln>
                <a:effectLst/>
              </p:spPr>
              <p:txBody>
                <a:bodyPr wrap="none">
                  <a:prstTxWarp prst="textNoShape">
                    <a:avLst/>
                  </a:prstTxWarp>
                  <a:spAutoFit/>
                </a:bodyPr>
                <a:lstStyle/>
                <a:p>
                  <a:pPr algn="ctr"/>
                  <a:r>
                    <a:rPr lang="en-US" altLang="ja-JP" sz="1200" b="1" dirty="0">
                      <a:solidFill>
                        <a:schemeClr val="accent1"/>
                      </a:solidFill>
                      <a:latin typeface="Times" charset="0"/>
                      <a:ea typeface="Osaka" charset="-128"/>
                      <a:cs typeface="Osaka" charset="-128"/>
                    </a:rPr>
                    <a:t>heterochromatin</a:t>
                  </a:r>
                </a:p>
              </p:txBody>
            </p:sp>
            <p:sp>
              <p:nvSpPr>
                <p:cNvPr id="295" name="AutoShape 41"/>
                <p:cNvSpPr>
                  <a:spLocks noChangeArrowheads="1"/>
                </p:cNvSpPr>
                <p:nvPr/>
              </p:nvSpPr>
              <p:spPr bwMode="auto">
                <a:xfrm>
                  <a:off x="457201" y="2335213"/>
                  <a:ext cx="1685925" cy="431800"/>
                </a:xfrm>
                <a:prstGeom prst="cloudCallout">
                  <a:avLst>
                    <a:gd name="adj1" fmla="val -33991"/>
                    <a:gd name="adj2" fmla="val 4046"/>
                  </a:avLst>
                </a:prstGeom>
                <a:gradFill rotWithShape="0">
                  <a:gsLst>
                    <a:gs pos="0">
                      <a:schemeClr val="accent1">
                        <a:alpha val="39999"/>
                      </a:schemeClr>
                    </a:gs>
                    <a:gs pos="100000">
                      <a:schemeClr val="accent1">
                        <a:gamma/>
                        <a:shade val="0"/>
                        <a:invGamma/>
                      </a:schemeClr>
                    </a:gs>
                  </a:gsLst>
                  <a:path path="rect">
                    <a:fillToRect l="50000" t="50000" r="50000" b="50000"/>
                  </a:path>
                </a:gradFill>
                <a:ln w="9525">
                  <a:noFill/>
                  <a:round/>
                  <a:headEnd/>
                  <a:tailEnd/>
                </a:ln>
                <a:effectLst/>
                <a:scene3d>
                  <a:camera prst="orthographicFront"/>
                  <a:lightRig rig="threePt" dir="t"/>
                </a:scene3d>
                <a:sp3d>
                  <a:bevelT w="139700" h="139700" prst="divot"/>
                  <a:bevelB w="139700" h="139700" prst="divot"/>
                </a:sp3d>
              </p:spPr>
              <p:txBody>
                <a:bodyPr wrap="none" anchor="ctr">
                  <a:prstTxWarp prst="textNoShape">
                    <a:avLst/>
                  </a:prstTxWarp>
                </a:bodyPr>
                <a:lstStyle/>
                <a:p>
                  <a:pPr algn="ctr"/>
                  <a:endParaRPr lang="ja-JP" altLang="en-US" sz="1200">
                    <a:latin typeface="Times" charset="0"/>
                    <a:ea typeface="Osaka" charset="-128"/>
                    <a:cs typeface="Osaka" charset="-128"/>
                  </a:endParaRPr>
                </a:p>
              </p:txBody>
            </p:sp>
            <p:sp>
              <p:nvSpPr>
                <p:cNvPr id="296" name="AutoShape 42"/>
                <p:cNvSpPr>
                  <a:spLocks noChangeArrowheads="1"/>
                </p:cNvSpPr>
                <p:nvPr/>
              </p:nvSpPr>
              <p:spPr bwMode="auto">
                <a:xfrm flipH="1">
                  <a:off x="7064376" y="2335213"/>
                  <a:ext cx="1838325" cy="431800"/>
                </a:xfrm>
                <a:prstGeom prst="cloudCallout">
                  <a:avLst>
                    <a:gd name="adj1" fmla="val -27894"/>
                    <a:gd name="adj2" fmla="val 2940"/>
                  </a:avLst>
                </a:prstGeom>
                <a:gradFill rotWithShape="0">
                  <a:gsLst>
                    <a:gs pos="0">
                      <a:schemeClr val="accent1">
                        <a:alpha val="39999"/>
                      </a:schemeClr>
                    </a:gs>
                    <a:gs pos="100000">
                      <a:schemeClr val="accent1">
                        <a:gamma/>
                        <a:shade val="0"/>
                        <a:invGamma/>
                      </a:schemeClr>
                    </a:gs>
                  </a:gsLst>
                  <a:path path="rect">
                    <a:fillToRect l="50000" t="50000" r="50000" b="50000"/>
                  </a:path>
                </a:gradFill>
                <a:ln w="9525">
                  <a:noFill/>
                  <a:round/>
                  <a:headEnd/>
                  <a:tailEnd/>
                </a:ln>
                <a:effectLst/>
                <a:scene3d>
                  <a:camera prst="orthographicFront"/>
                  <a:lightRig rig="threePt" dir="t"/>
                </a:scene3d>
                <a:sp3d>
                  <a:bevelT w="139700" h="139700" prst="divot"/>
                  <a:bevelB w="139700" h="139700" prst="divot"/>
                </a:sp3d>
              </p:spPr>
              <p:txBody>
                <a:bodyPr wrap="none" anchor="ctr">
                  <a:prstTxWarp prst="textNoShape">
                    <a:avLst/>
                  </a:prstTxWarp>
                </a:bodyPr>
                <a:lstStyle/>
                <a:p>
                  <a:pPr algn="ctr"/>
                  <a:endParaRPr lang="ja-JP" altLang="en-US" sz="1200">
                    <a:latin typeface="Times" charset="0"/>
                    <a:ea typeface="Osaka" charset="-128"/>
                    <a:cs typeface="Osaka" charset="-128"/>
                  </a:endParaRPr>
                </a:p>
              </p:txBody>
            </p:sp>
          </p:grpSp>
          <p:grpSp>
            <p:nvGrpSpPr>
              <p:cNvPr id="262" name="図形グループ 70"/>
              <p:cNvGrpSpPr/>
              <p:nvPr/>
            </p:nvGrpSpPr>
            <p:grpSpPr>
              <a:xfrm>
                <a:off x="2242022" y="2430843"/>
                <a:ext cx="4862659" cy="1261127"/>
                <a:chOff x="2225675" y="2427288"/>
                <a:chExt cx="4824413" cy="1251202"/>
              </a:xfrm>
            </p:grpSpPr>
            <p:sp>
              <p:nvSpPr>
                <p:cNvPr id="288" name="AutoShape 44"/>
                <p:cNvSpPr>
                  <a:spLocks noChangeArrowheads="1"/>
                </p:cNvSpPr>
                <p:nvPr/>
              </p:nvSpPr>
              <p:spPr bwMode="auto">
                <a:xfrm>
                  <a:off x="2225675" y="2427288"/>
                  <a:ext cx="168275" cy="233363"/>
                </a:xfrm>
                <a:prstGeom prst="diamond">
                  <a:avLst/>
                </a:prstGeom>
                <a:solidFill>
                  <a:srgbClr val="53F780"/>
                </a:solidFill>
                <a:ln w="9525">
                  <a:noFill/>
                  <a:miter lim="800000"/>
                  <a:headEnd/>
                  <a:tailEnd/>
                </a:ln>
                <a:scene3d>
                  <a:camera prst="orthographicFront"/>
                  <a:lightRig rig="threePt" dir="t"/>
                </a:scene3d>
                <a:sp3d>
                  <a:bevelT w="165100" prst="coolSlant"/>
                  <a:bevelB w="165100" prst="coolSlant"/>
                </a:sp3d>
              </p:spPr>
              <p:txBody>
                <a:bodyPr wrap="none" anchor="ctr">
                  <a:prstTxWarp prst="textNoShape">
                    <a:avLst/>
                  </a:prstTxWarp>
                </a:bodyPr>
                <a:lstStyle/>
                <a:p>
                  <a:endParaRPr lang="ja-JP" altLang="en-US" sz="1200"/>
                </a:p>
              </p:txBody>
            </p:sp>
            <p:sp>
              <p:nvSpPr>
                <p:cNvPr id="289" name="AutoShape 45"/>
                <p:cNvSpPr>
                  <a:spLocks noChangeArrowheads="1"/>
                </p:cNvSpPr>
                <p:nvPr/>
              </p:nvSpPr>
              <p:spPr bwMode="auto">
                <a:xfrm>
                  <a:off x="6881813" y="2435226"/>
                  <a:ext cx="168275" cy="233363"/>
                </a:xfrm>
                <a:prstGeom prst="diamond">
                  <a:avLst/>
                </a:prstGeom>
                <a:solidFill>
                  <a:srgbClr val="53F780"/>
                </a:solidFill>
                <a:ln w="9525">
                  <a:noFill/>
                  <a:miter lim="800000"/>
                  <a:headEnd/>
                  <a:tailEnd/>
                </a:ln>
                <a:scene3d>
                  <a:camera prst="orthographicFront"/>
                  <a:lightRig rig="threePt" dir="t"/>
                </a:scene3d>
                <a:sp3d>
                  <a:bevelT w="165100" prst="coolSlant"/>
                  <a:bevelB w="165100" prst="coolSlant"/>
                </a:sp3d>
              </p:spPr>
              <p:txBody>
                <a:bodyPr wrap="none" anchor="ctr">
                  <a:prstTxWarp prst="textNoShape">
                    <a:avLst/>
                  </a:prstTxWarp>
                </a:bodyPr>
                <a:lstStyle/>
                <a:p>
                  <a:endParaRPr lang="ja-JP" altLang="en-US" sz="1200"/>
                </a:p>
              </p:txBody>
            </p:sp>
            <p:cxnSp>
              <p:nvCxnSpPr>
                <p:cNvPr id="290" name="直線コネクタ 289"/>
                <p:cNvCxnSpPr>
                  <a:stCxn id="288" idx="2"/>
                  <a:endCxn id="291" idx="1"/>
                </p:cNvCxnSpPr>
                <p:nvPr/>
              </p:nvCxnSpPr>
              <p:spPr>
                <a:xfrm>
                  <a:off x="2309813" y="2660651"/>
                  <a:ext cx="1571677" cy="731683"/>
                </a:xfrm>
                <a:prstGeom prst="line">
                  <a:avLst/>
                </a:prstGeom>
                <a:ln w="12700" cap="flat" cmpd="sng" algn="ctr">
                  <a:solidFill>
                    <a:srgbClr val="53F78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91" name="テキスト ボックス 290"/>
                <p:cNvSpPr txBox="1"/>
                <p:nvPr/>
              </p:nvSpPr>
              <p:spPr>
                <a:xfrm>
                  <a:off x="3881490" y="3106178"/>
                  <a:ext cx="1704888" cy="572312"/>
                </a:xfrm>
                <a:prstGeom prst="rect">
                  <a:avLst/>
                </a:prstGeom>
                <a:noFill/>
              </p:spPr>
              <p:txBody>
                <a:bodyPr wrap="none" rtlCol="0">
                  <a:spAutoFit/>
                </a:bodyPr>
                <a:lstStyle/>
                <a:p>
                  <a:pPr algn="ctr"/>
                  <a:r>
                    <a:rPr kumimoji="1" lang="en-US" altLang="ja-JP" sz="1200" b="1" dirty="0" smtClean="0">
                      <a:solidFill>
                        <a:srgbClr val="53F780"/>
                      </a:solidFill>
                    </a:rPr>
                    <a:t>Insulator?</a:t>
                  </a:r>
                  <a:endParaRPr kumimoji="1" lang="ja-JP" altLang="en-US" sz="1200" b="1" dirty="0">
                    <a:solidFill>
                      <a:srgbClr val="53F780"/>
                    </a:solidFill>
                  </a:endParaRPr>
                </a:p>
              </p:txBody>
            </p:sp>
            <p:cxnSp>
              <p:nvCxnSpPr>
                <p:cNvPr id="292" name="直線コネクタ 291"/>
                <p:cNvCxnSpPr>
                  <a:stCxn id="289" idx="2"/>
                  <a:endCxn id="291" idx="3"/>
                </p:cNvCxnSpPr>
                <p:nvPr/>
              </p:nvCxnSpPr>
              <p:spPr>
                <a:xfrm flipH="1">
                  <a:off x="5586378" y="2668589"/>
                  <a:ext cx="1379574" cy="723745"/>
                </a:xfrm>
                <a:prstGeom prst="line">
                  <a:avLst/>
                </a:prstGeom>
                <a:ln w="12700" cap="flat" cmpd="sng" algn="ctr">
                  <a:solidFill>
                    <a:srgbClr val="53F780"/>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grpSp>
      <p:grpSp>
        <p:nvGrpSpPr>
          <p:cNvPr id="75" name="図形グループ 74"/>
          <p:cNvGrpSpPr/>
          <p:nvPr/>
        </p:nvGrpSpPr>
        <p:grpSpPr>
          <a:xfrm>
            <a:off x="54520" y="3817858"/>
            <a:ext cx="4358540" cy="2836787"/>
            <a:chOff x="4705989" y="3242447"/>
            <a:chExt cx="4358540" cy="2836787"/>
          </a:xfrm>
        </p:grpSpPr>
        <p:sp>
          <p:nvSpPr>
            <p:cNvPr id="284" name="Rectangle 2"/>
            <p:cNvSpPr txBox="1">
              <a:spLocks noChangeArrowheads="1"/>
            </p:cNvSpPr>
            <p:nvPr/>
          </p:nvSpPr>
          <p:spPr>
            <a:xfrm>
              <a:off x="4720398" y="3242447"/>
              <a:ext cx="3443787" cy="396537"/>
            </a:xfrm>
            <a:prstGeom prst="rect">
              <a:avLst/>
            </a:prstGeom>
            <a:effectLst>
              <a:glow rad="139700">
                <a:schemeClr val="accent6">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67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b="1" i="1" u="none" strike="noStrike" kern="1200" cap="none" spc="0" normalizeH="0" baseline="0" noProof="0" dirty="0" smtClean="0">
                  <a:ln>
                    <a:noFill/>
                  </a:ln>
                  <a:solidFill>
                    <a:srgbClr val="FFFF00"/>
                  </a:solidFill>
                  <a:effectLst/>
                  <a:uLnTx/>
                  <a:uFillTx/>
                  <a:latin typeface="Gill Sans"/>
                  <a:ea typeface="Comic Sans MS" charset="0"/>
                  <a:cs typeface="Gill Sans"/>
                </a:rPr>
                <a:t>HBV</a:t>
              </a:r>
              <a:r>
                <a:rPr lang="en-US" altLang="ja-JP" b="1" i="1" noProof="0" dirty="0">
                  <a:solidFill>
                    <a:srgbClr val="FFFF00"/>
                  </a:solidFill>
                  <a:latin typeface="Gill Sans"/>
                  <a:ea typeface="Comic Sans MS" charset="0"/>
                  <a:cs typeface="Gill Sans"/>
                </a:rPr>
                <a:t> </a:t>
              </a:r>
              <a:r>
                <a:rPr lang="en-US" altLang="ja-JP" b="1" i="1" noProof="0" dirty="0" err="1" smtClean="0">
                  <a:solidFill>
                    <a:srgbClr val="FFFF00"/>
                  </a:solidFill>
                  <a:latin typeface="Gill Sans"/>
                  <a:ea typeface="Comic Sans MS" charset="0"/>
                  <a:cs typeface="Gill Sans"/>
                </a:rPr>
                <a:t>recepotor</a:t>
              </a:r>
              <a:r>
                <a:rPr lang="en-US" altLang="ja-JP" b="1" i="1" dirty="0">
                  <a:solidFill>
                    <a:srgbClr val="FFFF00"/>
                  </a:solidFill>
                  <a:latin typeface="Gill Sans"/>
                  <a:ea typeface="Comic Sans MS" charset="0"/>
                  <a:cs typeface="Gill Sans"/>
                </a:rPr>
                <a:t> </a:t>
              </a:r>
              <a:r>
                <a:rPr lang="en-US" altLang="ja-JP" b="1" i="1" dirty="0" smtClean="0">
                  <a:solidFill>
                    <a:srgbClr val="FFFF00"/>
                  </a:solidFill>
                  <a:latin typeface="Gill Sans"/>
                  <a:ea typeface="Comic Sans MS" charset="0"/>
                  <a:cs typeface="Gill Sans"/>
                </a:rPr>
                <a:t>&amp; </a:t>
              </a:r>
              <a:r>
                <a:rPr kumimoji="1" lang="en-US" altLang="ja-JP" b="1" i="1" u="none" strike="noStrike" kern="1200" cap="none" spc="0" normalizeH="0" baseline="0" noProof="0" dirty="0" err="1" smtClean="0">
                  <a:ln>
                    <a:noFill/>
                  </a:ln>
                  <a:solidFill>
                    <a:srgbClr val="FFFF00"/>
                  </a:solidFill>
                  <a:effectLst/>
                  <a:uLnTx/>
                  <a:uFillTx/>
                  <a:latin typeface="Gill Sans"/>
                  <a:ea typeface="Comic Sans MS" charset="0"/>
                  <a:cs typeface="Gill Sans"/>
                </a:rPr>
                <a:t>HBVpol</a:t>
              </a:r>
              <a:r>
                <a:rPr lang="en-US" altLang="ja-JP" b="1" i="1" dirty="0" smtClean="0">
                  <a:solidFill>
                    <a:srgbClr val="FFFF00"/>
                  </a:solidFill>
                  <a:latin typeface="Gill Sans"/>
                  <a:ea typeface="Comic Sans MS" charset="0"/>
                  <a:cs typeface="Gill Sans"/>
                </a:rPr>
                <a:t> assay system</a:t>
              </a:r>
              <a:endParaRPr kumimoji="1" lang="en-US" altLang="ja-JP" b="1" i="1" u="none" strike="noStrike" kern="1200" cap="none" spc="0" normalizeH="0" baseline="0" noProof="0" dirty="0" smtClean="0">
                <a:ln>
                  <a:noFill/>
                </a:ln>
                <a:solidFill>
                  <a:srgbClr val="FFFF00"/>
                </a:solidFill>
                <a:effectLst/>
                <a:uLnTx/>
                <a:uFillTx/>
                <a:latin typeface="+mj-ea"/>
                <a:ea typeface="+mj-ea"/>
                <a:cs typeface="Gill Sans"/>
              </a:endParaRPr>
            </a:p>
          </p:txBody>
        </p:sp>
        <p:grpSp>
          <p:nvGrpSpPr>
            <p:cNvPr id="378" name="図形グループ 377"/>
            <p:cNvGrpSpPr/>
            <p:nvPr/>
          </p:nvGrpSpPr>
          <p:grpSpPr>
            <a:xfrm>
              <a:off x="5099482" y="4505033"/>
              <a:ext cx="1544630" cy="669790"/>
              <a:chOff x="3894678" y="4546294"/>
              <a:chExt cx="1643543" cy="669790"/>
            </a:xfrm>
          </p:grpSpPr>
          <p:grpSp>
            <p:nvGrpSpPr>
              <p:cNvPr id="377" name="図形グループ 376"/>
              <p:cNvGrpSpPr/>
              <p:nvPr/>
            </p:nvGrpSpPr>
            <p:grpSpPr>
              <a:xfrm>
                <a:off x="3894678" y="4546294"/>
                <a:ext cx="1643543" cy="632051"/>
                <a:chOff x="3894678" y="4546294"/>
                <a:chExt cx="1643543" cy="632051"/>
              </a:xfrm>
            </p:grpSpPr>
            <p:sp>
              <p:nvSpPr>
                <p:cNvPr id="287" name="Freeform 68"/>
                <p:cNvSpPr>
                  <a:spLocks/>
                </p:cNvSpPr>
                <p:nvPr/>
              </p:nvSpPr>
              <p:spPr bwMode="auto">
                <a:xfrm>
                  <a:off x="3925764" y="4616015"/>
                  <a:ext cx="1612457" cy="562330"/>
                </a:xfrm>
                <a:custGeom>
                  <a:avLst/>
                  <a:gdLst>
                    <a:gd name="T0" fmla="*/ 0 w 1704"/>
                    <a:gd name="T1" fmla="*/ 2147483647 h 602"/>
                    <a:gd name="T2" fmla="*/ 2147483647 w 1704"/>
                    <a:gd name="T3" fmla="*/ 2147483647 h 602"/>
                    <a:gd name="T4" fmla="*/ 2147483647 w 1704"/>
                    <a:gd name="T5" fmla="*/ 2147483647 h 602"/>
                    <a:gd name="T6" fmla="*/ 2147483647 w 1704"/>
                    <a:gd name="T7" fmla="*/ 2147483647 h 602"/>
                    <a:gd name="T8" fmla="*/ 2147483647 w 1704"/>
                    <a:gd name="T9" fmla="*/ 2147483647 h 602"/>
                    <a:gd name="T10" fmla="*/ 2147483647 w 1704"/>
                    <a:gd name="T11" fmla="*/ 2147483647 h 602"/>
                    <a:gd name="T12" fmla="*/ 0 60000 65536"/>
                    <a:gd name="T13" fmla="*/ 0 60000 65536"/>
                    <a:gd name="T14" fmla="*/ 0 60000 65536"/>
                    <a:gd name="T15" fmla="*/ 0 60000 65536"/>
                    <a:gd name="T16" fmla="*/ 0 60000 65536"/>
                    <a:gd name="T17" fmla="*/ 0 60000 65536"/>
                    <a:gd name="T18" fmla="*/ 0 w 1704"/>
                    <a:gd name="T19" fmla="*/ 0 h 602"/>
                    <a:gd name="T20" fmla="*/ 1704 w 1704"/>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704" h="602">
                      <a:moveTo>
                        <a:pt x="0" y="602"/>
                      </a:moveTo>
                      <a:cubicBezTo>
                        <a:pt x="80" y="508"/>
                        <a:pt x="161" y="415"/>
                        <a:pt x="278" y="400"/>
                      </a:cubicBezTo>
                      <a:cubicBezTo>
                        <a:pt x="395" y="385"/>
                        <a:pt x="591" y="569"/>
                        <a:pt x="701" y="510"/>
                      </a:cubicBezTo>
                      <a:cubicBezTo>
                        <a:pt x="811" y="451"/>
                        <a:pt x="798" y="92"/>
                        <a:pt x="939" y="46"/>
                      </a:cubicBezTo>
                      <a:cubicBezTo>
                        <a:pt x="1080" y="0"/>
                        <a:pt x="1421" y="203"/>
                        <a:pt x="1548" y="237"/>
                      </a:cubicBezTo>
                      <a:cubicBezTo>
                        <a:pt x="1675" y="271"/>
                        <a:pt x="1689" y="260"/>
                        <a:pt x="1704" y="249"/>
                      </a:cubicBezTo>
                    </a:path>
                  </a:pathLst>
                </a:custGeom>
                <a:noFill/>
                <a:ln w="31750">
                  <a:solidFill>
                    <a:srgbClr val="AD6792"/>
                  </a:solidFill>
                  <a:round/>
                  <a:headEnd/>
                  <a:tailEnd/>
                </a:ln>
              </p:spPr>
              <p:txBody>
                <a:bodyPr wrap="none" anchor="ctr">
                  <a:prstTxWarp prst="textNoShape">
                    <a:avLst/>
                  </a:prstTxWarp>
                </a:bodyPr>
                <a:lstStyle/>
                <a:p>
                  <a:endParaRPr lang="ja-JP" altLang="en-US" sz="1000"/>
                </a:p>
              </p:txBody>
            </p:sp>
            <p:sp>
              <p:nvSpPr>
                <p:cNvPr id="297" name="Freeform 42"/>
                <p:cNvSpPr>
                  <a:spLocks/>
                </p:cNvSpPr>
                <p:nvPr/>
              </p:nvSpPr>
              <p:spPr bwMode="auto">
                <a:xfrm>
                  <a:off x="3894678" y="4546294"/>
                  <a:ext cx="1607739" cy="567991"/>
                </a:xfrm>
                <a:custGeom>
                  <a:avLst/>
                  <a:gdLst>
                    <a:gd name="T0" fmla="*/ 0 w 1704"/>
                    <a:gd name="T1" fmla="*/ 2147483647 h 602"/>
                    <a:gd name="T2" fmla="*/ 2147483647 w 1704"/>
                    <a:gd name="T3" fmla="*/ 2147483647 h 602"/>
                    <a:gd name="T4" fmla="*/ 2147483647 w 1704"/>
                    <a:gd name="T5" fmla="*/ 2147483647 h 602"/>
                    <a:gd name="T6" fmla="*/ 2147483647 w 1704"/>
                    <a:gd name="T7" fmla="*/ 2147483647 h 602"/>
                    <a:gd name="T8" fmla="*/ 2147483647 w 1704"/>
                    <a:gd name="T9" fmla="*/ 2147483647 h 602"/>
                    <a:gd name="T10" fmla="*/ 2147483647 w 1704"/>
                    <a:gd name="T11" fmla="*/ 2147483647 h 602"/>
                    <a:gd name="T12" fmla="*/ 0 60000 65536"/>
                    <a:gd name="T13" fmla="*/ 0 60000 65536"/>
                    <a:gd name="T14" fmla="*/ 0 60000 65536"/>
                    <a:gd name="T15" fmla="*/ 0 60000 65536"/>
                    <a:gd name="T16" fmla="*/ 0 60000 65536"/>
                    <a:gd name="T17" fmla="*/ 0 60000 65536"/>
                    <a:gd name="T18" fmla="*/ 0 w 1704"/>
                    <a:gd name="T19" fmla="*/ 0 h 602"/>
                    <a:gd name="T20" fmla="*/ 1704 w 1704"/>
                    <a:gd name="T21" fmla="*/ 602 h 602"/>
                  </a:gdLst>
                  <a:ahLst/>
                  <a:cxnLst>
                    <a:cxn ang="T12">
                      <a:pos x="T0" y="T1"/>
                    </a:cxn>
                    <a:cxn ang="T13">
                      <a:pos x="T2" y="T3"/>
                    </a:cxn>
                    <a:cxn ang="T14">
                      <a:pos x="T4" y="T5"/>
                    </a:cxn>
                    <a:cxn ang="T15">
                      <a:pos x="T6" y="T7"/>
                    </a:cxn>
                    <a:cxn ang="T16">
                      <a:pos x="T8" y="T9"/>
                    </a:cxn>
                    <a:cxn ang="T17">
                      <a:pos x="T10" y="T11"/>
                    </a:cxn>
                  </a:cxnLst>
                  <a:rect l="T18" t="T19" r="T20" b="T21"/>
                  <a:pathLst>
                    <a:path w="1704" h="602">
                      <a:moveTo>
                        <a:pt x="0" y="602"/>
                      </a:moveTo>
                      <a:cubicBezTo>
                        <a:pt x="80" y="508"/>
                        <a:pt x="161" y="415"/>
                        <a:pt x="278" y="400"/>
                      </a:cubicBezTo>
                      <a:cubicBezTo>
                        <a:pt x="395" y="385"/>
                        <a:pt x="591" y="569"/>
                        <a:pt x="701" y="510"/>
                      </a:cubicBezTo>
                      <a:cubicBezTo>
                        <a:pt x="811" y="451"/>
                        <a:pt x="798" y="92"/>
                        <a:pt x="939" y="46"/>
                      </a:cubicBezTo>
                      <a:cubicBezTo>
                        <a:pt x="1080" y="0"/>
                        <a:pt x="1421" y="203"/>
                        <a:pt x="1548" y="237"/>
                      </a:cubicBezTo>
                      <a:cubicBezTo>
                        <a:pt x="1675" y="271"/>
                        <a:pt x="1689" y="260"/>
                        <a:pt x="1704" y="249"/>
                      </a:cubicBezTo>
                    </a:path>
                  </a:pathLst>
                </a:custGeom>
                <a:noFill/>
                <a:ln w="31750">
                  <a:solidFill>
                    <a:srgbClr val="AD6792"/>
                  </a:solidFill>
                  <a:round/>
                  <a:headEnd/>
                  <a:tailEnd/>
                </a:ln>
              </p:spPr>
              <p:txBody>
                <a:bodyPr wrap="none" anchor="ctr">
                  <a:prstTxWarp prst="textNoShape">
                    <a:avLst/>
                  </a:prstTxWarp>
                </a:bodyPr>
                <a:lstStyle/>
                <a:p>
                  <a:endParaRPr lang="ja-JP" altLang="en-US"/>
                </a:p>
              </p:txBody>
            </p:sp>
          </p:grpSp>
          <p:sp>
            <p:nvSpPr>
              <p:cNvPr id="298" name="AutoShape 43"/>
              <p:cNvSpPr>
                <a:spLocks noChangeArrowheads="1"/>
              </p:cNvSpPr>
              <p:nvPr/>
            </p:nvSpPr>
            <p:spPr bwMode="auto">
              <a:xfrm rot="14284174">
                <a:off x="4361244" y="4942939"/>
                <a:ext cx="400047" cy="146244"/>
              </a:xfrm>
              <a:prstGeom prst="flowChartOnlineStorage">
                <a:avLst/>
              </a:prstGeom>
              <a:gradFill rotWithShape="0">
                <a:gsLst>
                  <a:gs pos="0">
                    <a:schemeClr val="bg2">
                      <a:gamma/>
                      <a:shade val="13725"/>
                      <a:invGamma/>
                    </a:schemeClr>
                  </a:gs>
                  <a:gs pos="50000">
                    <a:schemeClr val="bg2"/>
                  </a:gs>
                  <a:gs pos="100000">
                    <a:schemeClr val="bg2">
                      <a:gamma/>
                      <a:shade val="13725"/>
                      <a:invGamma/>
                    </a:schemeClr>
                  </a:gs>
                </a:gsLst>
                <a:lin ang="0" scaled="1"/>
              </a:gradFill>
              <a:ln w="9525">
                <a:solidFill>
                  <a:schemeClr val="tx1"/>
                </a:solidFill>
                <a:miter lim="800000"/>
                <a:headEnd/>
                <a:tailEnd/>
              </a:ln>
              <a:scene3d>
                <a:camera prst="orthographicFront"/>
                <a:lightRig rig="threePt" dir="t"/>
              </a:scene3d>
              <a:sp3d>
                <a:bevelT prst="angle"/>
                <a:bevelB prst="angle"/>
              </a:sp3d>
            </p:spPr>
            <p:txBody>
              <a:bodyPr wrap="none" anchor="ctr">
                <a:prstTxWarp prst="textNoShape">
                  <a:avLst/>
                </a:prstTxWarp>
              </a:bodyPr>
              <a:lstStyle/>
              <a:p>
                <a:pPr>
                  <a:defRPr/>
                </a:pPr>
                <a:endParaRPr lang="ja-JP" altLang="en-US"/>
              </a:p>
            </p:txBody>
          </p:sp>
        </p:grpSp>
        <p:grpSp>
          <p:nvGrpSpPr>
            <p:cNvPr id="299" name="Group 44"/>
            <p:cNvGrpSpPr>
              <a:grpSpLocks/>
            </p:cNvGrpSpPr>
            <p:nvPr/>
          </p:nvGrpSpPr>
          <p:grpSpPr bwMode="auto">
            <a:xfrm>
              <a:off x="6140596" y="5106476"/>
              <a:ext cx="469867" cy="467979"/>
              <a:chOff x="3242" y="1358"/>
              <a:chExt cx="498" cy="496"/>
            </a:xfrm>
          </p:grpSpPr>
          <p:sp>
            <p:nvSpPr>
              <p:cNvPr id="371" name="AutoShape 45"/>
              <p:cNvSpPr>
                <a:spLocks noChangeAspect="1" noChangeArrowheads="1"/>
              </p:cNvSpPr>
              <p:nvPr/>
            </p:nvSpPr>
            <p:spPr bwMode="auto">
              <a:xfrm>
                <a:off x="3242" y="1358"/>
                <a:ext cx="498" cy="496"/>
              </a:xfrm>
              <a:prstGeom prst="octagon">
                <a:avLst>
                  <a:gd name="adj" fmla="val 29287"/>
                </a:avLst>
              </a:prstGeom>
              <a:solidFill>
                <a:srgbClr val="AA6F96">
                  <a:alpha val="38039"/>
                </a:srgbClr>
              </a:solidFill>
              <a:ln w="22225">
                <a:solidFill>
                  <a:schemeClr val="bg1"/>
                </a:solidFill>
                <a:miter lim="800000"/>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grpSp>
            <p:nvGrpSpPr>
              <p:cNvPr id="372" name="Group 46"/>
              <p:cNvGrpSpPr>
                <a:grpSpLocks/>
              </p:cNvGrpSpPr>
              <p:nvPr/>
            </p:nvGrpSpPr>
            <p:grpSpPr bwMode="auto">
              <a:xfrm>
                <a:off x="3312" y="1445"/>
                <a:ext cx="361" cy="224"/>
                <a:chOff x="3658" y="3243"/>
                <a:chExt cx="497" cy="295"/>
              </a:xfrm>
            </p:grpSpPr>
            <p:sp>
              <p:nvSpPr>
                <p:cNvPr id="373" name="Freeform 47"/>
                <p:cNvSpPr>
                  <a:spLocks/>
                </p:cNvSpPr>
                <p:nvPr/>
              </p:nvSpPr>
              <p:spPr bwMode="auto">
                <a:xfrm>
                  <a:off x="3925" y="3243"/>
                  <a:ext cx="224" cy="295"/>
                </a:xfrm>
                <a:custGeom>
                  <a:avLst/>
                  <a:gdLst>
                    <a:gd name="T0" fmla="*/ 15 w 224"/>
                    <a:gd name="T1" fmla="*/ 0 h 295"/>
                    <a:gd name="T2" fmla="*/ 20 w 224"/>
                    <a:gd name="T3" fmla="*/ 229 h 295"/>
                    <a:gd name="T4" fmla="*/ 132 w 224"/>
                    <a:gd name="T5" fmla="*/ 92 h 295"/>
                    <a:gd name="T6" fmla="*/ 224 w 224"/>
                    <a:gd name="T7" fmla="*/ 295 h 295"/>
                    <a:gd name="T8" fmla="*/ 0 60000 65536"/>
                    <a:gd name="T9" fmla="*/ 0 60000 65536"/>
                    <a:gd name="T10" fmla="*/ 0 60000 65536"/>
                    <a:gd name="T11" fmla="*/ 0 60000 65536"/>
                    <a:gd name="T12" fmla="*/ 0 w 224"/>
                    <a:gd name="T13" fmla="*/ 0 h 295"/>
                    <a:gd name="T14" fmla="*/ 224 w 224"/>
                    <a:gd name="T15" fmla="*/ 295 h 295"/>
                  </a:gdLst>
                  <a:ahLst/>
                  <a:cxnLst>
                    <a:cxn ang="T8">
                      <a:pos x="T0" y="T1"/>
                    </a:cxn>
                    <a:cxn ang="T9">
                      <a:pos x="T2" y="T3"/>
                    </a:cxn>
                    <a:cxn ang="T10">
                      <a:pos x="T4" y="T5"/>
                    </a:cxn>
                    <a:cxn ang="T11">
                      <a:pos x="T6" y="T7"/>
                    </a:cxn>
                  </a:cxnLst>
                  <a:rect l="T12" t="T13" r="T14" b="T15"/>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74" name="Freeform 48"/>
                <p:cNvSpPr>
                  <a:spLocks/>
                </p:cNvSpPr>
                <p:nvPr/>
              </p:nvSpPr>
              <p:spPr bwMode="auto">
                <a:xfrm flipH="1">
                  <a:off x="3680" y="3243"/>
                  <a:ext cx="224" cy="295"/>
                </a:xfrm>
                <a:custGeom>
                  <a:avLst/>
                  <a:gdLst>
                    <a:gd name="T0" fmla="*/ 15 w 224"/>
                    <a:gd name="T1" fmla="*/ 0 h 295"/>
                    <a:gd name="T2" fmla="*/ 20 w 224"/>
                    <a:gd name="T3" fmla="*/ 229 h 295"/>
                    <a:gd name="T4" fmla="*/ 132 w 224"/>
                    <a:gd name="T5" fmla="*/ 92 h 295"/>
                    <a:gd name="T6" fmla="*/ 224 w 224"/>
                    <a:gd name="T7" fmla="*/ 295 h 295"/>
                    <a:gd name="T8" fmla="*/ 0 60000 65536"/>
                    <a:gd name="T9" fmla="*/ 0 60000 65536"/>
                    <a:gd name="T10" fmla="*/ 0 60000 65536"/>
                    <a:gd name="T11" fmla="*/ 0 60000 65536"/>
                    <a:gd name="T12" fmla="*/ 0 w 224"/>
                    <a:gd name="T13" fmla="*/ 0 h 295"/>
                    <a:gd name="T14" fmla="*/ 224 w 224"/>
                    <a:gd name="T15" fmla="*/ 295 h 295"/>
                  </a:gdLst>
                  <a:ahLst/>
                  <a:cxnLst>
                    <a:cxn ang="T8">
                      <a:pos x="T0" y="T1"/>
                    </a:cxn>
                    <a:cxn ang="T9">
                      <a:pos x="T2" y="T3"/>
                    </a:cxn>
                    <a:cxn ang="T10">
                      <a:pos x="T4" y="T5"/>
                    </a:cxn>
                    <a:cxn ang="T11">
                      <a:pos x="T6" y="T7"/>
                    </a:cxn>
                  </a:cxnLst>
                  <a:rect l="T12" t="T13" r="T14" b="T15"/>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75" name="Rectangle 49"/>
                <p:cNvSpPr>
                  <a:spLocks noChangeArrowheads="1"/>
                </p:cNvSpPr>
                <p:nvPr/>
              </p:nvSpPr>
              <p:spPr bwMode="auto">
                <a:xfrm rot="4341796">
                  <a:off x="4008" y="3386"/>
                  <a:ext cx="200"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defRPr/>
                  </a:pPr>
                  <a:r>
                    <a:rPr lang="en-US" altLang="ja-JP" sz="1400" b="1" dirty="0">
                      <a:solidFill>
                        <a:srgbClr val="7DFF1E"/>
                      </a:solidFill>
                    </a:rPr>
                    <a:t>GFP</a:t>
                  </a:r>
                </a:p>
              </p:txBody>
            </p:sp>
            <p:sp>
              <p:nvSpPr>
                <p:cNvPr id="376" name="Rectangle 50"/>
                <p:cNvSpPr>
                  <a:spLocks noChangeArrowheads="1"/>
                </p:cNvSpPr>
                <p:nvPr/>
              </p:nvSpPr>
              <p:spPr bwMode="auto">
                <a:xfrm rot="17258204" flipH="1">
                  <a:off x="3605" y="3386"/>
                  <a:ext cx="200"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defRPr/>
                  </a:pPr>
                  <a:r>
                    <a:rPr lang="en-US" altLang="ja-JP" sz="1400" b="1" dirty="0">
                      <a:solidFill>
                        <a:srgbClr val="7DFF1E"/>
                      </a:solidFill>
                    </a:rPr>
                    <a:t>GFP</a:t>
                  </a:r>
                </a:p>
              </p:txBody>
            </p:sp>
          </p:grpSp>
        </p:grpSp>
        <p:sp>
          <p:nvSpPr>
            <p:cNvPr id="300" name="Line 51"/>
            <p:cNvSpPr>
              <a:spLocks noChangeShapeType="1"/>
            </p:cNvSpPr>
            <p:nvPr/>
          </p:nvSpPr>
          <p:spPr bwMode="auto">
            <a:xfrm>
              <a:off x="5817364" y="5201503"/>
              <a:ext cx="289658" cy="49062"/>
            </a:xfrm>
            <a:prstGeom prst="line">
              <a:avLst/>
            </a:prstGeom>
            <a:noFill/>
            <a:ln w="63500">
              <a:solidFill>
                <a:srgbClr val="CCFFCC"/>
              </a:solidFill>
              <a:round/>
              <a:headEnd/>
              <a:tailEnd type="triangle" w="med" len="med"/>
            </a:ln>
          </p:spPr>
          <p:txBody>
            <a:bodyPr wrap="none" anchor="ctr">
              <a:prstTxWarp prst="textNoShape">
                <a:avLst/>
              </a:prstTxWarp>
            </a:bodyPr>
            <a:lstStyle/>
            <a:p>
              <a:endParaRPr lang="ja-JP" altLang="en-US"/>
            </a:p>
          </p:txBody>
        </p:sp>
        <p:sp>
          <p:nvSpPr>
            <p:cNvPr id="311" name="Rectangle 53"/>
            <p:cNvSpPr>
              <a:spLocks noChangeArrowheads="1"/>
            </p:cNvSpPr>
            <p:nvPr/>
          </p:nvSpPr>
          <p:spPr bwMode="auto">
            <a:xfrm>
              <a:off x="6929003" y="4413637"/>
              <a:ext cx="246256" cy="98125"/>
            </a:xfrm>
            <a:prstGeom prst="rect">
              <a:avLst/>
            </a:prstGeom>
            <a:solidFill>
              <a:srgbClr val="AD6792"/>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200" b="1"/>
                <a:t>LTR</a:t>
              </a:r>
              <a:endParaRPr lang="en-US" altLang="ja-JP"/>
            </a:p>
          </p:txBody>
        </p:sp>
        <p:sp>
          <p:nvSpPr>
            <p:cNvPr id="312" name="Rectangle 54"/>
            <p:cNvSpPr>
              <a:spLocks noChangeArrowheads="1"/>
            </p:cNvSpPr>
            <p:nvPr/>
          </p:nvSpPr>
          <p:spPr bwMode="auto">
            <a:xfrm>
              <a:off x="7905534" y="4413637"/>
              <a:ext cx="246256" cy="98125"/>
            </a:xfrm>
            <a:prstGeom prst="rect">
              <a:avLst/>
            </a:prstGeom>
            <a:solidFill>
              <a:srgbClr val="AD6792"/>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200" b="1" dirty="0"/>
                <a:t>LTR</a:t>
              </a:r>
              <a:endParaRPr lang="en-US" altLang="ja-JP" dirty="0"/>
            </a:p>
          </p:txBody>
        </p:sp>
        <p:sp>
          <p:nvSpPr>
            <p:cNvPr id="313" name="AutoShape 56"/>
            <p:cNvSpPr>
              <a:spLocks noChangeArrowheads="1"/>
            </p:cNvSpPr>
            <p:nvPr/>
          </p:nvSpPr>
          <p:spPr bwMode="auto">
            <a:xfrm>
              <a:off x="7479068" y="4405146"/>
              <a:ext cx="400048" cy="103786"/>
            </a:xfrm>
            <a:prstGeom prst="homePlate">
              <a:avLst>
                <a:gd name="adj" fmla="val 78179"/>
              </a:avLst>
            </a:prstGeom>
            <a:solidFill>
              <a:srgbClr val="60AE35"/>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dirty="0" err="1">
                  <a:solidFill>
                    <a:srgbClr val="B3FF18"/>
                  </a:solidFill>
                </a:rPr>
                <a:t>gfp</a:t>
              </a:r>
              <a:endParaRPr lang="en-US" altLang="ja-JP" dirty="0">
                <a:solidFill>
                  <a:srgbClr val="B3FF18"/>
                </a:solidFill>
              </a:endParaRPr>
            </a:p>
          </p:txBody>
        </p:sp>
        <p:sp>
          <p:nvSpPr>
            <p:cNvPr id="314" name="AutoShape 58"/>
            <p:cNvSpPr>
              <a:spLocks noChangeArrowheads="1"/>
            </p:cNvSpPr>
            <p:nvPr/>
          </p:nvSpPr>
          <p:spPr bwMode="auto">
            <a:xfrm>
              <a:off x="7192242" y="4409863"/>
              <a:ext cx="262295" cy="103786"/>
            </a:xfrm>
            <a:prstGeom prst="chevron">
              <a:avLst>
                <a:gd name="adj" fmla="val 10004"/>
              </a:avLst>
            </a:prstGeom>
            <a:solidFill>
              <a:schemeClr val="accent1"/>
            </a:soli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a:t>hyg</a:t>
              </a:r>
              <a:r>
                <a:rPr lang="en-US" altLang="ja-JP" sz="1400" b="1" baseline="30000"/>
                <a:t>r</a:t>
              </a:r>
              <a:endParaRPr lang="en-US" altLang="ja-JP"/>
            </a:p>
          </p:txBody>
        </p:sp>
        <p:sp>
          <p:nvSpPr>
            <p:cNvPr id="316" name="Line 63"/>
            <p:cNvSpPr>
              <a:spLocks noChangeShapeType="1"/>
            </p:cNvSpPr>
            <p:nvPr/>
          </p:nvSpPr>
          <p:spPr bwMode="auto">
            <a:xfrm>
              <a:off x="7542284" y="3986229"/>
              <a:ext cx="0" cy="21700"/>
            </a:xfrm>
            <a:prstGeom prst="line">
              <a:avLst/>
            </a:prstGeom>
            <a:noFill/>
            <a:ln w="9525">
              <a:solidFill>
                <a:schemeClr val="tx1"/>
              </a:solidFill>
              <a:round/>
              <a:headEnd/>
              <a:tailEnd/>
            </a:ln>
          </p:spPr>
          <p:txBody>
            <a:bodyPr wrap="none" anchor="ctr">
              <a:prstTxWarp prst="textNoShape">
                <a:avLst/>
              </a:prstTxWarp>
            </a:bodyPr>
            <a:lstStyle/>
            <a:p>
              <a:endParaRPr lang="ja-JP" altLang="en-US"/>
            </a:p>
          </p:txBody>
        </p:sp>
        <p:cxnSp>
          <p:nvCxnSpPr>
            <p:cNvPr id="317" name="AutoShape 64"/>
            <p:cNvCxnSpPr>
              <a:cxnSpLocks noChangeShapeType="1"/>
              <a:stCxn id="311" idx="1"/>
            </p:cNvCxnSpPr>
            <p:nvPr/>
          </p:nvCxnSpPr>
          <p:spPr bwMode="auto">
            <a:xfrm rot="10800000" flipH="1">
              <a:off x="6929003" y="4121150"/>
              <a:ext cx="603846" cy="341550"/>
            </a:xfrm>
            <a:prstGeom prst="straightConnector1">
              <a:avLst/>
            </a:prstGeom>
            <a:noFill/>
            <a:ln w="19050" cap="rnd">
              <a:solidFill>
                <a:srgbClr val="AD6792"/>
              </a:solidFill>
              <a:prstDash val="sysDot"/>
              <a:round/>
              <a:headEnd/>
              <a:tailEnd/>
            </a:ln>
          </p:spPr>
        </p:cxnSp>
        <p:cxnSp>
          <p:nvCxnSpPr>
            <p:cNvPr id="318" name="AutoShape 65"/>
            <p:cNvCxnSpPr>
              <a:cxnSpLocks noChangeShapeType="1"/>
              <a:stCxn id="312" idx="3"/>
            </p:cNvCxnSpPr>
            <p:nvPr/>
          </p:nvCxnSpPr>
          <p:spPr bwMode="auto">
            <a:xfrm flipH="1" flipV="1">
              <a:off x="7532849" y="4121150"/>
              <a:ext cx="618942" cy="341550"/>
            </a:xfrm>
            <a:prstGeom prst="straightConnector1">
              <a:avLst/>
            </a:prstGeom>
            <a:noFill/>
            <a:ln w="19050" cap="rnd">
              <a:solidFill>
                <a:srgbClr val="AD6792"/>
              </a:solidFill>
              <a:prstDash val="sysDot"/>
              <a:round/>
              <a:headEnd/>
              <a:tailEnd/>
            </a:ln>
          </p:spPr>
        </p:cxnSp>
        <p:sp>
          <p:nvSpPr>
            <p:cNvPr id="319" name="Text Box 66"/>
            <p:cNvSpPr txBox="1">
              <a:spLocks noChangeArrowheads="1"/>
            </p:cNvSpPr>
            <p:nvPr/>
          </p:nvSpPr>
          <p:spPr bwMode="auto">
            <a:xfrm>
              <a:off x="7230926" y="3646566"/>
              <a:ext cx="888209" cy="276999"/>
            </a:xfrm>
            <a:prstGeom prst="rect">
              <a:avLst/>
            </a:prstGeom>
            <a:noFill/>
            <a:ln w="9525">
              <a:noFill/>
              <a:miter lim="800000"/>
              <a:headEnd/>
              <a:tailEnd/>
            </a:ln>
          </p:spPr>
          <p:txBody>
            <a:bodyPr wrap="none">
              <a:prstTxWarp prst="textNoShape">
                <a:avLst/>
              </a:prstTxWarp>
              <a:spAutoFit/>
            </a:bodyPr>
            <a:lstStyle/>
            <a:p>
              <a:r>
                <a:rPr lang="en-US" altLang="ja-JP" sz="1200" b="1" dirty="0" smtClean="0">
                  <a:solidFill>
                    <a:schemeClr val="accent1"/>
                  </a:solidFill>
                </a:rPr>
                <a:t>integration</a:t>
              </a:r>
              <a:endParaRPr lang="ja-JP" altLang="en-US" sz="1200" b="1" dirty="0">
                <a:solidFill>
                  <a:schemeClr val="accent1"/>
                </a:solidFill>
              </a:endParaRPr>
            </a:p>
          </p:txBody>
        </p:sp>
        <p:grpSp>
          <p:nvGrpSpPr>
            <p:cNvPr id="320" name="Group 81"/>
            <p:cNvGrpSpPr>
              <a:grpSpLocks/>
            </p:cNvGrpSpPr>
            <p:nvPr/>
          </p:nvGrpSpPr>
          <p:grpSpPr bwMode="auto">
            <a:xfrm>
              <a:off x="6223361" y="3708838"/>
              <a:ext cx="2841168" cy="1305815"/>
              <a:chOff x="2619" y="1057"/>
              <a:chExt cx="3121" cy="1384"/>
            </a:xfrm>
            <a:effectLst>
              <a:glow rad="25400">
                <a:schemeClr val="accent2">
                  <a:alpha val="84000"/>
                </a:schemeClr>
              </a:glow>
            </a:effectLst>
          </p:grpSpPr>
          <p:sp>
            <p:nvSpPr>
              <p:cNvPr id="369" name="Freeform 67"/>
              <p:cNvSpPr>
                <a:spLocks/>
              </p:cNvSpPr>
              <p:nvPr/>
            </p:nvSpPr>
            <p:spPr bwMode="auto">
              <a:xfrm flipV="1">
                <a:off x="2643" y="1057"/>
                <a:ext cx="3079" cy="1359"/>
              </a:xfrm>
              <a:custGeom>
                <a:avLst/>
                <a:gdLst>
                  <a:gd name="T0" fmla="*/ 0 w 3079"/>
                  <a:gd name="T1" fmla="*/ 1359 h 1359"/>
                  <a:gd name="T2" fmla="*/ 238 w 3079"/>
                  <a:gd name="T3" fmla="*/ 709 h 1359"/>
                  <a:gd name="T4" fmla="*/ 621 w 3079"/>
                  <a:gd name="T5" fmla="*/ 350 h 1359"/>
                  <a:gd name="T6" fmla="*/ 858 w 3079"/>
                  <a:gd name="T7" fmla="*/ 54 h 1359"/>
                  <a:gd name="T8" fmla="*/ 1566 w 3079"/>
                  <a:gd name="T9" fmla="*/ 89 h 1359"/>
                  <a:gd name="T10" fmla="*/ 2325 w 3079"/>
                  <a:gd name="T11" fmla="*/ 89 h 1359"/>
                  <a:gd name="T12" fmla="*/ 2934 w 3079"/>
                  <a:gd name="T13" fmla="*/ 623 h 1359"/>
                  <a:gd name="T14" fmla="*/ 3079 w 3079"/>
                  <a:gd name="T15" fmla="*/ 1057 h 1359"/>
                  <a:gd name="T16" fmla="*/ 0 60000 65536"/>
                  <a:gd name="T17" fmla="*/ 0 60000 65536"/>
                  <a:gd name="T18" fmla="*/ 0 60000 65536"/>
                  <a:gd name="T19" fmla="*/ 0 60000 65536"/>
                  <a:gd name="T20" fmla="*/ 0 60000 65536"/>
                  <a:gd name="T21" fmla="*/ 0 60000 65536"/>
                  <a:gd name="T22" fmla="*/ 0 60000 65536"/>
                  <a:gd name="T23" fmla="*/ 0 60000 65536"/>
                  <a:gd name="T24" fmla="*/ 0 w 3079"/>
                  <a:gd name="T25" fmla="*/ 0 h 1359"/>
                  <a:gd name="T26" fmla="*/ 3079 w 3079"/>
                  <a:gd name="T27" fmla="*/ 1359 h 1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9" h="1359">
                    <a:moveTo>
                      <a:pt x="0" y="1359"/>
                    </a:moveTo>
                    <a:cubicBezTo>
                      <a:pt x="67" y="1118"/>
                      <a:pt x="135" y="877"/>
                      <a:pt x="238" y="709"/>
                    </a:cubicBezTo>
                    <a:cubicBezTo>
                      <a:pt x="341" y="541"/>
                      <a:pt x="518" y="459"/>
                      <a:pt x="621" y="350"/>
                    </a:cubicBezTo>
                    <a:cubicBezTo>
                      <a:pt x="724" y="241"/>
                      <a:pt x="701" y="98"/>
                      <a:pt x="858" y="54"/>
                    </a:cubicBezTo>
                    <a:cubicBezTo>
                      <a:pt x="1015" y="10"/>
                      <a:pt x="1322" y="83"/>
                      <a:pt x="1566" y="89"/>
                    </a:cubicBezTo>
                    <a:cubicBezTo>
                      <a:pt x="1810" y="95"/>
                      <a:pt x="2097" y="0"/>
                      <a:pt x="2325" y="89"/>
                    </a:cubicBezTo>
                    <a:cubicBezTo>
                      <a:pt x="2553" y="178"/>
                      <a:pt x="2808" y="462"/>
                      <a:pt x="2934" y="623"/>
                    </a:cubicBezTo>
                    <a:cubicBezTo>
                      <a:pt x="3060" y="784"/>
                      <a:pt x="3069" y="920"/>
                      <a:pt x="3079" y="1057"/>
                    </a:cubicBezTo>
                  </a:path>
                </a:pathLst>
              </a:custGeom>
              <a:noFill/>
              <a:ln w="25400">
                <a:solidFill>
                  <a:schemeClr val="accent1"/>
                </a:solidFill>
                <a:prstDash val="lgDashDotDot"/>
                <a:round/>
                <a:headEnd/>
                <a:tailEnd/>
              </a:ln>
              <a:scene3d>
                <a:camera prst="orthographicFront"/>
                <a:lightRig rig="threePt" dir="t"/>
              </a:scene3d>
              <a:sp3d>
                <a:bevelT w="165100" prst="coolSlant"/>
                <a:bevelB/>
              </a:sp3d>
            </p:spPr>
            <p:txBody>
              <a:bodyPr rot="10800000" wrap="none" anchor="ctr">
                <a:prstTxWarp prst="textNoShape">
                  <a:avLst/>
                </a:prstTxWarp>
              </a:bodyPr>
              <a:lstStyle/>
              <a:p>
                <a:endParaRPr lang="ja-JP" altLang="en-US"/>
              </a:p>
            </p:txBody>
          </p:sp>
          <p:sp>
            <p:nvSpPr>
              <p:cNvPr id="368" name="Freeform 73"/>
              <p:cNvSpPr>
                <a:spLocks/>
              </p:cNvSpPr>
              <p:nvPr/>
            </p:nvSpPr>
            <p:spPr bwMode="auto">
              <a:xfrm flipV="1">
                <a:off x="2619" y="1082"/>
                <a:ext cx="3121" cy="1359"/>
              </a:xfrm>
              <a:custGeom>
                <a:avLst/>
                <a:gdLst>
                  <a:gd name="T0" fmla="*/ 0 w 3079"/>
                  <a:gd name="T1" fmla="*/ 1359 h 1359"/>
                  <a:gd name="T2" fmla="*/ 235 w 3079"/>
                  <a:gd name="T3" fmla="*/ 709 h 1359"/>
                  <a:gd name="T4" fmla="*/ 612 w 3079"/>
                  <a:gd name="T5" fmla="*/ 350 h 1359"/>
                  <a:gd name="T6" fmla="*/ 843 w 3079"/>
                  <a:gd name="T7" fmla="*/ 54 h 1359"/>
                  <a:gd name="T8" fmla="*/ 1539 w 3079"/>
                  <a:gd name="T9" fmla="*/ 89 h 1359"/>
                  <a:gd name="T10" fmla="*/ 2286 w 3079"/>
                  <a:gd name="T11" fmla="*/ 89 h 1359"/>
                  <a:gd name="T12" fmla="*/ 2886 w 3079"/>
                  <a:gd name="T13" fmla="*/ 623 h 1359"/>
                  <a:gd name="T14" fmla="*/ 3028 w 3079"/>
                  <a:gd name="T15" fmla="*/ 1057 h 1359"/>
                  <a:gd name="T16" fmla="*/ 0 60000 65536"/>
                  <a:gd name="T17" fmla="*/ 0 60000 65536"/>
                  <a:gd name="T18" fmla="*/ 0 60000 65536"/>
                  <a:gd name="T19" fmla="*/ 0 60000 65536"/>
                  <a:gd name="T20" fmla="*/ 0 60000 65536"/>
                  <a:gd name="T21" fmla="*/ 0 60000 65536"/>
                  <a:gd name="T22" fmla="*/ 0 60000 65536"/>
                  <a:gd name="T23" fmla="*/ 0 60000 65536"/>
                  <a:gd name="T24" fmla="*/ 0 w 3079"/>
                  <a:gd name="T25" fmla="*/ 0 h 1359"/>
                  <a:gd name="T26" fmla="*/ 3079 w 3079"/>
                  <a:gd name="T27" fmla="*/ 1359 h 1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79" h="1359">
                    <a:moveTo>
                      <a:pt x="0" y="1359"/>
                    </a:moveTo>
                    <a:cubicBezTo>
                      <a:pt x="67" y="1118"/>
                      <a:pt x="135" y="877"/>
                      <a:pt x="238" y="709"/>
                    </a:cubicBezTo>
                    <a:cubicBezTo>
                      <a:pt x="341" y="541"/>
                      <a:pt x="518" y="459"/>
                      <a:pt x="621" y="350"/>
                    </a:cubicBezTo>
                    <a:cubicBezTo>
                      <a:pt x="724" y="241"/>
                      <a:pt x="701" y="98"/>
                      <a:pt x="858" y="54"/>
                    </a:cubicBezTo>
                    <a:cubicBezTo>
                      <a:pt x="1015" y="10"/>
                      <a:pt x="1322" y="83"/>
                      <a:pt x="1566" y="89"/>
                    </a:cubicBezTo>
                    <a:cubicBezTo>
                      <a:pt x="1810" y="95"/>
                      <a:pt x="2097" y="0"/>
                      <a:pt x="2325" y="89"/>
                    </a:cubicBezTo>
                    <a:cubicBezTo>
                      <a:pt x="2553" y="178"/>
                      <a:pt x="2808" y="462"/>
                      <a:pt x="2934" y="623"/>
                    </a:cubicBezTo>
                    <a:cubicBezTo>
                      <a:pt x="3060" y="784"/>
                      <a:pt x="3069" y="920"/>
                      <a:pt x="3079" y="1057"/>
                    </a:cubicBezTo>
                  </a:path>
                </a:pathLst>
              </a:custGeom>
              <a:noFill/>
              <a:ln w="25400">
                <a:solidFill>
                  <a:schemeClr val="accent1"/>
                </a:solidFill>
                <a:prstDash val="lgDashDotDot"/>
                <a:round/>
                <a:headEnd/>
                <a:tailEnd/>
              </a:ln>
              <a:scene3d>
                <a:camera prst="orthographicFront"/>
                <a:lightRig rig="threePt" dir="t"/>
              </a:scene3d>
              <a:sp3d>
                <a:bevelT w="165100" prst="coolSlant"/>
                <a:bevelB/>
              </a:sp3d>
            </p:spPr>
            <p:txBody>
              <a:bodyPr rot="10800000" wrap="none" anchor="ctr">
                <a:prstTxWarp prst="textNoShape">
                  <a:avLst/>
                </a:prstTxWarp>
              </a:bodyPr>
              <a:lstStyle/>
              <a:p>
                <a:endParaRPr lang="ja-JP" altLang="en-US"/>
              </a:p>
            </p:txBody>
          </p:sp>
        </p:grpSp>
        <p:sp>
          <p:nvSpPr>
            <p:cNvPr id="321" name="Text Box 74"/>
            <p:cNvSpPr txBox="1">
              <a:spLocks noChangeArrowheads="1"/>
            </p:cNvSpPr>
            <p:nvPr/>
          </p:nvSpPr>
          <p:spPr bwMode="auto">
            <a:xfrm>
              <a:off x="6545301" y="3672696"/>
              <a:ext cx="673457" cy="276999"/>
            </a:xfrm>
            <a:prstGeom prst="rect">
              <a:avLst/>
            </a:prstGeom>
            <a:noFill/>
            <a:ln w="9525">
              <a:noFill/>
              <a:miter lim="800000"/>
              <a:headEnd/>
              <a:tailEnd/>
            </a:ln>
          </p:spPr>
          <p:txBody>
            <a:bodyPr wrap="none">
              <a:prstTxWarp prst="textNoShape">
                <a:avLst/>
              </a:prstTxWarp>
              <a:spAutoFit/>
            </a:bodyPr>
            <a:lstStyle/>
            <a:p>
              <a:pPr algn="ctr"/>
              <a:r>
                <a:rPr lang="en-US" altLang="ja-JP" sz="1200" b="1" dirty="0" smtClean="0">
                  <a:solidFill>
                    <a:srgbClr val="3366FF"/>
                  </a:solidFill>
                </a:rPr>
                <a:t>nucleus</a:t>
              </a:r>
              <a:endParaRPr lang="ja-JP" altLang="en-US" sz="1200" b="1" dirty="0">
                <a:solidFill>
                  <a:srgbClr val="3366FF"/>
                </a:solidFill>
              </a:endParaRPr>
            </a:p>
          </p:txBody>
        </p:sp>
        <p:grpSp>
          <p:nvGrpSpPr>
            <p:cNvPr id="379" name="図形グループ 378"/>
            <p:cNvGrpSpPr/>
            <p:nvPr/>
          </p:nvGrpSpPr>
          <p:grpSpPr>
            <a:xfrm>
              <a:off x="4844326" y="5469212"/>
              <a:ext cx="1186934" cy="185871"/>
              <a:chOff x="3773909" y="5665133"/>
              <a:chExt cx="1186934" cy="185871"/>
            </a:xfrm>
          </p:grpSpPr>
          <p:sp>
            <p:nvSpPr>
              <p:cNvPr id="286" name="Line 77"/>
              <p:cNvSpPr>
                <a:spLocks noChangeShapeType="1"/>
              </p:cNvSpPr>
              <p:nvPr/>
            </p:nvSpPr>
            <p:spPr bwMode="auto">
              <a:xfrm>
                <a:off x="3773909" y="5758540"/>
                <a:ext cx="1186934" cy="0"/>
              </a:xfrm>
              <a:prstGeom prst="line">
                <a:avLst/>
              </a:prstGeom>
              <a:noFill/>
              <a:ln w="15875">
                <a:solidFill>
                  <a:srgbClr val="CCFFCC"/>
                </a:solidFill>
                <a:round/>
                <a:headEnd/>
                <a:tailEnd/>
              </a:ln>
            </p:spPr>
            <p:txBody>
              <a:bodyPr wrap="none" anchor="ctr">
                <a:prstTxWarp prst="textNoShape">
                  <a:avLst/>
                </a:prstTxWarp>
              </a:bodyPr>
              <a:lstStyle/>
              <a:p>
                <a:endParaRPr lang="ja-JP" altLang="en-US"/>
              </a:p>
            </p:txBody>
          </p:sp>
          <p:sp>
            <p:nvSpPr>
              <p:cNvPr id="322" name="Rectangle 76"/>
              <p:cNvSpPr>
                <a:spLocks noChangeArrowheads="1"/>
              </p:cNvSpPr>
              <p:nvPr/>
            </p:nvSpPr>
            <p:spPr bwMode="auto">
              <a:xfrm>
                <a:off x="3965441" y="5665133"/>
                <a:ext cx="733107" cy="185871"/>
              </a:xfrm>
              <a:prstGeom prst="rect">
                <a:avLst/>
              </a:prstGeom>
              <a:gradFill rotWithShape="0">
                <a:gsLst>
                  <a:gs pos="0">
                    <a:schemeClr val="bg2">
                      <a:gamma/>
                      <a:shade val="27451"/>
                      <a:invGamma/>
                    </a:schemeClr>
                  </a:gs>
                  <a:gs pos="50000">
                    <a:schemeClr val="bg2"/>
                  </a:gs>
                  <a:gs pos="100000">
                    <a:schemeClr val="bg2">
                      <a:gamma/>
                      <a:shade val="27451"/>
                      <a:invGamma/>
                    </a:schemeClr>
                  </a:gs>
                </a:gsLst>
                <a:lin ang="0" scaled="1"/>
              </a:gradFill>
              <a:ln w="9525">
                <a:noFill/>
                <a:miter lim="800000"/>
                <a:headEnd/>
                <a:tailEnd/>
              </a:ln>
              <a:scene3d>
                <a:camera prst="orthographicFront"/>
                <a:lightRig rig="threePt" dir="t"/>
              </a:scene3d>
              <a:sp3d>
                <a:bevelT w="165100" prst="coolSlant"/>
                <a:bevelB w="165100" prst="coolSlant"/>
              </a:sp3d>
            </p:spPr>
            <p:txBody>
              <a:bodyPr wrap="none" anchor="ctr">
                <a:prstTxWarp prst="textNoShape">
                  <a:avLst/>
                </a:prstTxWarp>
              </a:bodyPr>
              <a:lstStyle/>
              <a:p>
                <a:pPr algn="ctr">
                  <a:defRPr/>
                </a:pPr>
                <a:r>
                  <a:rPr lang="en-US" altLang="ja-JP" sz="2000" b="1" dirty="0" err="1">
                    <a:solidFill>
                      <a:srgbClr val="000000"/>
                    </a:solidFill>
                  </a:rPr>
                  <a:t>cDNA</a:t>
                </a:r>
                <a:endParaRPr lang="en-US" altLang="ja-JP" dirty="0">
                  <a:solidFill>
                    <a:srgbClr val="000000"/>
                  </a:solidFill>
                </a:endParaRPr>
              </a:p>
            </p:txBody>
          </p:sp>
        </p:grpSp>
        <p:sp>
          <p:nvSpPr>
            <p:cNvPr id="323" name="Line 79"/>
            <p:cNvSpPr>
              <a:spLocks noChangeShapeType="1"/>
            </p:cNvSpPr>
            <p:nvPr/>
          </p:nvSpPr>
          <p:spPr bwMode="auto">
            <a:xfrm flipV="1">
              <a:off x="5469088" y="5135216"/>
              <a:ext cx="234934" cy="432126"/>
            </a:xfrm>
            <a:prstGeom prst="line">
              <a:avLst/>
            </a:prstGeom>
            <a:noFill/>
            <a:ln w="9525">
              <a:solidFill>
                <a:srgbClr val="CCFFCC"/>
              </a:solidFill>
              <a:prstDash val="sysDot"/>
              <a:round/>
              <a:headEnd/>
              <a:tailEnd type="triangle" w="med" len="med"/>
            </a:ln>
          </p:spPr>
          <p:txBody>
            <a:bodyPr wrap="none" anchor="ctr">
              <a:prstTxWarp prst="textNoShape">
                <a:avLst/>
              </a:prstTxWarp>
            </a:bodyPr>
            <a:lstStyle/>
            <a:p>
              <a:endParaRPr lang="ja-JP" altLang="en-US"/>
            </a:p>
          </p:txBody>
        </p:sp>
        <p:pic>
          <p:nvPicPr>
            <p:cNvPr id="324" name="Picture 80"/>
            <p:cNvPicPr>
              <a:picLocks noChangeAspect="1" noChangeArrowheads="1"/>
            </p:cNvPicPr>
            <p:nvPr/>
          </p:nvPicPr>
          <p:blipFill>
            <a:blip r:embed="rId3">
              <a:lum bright="-10000" contrast="20000"/>
            </a:blip>
            <a:srcRect/>
            <a:stretch>
              <a:fillRect/>
            </a:stretch>
          </p:blipFill>
          <p:spPr bwMode="auto">
            <a:xfrm>
              <a:off x="7461622" y="4813048"/>
              <a:ext cx="1287889" cy="1266186"/>
            </a:xfrm>
            <a:prstGeom prst="rect">
              <a:avLst/>
            </a:prstGeom>
            <a:noFill/>
            <a:ln w="9525">
              <a:noFill/>
              <a:miter lim="800000"/>
              <a:headEnd/>
              <a:tailEnd/>
            </a:ln>
          </p:spPr>
        </p:pic>
        <p:sp>
          <p:nvSpPr>
            <p:cNvPr id="325" name="Text Box 81"/>
            <p:cNvSpPr txBox="1">
              <a:spLocks noChangeArrowheads="1"/>
            </p:cNvSpPr>
            <p:nvPr/>
          </p:nvSpPr>
          <p:spPr bwMode="auto">
            <a:xfrm>
              <a:off x="7476375" y="4605476"/>
              <a:ext cx="1316887" cy="276999"/>
            </a:xfrm>
            <a:prstGeom prst="rect">
              <a:avLst/>
            </a:prstGeom>
            <a:solidFill>
              <a:srgbClr val="000090"/>
            </a:solidFill>
            <a:ln>
              <a:noFill/>
              <a:headEnd/>
              <a:tailEnd/>
            </a:ln>
          </p:spPr>
          <p:style>
            <a:lnRef idx="2">
              <a:schemeClr val="dk1">
                <a:shade val="50000"/>
              </a:schemeClr>
            </a:lnRef>
            <a:fillRef idx="1">
              <a:schemeClr val="dk1"/>
            </a:fillRef>
            <a:effectRef idx="0">
              <a:schemeClr val="dk1"/>
            </a:effectRef>
            <a:fontRef idx="minor">
              <a:schemeClr val="lt1"/>
            </a:fontRef>
          </p:style>
          <p:txBody>
            <a:bodyPr wrap="none">
              <a:prstTxWarp prst="textNoShape">
                <a:avLst/>
              </a:prstTxWarp>
              <a:spAutoFit/>
            </a:bodyPr>
            <a:lstStyle/>
            <a:p>
              <a:pPr algn="ctr"/>
              <a:r>
                <a:rPr lang="en-US" altLang="ja-JP" sz="1200" b="1" dirty="0" err="1" smtClean="0">
                  <a:solidFill>
                    <a:srgbClr val="B3FF18"/>
                  </a:solidFill>
                </a:rPr>
                <a:t>Hyg</a:t>
              </a:r>
              <a:r>
                <a:rPr lang="en-US" altLang="ja-JP" sz="1200" b="1" dirty="0" smtClean="0">
                  <a:solidFill>
                    <a:srgbClr val="B3FF18"/>
                  </a:solidFill>
                </a:rPr>
                <a:t>-selected cells</a:t>
              </a:r>
              <a:endParaRPr lang="ja-JP" altLang="en-US" sz="1200" b="1" dirty="0">
                <a:solidFill>
                  <a:srgbClr val="B3FF18"/>
                </a:solidFill>
              </a:endParaRPr>
            </a:p>
          </p:txBody>
        </p:sp>
        <p:grpSp>
          <p:nvGrpSpPr>
            <p:cNvPr id="326" name="図形グループ 76"/>
            <p:cNvGrpSpPr>
              <a:grpSpLocks/>
            </p:cNvGrpSpPr>
            <p:nvPr/>
          </p:nvGrpSpPr>
          <p:grpSpPr bwMode="auto">
            <a:xfrm>
              <a:off x="7168652" y="3920183"/>
              <a:ext cx="1555845" cy="214176"/>
              <a:chOff x="5922963" y="2033588"/>
              <a:chExt cx="2617844" cy="360362"/>
            </a:xfrm>
          </p:grpSpPr>
          <p:sp>
            <p:nvSpPr>
              <p:cNvPr id="363" name="円/楕円 77"/>
              <p:cNvSpPr>
                <a:spLocks noChangeArrowheads="1"/>
              </p:cNvSpPr>
              <p:nvPr/>
            </p:nvSpPr>
            <p:spPr bwMode="auto">
              <a:xfrm>
                <a:off x="5922963" y="2055813"/>
                <a:ext cx="1225550" cy="315913"/>
              </a:xfrm>
              <a:prstGeom prst="ellipse">
                <a:avLst/>
              </a:prstGeom>
              <a:gradFill flip="none" rotWithShape="1">
                <a:gsLst>
                  <a:gs pos="29000">
                    <a:schemeClr val="accent1">
                      <a:alpha val="74000"/>
                    </a:schemeClr>
                  </a:gs>
                  <a:gs pos="100000">
                    <a:srgbClr val="FFFFFF"/>
                  </a:gs>
                </a:gsLst>
                <a:path path="circle">
                  <a:fillToRect l="100000" t="100000"/>
                </a:path>
                <a:tileRect r="-100000" b="-100000"/>
              </a:gradFill>
              <a:ln w="9525">
                <a:solidFill>
                  <a:schemeClr val="tx1"/>
                </a:solidFill>
                <a:round/>
                <a:headEnd/>
                <a:tailEnd/>
              </a:ln>
              <a:scene3d>
                <a:camera prst="orthographicFront"/>
                <a:lightRig rig="threePt" dir="t"/>
              </a:scene3d>
              <a:sp3d>
                <a:bevelT/>
                <a:bevelB/>
              </a:sp3d>
            </p:spPr>
            <p:txBody>
              <a:bodyPr>
                <a:prstTxWarp prst="textNoShape">
                  <a:avLst/>
                </a:prstTxWarp>
              </a:bodyPr>
              <a:lstStyle/>
              <a:p>
                <a:pPr>
                  <a:defRPr/>
                </a:pPr>
                <a:endParaRPr lang="ja-JP" altLang="en-US"/>
              </a:p>
            </p:txBody>
          </p:sp>
          <p:sp>
            <p:nvSpPr>
              <p:cNvPr id="364" name="円/楕円 78"/>
              <p:cNvSpPr>
                <a:spLocks noChangeArrowheads="1"/>
              </p:cNvSpPr>
              <p:nvPr/>
            </p:nvSpPr>
            <p:spPr bwMode="auto">
              <a:xfrm>
                <a:off x="7142220" y="2033588"/>
                <a:ext cx="1398587" cy="360362"/>
              </a:xfrm>
              <a:prstGeom prst="ellipse">
                <a:avLst/>
              </a:prstGeom>
              <a:gradFill rotWithShape="1">
                <a:gsLst>
                  <a:gs pos="0">
                    <a:schemeClr val="accent1"/>
                  </a:gs>
                  <a:gs pos="100000">
                    <a:srgbClr val="FFFFFF"/>
                  </a:gs>
                </a:gsLst>
                <a:lin ang="0" scaled="1"/>
              </a:gradFill>
              <a:ln w="9525">
                <a:solidFill>
                  <a:schemeClr val="tx1"/>
                </a:solidFill>
                <a:round/>
                <a:headEnd/>
                <a:tailEnd/>
              </a:ln>
              <a:scene3d>
                <a:camera prst="orthographicFront"/>
                <a:lightRig rig="threePt" dir="t"/>
              </a:scene3d>
              <a:sp3d>
                <a:bevelT/>
                <a:bevelB/>
              </a:sp3d>
            </p:spPr>
            <p:txBody>
              <a:bodyPr>
                <a:prstTxWarp prst="textNoShape">
                  <a:avLst/>
                </a:prstTxWarp>
              </a:bodyPr>
              <a:lstStyle/>
              <a:p>
                <a:endParaRPr lang="ja-JP" altLang="en-US"/>
              </a:p>
            </p:txBody>
          </p:sp>
        </p:grpSp>
        <p:sp>
          <p:nvSpPr>
            <p:cNvPr id="327" name="Line 80"/>
            <p:cNvSpPr>
              <a:spLocks noChangeShapeType="1"/>
            </p:cNvSpPr>
            <p:nvPr/>
          </p:nvSpPr>
          <p:spPr bwMode="auto">
            <a:xfrm>
              <a:off x="7526244" y="3936223"/>
              <a:ext cx="0" cy="180210"/>
            </a:xfrm>
            <a:prstGeom prst="line">
              <a:avLst/>
            </a:prstGeom>
            <a:noFill/>
            <a:ln w="31750">
              <a:solidFill>
                <a:schemeClr val="tx1"/>
              </a:solidFill>
              <a:round/>
              <a:headEnd/>
              <a:tailEnd/>
            </a:ln>
          </p:spPr>
          <p:txBody>
            <a:bodyPr wrap="none" anchor="ctr">
              <a:prstTxWarp prst="textNoShape">
                <a:avLst/>
              </a:prstTxWarp>
            </a:bodyPr>
            <a:lstStyle/>
            <a:p>
              <a:endParaRPr lang="ja-JP" altLang="en-US"/>
            </a:p>
          </p:txBody>
        </p:sp>
        <p:grpSp>
          <p:nvGrpSpPr>
            <p:cNvPr id="328" name="図形グループ 78"/>
            <p:cNvGrpSpPr>
              <a:grpSpLocks noChangeAspect="1"/>
            </p:cNvGrpSpPr>
            <p:nvPr/>
          </p:nvGrpSpPr>
          <p:grpSpPr>
            <a:xfrm>
              <a:off x="4705989" y="3836114"/>
              <a:ext cx="1083235" cy="1137968"/>
              <a:chOff x="3549570" y="4504848"/>
              <a:chExt cx="2062479" cy="2166688"/>
            </a:xfrm>
          </p:grpSpPr>
          <p:grpSp>
            <p:nvGrpSpPr>
              <p:cNvPr id="330" name="図形グループ 122"/>
              <p:cNvGrpSpPr/>
              <p:nvPr/>
            </p:nvGrpSpPr>
            <p:grpSpPr>
              <a:xfrm>
                <a:off x="3549570" y="4504848"/>
                <a:ext cx="2062479" cy="2166688"/>
                <a:chOff x="381000" y="3217863"/>
                <a:chExt cx="2576513" cy="2706687"/>
              </a:xfrm>
            </p:grpSpPr>
            <p:sp>
              <p:nvSpPr>
                <p:cNvPr id="338" name="Oval 5"/>
                <p:cNvSpPr>
                  <a:spLocks noChangeArrowheads="1"/>
                </p:cNvSpPr>
                <p:nvPr/>
              </p:nvSpPr>
              <p:spPr bwMode="auto">
                <a:xfrm>
                  <a:off x="776288" y="3629025"/>
                  <a:ext cx="1771650" cy="1941513"/>
                </a:xfrm>
                <a:prstGeom prst="ellipse">
                  <a:avLst/>
                </a:prstGeom>
                <a:gradFill rotWithShape="0">
                  <a:gsLst>
                    <a:gs pos="0">
                      <a:schemeClr val="accent1"/>
                    </a:gs>
                    <a:gs pos="100000">
                      <a:schemeClr val="accent1">
                        <a:gamma/>
                        <a:shade val="7843"/>
                        <a:invGamma/>
                      </a:schemeClr>
                    </a:gs>
                  </a:gsLst>
                  <a:path path="shape">
                    <a:fillToRect l="50000" t="50000" r="50000" b="50000"/>
                  </a:path>
                </a:gradFill>
                <a:ln w="25400">
                  <a:solidFill>
                    <a:srgbClr val="C600B0"/>
                  </a:solid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39" name="Oval 7"/>
                <p:cNvSpPr>
                  <a:spLocks noChangeArrowheads="1"/>
                </p:cNvSpPr>
                <p:nvPr/>
              </p:nvSpPr>
              <p:spPr bwMode="auto">
                <a:xfrm>
                  <a:off x="1543050" y="3217863"/>
                  <a:ext cx="249238" cy="547687"/>
                </a:xfrm>
                <a:prstGeom prst="ellipse">
                  <a:avLst/>
                </a:prstGeom>
                <a:gradFill rotWithShape="0">
                  <a:gsLst>
                    <a:gs pos="0">
                      <a:schemeClr val="hlink">
                        <a:gamma/>
                        <a:shade val="9804"/>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0" name="Oval 8"/>
                <p:cNvSpPr>
                  <a:spLocks noChangeArrowheads="1"/>
                </p:cNvSpPr>
                <p:nvPr/>
              </p:nvSpPr>
              <p:spPr bwMode="auto">
                <a:xfrm>
                  <a:off x="1525588" y="5376863"/>
                  <a:ext cx="249237" cy="547687"/>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1" name="Oval 9"/>
                <p:cNvSpPr>
                  <a:spLocks noChangeArrowheads="1"/>
                </p:cNvSpPr>
                <p:nvPr/>
              </p:nvSpPr>
              <p:spPr bwMode="auto">
                <a:xfrm rot="5400000">
                  <a:off x="2561431" y="4320382"/>
                  <a:ext cx="250825" cy="541338"/>
                </a:xfrm>
                <a:prstGeom prst="ellipse">
                  <a:avLst/>
                </a:prstGeom>
                <a:gradFill rotWithShape="0">
                  <a:gsLst>
                    <a:gs pos="0">
                      <a:schemeClr val="hlink">
                        <a:gamma/>
                        <a:shade val="17647"/>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2" name="Oval 10"/>
                <p:cNvSpPr>
                  <a:spLocks noChangeArrowheads="1"/>
                </p:cNvSpPr>
                <p:nvPr/>
              </p:nvSpPr>
              <p:spPr bwMode="auto">
                <a:xfrm rot="5400000">
                  <a:off x="527050" y="4298950"/>
                  <a:ext cx="250825" cy="542925"/>
                </a:xfrm>
                <a:prstGeom prst="ellipse">
                  <a:avLst/>
                </a:prstGeom>
                <a:gradFill rotWithShape="0">
                  <a:gsLst>
                    <a:gs pos="0">
                      <a:schemeClr val="hlink">
                        <a:gamma/>
                        <a:shade val="1176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3" name="Oval 11"/>
                <p:cNvSpPr>
                  <a:spLocks noChangeArrowheads="1"/>
                </p:cNvSpPr>
                <p:nvPr/>
              </p:nvSpPr>
              <p:spPr bwMode="auto">
                <a:xfrm rot="8100000">
                  <a:off x="812800" y="3575050"/>
                  <a:ext cx="247650" cy="547688"/>
                </a:xfrm>
                <a:prstGeom prst="ellipse">
                  <a:avLst/>
                </a:prstGeom>
                <a:gradFill rotWithShape="0">
                  <a:gsLst>
                    <a:gs pos="0">
                      <a:schemeClr val="hlink">
                        <a:gamma/>
                        <a:shade val="15686"/>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4" name="Oval 12"/>
                <p:cNvSpPr>
                  <a:spLocks noChangeArrowheads="1"/>
                </p:cNvSpPr>
                <p:nvPr/>
              </p:nvSpPr>
              <p:spPr bwMode="auto">
                <a:xfrm rot="8100000">
                  <a:off x="2279650" y="5060950"/>
                  <a:ext cx="250825" cy="550863"/>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5" name="Oval 13"/>
                <p:cNvSpPr>
                  <a:spLocks noChangeArrowheads="1"/>
                </p:cNvSpPr>
                <p:nvPr/>
              </p:nvSpPr>
              <p:spPr bwMode="auto">
                <a:xfrm rot="2867811">
                  <a:off x="2282031" y="3574257"/>
                  <a:ext cx="250825" cy="544512"/>
                </a:xfrm>
                <a:prstGeom prst="ellipse">
                  <a:avLst/>
                </a:prstGeom>
                <a:gradFill rotWithShape="0">
                  <a:gsLst>
                    <a:gs pos="0">
                      <a:schemeClr val="hlink">
                        <a:gamma/>
                        <a:shade val="22353"/>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6" name="Oval 14"/>
                <p:cNvSpPr>
                  <a:spLocks noChangeArrowheads="1"/>
                </p:cNvSpPr>
                <p:nvPr/>
              </p:nvSpPr>
              <p:spPr bwMode="auto">
                <a:xfrm rot="2700000">
                  <a:off x="793751" y="5037137"/>
                  <a:ext cx="252412" cy="544513"/>
                </a:xfrm>
                <a:prstGeom prst="ellipse">
                  <a:avLst/>
                </a:prstGeom>
                <a:gradFill rotWithShape="0">
                  <a:gsLst>
                    <a:gs pos="0">
                      <a:schemeClr val="hlink">
                        <a:gamma/>
                        <a:shade val="13725"/>
                        <a:invGamma/>
                      </a:schemeClr>
                    </a:gs>
                    <a:gs pos="100000">
                      <a:schemeClr val="hlink"/>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7" name="Oval 15"/>
                <p:cNvSpPr>
                  <a:spLocks noChangeArrowheads="1"/>
                </p:cNvSpPr>
                <p:nvPr/>
              </p:nvSpPr>
              <p:spPr bwMode="auto">
                <a:xfrm rot="2700000">
                  <a:off x="2050256" y="3601244"/>
                  <a:ext cx="249238"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48" name="Oval 16"/>
                <p:cNvSpPr>
                  <a:spLocks noChangeArrowheads="1"/>
                </p:cNvSpPr>
                <p:nvPr/>
              </p:nvSpPr>
              <p:spPr bwMode="auto">
                <a:xfrm rot="19050870" flipV="1">
                  <a:off x="1049338" y="3556000"/>
                  <a:ext cx="255587" cy="322263"/>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49" name="Oval 17"/>
                <p:cNvSpPr>
                  <a:spLocks noChangeArrowheads="1"/>
                </p:cNvSpPr>
                <p:nvPr/>
              </p:nvSpPr>
              <p:spPr bwMode="auto">
                <a:xfrm rot="18900000" flipV="1">
                  <a:off x="1279525" y="3479801"/>
                  <a:ext cx="250825" cy="241300"/>
                </a:xfrm>
                <a:prstGeom prst="ellipse">
                  <a:avLst/>
                </a:prstGeom>
                <a:gradFill rotWithShape="0">
                  <a:gsLst>
                    <a:gs pos="0">
                      <a:schemeClr val="accent1">
                        <a:gamma/>
                        <a:shade val="19608"/>
                        <a:invGamma/>
                      </a:schemeClr>
                    </a:gs>
                    <a:gs pos="100000">
                      <a:schemeClr val="accent1"/>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0" name="Oval 18"/>
                <p:cNvSpPr>
                  <a:spLocks noChangeArrowheads="1"/>
                </p:cNvSpPr>
                <p:nvPr/>
              </p:nvSpPr>
              <p:spPr bwMode="auto">
                <a:xfrm rot="19050870" flipV="1">
                  <a:off x="2057400" y="5314950"/>
                  <a:ext cx="254000" cy="322263"/>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1" name="Oval 19"/>
                <p:cNvSpPr>
                  <a:spLocks noChangeArrowheads="1"/>
                </p:cNvSpPr>
                <p:nvPr/>
              </p:nvSpPr>
              <p:spPr bwMode="auto">
                <a:xfrm rot="1681845" flipV="1">
                  <a:off x="1793875" y="3463925"/>
                  <a:ext cx="252413" cy="322263"/>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2" name="Oval 20"/>
                <p:cNvSpPr>
                  <a:spLocks noChangeArrowheads="1"/>
                </p:cNvSpPr>
                <p:nvPr/>
              </p:nvSpPr>
              <p:spPr bwMode="auto">
                <a:xfrm rot="2700000">
                  <a:off x="2443162" y="4219576"/>
                  <a:ext cx="252413" cy="239712"/>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3" name="Oval 21"/>
                <p:cNvSpPr>
                  <a:spLocks noChangeArrowheads="1"/>
                </p:cNvSpPr>
                <p:nvPr/>
              </p:nvSpPr>
              <p:spPr bwMode="auto">
                <a:xfrm rot="2700000">
                  <a:off x="2362200" y="4943476"/>
                  <a:ext cx="249237" cy="239712"/>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4" name="Oval 22"/>
                <p:cNvSpPr>
                  <a:spLocks noChangeArrowheads="1"/>
                </p:cNvSpPr>
                <p:nvPr/>
              </p:nvSpPr>
              <p:spPr bwMode="auto">
                <a:xfrm rot="2700000">
                  <a:off x="1779587" y="5421313"/>
                  <a:ext cx="250825"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5" name="Oval 23"/>
                <p:cNvSpPr>
                  <a:spLocks noChangeArrowheads="1"/>
                </p:cNvSpPr>
                <p:nvPr/>
              </p:nvSpPr>
              <p:spPr bwMode="auto">
                <a:xfrm rot="2700000">
                  <a:off x="1012825" y="5345113"/>
                  <a:ext cx="250825"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6" name="Oval 24"/>
                <p:cNvSpPr>
                  <a:spLocks noChangeArrowheads="1"/>
                </p:cNvSpPr>
                <p:nvPr/>
              </p:nvSpPr>
              <p:spPr bwMode="auto">
                <a:xfrm rot="2700000">
                  <a:off x="638968" y="4691857"/>
                  <a:ext cx="252413"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7" name="Oval 25"/>
                <p:cNvSpPr>
                  <a:spLocks noChangeArrowheads="1"/>
                </p:cNvSpPr>
                <p:nvPr/>
              </p:nvSpPr>
              <p:spPr bwMode="auto">
                <a:xfrm rot="2700000">
                  <a:off x="708025" y="3967163"/>
                  <a:ext cx="250825" cy="241300"/>
                </a:xfrm>
                <a:prstGeom prst="ellipse">
                  <a:avLst/>
                </a:prstGeom>
                <a:gradFill rotWithShape="0">
                  <a:gsLst>
                    <a:gs pos="0">
                      <a:schemeClr val="accent1">
                        <a:gamma/>
                        <a:shade val="22353"/>
                        <a:invGamma/>
                      </a:schemeClr>
                    </a:gs>
                    <a:gs pos="100000">
                      <a:schemeClr val="accent1">
                        <a:alpha val="99001"/>
                      </a:schemeClr>
                    </a:gs>
                  </a:gsLst>
                  <a:path path="shape">
                    <a:fillToRect l="50000" t="50000" r="50000" b="50000"/>
                  </a:path>
                </a:gradFill>
                <a:ln w="9525">
                  <a:noFill/>
                  <a:round/>
                  <a:headEnd/>
                  <a:tailEnd/>
                </a:ln>
                <a:effectLst/>
                <a:scene3d>
                  <a:camera prst="orthographicFront"/>
                  <a:lightRig rig="threePt" dir="t"/>
                </a:scene3d>
                <a:sp3d>
                  <a:bevelT/>
                  <a:bevelB/>
                </a:sp3d>
              </p:spPr>
              <p:txBody>
                <a:bodyPr wrap="none" anchor="ctr">
                  <a:prstTxWarp prst="textNoShape">
                    <a:avLst/>
                  </a:prstTxWarp>
                </a:bodyPr>
                <a:lstStyle/>
                <a:p>
                  <a:pPr>
                    <a:defRPr/>
                  </a:pPr>
                  <a:endParaRPr lang="ja-JP" altLang="en-US"/>
                </a:p>
              </p:txBody>
            </p:sp>
            <p:sp>
              <p:nvSpPr>
                <p:cNvPr id="358" name="Oval 26"/>
                <p:cNvSpPr>
                  <a:spLocks noChangeArrowheads="1"/>
                </p:cNvSpPr>
                <p:nvPr/>
              </p:nvSpPr>
              <p:spPr bwMode="auto">
                <a:xfrm rot="14434517" flipV="1">
                  <a:off x="2395538" y="3925888"/>
                  <a:ext cx="255587" cy="319087"/>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59" name="Oval 27"/>
                <p:cNvSpPr>
                  <a:spLocks noChangeArrowheads="1"/>
                </p:cNvSpPr>
                <p:nvPr/>
              </p:nvSpPr>
              <p:spPr bwMode="auto">
                <a:xfrm rot="14434517" flipV="1">
                  <a:off x="717550" y="4895850"/>
                  <a:ext cx="255588" cy="319088"/>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60" name="Oval 28"/>
                <p:cNvSpPr>
                  <a:spLocks noChangeArrowheads="1"/>
                </p:cNvSpPr>
                <p:nvPr/>
              </p:nvSpPr>
              <p:spPr bwMode="auto">
                <a:xfrm rot="878279" flipV="1">
                  <a:off x="1247775" y="5400675"/>
                  <a:ext cx="254000" cy="320675"/>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61" name="Oval 29"/>
                <p:cNvSpPr>
                  <a:spLocks noChangeArrowheads="1"/>
                </p:cNvSpPr>
                <p:nvPr/>
              </p:nvSpPr>
              <p:spPr bwMode="auto">
                <a:xfrm rot="7165483">
                  <a:off x="2470150" y="4684713"/>
                  <a:ext cx="257175" cy="320675"/>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62" name="Oval 30"/>
                <p:cNvSpPr>
                  <a:spLocks noChangeArrowheads="1"/>
                </p:cNvSpPr>
                <p:nvPr/>
              </p:nvSpPr>
              <p:spPr bwMode="auto">
                <a:xfrm rot="7165483">
                  <a:off x="604837" y="4152901"/>
                  <a:ext cx="257175" cy="317500"/>
                </a:xfrm>
                <a:prstGeom prst="ellipse">
                  <a:avLst/>
                </a:prstGeom>
                <a:gradFill rotWithShape="0">
                  <a:gsLst>
                    <a:gs pos="0">
                      <a:srgbClr val="44E324"/>
                    </a:gs>
                    <a:gs pos="100000">
                      <a:srgbClr val="1F6911"/>
                    </a:gs>
                  </a:gsLst>
                  <a:path path="shape">
                    <a:fillToRect l="50000" t="50000" r="50000" b="50000"/>
                  </a:path>
                </a:gradFill>
                <a:ln w="9525">
                  <a:no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grpSp>
          <p:grpSp>
            <p:nvGrpSpPr>
              <p:cNvPr id="331" name="図形グループ 123"/>
              <p:cNvGrpSpPr/>
              <p:nvPr/>
            </p:nvGrpSpPr>
            <p:grpSpPr>
              <a:xfrm>
                <a:off x="4046164" y="5006528"/>
                <a:ext cx="1069290" cy="1163332"/>
                <a:chOff x="3574179" y="4700928"/>
                <a:chExt cx="1335791" cy="1453268"/>
              </a:xfrm>
            </p:grpSpPr>
            <p:sp>
              <p:nvSpPr>
                <p:cNvPr id="332" name="AutoShape 45"/>
                <p:cNvSpPr>
                  <a:spLocks noChangeArrowheads="1"/>
                </p:cNvSpPr>
                <p:nvPr/>
              </p:nvSpPr>
              <p:spPr bwMode="auto">
                <a:xfrm>
                  <a:off x="3574179" y="4700928"/>
                  <a:ext cx="1335791" cy="1453268"/>
                </a:xfrm>
                <a:prstGeom prst="octagon">
                  <a:avLst>
                    <a:gd name="adj" fmla="val 29287"/>
                  </a:avLst>
                </a:prstGeom>
                <a:solidFill>
                  <a:schemeClr val="accent1">
                    <a:alpha val="19000"/>
                  </a:schemeClr>
                </a:solidFill>
                <a:ln w="60325" cap="flat" cmpd="sng" algn="ctr">
                  <a:solidFill>
                    <a:schemeClr val="bg1"/>
                  </a:solidFill>
                  <a:prstDash val="solid"/>
                  <a:miter lim="800000"/>
                  <a:headEnd type="none" w="med" len="med"/>
                  <a:tailEnd type="none" w="med" len="med"/>
                </a:ln>
                <a:scene3d>
                  <a:camera prst="orthographicFront"/>
                  <a:lightRig rig="threePt" dir="t"/>
                </a:scene3d>
                <a:sp3d>
                  <a:bevelT/>
                  <a:bevelB/>
                </a:sp3d>
              </p:spPr>
              <p:txBody>
                <a:bodyPr wrap="none" anchor="ctr">
                  <a:prstTxWarp prst="textNoShape">
                    <a:avLst/>
                  </a:prstTxWarp>
                </a:bodyPr>
                <a:lstStyle/>
                <a:p>
                  <a:endParaRPr lang="ja-JP" altLang="en-US"/>
                </a:p>
              </p:txBody>
            </p:sp>
            <p:grpSp>
              <p:nvGrpSpPr>
                <p:cNvPr id="333" name="Group 44"/>
                <p:cNvGrpSpPr>
                  <a:grpSpLocks/>
                </p:cNvGrpSpPr>
                <p:nvPr/>
              </p:nvGrpSpPr>
              <p:grpSpPr bwMode="auto">
                <a:xfrm>
                  <a:off x="3668165" y="4947085"/>
                  <a:ext cx="1134467" cy="779172"/>
                  <a:chOff x="3658" y="3243"/>
                  <a:chExt cx="497" cy="295"/>
                </a:xfrm>
              </p:grpSpPr>
              <p:sp>
                <p:nvSpPr>
                  <p:cNvPr id="334" name="Freeform 39"/>
                  <p:cNvSpPr>
                    <a:spLocks/>
                  </p:cNvSpPr>
                  <p:nvPr/>
                </p:nvSpPr>
                <p:spPr bwMode="auto">
                  <a:xfrm>
                    <a:off x="3925" y="3243"/>
                    <a:ext cx="224" cy="295"/>
                  </a:xfrm>
                  <a:custGeom>
                    <a:avLst/>
                    <a:gdLst/>
                    <a:ahLst/>
                    <a:cxnLst>
                      <a:cxn ang="0">
                        <a:pos x="15" y="0"/>
                      </a:cxn>
                      <a:cxn ang="0">
                        <a:pos x="20" y="229"/>
                      </a:cxn>
                      <a:cxn ang="0">
                        <a:pos x="132" y="92"/>
                      </a:cxn>
                      <a:cxn ang="0">
                        <a:pos x="224" y="295"/>
                      </a:cxn>
                    </a:cxnLst>
                    <a:rect l="0" t="0" r="r" b="b"/>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35" name="Freeform 40"/>
                  <p:cNvSpPr>
                    <a:spLocks/>
                  </p:cNvSpPr>
                  <p:nvPr/>
                </p:nvSpPr>
                <p:spPr bwMode="auto">
                  <a:xfrm flipH="1">
                    <a:off x="3680" y="3243"/>
                    <a:ext cx="224" cy="295"/>
                  </a:xfrm>
                  <a:custGeom>
                    <a:avLst/>
                    <a:gdLst/>
                    <a:ahLst/>
                    <a:cxnLst>
                      <a:cxn ang="0">
                        <a:pos x="15" y="0"/>
                      </a:cxn>
                      <a:cxn ang="0">
                        <a:pos x="20" y="229"/>
                      </a:cxn>
                      <a:cxn ang="0">
                        <a:pos x="132" y="92"/>
                      </a:cxn>
                      <a:cxn ang="0">
                        <a:pos x="224" y="295"/>
                      </a:cxn>
                    </a:cxnLst>
                    <a:rect l="0" t="0" r="r" b="b"/>
                    <a:pathLst>
                      <a:path w="224" h="295">
                        <a:moveTo>
                          <a:pt x="15" y="0"/>
                        </a:moveTo>
                        <a:cubicBezTo>
                          <a:pt x="7" y="107"/>
                          <a:pt x="0" y="214"/>
                          <a:pt x="20" y="229"/>
                        </a:cubicBezTo>
                        <a:cubicBezTo>
                          <a:pt x="40" y="244"/>
                          <a:pt x="98" y="81"/>
                          <a:pt x="132" y="92"/>
                        </a:cubicBezTo>
                        <a:cubicBezTo>
                          <a:pt x="166" y="103"/>
                          <a:pt x="195" y="199"/>
                          <a:pt x="224" y="295"/>
                        </a:cubicBezTo>
                      </a:path>
                    </a:pathLst>
                  </a:custGeom>
                  <a:noFill/>
                  <a:ln w="31750">
                    <a:solidFill>
                      <a:schemeClr val="hlink"/>
                    </a:solidFill>
                    <a:round/>
                    <a:headEnd/>
                    <a:tailEnd/>
                  </a:ln>
                  <a:scene3d>
                    <a:camera prst="orthographicFront"/>
                    <a:lightRig rig="threePt" dir="t"/>
                  </a:scene3d>
                  <a:sp3d>
                    <a:bevelT/>
                    <a:bevelB/>
                  </a:sp3d>
                </p:spPr>
                <p:txBody>
                  <a:bodyPr wrap="none" anchor="ctr">
                    <a:prstTxWarp prst="textNoShape">
                      <a:avLst/>
                    </a:prstTxWarp>
                  </a:bodyPr>
                  <a:lstStyle/>
                  <a:p>
                    <a:endParaRPr lang="ja-JP" altLang="en-US"/>
                  </a:p>
                </p:txBody>
              </p:sp>
              <p:sp>
                <p:nvSpPr>
                  <p:cNvPr id="336" name="Rectangle 41"/>
                  <p:cNvSpPr>
                    <a:spLocks noChangeArrowheads="1"/>
                  </p:cNvSpPr>
                  <p:nvPr/>
                </p:nvSpPr>
                <p:spPr bwMode="auto">
                  <a:xfrm rot="4341796">
                    <a:off x="4007" y="3386"/>
                    <a:ext cx="202"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dirty="0">
                        <a:solidFill>
                          <a:srgbClr val="7DFF1E"/>
                        </a:solidFill>
                      </a:rPr>
                      <a:t>GFP</a:t>
                    </a:r>
                  </a:p>
                </p:txBody>
              </p:sp>
              <p:sp>
                <p:nvSpPr>
                  <p:cNvPr id="337" name="Rectangle 43"/>
                  <p:cNvSpPr>
                    <a:spLocks noChangeArrowheads="1"/>
                  </p:cNvSpPr>
                  <p:nvPr/>
                </p:nvSpPr>
                <p:spPr bwMode="auto">
                  <a:xfrm rot="17258204" flipH="1">
                    <a:off x="3604" y="3386"/>
                    <a:ext cx="202" cy="94"/>
                  </a:xfrm>
                  <a:prstGeom prst="rect">
                    <a:avLst/>
                  </a:prstGeom>
                  <a:gradFill rotWithShape="0">
                    <a:gsLst>
                      <a:gs pos="0">
                        <a:schemeClr val="folHlink">
                          <a:gamma/>
                          <a:shade val="27451"/>
                          <a:invGamma/>
                        </a:schemeClr>
                      </a:gs>
                      <a:gs pos="50000">
                        <a:schemeClr val="folHlink"/>
                      </a:gs>
                      <a:gs pos="100000">
                        <a:schemeClr val="folHlink">
                          <a:gamma/>
                          <a:shade val="27451"/>
                          <a:invGamma/>
                        </a:schemeClr>
                      </a:gs>
                    </a:gsLst>
                    <a:lin ang="5400000" scaled="1"/>
                  </a:gradFill>
                  <a:ln w="9525">
                    <a:solidFill>
                      <a:schemeClr val="tx1"/>
                    </a:solidFill>
                    <a:miter lim="800000"/>
                    <a:headEnd/>
                    <a:tailEnd/>
                  </a:ln>
                  <a:scene3d>
                    <a:camera prst="orthographicFront"/>
                    <a:lightRig rig="threePt" dir="t"/>
                  </a:scene3d>
                  <a:sp3d>
                    <a:bevelT/>
                    <a:bevelB/>
                  </a:sp3d>
                </p:spPr>
                <p:txBody>
                  <a:bodyPr wrap="none" anchor="ctr">
                    <a:prstTxWarp prst="textNoShape">
                      <a:avLst/>
                    </a:prstTxWarp>
                  </a:bodyPr>
                  <a:lstStyle/>
                  <a:p>
                    <a:pPr algn="ctr"/>
                    <a:r>
                      <a:rPr lang="en-US" altLang="ja-JP" sz="1400" b="1" dirty="0">
                        <a:solidFill>
                          <a:srgbClr val="7DFF1E"/>
                        </a:solidFill>
                      </a:rPr>
                      <a:t>GFP</a:t>
                    </a:r>
                  </a:p>
                </p:txBody>
              </p:sp>
            </p:grpSp>
          </p:grpSp>
        </p:grpSp>
        <p:sp>
          <p:nvSpPr>
            <p:cNvPr id="329" name="テキスト ボックス 328"/>
            <p:cNvSpPr txBox="1"/>
            <p:nvPr/>
          </p:nvSpPr>
          <p:spPr>
            <a:xfrm>
              <a:off x="5691322" y="4558532"/>
              <a:ext cx="1069135" cy="246221"/>
            </a:xfrm>
            <a:prstGeom prst="rect">
              <a:avLst/>
            </a:prstGeom>
            <a:noFill/>
          </p:spPr>
          <p:txBody>
            <a:bodyPr wrap="none" rtlCol="0">
              <a:spAutoFit/>
            </a:bodyPr>
            <a:lstStyle/>
            <a:p>
              <a:r>
                <a:rPr kumimoji="1" lang="en-US" altLang="ja-JP" sz="1000" b="1" dirty="0" smtClean="0">
                  <a:solidFill>
                    <a:srgbClr val="7DFF1E"/>
                  </a:solidFill>
                </a:rPr>
                <a:t>HBV </a:t>
              </a:r>
              <a:r>
                <a:rPr kumimoji="1" lang="en-US" altLang="ja-JP" sz="1000" b="1" dirty="0" err="1" smtClean="0">
                  <a:solidFill>
                    <a:srgbClr val="7DFF1E"/>
                  </a:solidFill>
                </a:rPr>
                <a:t>pseudotype</a:t>
              </a:r>
              <a:endParaRPr kumimoji="1" lang="ja-JP" altLang="en-US" sz="1000" b="1" dirty="0">
                <a:solidFill>
                  <a:srgbClr val="7DFF1E"/>
                </a:solidFill>
              </a:endParaRPr>
            </a:p>
          </p:txBody>
        </p:sp>
        <p:sp>
          <p:nvSpPr>
            <p:cNvPr id="315" name="Line 62"/>
            <p:cNvSpPr>
              <a:spLocks noChangeShapeType="1"/>
            </p:cNvSpPr>
            <p:nvPr/>
          </p:nvSpPr>
          <p:spPr bwMode="auto">
            <a:xfrm flipV="1">
              <a:off x="6612927" y="4634418"/>
              <a:ext cx="256634" cy="398160"/>
            </a:xfrm>
            <a:prstGeom prst="line">
              <a:avLst/>
            </a:prstGeom>
            <a:noFill/>
            <a:ln w="63500">
              <a:solidFill>
                <a:srgbClr val="CCFFCC"/>
              </a:solidFill>
              <a:round/>
              <a:headEnd/>
              <a:tailEnd type="triangle" w="med" len="med"/>
            </a:ln>
          </p:spPr>
          <p:txBody>
            <a:bodyPr wrap="none" anchor="ctr">
              <a:prstTxWarp prst="textNoShape">
                <a:avLst/>
              </a:prstTxWarp>
            </a:bodyPr>
            <a:lstStyle/>
            <a:p>
              <a:endParaRPr lang="ja-JP" altLang="en-US"/>
            </a:p>
          </p:txBody>
        </p:sp>
      </p:grpSp>
      <p:grpSp>
        <p:nvGrpSpPr>
          <p:cNvPr id="285" name="図形グループ 284"/>
          <p:cNvGrpSpPr/>
          <p:nvPr/>
        </p:nvGrpSpPr>
        <p:grpSpPr>
          <a:xfrm>
            <a:off x="4566532" y="4963382"/>
            <a:ext cx="4404505" cy="1867301"/>
            <a:chOff x="4172832" y="4963382"/>
            <a:chExt cx="4404505" cy="1867301"/>
          </a:xfrm>
        </p:grpSpPr>
        <p:sp>
          <p:nvSpPr>
            <p:cNvPr id="76" name="角丸四角形 75"/>
            <p:cNvSpPr/>
            <p:nvPr/>
          </p:nvSpPr>
          <p:spPr>
            <a:xfrm>
              <a:off x="4996131" y="5562993"/>
              <a:ext cx="3581206" cy="1267690"/>
            </a:xfrm>
            <a:prstGeom prst="roundRect">
              <a:avLst/>
            </a:prstGeom>
            <a:effectLst>
              <a:outerShdw blurRad="40000" dist="23000" dir="5400000" rotWithShape="0">
                <a:srgbClr val="000000">
                  <a:alpha val="35000"/>
                </a:srgbClr>
              </a:out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7" name="テキスト ボックス 76"/>
            <p:cNvSpPr txBox="1"/>
            <p:nvPr/>
          </p:nvSpPr>
          <p:spPr>
            <a:xfrm>
              <a:off x="5199748" y="5406609"/>
              <a:ext cx="1249060" cy="1415772"/>
            </a:xfrm>
            <a:prstGeom prst="rect">
              <a:avLst/>
            </a:prstGeom>
            <a:effectLst>
              <a:glow rad="2286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kumimoji="1" lang="en-US" altLang="ja-JP" sz="1400" b="1" dirty="0" smtClean="0"/>
                <a:t>Pirated genes</a:t>
              </a:r>
            </a:p>
            <a:p>
              <a:pPr marL="628650" lvl="1" indent="-171450">
                <a:buFont typeface="Arial"/>
                <a:buChar char="•"/>
              </a:pPr>
              <a:r>
                <a:rPr lang="en-US" altLang="ja-JP" sz="1200" b="1" i="1" dirty="0" err="1" smtClean="0"/>
                <a:t>vIRFs</a:t>
              </a:r>
              <a:endParaRPr lang="en-US" altLang="ja-JP" sz="1200" b="1" i="1" dirty="0" smtClean="0"/>
            </a:p>
            <a:p>
              <a:pPr marL="628650" lvl="1" indent="-171450">
                <a:buFont typeface="Arial"/>
                <a:buChar char="•"/>
              </a:pPr>
              <a:r>
                <a:rPr lang="en-US" altLang="ja-JP" sz="1200" b="1" i="1" dirty="0" err="1" smtClean="0"/>
                <a:t>vMIPs</a:t>
              </a:r>
              <a:endParaRPr lang="en-US" altLang="ja-JP" sz="1200" b="1" i="1" dirty="0" smtClean="0"/>
            </a:p>
            <a:p>
              <a:pPr marL="628650" lvl="1" indent="-171450">
                <a:buFont typeface="Arial"/>
                <a:buChar char="•"/>
              </a:pPr>
              <a:r>
                <a:rPr lang="en-US" altLang="ja-JP" sz="1200" b="1" i="1" dirty="0" smtClean="0"/>
                <a:t>vIL-6</a:t>
              </a:r>
            </a:p>
            <a:p>
              <a:pPr marL="628650" lvl="1" indent="-171450">
                <a:buFont typeface="Arial"/>
                <a:buChar char="•"/>
              </a:pPr>
              <a:r>
                <a:rPr lang="en-US" altLang="ja-JP" sz="1200" b="1" i="1" dirty="0" smtClean="0"/>
                <a:t>vBCL-2</a:t>
              </a:r>
            </a:p>
            <a:p>
              <a:pPr marL="628650" lvl="1" indent="-171450">
                <a:buFont typeface="Arial"/>
                <a:buChar char="•"/>
              </a:pPr>
              <a:r>
                <a:rPr lang="en-US" altLang="ja-JP" sz="1200" b="1" i="1" dirty="0" err="1" smtClean="0"/>
                <a:t>vCYC</a:t>
              </a:r>
              <a:endParaRPr lang="en-US" altLang="ja-JP" sz="1200" b="1" i="1" dirty="0" smtClean="0"/>
            </a:p>
            <a:p>
              <a:pPr marL="628650" lvl="1" indent="-171450">
                <a:buFont typeface="Arial"/>
                <a:buChar char="•"/>
              </a:pPr>
              <a:r>
                <a:rPr lang="en-US" altLang="ja-JP" sz="1200" b="1" i="1" dirty="0" err="1" smtClean="0"/>
                <a:t>vFLIP</a:t>
              </a:r>
              <a:endParaRPr lang="en-US" altLang="ja-JP" sz="1200" b="1" i="1" dirty="0" smtClean="0"/>
            </a:p>
          </p:txBody>
        </p:sp>
        <p:sp>
          <p:nvSpPr>
            <p:cNvPr id="79" name="テキスト ボックス 78"/>
            <p:cNvSpPr txBox="1"/>
            <p:nvPr/>
          </p:nvSpPr>
          <p:spPr>
            <a:xfrm>
              <a:off x="6454063" y="5927410"/>
              <a:ext cx="415498"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pPr algn="ctr"/>
              <a:r>
                <a:rPr kumimoji="1" lang="en-US" altLang="ja-JP" dirty="0" smtClean="0"/>
                <a:t>✗</a:t>
              </a:r>
              <a:endParaRPr kumimoji="1" lang="ja-JP" altLang="en-US" dirty="0"/>
            </a:p>
          </p:txBody>
        </p:sp>
        <p:sp>
          <p:nvSpPr>
            <p:cNvPr id="381" name="テキスト ボックス 380"/>
            <p:cNvSpPr txBox="1"/>
            <p:nvPr/>
          </p:nvSpPr>
          <p:spPr>
            <a:xfrm>
              <a:off x="6869561" y="5396693"/>
              <a:ext cx="1608133" cy="1415772"/>
            </a:xfrm>
            <a:prstGeom prst="rect">
              <a:avLst/>
            </a:prstGeom>
            <a:effectLst>
              <a:glow rad="228600">
                <a:schemeClr val="accent5">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altLang="ja-JP" sz="1400" b="1" dirty="0" smtClean="0"/>
                <a:t>Host original</a:t>
              </a:r>
              <a:r>
                <a:rPr kumimoji="1" lang="en-US" altLang="ja-JP" sz="1400" b="1" dirty="0" smtClean="0"/>
                <a:t> genes</a:t>
              </a:r>
            </a:p>
            <a:p>
              <a:pPr marL="628650" lvl="1" indent="-171450">
                <a:buFont typeface="Arial"/>
                <a:buChar char="•"/>
              </a:pPr>
              <a:r>
                <a:rPr lang="en-US" altLang="ja-JP" sz="1200" b="1" i="1" dirty="0"/>
                <a:t>I</a:t>
              </a:r>
              <a:r>
                <a:rPr lang="en-US" altLang="ja-JP" sz="1200" b="1" i="1" dirty="0" smtClean="0"/>
                <a:t>RFs</a:t>
              </a:r>
            </a:p>
            <a:p>
              <a:pPr marL="628650" lvl="1" indent="-171450">
                <a:buFont typeface="Arial"/>
                <a:buChar char="•"/>
              </a:pPr>
              <a:r>
                <a:rPr lang="en-US" altLang="ja-JP" sz="1200" b="1" i="1" dirty="0" smtClean="0"/>
                <a:t>MIPs</a:t>
              </a:r>
            </a:p>
            <a:p>
              <a:pPr marL="628650" lvl="1" indent="-171450">
                <a:buFont typeface="Arial"/>
                <a:buChar char="•"/>
              </a:pPr>
              <a:r>
                <a:rPr lang="en-US" altLang="ja-JP" sz="1200" b="1" i="1" dirty="0" smtClean="0"/>
                <a:t>IL-6</a:t>
              </a:r>
            </a:p>
            <a:p>
              <a:pPr marL="628650" lvl="1" indent="-171450">
                <a:buFont typeface="Arial"/>
                <a:buChar char="•"/>
              </a:pPr>
              <a:r>
                <a:rPr lang="en-US" altLang="ja-JP" sz="1200" b="1" i="1" dirty="0" smtClean="0"/>
                <a:t>BCL-2</a:t>
              </a:r>
            </a:p>
            <a:p>
              <a:pPr marL="628650" lvl="1" indent="-171450">
                <a:buFont typeface="Arial"/>
                <a:buChar char="•"/>
              </a:pPr>
              <a:r>
                <a:rPr lang="en-US" altLang="ja-JP" sz="1200" b="1" i="1" dirty="0" smtClean="0"/>
                <a:t>CYCD</a:t>
              </a:r>
            </a:p>
            <a:p>
              <a:pPr marL="628650" lvl="1" indent="-171450">
                <a:buFont typeface="Arial"/>
                <a:buChar char="•"/>
              </a:pPr>
              <a:r>
                <a:rPr lang="en-US" altLang="ja-JP" sz="1200" b="1" i="1" dirty="0" smtClean="0"/>
                <a:t>FLIP</a:t>
              </a:r>
            </a:p>
          </p:txBody>
        </p:sp>
        <p:sp>
          <p:nvSpPr>
            <p:cNvPr id="382" name="Rectangle 2"/>
            <p:cNvSpPr txBox="1">
              <a:spLocks noChangeArrowheads="1"/>
            </p:cNvSpPr>
            <p:nvPr/>
          </p:nvSpPr>
          <p:spPr>
            <a:xfrm>
              <a:off x="4172832" y="4963382"/>
              <a:ext cx="2306440" cy="507527"/>
            </a:xfrm>
            <a:prstGeom prst="rect">
              <a:avLst/>
            </a:prstGeom>
            <a:effectLst>
              <a:glow rad="139700">
                <a:schemeClr val="accent4">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altLang="ja-JP" b="1" i="1" dirty="0" smtClean="0">
                  <a:solidFill>
                    <a:srgbClr val="FFFF00"/>
                  </a:solidFill>
                  <a:latin typeface="Gill Sans"/>
                  <a:ea typeface="Comic Sans MS" charset="0"/>
                  <a:cs typeface="Gill Sans"/>
                </a:rPr>
                <a:t>virus host interaction</a:t>
              </a:r>
              <a:endParaRPr kumimoji="1" lang="en-US" altLang="ja-JP" b="1" i="1" u="none" strike="noStrike" kern="1200" cap="none" spc="0" normalizeH="0" baseline="0" noProof="0" dirty="0" smtClean="0">
                <a:ln>
                  <a:noFill/>
                </a:ln>
                <a:solidFill>
                  <a:srgbClr val="FFFF00"/>
                </a:solidFill>
                <a:effectLst/>
                <a:uLnTx/>
                <a:uFillTx/>
                <a:latin typeface="+mj-ea"/>
                <a:ea typeface="+mj-ea"/>
                <a:cs typeface="Gill Sans"/>
              </a:endParaRPr>
            </a:p>
          </p:txBody>
        </p:sp>
      </p:grpSp>
      <p:grpSp>
        <p:nvGrpSpPr>
          <p:cNvPr id="82" name="図形グループ 81"/>
          <p:cNvGrpSpPr/>
          <p:nvPr/>
        </p:nvGrpSpPr>
        <p:grpSpPr>
          <a:xfrm>
            <a:off x="4719400" y="2107374"/>
            <a:ext cx="4217474" cy="3135042"/>
            <a:chOff x="4719400" y="2107374"/>
            <a:chExt cx="4217474" cy="3135042"/>
          </a:xfrm>
        </p:grpSpPr>
        <p:grpSp>
          <p:nvGrpSpPr>
            <p:cNvPr id="73" name="図形グループ 72"/>
            <p:cNvGrpSpPr/>
            <p:nvPr/>
          </p:nvGrpSpPr>
          <p:grpSpPr>
            <a:xfrm>
              <a:off x="5441731" y="2533272"/>
              <a:ext cx="3495143" cy="2709144"/>
              <a:chOff x="5441731" y="2533272"/>
              <a:chExt cx="3495143" cy="2709144"/>
            </a:xfrm>
          </p:grpSpPr>
          <p:grpSp>
            <p:nvGrpSpPr>
              <p:cNvPr id="117" name="Group 93"/>
              <p:cNvGrpSpPr>
                <a:grpSpLocks/>
              </p:cNvGrpSpPr>
              <p:nvPr/>
            </p:nvGrpSpPr>
            <p:grpSpPr bwMode="auto">
              <a:xfrm>
                <a:off x="5975676" y="3616467"/>
                <a:ext cx="633962" cy="691199"/>
                <a:chOff x="64" y="661"/>
                <a:chExt cx="731" cy="797"/>
              </a:xfrm>
            </p:grpSpPr>
            <p:sp>
              <p:nvSpPr>
                <p:cNvPr id="265" name="Oval 94"/>
                <p:cNvSpPr>
                  <a:spLocks noChangeArrowheads="1"/>
                </p:cNvSpPr>
                <p:nvPr/>
              </p:nvSpPr>
              <p:spPr bwMode="auto">
                <a:xfrm>
                  <a:off x="64" y="661"/>
                  <a:ext cx="731" cy="797"/>
                </a:xfrm>
                <a:prstGeom prst="ellipse">
                  <a:avLst/>
                </a:prstGeom>
                <a:solidFill>
                  <a:schemeClr val="folHlink">
                    <a:alpha val="50000"/>
                  </a:schemeClr>
                </a:solidFill>
                <a:ln w="9525">
                  <a:noFill/>
                  <a:round/>
                  <a:headEnd/>
                  <a:tailEnd/>
                </a:ln>
                <a:effectLst>
                  <a:glow rad="101600">
                    <a:schemeClr val="accent4">
                      <a:alpha val="75000"/>
                    </a:schemeClr>
                  </a:glow>
                </a:effectLst>
                <a:scene3d>
                  <a:camera prst="orthographicFront"/>
                  <a:lightRig rig="threePt" dir="t"/>
                </a:scene3d>
                <a:sp3d>
                  <a:bevelT w="82550" h="57150" prst="relaxedInset"/>
                </a:sp3d>
              </p:spPr>
              <p:txBody>
                <a:bodyPr wrap="none" anchor="ctr">
                  <a:prstTxWarp prst="textNoShape">
                    <a:avLst/>
                  </a:prstTxWarp>
                </a:bodyPr>
                <a:lstStyle/>
                <a:p>
                  <a:endParaRPr lang="ja-JP" altLang="en-US"/>
                </a:p>
              </p:txBody>
            </p:sp>
            <p:sp>
              <p:nvSpPr>
                <p:cNvPr id="266" name="Oval 95"/>
                <p:cNvSpPr>
                  <a:spLocks noChangeArrowheads="1"/>
                </p:cNvSpPr>
                <p:nvPr/>
              </p:nvSpPr>
              <p:spPr bwMode="auto">
                <a:xfrm>
                  <a:off x="248" y="965"/>
                  <a:ext cx="488" cy="416"/>
                </a:xfrm>
                <a:prstGeom prst="ellipse">
                  <a:avLst/>
                </a:prstGeom>
                <a:solidFill>
                  <a:schemeClr val="hlink">
                    <a:alpha val="81000"/>
                  </a:schemeClr>
                </a:solidFill>
                <a:ln w="9525">
                  <a:noFill/>
                  <a:round/>
                  <a:headEnd/>
                  <a:tailEnd/>
                </a:ln>
                <a:effectLst>
                  <a:glow rad="101600">
                    <a:srgbClr val="3366FF">
                      <a:alpha val="75000"/>
                    </a:srgbClr>
                  </a:glow>
                </a:effectLst>
                <a:scene3d>
                  <a:camera prst="orthographicFront"/>
                  <a:lightRig rig="threePt" dir="t"/>
                </a:scene3d>
                <a:sp3d>
                  <a:bevelT w="127000" h="88900"/>
                </a:sp3d>
              </p:spPr>
              <p:txBody>
                <a:bodyPr wrap="none" anchor="ctr">
                  <a:prstTxWarp prst="textNoShape">
                    <a:avLst/>
                  </a:prstTxWarp>
                </a:bodyPr>
                <a:lstStyle/>
                <a:p>
                  <a:endParaRPr lang="ja-JP" altLang="en-US"/>
                </a:p>
              </p:txBody>
            </p:sp>
            <p:grpSp>
              <p:nvGrpSpPr>
                <p:cNvPr id="267" name="Group 96"/>
                <p:cNvGrpSpPr>
                  <a:grpSpLocks/>
                </p:cNvGrpSpPr>
                <p:nvPr/>
              </p:nvGrpSpPr>
              <p:grpSpPr bwMode="auto">
                <a:xfrm>
                  <a:off x="455" y="1202"/>
                  <a:ext cx="120" cy="61"/>
                  <a:chOff x="3579" y="2945"/>
                  <a:chExt cx="65" cy="56"/>
                </a:xfrm>
              </p:grpSpPr>
              <p:sp>
                <p:nvSpPr>
                  <p:cNvPr id="268" name="Oval 97"/>
                  <p:cNvSpPr>
                    <a:spLocks noChangeArrowheads="1"/>
                  </p:cNvSpPr>
                  <p:nvPr/>
                </p:nvSpPr>
                <p:spPr bwMode="auto">
                  <a:xfrm>
                    <a:off x="3579" y="2957"/>
                    <a:ext cx="65" cy="44"/>
                  </a:xfrm>
                  <a:prstGeom prst="ellipse">
                    <a:avLst/>
                  </a:prstGeom>
                  <a:noFill/>
                  <a:ln w="2540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ja-JP" altLang="en-US"/>
                  </a:p>
                </p:txBody>
              </p:sp>
              <p:sp>
                <p:nvSpPr>
                  <p:cNvPr id="269" name="Rectangle 98"/>
                  <p:cNvSpPr>
                    <a:spLocks noChangeArrowheads="1"/>
                  </p:cNvSpPr>
                  <p:nvPr/>
                </p:nvSpPr>
                <p:spPr bwMode="auto">
                  <a:xfrm>
                    <a:off x="3593" y="2945"/>
                    <a:ext cx="41" cy="24"/>
                  </a:xfrm>
                  <a:prstGeom prst="rect">
                    <a:avLst/>
                  </a:prstGeom>
                  <a:solidFill>
                    <a:srgbClr val="E1FF09"/>
                  </a:solidFill>
                  <a:ln w="9525">
                    <a:solidFill>
                      <a:srgbClr val="E1FF09"/>
                    </a:solidFill>
                    <a:miter lim="800000"/>
                    <a:headEnd/>
                    <a:tailEnd/>
                  </a:ln>
                  <a:effectLst/>
                  <a:scene3d>
                    <a:camera prst="orthographicFront"/>
                    <a:lightRig rig="threePt" dir="t"/>
                  </a:scene3d>
                  <a:sp3d extrusionH="25400">
                    <a:bevelT/>
                    <a:bevelB/>
                  </a:sp3d>
                </p:spPr>
                <p:txBody>
                  <a:bodyPr wrap="none" anchor="ctr">
                    <a:prstTxWarp prst="textNoShape">
                      <a:avLst/>
                    </a:prstTxWarp>
                  </a:bodyPr>
                  <a:lstStyle/>
                  <a:p>
                    <a:endParaRPr lang="ja-JP" altLang="en-US"/>
                  </a:p>
                </p:txBody>
              </p:sp>
            </p:grpSp>
          </p:grpSp>
          <p:sp>
            <p:nvSpPr>
              <p:cNvPr id="118" name="下カーブ矢印 117"/>
              <p:cNvSpPr/>
              <p:nvPr/>
            </p:nvSpPr>
            <p:spPr>
              <a:xfrm flipH="1">
                <a:off x="5691362" y="3463045"/>
                <a:ext cx="1202591" cy="45790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19" name="下カーブ矢印 10"/>
              <p:cNvSpPr/>
              <p:nvPr/>
            </p:nvSpPr>
            <p:spPr>
              <a:xfrm flipV="1">
                <a:off x="5746868" y="3993431"/>
                <a:ext cx="1202591" cy="457908"/>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1" name="V 字形矢印 120"/>
              <p:cNvSpPr/>
              <p:nvPr/>
            </p:nvSpPr>
            <p:spPr>
              <a:xfrm>
                <a:off x="7107832" y="3821034"/>
                <a:ext cx="328400" cy="238494"/>
              </a:xfrm>
              <a:prstGeom prst="notched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上カーブ矢印 121"/>
              <p:cNvSpPr/>
              <p:nvPr/>
            </p:nvSpPr>
            <p:spPr>
              <a:xfrm flipH="1">
                <a:off x="6803795" y="3918165"/>
                <a:ext cx="809519" cy="209874"/>
              </a:xfrm>
              <a:prstGeom prst="curvedUp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23" name="下矢印 122"/>
              <p:cNvSpPr/>
              <p:nvPr/>
            </p:nvSpPr>
            <p:spPr>
              <a:xfrm rot="18026915">
                <a:off x="6974746" y="4363552"/>
                <a:ext cx="206911" cy="514982"/>
              </a:xfrm>
              <a:prstGeom prst="down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4" name="下矢印 123"/>
              <p:cNvSpPr/>
              <p:nvPr/>
            </p:nvSpPr>
            <p:spPr>
              <a:xfrm rot="19873602">
                <a:off x="7370058" y="4193993"/>
                <a:ext cx="215090" cy="227346"/>
              </a:xfrm>
              <a:prstGeom prst="downArrow">
                <a:avLst/>
              </a:prstGeom>
              <a:solidFill>
                <a:srgbClr val="77933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7118259" y="4253259"/>
                <a:ext cx="327283" cy="461665"/>
              </a:xfrm>
              <a:prstGeom prst="rect">
                <a:avLst/>
              </a:prstGeom>
              <a:noFill/>
            </p:spPr>
            <p:txBody>
              <a:bodyPr wrap="none" rtlCol="0">
                <a:spAutoFit/>
              </a:bodyPr>
              <a:lstStyle/>
              <a:p>
                <a:pPr algn="ctr"/>
                <a:r>
                  <a:rPr kumimoji="1" lang="en-US" altLang="ja-JP" sz="2400" b="1" dirty="0" smtClean="0">
                    <a:solidFill>
                      <a:schemeClr val="tx2">
                        <a:lumMod val="75000"/>
                      </a:schemeClr>
                    </a:solidFill>
                  </a:rPr>
                  <a:t>?</a:t>
                </a:r>
                <a:endParaRPr kumimoji="1" lang="ja-JP" altLang="en-US" sz="2400" b="1" dirty="0">
                  <a:solidFill>
                    <a:schemeClr val="tx2">
                      <a:lumMod val="75000"/>
                    </a:schemeClr>
                  </a:solidFill>
                </a:endParaRPr>
              </a:p>
            </p:txBody>
          </p:sp>
          <p:grpSp>
            <p:nvGrpSpPr>
              <p:cNvPr id="126" name="Group 96"/>
              <p:cNvGrpSpPr>
                <a:grpSpLocks noChangeAspect="1"/>
              </p:cNvGrpSpPr>
              <p:nvPr/>
            </p:nvGrpSpPr>
            <p:grpSpPr bwMode="auto">
              <a:xfrm>
                <a:off x="7320059" y="4465242"/>
                <a:ext cx="884933" cy="777174"/>
                <a:chOff x="3316" y="3056"/>
                <a:chExt cx="1239" cy="1127"/>
              </a:xfrm>
              <a:effectLst>
                <a:glow rad="101600">
                  <a:schemeClr val="accent1">
                    <a:lumMod val="75000"/>
                    <a:alpha val="75000"/>
                  </a:schemeClr>
                </a:glow>
                <a:outerShdw blurRad="50800" dist="38100" dir="2700000" algn="tl" rotWithShape="0">
                  <a:srgbClr val="000000">
                    <a:alpha val="43000"/>
                  </a:srgbClr>
                </a:outerShdw>
              </a:effectLst>
            </p:grpSpPr>
            <p:grpSp>
              <p:nvGrpSpPr>
                <p:cNvPr id="129" name="Group 97"/>
                <p:cNvGrpSpPr>
                  <a:grpSpLocks/>
                </p:cNvGrpSpPr>
                <p:nvPr/>
              </p:nvGrpSpPr>
              <p:grpSpPr bwMode="auto">
                <a:xfrm>
                  <a:off x="3770" y="3056"/>
                  <a:ext cx="285" cy="462"/>
                  <a:chOff x="3554" y="2792"/>
                  <a:chExt cx="285" cy="462"/>
                </a:xfrm>
              </p:grpSpPr>
              <p:sp>
                <p:nvSpPr>
                  <p:cNvPr id="168" name="Oval 98"/>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9" name="Oval 99"/>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70" name="Group 100"/>
                  <p:cNvGrpSpPr>
                    <a:grpSpLocks/>
                  </p:cNvGrpSpPr>
                  <p:nvPr/>
                </p:nvGrpSpPr>
                <p:grpSpPr bwMode="auto">
                  <a:xfrm>
                    <a:off x="3684" y="3028"/>
                    <a:ext cx="65" cy="56"/>
                    <a:chOff x="3579" y="2945"/>
                    <a:chExt cx="65" cy="56"/>
                  </a:xfrm>
                </p:grpSpPr>
                <p:sp>
                  <p:nvSpPr>
                    <p:cNvPr id="171" name="Oval 101"/>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72" name="Rectangle 102"/>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0" name="Group 103"/>
                <p:cNvGrpSpPr>
                  <a:grpSpLocks/>
                </p:cNvGrpSpPr>
                <p:nvPr/>
              </p:nvGrpSpPr>
              <p:grpSpPr bwMode="auto">
                <a:xfrm>
                  <a:off x="4098" y="3214"/>
                  <a:ext cx="285" cy="462"/>
                  <a:chOff x="3554" y="2792"/>
                  <a:chExt cx="285" cy="462"/>
                </a:xfrm>
              </p:grpSpPr>
              <p:sp>
                <p:nvSpPr>
                  <p:cNvPr id="163" name="Oval 104"/>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4" name="Oval 105"/>
                  <p:cNvSpPr>
                    <a:spLocks noChangeArrowheads="1"/>
                  </p:cNvSpPr>
                  <p:nvPr/>
                </p:nvSpPr>
                <p:spPr bwMode="auto">
                  <a:xfrm>
                    <a:off x="3615" y="2969"/>
                    <a:ext cx="181" cy="227"/>
                  </a:xfrm>
                  <a:prstGeom prst="ellipse">
                    <a:avLst/>
                  </a:prstGeom>
                  <a:solidFill>
                    <a:schemeClr val="hlink"/>
                  </a:solidFill>
                  <a:ln w="9525">
                    <a:noFill/>
                    <a:round/>
                    <a:headEnd/>
                    <a:tailEnd/>
                  </a:ln>
                  <a:effectLst>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65" name="Group 106"/>
                  <p:cNvGrpSpPr>
                    <a:grpSpLocks/>
                  </p:cNvGrpSpPr>
                  <p:nvPr/>
                </p:nvGrpSpPr>
                <p:grpSpPr bwMode="auto">
                  <a:xfrm>
                    <a:off x="3684" y="3028"/>
                    <a:ext cx="65" cy="56"/>
                    <a:chOff x="3579" y="2945"/>
                    <a:chExt cx="65" cy="56"/>
                  </a:xfrm>
                </p:grpSpPr>
                <p:sp>
                  <p:nvSpPr>
                    <p:cNvPr id="166" name="Oval 107"/>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7" name="Rectangle 108"/>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1" name="Group 109"/>
                <p:cNvGrpSpPr>
                  <a:grpSpLocks/>
                </p:cNvGrpSpPr>
                <p:nvPr/>
              </p:nvGrpSpPr>
              <p:grpSpPr bwMode="auto">
                <a:xfrm>
                  <a:off x="3485" y="3188"/>
                  <a:ext cx="285" cy="462"/>
                  <a:chOff x="3554" y="2792"/>
                  <a:chExt cx="285" cy="462"/>
                </a:xfrm>
              </p:grpSpPr>
              <p:sp>
                <p:nvSpPr>
                  <p:cNvPr id="158" name="Oval 110"/>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9" name="Oval 111"/>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60" name="Group 112"/>
                  <p:cNvGrpSpPr>
                    <a:grpSpLocks/>
                  </p:cNvGrpSpPr>
                  <p:nvPr/>
                </p:nvGrpSpPr>
                <p:grpSpPr bwMode="auto">
                  <a:xfrm>
                    <a:off x="3684" y="3028"/>
                    <a:ext cx="65" cy="56"/>
                    <a:chOff x="3579" y="2945"/>
                    <a:chExt cx="65" cy="56"/>
                  </a:xfrm>
                </p:grpSpPr>
                <p:sp>
                  <p:nvSpPr>
                    <p:cNvPr id="161" name="Oval 113"/>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62" name="Rectangle 114"/>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2" name="Group 115"/>
                <p:cNvGrpSpPr>
                  <a:grpSpLocks/>
                </p:cNvGrpSpPr>
                <p:nvPr/>
              </p:nvGrpSpPr>
              <p:grpSpPr bwMode="auto">
                <a:xfrm>
                  <a:off x="3615" y="3649"/>
                  <a:ext cx="285" cy="462"/>
                  <a:chOff x="3554" y="2792"/>
                  <a:chExt cx="285" cy="462"/>
                </a:xfrm>
              </p:grpSpPr>
              <p:sp>
                <p:nvSpPr>
                  <p:cNvPr id="153" name="Oval 116"/>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4" name="Oval 117"/>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55" name="Group 118"/>
                  <p:cNvGrpSpPr>
                    <a:grpSpLocks/>
                  </p:cNvGrpSpPr>
                  <p:nvPr/>
                </p:nvGrpSpPr>
                <p:grpSpPr bwMode="auto">
                  <a:xfrm>
                    <a:off x="3684" y="3028"/>
                    <a:ext cx="65" cy="56"/>
                    <a:chOff x="3579" y="2945"/>
                    <a:chExt cx="65" cy="56"/>
                  </a:xfrm>
                </p:grpSpPr>
                <p:sp>
                  <p:nvSpPr>
                    <p:cNvPr id="156" name="Oval 119"/>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7" name="Rectangle 120"/>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3" name="Group 121"/>
                <p:cNvGrpSpPr>
                  <a:grpSpLocks/>
                </p:cNvGrpSpPr>
                <p:nvPr/>
              </p:nvGrpSpPr>
              <p:grpSpPr bwMode="auto">
                <a:xfrm>
                  <a:off x="3947" y="3671"/>
                  <a:ext cx="285" cy="462"/>
                  <a:chOff x="3554" y="2792"/>
                  <a:chExt cx="285" cy="462"/>
                </a:xfrm>
              </p:grpSpPr>
              <p:sp>
                <p:nvSpPr>
                  <p:cNvPr id="148" name="Oval 122"/>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9" name="Oval 123"/>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50" name="Group 124"/>
                  <p:cNvGrpSpPr>
                    <a:grpSpLocks/>
                  </p:cNvGrpSpPr>
                  <p:nvPr/>
                </p:nvGrpSpPr>
                <p:grpSpPr bwMode="auto">
                  <a:xfrm>
                    <a:off x="3684" y="3028"/>
                    <a:ext cx="65" cy="56"/>
                    <a:chOff x="3579" y="2945"/>
                    <a:chExt cx="65" cy="56"/>
                  </a:xfrm>
                </p:grpSpPr>
                <p:sp>
                  <p:nvSpPr>
                    <p:cNvPr id="151" name="Oval 125"/>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52" name="Rectangle 126"/>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4" name="Group 127"/>
                <p:cNvGrpSpPr>
                  <a:grpSpLocks/>
                </p:cNvGrpSpPr>
                <p:nvPr/>
              </p:nvGrpSpPr>
              <p:grpSpPr bwMode="auto">
                <a:xfrm>
                  <a:off x="4270" y="3721"/>
                  <a:ext cx="285" cy="462"/>
                  <a:chOff x="3554" y="2792"/>
                  <a:chExt cx="285" cy="462"/>
                </a:xfrm>
              </p:grpSpPr>
              <p:sp>
                <p:nvSpPr>
                  <p:cNvPr id="143" name="Oval 128"/>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4" name="Oval 129"/>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45" name="Group 130"/>
                  <p:cNvGrpSpPr>
                    <a:grpSpLocks/>
                  </p:cNvGrpSpPr>
                  <p:nvPr/>
                </p:nvGrpSpPr>
                <p:grpSpPr bwMode="auto">
                  <a:xfrm>
                    <a:off x="3684" y="3028"/>
                    <a:ext cx="65" cy="56"/>
                    <a:chOff x="3579" y="2945"/>
                    <a:chExt cx="65" cy="56"/>
                  </a:xfrm>
                </p:grpSpPr>
                <p:sp>
                  <p:nvSpPr>
                    <p:cNvPr id="146" name="Oval 131"/>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7" name="Rectangle 132"/>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grpSp>
              <p:nvGrpSpPr>
                <p:cNvPr id="135" name="Group 133"/>
                <p:cNvGrpSpPr>
                  <a:grpSpLocks/>
                </p:cNvGrpSpPr>
                <p:nvPr/>
              </p:nvGrpSpPr>
              <p:grpSpPr bwMode="auto">
                <a:xfrm>
                  <a:off x="3316" y="3574"/>
                  <a:ext cx="285" cy="462"/>
                  <a:chOff x="3554" y="2792"/>
                  <a:chExt cx="285" cy="462"/>
                </a:xfrm>
              </p:grpSpPr>
              <p:sp>
                <p:nvSpPr>
                  <p:cNvPr id="138" name="Oval 134"/>
                  <p:cNvSpPr>
                    <a:spLocks noChangeArrowheads="1"/>
                  </p:cNvSpPr>
                  <p:nvPr/>
                </p:nvSpPr>
                <p:spPr bwMode="auto">
                  <a:xfrm>
                    <a:off x="3554" y="2792"/>
                    <a:ext cx="285" cy="462"/>
                  </a:xfrm>
                  <a:prstGeom prst="ellipse">
                    <a:avLst/>
                  </a:prstGeom>
                  <a:solidFill>
                    <a:srgbClr val="28597A">
                      <a:alpha val="50000"/>
                    </a:srgbClr>
                  </a:solidFill>
                  <a:ln w="9525">
                    <a:no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39" name="Oval 135"/>
                  <p:cNvSpPr>
                    <a:spLocks noChangeArrowheads="1"/>
                  </p:cNvSpPr>
                  <p:nvPr/>
                </p:nvSpPr>
                <p:spPr bwMode="auto">
                  <a:xfrm>
                    <a:off x="3615" y="2969"/>
                    <a:ext cx="181" cy="227"/>
                  </a:xfrm>
                  <a:prstGeom prst="ellipse">
                    <a:avLst/>
                  </a:prstGeom>
                  <a:solidFill>
                    <a:schemeClr val="hlink"/>
                  </a:solidFill>
                  <a:ln w="9525">
                    <a:noFill/>
                    <a:round/>
                    <a:headEnd/>
                    <a:tailEnd/>
                  </a:ln>
                  <a:effectLst>
                    <a:glow rad="101600">
                      <a:srgbClr val="000090">
                        <a:alpha val="75000"/>
                      </a:srgbClr>
                    </a:glow>
                    <a:outerShdw blurRad="50800" dist="38100" dir="2700000" algn="tl" rotWithShape="0">
                      <a:srgbClr val="000000">
                        <a:alpha val="43000"/>
                      </a:srgbClr>
                    </a:outerShdw>
                  </a:effectLst>
                  <a:scene3d>
                    <a:camera prst="orthographicFront"/>
                    <a:lightRig rig="threePt" dir="t"/>
                  </a:scene3d>
                  <a:sp3d>
                    <a:bevelT w="38100" h="38100"/>
                  </a:sp3d>
                </p:spPr>
                <p:txBody>
                  <a:bodyPr wrap="none" anchor="ctr">
                    <a:prstTxWarp prst="textNoShape">
                      <a:avLst/>
                    </a:prstTxWarp>
                  </a:bodyPr>
                  <a:lstStyle/>
                  <a:p>
                    <a:endParaRPr lang="ja-JP" altLang="en-US"/>
                  </a:p>
                </p:txBody>
              </p:sp>
              <p:grpSp>
                <p:nvGrpSpPr>
                  <p:cNvPr id="140" name="Group 136"/>
                  <p:cNvGrpSpPr>
                    <a:grpSpLocks/>
                  </p:cNvGrpSpPr>
                  <p:nvPr/>
                </p:nvGrpSpPr>
                <p:grpSpPr bwMode="auto">
                  <a:xfrm>
                    <a:off x="3684" y="3028"/>
                    <a:ext cx="65" cy="56"/>
                    <a:chOff x="3579" y="2945"/>
                    <a:chExt cx="65" cy="56"/>
                  </a:xfrm>
                </p:grpSpPr>
                <p:sp>
                  <p:nvSpPr>
                    <p:cNvPr id="141" name="Oval 137"/>
                    <p:cNvSpPr>
                      <a:spLocks noChangeArrowheads="1"/>
                    </p:cNvSpPr>
                    <p:nvPr/>
                  </p:nvSpPr>
                  <p:spPr bwMode="auto">
                    <a:xfrm>
                      <a:off x="3579" y="2957"/>
                      <a:ext cx="65" cy="44"/>
                    </a:xfrm>
                    <a:prstGeom prst="ellipse">
                      <a:avLst/>
                    </a:prstGeom>
                    <a:noFill/>
                    <a:ln w="9525">
                      <a:solidFill>
                        <a:schemeClr val="tx1"/>
                      </a:solidFill>
                      <a:round/>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sp>
                  <p:nvSpPr>
                    <p:cNvPr id="142" name="Rectangle 138"/>
                    <p:cNvSpPr>
                      <a:spLocks noChangeArrowheads="1"/>
                    </p:cNvSpPr>
                    <p:nvPr/>
                  </p:nvSpPr>
                  <p:spPr bwMode="auto">
                    <a:xfrm>
                      <a:off x="3597" y="2945"/>
                      <a:ext cx="29" cy="24"/>
                    </a:xfrm>
                    <a:prstGeom prst="rect">
                      <a:avLst/>
                    </a:prstGeom>
                    <a:solidFill>
                      <a:srgbClr val="E1FF09"/>
                    </a:solidFill>
                    <a:ln w="9525">
                      <a:solidFill>
                        <a:schemeClr val="tx1"/>
                      </a:solidFill>
                      <a:miter lim="800000"/>
                      <a:headEnd/>
                      <a:tailEnd/>
                    </a:ln>
                    <a:effectLst/>
                    <a:scene3d>
                      <a:camera prst="orthographicFront"/>
                      <a:lightRig rig="threePt" dir="t"/>
                    </a:scene3d>
                    <a:sp3d>
                      <a:bevelT w="38100" h="38100" prst="hardEdge"/>
                    </a:sp3d>
                  </p:spPr>
                  <p:txBody>
                    <a:bodyPr wrap="none" anchor="ctr">
                      <a:prstTxWarp prst="textNoShape">
                        <a:avLst/>
                      </a:prstTxWarp>
                    </a:bodyPr>
                    <a:lstStyle/>
                    <a:p>
                      <a:endParaRPr lang="ja-JP" altLang="en-US"/>
                    </a:p>
                  </p:txBody>
                </p:sp>
              </p:grpSp>
            </p:grpSp>
            <p:sp>
              <p:nvSpPr>
                <p:cNvPr id="136" name="Text Box 139"/>
                <p:cNvSpPr txBox="1">
                  <a:spLocks noChangeArrowheads="1"/>
                </p:cNvSpPr>
                <p:nvPr/>
              </p:nvSpPr>
              <p:spPr bwMode="auto">
                <a:xfrm>
                  <a:off x="3737" y="3401"/>
                  <a:ext cx="528" cy="247"/>
                </a:xfrm>
                <a:prstGeom prst="rect">
                  <a:avLst/>
                </a:prstGeom>
                <a:noFill/>
                <a:ln w="9525">
                  <a:noFill/>
                  <a:miter lim="800000"/>
                  <a:headEnd/>
                  <a:tailEnd/>
                </a:ln>
                <a:effectLst/>
                <a:scene3d>
                  <a:camera prst="orthographicFront"/>
                  <a:lightRig rig="threePt" dir="t"/>
                </a:scene3d>
                <a:sp3d>
                  <a:bevelT w="38100" h="38100" prst="hardEdge"/>
                </a:sp3d>
              </p:spPr>
              <p:txBody>
                <a:bodyPr wrap="none">
                  <a:prstTxWarp prst="textNoShape">
                    <a:avLst/>
                  </a:prstTxWarp>
                  <a:spAutoFit/>
                </a:bodyPr>
                <a:lstStyle/>
                <a:p>
                  <a:pPr algn="ctr"/>
                  <a:r>
                    <a:rPr lang="en-US" altLang="ja-JP" sz="2400" b="1" dirty="0">
                      <a:solidFill>
                        <a:srgbClr val="FF0000"/>
                      </a:solidFill>
                    </a:rPr>
                    <a:t>cancer</a:t>
                  </a:r>
                </a:p>
              </p:txBody>
            </p:sp>
          </p:grpSp>
          <p:sp>
            <p:nvSpPr>
              <p:cNvPr id="127" name="テキスト ボックス 126"/>
              <p:cNvSpPr txBox="1">
                <a:spLocks noChangeAspect="1"/>
              </p:cNvSpPr>
              <p:nvPr/>
            </p:nvSpPr>
            <p:spPr>
              <a:xfrm>
                <a:off x="5441731" y="3317112"/>
                <a:ext cx="812029" cy="246221"/>
              </a:xfrm>
              <a:prstGeom prst="rect">
                <a:avLst/>
              </a:prstGeom>
              <a:noFill/>
            </p:spPr>
            <p:txBody>
              <a:bodyPr wrap="none" rtlCol="0">
                <a:spAutoFit/>
              </a:bodyPr>
              <a:lstStyle/>
              <a:p>
                <a:r>
                  <a:rPr lang="en-US" altLang="ja-JP" sz="1000" b="1" dirty="0" smtClean="0">
                    <a:solidFill>
                      <a:schemeClr val="accent6">
                        <a:lumMod val="50000"/>
                      </a:schemeClr>
                    </a:solidFill>
                  </a:rPr>
                  <a:t>Latent cycle</a:t>
                </a:r>
                <a:endParaRPr kumimoji="1" lang="ja-JP" altLang="en-US" sz="1000" b="1" dirty="0">
                  <a:solidFill>
                    <a:schemeClr val="accent6">
                      <a:lumMod val="50000"/>
                    </a:schemeClr>
                  </a:solidFill>
                </a:endParaRPr>
              </a:p>
            </p:txBody>
          </p:sp>
          <p:grpSp>
            <p:nvGrpSpPr>
              <p:cNvPr id="70" name="図形グループ 69"/>
              <p:cNvGrpSpPr/>
              <p:nvPr/>
            </p:nvGrpSpPr>
            <p:grpSpPr>
              <a:xfrm>
                <a:off x="7691946" y="3399962"/>
                <a:ext cx="1244928" cy="1209208"/>
                <a:chOff x="2332450" y="4877305"/>
                <a:chExt cx="1244928" cy="1209208"/>
              </a:xfrm>
            </p:grpSpPr>
            <p:sp>
              <p:nvSpPr>
                <p:cNvPr id="173" name="Freeform 8"/>
                <p:cNvSpPr>
                  <a:spLocks/>
                </p:cNvSpPr>
                <p:nvPr/>
              </p:nvSpPr>
              <p:spPr bwMode="auto">
                <a:xfrm>
                  <a:off x="2866678" y="5177829"/>
                  <a:ext cx="173451" cy="69380"/>
                </a:xfrm>
                <a:custGeom>
                  <a:avLst/>
                  <a:gdLst/>
                  <a:ahLst/>
                  <a:cxnLst>
                    <a:cxn ang="0">
                      <a:pos x="0" y="80"/>
                    </a:cxn>
                    <a:cxn ang="0">
                      <a:pos x="88" y="64"/>
                    </a:cxn>
                    <a:cxn ang="0">
                      <a:pos x="64" y="24"/>
                    </a:cxn>
                    <a:cxn ang="0">
                      <a:pos x="200" y="0"/>
                    </a:cxn>
                  </a:cxnLst>
                  <a:rect l="0" t="0" r="r" b="b"/>
                  <a:pathLst>
                    <a:path w="200" h="80">
                      <a:moveTo>
                        <a:pt x="0" y="80"/>
                      </a:moveTo>
                      <a:cubicBezTo>
                        <a:pt x="38" y="76"/>
                        <a:pt x="77" y="73"/>
                        <a:pt x="88" y="64"/>
                      </a:cubicBezTo>
                      <a:cubicBezTo>
                        <a:pt x="99" y="55"/>
                        <a:pt x="45" y="35"/>
                        <a:pt x="64" y="24"/>
                      </a:cubicBezTo>
                      <a:cubicBezTo>
                        <a:pt x="83" y="13"/>
                        <a:pt x="141" y="6"/>
                        <a:pt x="200" y="0"/>
                      </a:cubicBezTo>
                    </a:path>
                  </a:pathLst>
                </a:custGeom>
                <a:noFill/>
                <a:ln w="19050" cmpd="sng">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4" name="Freeform 9"/>
                <p:cNvSpPr>
                  <a:spLocks/>
                </p:cNvSpPr>
                <p:nvPr/>
              </p:nvSpPr>
              <p:spPr bwMode="auto">
                <a:xfrm>
                  <a:off x="2866678" y="5392040"/>
                  <a:ext cx="77186" cy="188193"/>
                </a:xfrm>
                <a:custGeom>
                  <a:avLst/>
                  <a:gdLst/>
                  <a:ahLst/>
                  <a:cxnLst>
                    <a:cxn ang="0">
                      <a:pos x="0" y="89"/>
                    </a:cxn>
                    <a:cxn ang="0">
                      <a:pos x="64" y="1"/>
                    </a:cxn>
                    <a:cxn ang="0">
                      <a:pos x="88" y="97"/>
                    </a:cxn>
                    <a:cxn ang="0">
                      <a:pos x="72" y="217"/>
                    </a:cxn>
                  </a:cxnLst>
                  <a:rect l="0" t="0" r="r" b="b"/>
                  <a:pathLst>
                    <a:path w="89" h="217">
                      <a:moveTo>
                        <a:pt x="0" y="89"/>
                      </a:moveTo>
                      <a:cubicBezTo>
                        <a:pt x="24" y="44"/>
                        <a:pt x="49" y="0"/>
                        <a:pt x="64" y="1"/>
                      </a:cubicBezTo>
                      <a:cubicBezTo>
                        <a:pt x="79" y="2"/>
                        <a:pt x="87" y="61"/>
                        <a:pt x="88" y="97"/>
                      </a:cubicBezTo>
                      <a:cubicBezTo>
                        <a:pt x="89" y="133"/>
                        <a:pt x="80" y="175"/>
                        <a:pt x="72" y="217"/>
                      </a:cubicBezTo>
                    </a:path>
                  </a:pathLst>
                </a:custGeom>
                <a:noFill/>
                <a:ln w="28575" cmpd="sng">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5" name="AutoShape 10"/>
                <p:cNvSpPr>
                  <a:spLocks noChangeArrowheads="1"/>
                </p:cNvSpPr>
                <p:nvPr/>
              </p:nvSpPr>
              <p:spPr bwMode="auto">
                <a:xfrm flipV="1">
                  <a:off x="2332450" y="5157015"/>
                  <a:ext cx="617484" cy="416281"/>
                </a:xfrm>
                <a:prstGeom prst="cloudCallout">
                  <a:avLst>
                    <a:gd name="adj1" fmla="val -43750"/>
                    <a:gd name="adj2" fmla="val 70000"/>
                  </a:avLst>
                </a:prstGeom>
                <a:solidFill>
                  <a:schemeClr val="accent4"/>
                </a:solidFill>
                <a:ln w="9525">
                  <a:solidFill>
                    <a:schemeClr val="tx1"/>
                  </a:solidFill>
                  <a:round/>
                  <a:headEnd/>
                  <a:tailEnd/>
                </a:ln>
                <a:effectLst/>
                <a:scene3d>
                  <a:camera prst="orthographicFront"/>
                  <a:lightRig rig="threePt" dir="t"/>
                </a:scene3d>
                <a:sp3d>
                  <a:bevelT h="95250"/>
                  <a:bevelB/>
                </a:sp3d>
              </p:spPr>
              <p:txBody>
                <a:bodyPr rot="10800000" wrap="none" anchor="ctr">
                  <a:prstTxWarp prst="textNoShape">
                    <a:avLst/>
                  </a:prstTxWarp>
                </a:bodyPr>
                <a:lstStyle/>
                <a:p>
                  <a:pPr algn="ctr"/>
                  <a:endParaRPr lang="ja-JP" altLang="en-US">
                    <a:solidFill>
                      <a:schemeClr val="folHlink"/>
                    </a:solidFill>
                    <a:latin typeface="Comic Sans MS" pitchFamily="-29" charset="0"/>
                  </a:endParaRPr>
                </a:p>
              </p:txBody>
            </p:sp>
            <p:sp>
              <p:nvSpPr>
                <p:cNvPr id="176" name="Line 11"/>
                <p:cNvSpPr>
                  <a:spLocks noChangeShapeType="1"/>
                </p:cNvSpPr>
                <p:nvPr/>
              </p:nvSpPr>
              <p:spPr bwMode="auto">
                <a:xfrm>
                  <a:off x="2422644" y="5351279"/>
                  <a:ext cx="152637" cy="69380"/>
                </a:xfrm>
                <a:prstGeom prst="line">
                  <a:avLst/>
                </a:prstGeom>
                <a:noFill/>
                <a:ln w="38100">
                  <a:solidFill>
                    <a:schemeClr val="tx1"/>
                  </a:solidFill>
                  <a:round/>
                  <a:headEnd/>
                  <a:tailEnd type="none" w="lg" len="lg"/>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7" name="Line 12"/>
                <p:cNvSpPr>
                  <a:spLocks noChangeShapeType="1"/>
                </p:cNvSpPr>
                <p:nvPr/>
              </p:nvSpPr>
              <p:spPr bwMode="auto">
                <a:xfrm flipH="1">
                  <a:off x="2582219" y="5351279"/>
                  <a:ext cx="152637" cy="69380"/>
                </a:xfrm>
                <a:prstGeom prst="line">
                  <a:avLst/>
                </a:prstGeom>
                <a:noFill/>
                <a:ln w="38100">
                  <a:solidFill>
                    <a:schemeClr val="tx1"/>
                  </a:solidFill>
                  <a:round/>
                  <a:headEnd/>
                  <a:tailEnd type="none" w="lg" len="lg"/>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8" name="Line 13"/>
                <p:cNvSpPr>
                  <a:spLocks noChangeShapeType="1"/>
                </p:cNvSpPr>
                <p:nvPr/>
              </p:nvSpPr>
              <p:spPr bwMode="auto">
                <a:xfrm flipH="1">
                  <a:off x="2443458" y="5427597"/>
                  <a:ext cx="111008" cy="27752"/>
                </a:xfrm>
                <a:prstGeom prst="line">
                  <a:avLst/>
                </a:prstGeom>
                <a:noFill/>
                <a:ln w="2857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79" name="Line 14"/>
                <p:cNvSpPr>
                  <a:spLocks noChangeShapeType="1"/>
                </p:cNvSpPr>
                <p:nvPr/>
              </p:nvSpPr>
              <p:spPr bwMode="auto">
                <a:xfrm>
                  <a:off x="2596095" y="5434535"/>
                  <a:ext cx="111008" cy="27752"/>
                </a:xfrm>
                <a:prstGeom prst="line">
                  <a:avLst/>
                </a:prstGeom>
                <a:noFill/>
                <a:ln w="2857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180" name="Group 15"/>
                <p:cNvGrpSpPr>
                  <a:grpSpLocks/>
                </p:cNvGrpSpPr>
                <p:nvPr/>
              </p:nvGrpSpPr>
              <p:grpSpPr bwMode="auto">
                <a:xfrm>
                  <a:off x="2795563" y="5259350"/>
                  <a:ext cx="183858" cy="174317"/>
                  <a:chOff x="786" y="2263"/>
                  <a:chExt cx="212" cy="201"/>
                </a:xfrm>
              </p:grpSpPr>
              <p:sp>
                <p:nvSpPr>
                  <p:cNvPr id="252" name="AutoShape 16"/>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53" name="Oval 17"/>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54" name="Group 18"/>
                  <p:cNvGrpSpPr>
                    <a:grpSpLocks/>
                  </p:cNvGrpSpPr>
                  <p:nvPr/>
                </p:nvGrpSpPr>
                <p:grpSpPr bwMode="auto">
                  <a:xfrm>
                    <a:off x="816" y="2333"/>
                    <a:ext cx="137" cy="52"/>
                    <a:chOff x="704" y="3183"/>
                    <a:chExt cx="235" cy="44"/>
                  </a:xfrm>
                </p:grpSpPr>
                <p:sp>
                  <p:nvSpPr>
                    <p:cNvPr id="255" name="Rectangle 19"/>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63" name="Rectangle 20"/>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64" name="Line 21"/>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1" name="Group 22"/>
                <p:cNvGrpSpPr>
                  <a:grpSpLocks/>
                </p:cNvGrpSpPr>
                <p:nvPr/>
              </p:nvGrpSpPr>
              <p:grpSpPr bwMode="auto">
                <a:xfrm>
                  <a:off x="2797298" y="5438871"/>
                  <a:ext cx="183858" cy="174317"/>
                  <a:chOff x="786" y="2263"/>
                  <a:chExt cx="212" cy="201"/>
                </a:xfrm>
              </p:grpSpPr>
              <p:sp>
                <p:nvSpPr>
                  <p:cNvPr id="246" name="AutoShape 23"/>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7" name="Oval 24"/>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48" name="Group 25"/>
                  <p:cNvGrpSpPr>
                    <a:grpSpLocks/>
                  </p:cNvGrpSpPr>
                  <p:nvPr/>
                </p:nvGrpSpPr>
                <p:grpSpPr bwMode="auto">
                  <a:xfrm>
                    <a:off x="816" y="2333"/>
                    <a:ext cx="137" cy="52"/>
                    <a:chOff x="704" y="3183"/>
                    <a:chExt cx="235" cy="44"/>
                  </a:xfrm>
                </p:grpSpPr>
                <p:sp>
                  <p:nvSpPr>
                    <p:cNvPr id="249" name="Rectangle 26"/>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50" name="Rectangle 27"/>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51" name="Line 28"/>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3" name="Group 30"/>
                <p:cNvGrpSpPr>
                  <a:grpSpLocks/>
                </p:cNvGrpSpPr>
                <p:nvPr/>
              </p:nvGrpSpPr>
              <p:grpSpPr bwMode="auto">
                <a:xfrm>
                  <a:off x="3011061" y="5319863"/>
                  <a:ext cx="183858" cy="174317"/>
                  <a:chOff x="786" y="2263"/>
                  <a:chExt cx="212" cy="201"/>
                </a:xfrm>
              </p:grpSpPr>
              <p:sp>
                <p:nvSpPr>
                  <p:cNvPr id="240" name="AutoShape 31"/>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1" name="Oval 32"/>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42" name="Group 33"/>
                  <p:cNvGrpSpPr>
                    <a:grpSpLocks/>
                  </p:cNvGrpSpPr>
                  <p:nvPr/>
                </p:nvGrpSpPr>
                <p:grpSpPr bwMode="auto">
                  <a:xfrm>
                    <a:off x="816" y="2333"/>
                    <a:ext cx="137" cy="52"/>
                    <a:chOff x="704" y="3183"/>
                    <a:chExt cx="235" cy="44"/>
                  </a:xfrm>
                </p:grpSpPr>
                <p:sp>
                  <p:nvSpPr>
                    <p:cNvPr id="243" name="Rectangle 34"/>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4" name="Rectangle 35"/>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45" name="Line 36"/>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4" name="Group 37"/>
                <p:cNvGrpSpPr>
                  <a:grpSpLocks/>
                </p:cNvGrpSpPr>
                <p:nvPr/>
              </p:nvGrpSpPr>
              <p:grpSpPr bwMode="auto">
                <a:xfrm>
                  <a:off x="2989380" y="5532340"/>
                  <a:ext cx="183858" cy="174317"/>
                  <a:chOff x="786" y="2263"/>
                  <a:chExt cx="212" cy="201"/>
                </a:xfrm>
              </p:grpSpPr>
              <p:sp>
                <p:nvSpPr>
                  <p:cNvPr id="234" name="AutoShape 38"/>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5" name="Oval 39"/>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36" name="Group 40"/>
                  <p:cNvGrpSpPr>
                    <a:grpSpLocks/>
                  </p:cNvGrpSpPr>
                  <p:nvPr/>
                </p:nvGrpSpPr>
                <p:grpSpPr bwMode="auto">
                  <a:xfrm>
                    <a:off x="816" y="2333"/>
                    <a:ext cx="137" cy="52"/>
                    <a:chOff x="704" y="3183"/>
                    <a:chExt cx="235" cy="44"/>
                  </a:xfrm>
                </p:grpSpPr>
                <p:sp>
                  <p:nvSpPr>
                    <p:cNvPr id="237" name="Rectangle 41"/>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8" name="Rectangle 42"/>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9" name="Line 43"/>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5" name="Group 44"/>
                <p:cNvGrpSpPr>
                  <a:grpSpLocks/>
                </p:cNvGrpSpPr>
                <p:nvPr/>
              </p:nvGrpSpPr>
              <p:grpSpPr bwMode="auto">
                <a:xfrm>
                  <a:off x="3194919" y="5431738"/>
                  <a:ext cx="183858" cy="174317"/>
                  <a:chOff x="786" y="2263"/>
                  <a:chExt cx="212" cy="201"/>
                </a:xfrm>
              </p:grpSpPr>
              <p:sp>
                <p:nvSpPr>
                  <p:cNvPr id="228" name="AutoShape 45"/>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9" name="Oval 46"/>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30" name="Group 47"/>
                  <p:cNvGrpSpPr>
                    <a:grpSpLocks/>
                  </p:cNvGrpSpPr>
                  <p:nvPr/>
                </p:nvGrpSpPr>
                <p:grpSpPr bwMode="auto">
                  <a:xfrm>
                    <a:off x="816" y="2333"/>
                    <a:ext cx="137" cy="52"/>
                    <a:chOff x="704" y="3183"/>
                    <a:chExt cx="235" cy="44"/>
                  </a:xfrm>
                </p:grpSpPr>
                <p:sp>
                  <p:nvSpPr>
                    <p:cNvPr id="231" name="Rectangle 48"/>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2" name="Rectangle 49"/>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33" name="Line 50"/>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6" name="Group 51"/>
                <p:cNvGrpSpPr>
                  <a:grpSpLocks/>
                </p:cNvGrpSpPr>
                <p:nvPr/>
              </p:nvGrpSpPr>
              <p:grpSpPr bwMode="auto">
                <a:xfrm>
                  <a:off x="3326599" y="5238247"/>
                  <a:ext cx="183858" cy="174317"/>
                  <a:chOff x="786" y="2263"/>
                  <a:chExt cx="212" cy="201"/>
                </a:xfrm>
              </p:grpSpPr>
              <p:sp>
                <p:nvSpPr>
                  <p:cNvPr id="222" name="AutoShape 52"/>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3" name="Oval 53"/>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24" name="Group 54"/>
                  <p:cNvGrpSpPr>
                    <a:grpSpLocks/>
                  </p:cNvGrpSpPr>
                  <p:nvPr/>
                </p:nvGrpSpPr>
                <p:grpSpPr bwMode="auto">
                  <a:xfrm>
                    <a:off x="816" y="2333"/>
                    <a:ext cx="137" cy="52"/>
                    <a:chOff x="704" y="3183"/>
                    <a:chExt cx="235" cy="44"/>
                  </a:xfrm>
                </p:grpSpPr>
                <p:sp>
                  <p:nvSpPr>
                    <p:cNvPr id="225" name="Rectangle 55"/>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6" name="Rectangle 56"/>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7" name="Line 57"/>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7" name="Group 58"/>
                <p:cNvGrpSpPr>
                  <a:grpSpLocks/>
                </p:cNvGrpSpPr>
                <p:nvPr/>
              </p:nvGrpSpPr>
              <p:grpSpPr bwMode="auto">
                <a:xfrm>
                  <a:off x="3393520" y="5533085"/>
                  <a:ext cx="183858" cy="174317"/>
                  <a:chOff x="786" y="2263"/>
                  <a:chExt cx="212" cy="201"/>
                </a:xfrm>
              </p:grpSpPr>
              <p:sp>
                <p:nvSpPr>
                  <p:cNvPr id="216" name="AutoShape 59"/>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7" name="Oval 60"/>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18" name="Group 61"/>
                  <p:cNvGrpSpPr>
                    <a:grpSpLocks/>
                  </p:cNvGrpSpPr>
                  <p:nvPr/>
                </p:nvGrpSpPr>
                <p:grpSpPr bwMode="auto">
                  <a:xfrm>
                    <a:off x="816" y="2333"/>
                    <a:ext cx="137" cy="52"/>
                    <a:chOff x="704" y="3183"/>
                    <a:chExt cx="235" cy="44"/>
                  </a:xfrm>
                </p:grpSpPr>
                <p:sp>
                  <p:nvSpPr>
                    <p:cNvPr id="219" name="Rectangle 62"/>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0" name="Rectangle 63"/>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21" name="Line 64"/>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8" name="Group 65"/>
                <p:cNvGrpSpPr>
                  <a:grpSpLocks/>
                </p:cNvGrpSpPr>
                <p:nvPr/>
              </p:nvGrpSpPr>
              <p:grpSpPr bwMode="auto">
                <a:xfrm>
                  <a:off x="3135079" y="5040676"/>
                  <a:ext cx="183858" cy="174317"/>
                  <a:chOff x="786" y="2263"/>
                  <a:chExt cx="212" cy="201"/>
                </a:xfrm>
              </p:grpSpPr>
              <p:sp>
                <p:nvSpPr>
                  <p:cNvPr id="210" name="AutoShape 66"/>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1" name="Oval 67"/>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12" name="Group 68"/>
                  <p:cNvGrpSpPr>
                    <a:grpSpLocks/>
                  </p:cNvGrpSpPr>
                  <p:nvPr/>
                </p:nvGrpSpPr>
                <p:grpSpPr bwMode="auto">
                  <a:xfrm>
                    <a:off x="816" y="2333"/>
                    <a:ext cx="137" cy="52"/>
                    <a:chOff x="704" y="3183"/>
                    <a:chExt cx="235" cy="44"/>
                  </a:xfrm>
                </p:grpSpPr>
                <p:sp>
                  <p:nvSpPr>
                    <p:cNvPr id="213" name="Rectangle 69"/>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4" name="Rectangle 70"/>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15" name="Line 71"/>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89" name="Group 72"/>
                <p:cNvGrpSpPr>
                  <a:grpSpLocks/>
                </p:cNvGrpSpPr>
                <p:nvPr/>
              </p:nvGrpSpPr>
              <p:grpSpPr bwMode="auto">
                <a:xfrm>
                  <a:off x="3156760" y="5699719"/>
                  <a:ext cx="183858" cy="174317"/>
                  <a:chOff x="786" y="2263"/>
                  <a:chExt cx="212" cy="201"/>
                </a:xfrm>
              </p:grpSpPr>
              <p:sp>
                <p:nvSpPr>
                  <p:cNvPr id="204" name="AutoShape 73"/>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5" name="Oval 74"/>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06" name="Group 75"/>
                  <p:cNvGrpSpPr>
                    <a:grpSpLocks/>
                  </p:cNvGrpSpPr>
                  <p:nvPr/>
                </p:nvGrpSpPr>
                <p:grpSpPr bwMode="auto">
                  <a:xfrm>
                    <a:off x="816" y="2333"/>
                    <a:ext cx="137" cy="52"/>
                    <a:chOff x="704" y="3183"/>
                    <a:chExt cx="235" cy="44"/>
                  </a:xfrm>
                </p:grpSpPr>
                <p:sp>
                  <p:nvSpPr>
                    <p:cNvPr id="207" name="Rectangle 76"/>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8" name="Rectangle 77"/>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9" name="Line 78"/>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90" name="Group 79"/>
                <p:cNvGrpSpPr>
                  <a:grpSpLocks/>
                </p:cNvGrpSpPr>
                <p:nvPr/>
              </p:nvGrpSpPr>
              <p:grpSpPr bwMode="auto">
                <a:xfrm>
                  <a:off x="3135078" y="5912196"/>
                  <a:ext cx="183858" cy="174317"/>
                  <a:chOff x="786" y="2263"/>
                  <a:chExt cx="212" cy="201"/>
                </a:xfrm>
              </p:grpSpPr>
              <p:sp>
                <p:nvSpPr>
                  <p:cNvPr id="198" name="AutoShape 80"/>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9" name="Oval 81"/>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200" name="Group 82"/>
                  <p:cNvGrpSpPr>
                    <a:grpSpLocks/>
                  </p:cNvGrpSpPr>
                  <p:nvPr/>
                </p:nvGrpSpPr>
                <p:grpSpPr bwMode="auto">
                  <a:xfrm>
                    <a:off x="816" y="2333"/>
                    <a:ext cx="137" cy="52"/>
                    <a:chOff x="704" y="3183"/>
                    <a:chExt cx="235" cy="44"/>
                  </a:xfrm>
                </p:grpSpPr>
                <p:sp>
                  <p:nvSpPr>
                    <p:cNvPr id="201" name="Rectangle 83"/>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2" name="Rectangle 84"/>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203" name="Line 85"/>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grpSp>
              <p:nvGrpSpPr>
                <p:cNvPr id="191" name="Group 86"/>
                <p:cNvGrpSpPr>
                  <a:grpSpLocks/>
                </p:cNvGrpSpPr>
                <p:nvPr/>
              </p:nvGrpSpPr>
              <p:grpSpPr bwMode="auto">
                <a:xfrm>
                  <a:off x="3340617" y="5811594"/>
                  <a:ext cx="183858" cy="174317"/>
                  <a:chOff x="786" y="2263"/>
                  <a:chExt cx="212" cy="201"/>
                </a:xfrm>
              </p:grpSpPr>
              <p:sp>
                <p:nvSpPr>
                  <p:cNvPr id="192" name="AutoShape 87"/>
                  <p:cNvSpPr>
                    <a:spLocks noChangeAspect="1" noChangeArrowheads="1"/>
                  </p:cNvSpPr>
                  <p:nvPr/>
                </p:nvSpPr>
                <p:spPr bwMode="auto">
                  <a:xfrm>
                    <a:off x="812" y="2283"/>
                    <a:ext cx="161" cy="161"/>
                  </a:xfrm>
                  <a:prstGeom prst="octagon">
                    <a:avLst>
                      <a:gd name="adj" fmla="val 29287"/>
                    </a:avLst>
                  </a:prstGeom>
                  <a:solidFill>
                    <a:schemeClr val="accent2"/>
                  </a:solidFill>
                  <a:ln w="9525">
                    <a:solidFill>
                      <a:schemeClr val="accent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3" name="Oval 88"/>
                  <p:cNvSpPr>
                    <a:spLocks noChangeAspect="1" noChangeArrowheads="1"/>
                  </p:cNvSpPr>
                  <p:nvPr/>
                </p:nvSpPr>
                <p:spPr bwMode="auto">
                  <a:xfrm>
                    <a:off x="786" y="2263"/>
                    <a:ext cx="212" cy="201"/>
                  </a:xfrm>
                  <a:prstGeom prst="ellipse">
                    <a:avLst/>
                  </a:prstGeom>
                  <a:noFill/>
                  <a:ln w="38100">
                    <a:solidFill>
                      <a:schemeClr val="accent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nvGrpSpPr>
                  <p:cNvPr id="194" name="Group 89"/>
                  <p:cNvGrpSpPr>
                    <a:grpSpLocks/>
                  </p:cNvGrpSpPr>
                  <p:nvPr/>
                </p:nvGrpSpPr>
                <p:grpSpPr bwMode="auto">
                  <a:xfrm>
                    <a:off x="816" y="2333"/>
                    <a:ext cx="137" cy="52"/>
                    <a:chOff x="704" y="3183"/>
                    <a:chExt cx="235" cy="44"/>
                  </a:xfrm>
                </p:grpSpPr>
                <p:sp>
                  <p:nvSpPr>
                    <p:cNvPr id="195" name="Rectangle 90"/>
                    <p:cNvSpPr>
                      <a:spLocks noChangeArrowheads="1"/>
                    </p:cNvSpPr>
                    <p:nvPr/>
                  </p:nvSpPr>
                  <p:spPr bwMode="auto">
                    <a:xfrm>
                      <a:off x="704" y="3184"/>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6" name="Rectangle 91"/>
                    <p:cNvSpPr>
                      <a:spLocks noChangeArrowheads="1"/>
                    </p:cNvSpPr>
                    <p:nvPr/>
                  </p:nvSpPr>
                  <p:spPr bwMode="auto">
                    <a:xfrm>
                      <a:off x="886" y="3183"/>
                      <a:ext cx="53" cy="43"/>
                    </a:xfrm>
                    <a:prstGeom prst="rect">
                      <a:avLst/>
                    </a:prstGeom>
                    <a:solidFill>
                      <a:schemeClr val="tx1"/>
                    </a:solidFill>
                    <a:ln w="9525">
                      <a:solidFill>
                        <a:schemeClr val="tx1"/>
                      </a:solidFill>
                      <a:miter lim="800000"/>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sp>
                  <p:nvSpPr>
                    <p:cNvPr id="197" name="Line 92"/>
                    <p:cNvSpPr>
                      <a:spLocks noChangeShapeType="1"/>
                    </p:cNvSpPr>
                    <p:nvPr/>
                  </p:nvSpPr>
                  <p:spPr bwMode="auto">
                    <a:xfrm>
                      <a:off x="757" y="3205"/>
                      <a:ext cx="128" cy="0"/>
                    </a:xfrm>
                    <a:prstGeom prst="line">
                      <a:avLst/>
                    </a:prstGeom>
                    <a:noFill/>
                    <a:ln w="9525">
                      <a:solidFill>
                        <a:schemeClr val="tx1"/>
                      </a:solidFill>
                      <a:round/>
                      <a:headEnd/>
                      <a:tailEnd/>
                    </a:ln>
                    <a:effectLst/>
                    <a:scene3d>
                      <a:camera prst="orthographicFront"/>
                      <a:lightRig rig="threePt" dir="t"/>
                    </a:scene3d>
                    <a:sp3d>
                      <a:bevelT h="95250"/>
                      <a:bevelB/>
                    </a:sp3d>
                  </p:spPr>
                  <p:txBody>
                    <a:bodyPr wrap="none" anchor="ctr">
                      <a:prstTxWarp prst="textNoShape">
                        <a:avLst/>
                      </a:prstTxWarp>
                    </a:bodyPr>
                    <a:lstStyle/>
                    <a:p>
                      <a:endParaRPr lang="ja-JP" altLang="en-US"/>
                    </a:p>
                  </p:txBody>
                </p:sp>
              </p:grpSp>
            </p:grpSp>
            <p:sp>
              <p:nvSpPr>
                <p:cNvPr id="128" name="テキスト ボックス 127"/>
                <p:cNvSpPr txBox="1">
                  <a:spLocks noChangeAspect="1"/>
                </p:cNvSpPr>
                <p:nvPr/>
              </p:nvSpPr>
              <p:spPr>
                <a:xfrm>
                  <a:off x="2525830" y="4877305"/>
                  <a:ext cx="697753" cy="246221"/>
                </a:xfrm>
                <a:prstGeom prst="rect">
                  <a:avLst/>
                </a:prstGeom>
                <a:noFill/>
              </p:spPr>
              <p:txBody>
                <a:bodyPr wrap="none" rtlCol="0">
                  <a:spAutoFit/>
                </a:bodyPr>
                <a:lstStyle/>
                <a:p>
                  <a:r>
                    <a:rPr lang="en-US" altLang="ja-JP" sz="1000" b="1" dirty="0" err="1" smtClean="0">
                      <a:solidFill>
                        <a:srgbClr val="FF6600"/>
                      </a:solidFill>
                    </a:rPr>
                    <a:t>lytic</a:t>
                  </a:r>
                  <a:r>
                    <a:rPr lang="en-US" altLang="ja-JP" sz="1000" b="1" dirty="0" smtClean="0">
                      <a:solidFill>
                        <a:srgbClr val="FF6600"/>
                      </a:solidFill>
                    </a:rPr>
                    <a:t> cycle</a:t>
                  </a:r>
                  <a:endParaRPr kumimoji="1" lang="ja-JP" altLang="en-US" sz="1000" b="1" dirty="0">
                    <a:solidFill>
                      <a:srgbClr val="FF6600"/>
                    </a:solidFill>
                  </a:endParaRPr>
                </a:p>
              </p:txBody>
            </p:sp>
          </p:grpSp>
          <p:grpSp>
            <p:nvGrpSpPr>
              <p:cNvPr id="110" name="図形グループ 164"/>
              <p:cNvGrpSpPr/>
              <p:nvPr/>
            </p:nvGrpSpPr>
            <p:grpSpPr>
              <a:xfrm>
                <a:off x="5604458" y="2533272"/>
                <a:ext cx="3213377" cy="729572"/>
                <a:chOff x="1043784" y="1539559"/>
                <a:chExt cx="5882063" cy="1335479"/>
              </a:xfrm>
            </p:grpSpPr>
            <p:pic>
              <p:nvPicPr>
                <p:cNvPr id="112" name="Picture 30"/>
                <p:cNvPicPr>
                  <a:picLocks noChangeAspect="1" noChangeArrowheads="1"/>
                </p:cNvPicPr>
                <p:nvPr/>
              </p:nvPicPr>
              <p:blipFill>
                <a:blip r:embed="rId4"/>
                <a:srcRect/>
                <a:stretch>
                  <a:fillRect/>
                </a:stretch>
              </p:blipFill>
              <p:spPr bwMode="auto">
                <a:xfrm>
                  <a:off x="4325647" y="1660751"/>
                  <a:ext cx="1210847" cy="1210844"/>
                </a:xfrm>
                <a:prstGeom prst="rect">
                  <a:avLst/>
                </a:prstGeom>
                <a:noFill/>
                <a:ln w="9525">
                  <a:noFill/>
                  <a:miter lim="800000"/>
                  <a:headEnd/>
                  <a:tailEnd/>
                </a:ln>
              </p:spPr>
            </p:pic>
            <p:pic>
              <p:nvPicPr>
                <p:cNvPr id="113" name="図 112"/>
                <p:cNvPicPr>
                  <a:picLocks noChangeAspect="1"/>
                </p:cNvPicPr>
                <p:nvPr/>
              </p:nvPicPr>
              <p:blipFill>
                <a:blip r:embed="rId5">
                  <a:lum bright="-5000" contrast="14000"/>
                </a:blip>
                <a:stretch>
                  <a:fillRect/>
                </a:stretch>
              </p:blipFill>
              <p:spPr>
                <a:xfrm>
                  <a:off x="1043784" y="1662001"/>
                  <a:ext cx="1225623" cy="1213037"/>
                </a:xfrm>
                <a:prstGeom prst="rect">
                  <a:avLst/>
                </a:prstGeom>
              </p:spPr>
            </p:pic>
            <p:sp>
              <p:nvSpPr>
                <p:cNvPr id="114" name="テキスト ボックス 113"/>
                <p:cNvSpPr txBox="1">
                  <a:spLocks noChangeAspect="1"/>
                </p:cNvSpPr>
                <p:nvPr/>
              </p:nvSpPr>
              <p:spPr>
                <a:xfrm>
                  <a:off x="5273258" y="2351663"/>
                  <a:ext cx="1652589" cy="507046"/>
                </a:xfrm>
                <a:prstGeom prst="rect">
                  <a:avLst/>
                </a:prstGeom>
                <a:noFill/>
              </p:spPr>
              <p:txBody>
                <a:bodyPr wrap="none" rtlCol="0">
                  <a:spAutoFit/>
                </a:bodyPr>
                <a:lstStyle/>
                <a:p>
                  <a:pPr algn="ctr"/>
                  <a:r>
                    <a:rPr lang="en-US" altLang="ja-JP" sz="1200" b="1" dirty="0" err="1" smtClean="0">
                      <a:solidFill>
                        <a:srgbClr val="FF6600"/>
                      </a:solidFill>
                    </a:rPr>
                    <a:t>aneuploidy</a:t>
                  </a:r>
                  <a:endParaRPr lang="ja-JP" altLang="en-US" sz="1200" b="1" dirty="0" smtClean="0">
                    <a:solidFill>
                      <a:srgbClr val="FF6600"/>
                    </a:solidFill>
                  </a:endParaRPr>
                </a:p>
              </p:txBody>
            </p:sp>
            <p:sp>
              <p:nvSpPr>
                <p:cNvPr id="115" name="テキスト ボックス 114"/>
                <p:cNvSpPr txBox="1">
                  <a:spLocks noChangeAspect="1"/>
                </p:cNvSpPr>
                <p:nvPr/>
              </p:nvSpPr>
              <p:spPr>
                <a:xfrm>
                  <a:off x="1463078" y="1556436"/>
                  <a:ext cx="971836" cy="507046"/>
                </a:xfrm>
                <a:prstGeom prst="rect">
                  <a:avLst/>
                </a:prstGeom>
                <a:noFill/>
              </p:spPr>
              <p:txBody>
                <a:bodyPr wrap="none" rtlCol="0">
                  <a:spAutoFit/>
                </a:bodyPr>
                <a:lstStyle/>
                <a:p>
                  <a:pPr algn="ctr"/>
                  <a:r>
                    <a:rPr kumimoji="1" lang="en-US" altLang="ja-JP" sz="1200" dirty="0" smtClean="0">
                      <a:solidFill>
                        <a:srgbClr val="FF0000"/>
                      </a:solidFill>
                    </a:rPr>
                    <a:t>LANA</a:t>
                  </a:r>
                  <a:endParaRPr kumimoji="1" lang="ja-JP" altLang="en-US" sz="1200" dirty="0">
                    <a:solidFill>
                      <a:srgbClr val="FF0000"/>
                    </a:solidFill>
                  </a:endParaRPr>
                </a:p>
              </p:txBody>
            </p:sp>
            <p:sp>
              <p:nvSpPr>
                <p:cNvPr id="116" name="テキスト ボックス 115"/>
                <p:cNvSpPr txBox="1">
                  <a:spLocks noChangeAspect="1"/>
                </p:cNvSpPr>
                <p:nvPr/>
              </p:nvSpPr>
              <p:spPr>
                <a:xfrm>
                  <a:off x="4717405" y="1539559"/>
                  <a:ext cx="971836" cy="507046"/>
                </a:xfrm>
                <a:prstGeom prst="rect">
                  <a:avLst/>
                </a:prstGeom>
                <a:noFill/>
              </p:spPr>
              <p:txBody>
                <a:bodyPr wrap="none" rtlCol="0">
                  <a:spAutoFit/>
                </a:bodyPr>
                <a:lstStyle/>
                <a:p>
                  <a:pPr algn="ctr"/>
                  <a:r>
                    <a:rPr kumimoji="1" lang="en-US" altLang="ja-JP" sz="1200" dirty="0" smtClean="0">
                      <a:solidFill>
                        <a:srgbClr val="FF0000"/>
                      </a:solidFill>
                    </a:rPr>
                    <a:t>LANA</a:t>
                  </a:r>
                  <a:endParaRPr kumimoji="1" lang="ja-JP" altLang="en-US" sz="1200" dirty="0">
                    <a:solidFill>
                      <a:srgbClr val="FF0000"/>
                    </a:solidFill>
                  </a:endParaRPr>
                </a:p>
              </p:txBody>
            </p:sp>
            <p:sp>
              <p:nvSpPr>
                <p:cNvPr id="111" name="Text Box 33"/>
                <p:cNvSpPr txBox="1">
                  <a:spLocks noChangeAspect="1" noChangeArrowheads="1"/>
                </p:cNvSpPr>
                <p:nvPr/>
              </p:nvSpPr>
              <p:spPr bwMode="auto">
                <a:xfrm>
                  <a:off x="1894006" y="2351663"/>
                  <a:ext cx="2196807" cy="507046"/>
                </a:xfrm>
                <a:prstGeom prst="rect">
                  <a:avLst/>
                </a:prstGeom>
                <a:noFill/>
                <a:ln w="9525">
                  <a:noFill/>
                  <a:miter lim="800000"/>
                  <a:headEnd/>
                  <a:tailEnd/>
                </a:ln>
              </p:spPr>
              <p:txBody>
                <a:bodyPr wrap="none">
                  <a:prstTxWarp prst="textNoShape">
                    <a:avLst/>
                  </a:prstTxWarp>
                  <a:spAutoFit/>
                </a:bodyPr>
                <a:lstStyle/>
                <a:p>
                  <a:pPr algn="ctr"/>
                  <a:r>
                    <a:rPr lang="en-US" altLang="ja-JP" sz="1200" b="1" dirty="0" err="1" smtClean="0">
                      <a:solidFill>
                        <a:srgbClr val="FF6600"/>
                      </a:solidFill>
                    </a:rPr>
                    <a:t>mis</a:t>
                  </a:r>
                  <a:r>
                    <a:rPr lang="en-US" altLang="ja-JP" sz="1200" b="1" dirty="0" smtClean="0">
                      <a:solidFill>
                        <a:srgbClr val="FF6600"/>
                      </a:solidFill>
                    </a:rPr>
                    <a:t>-segregation</a:t>
                  </a:r>
                </a:p>
              </p:txBody>
            </p:sp>
          </p:grpSp>
        </p:grpSp>
        <p:sp>
          <p:nvSpPr>
            <p:cNvPr id="81" name="テキスト ボックス 80"/>
            <p:cNvSpPr txBox="1"/>
            <p:nvPr/>
          </p:nvSpPr>
          <p:spPr>
            <a:xfrm>
              <a:off x="4719400" y="2107374"/>
              <a:ext cx="2371963" cy="369332"/>
            </a:xfrm>
            <a:prstGeom prst="rect">
              <a:avLst/>
            </a:prstGeom>
            <a:solidFill>
              <a:schemeClr val="tx1"/>
            </a:solidFill>
            <a:effectLst>
              <a:glow rad="101600">
                <a:schemeClr val="accent2">
                  <a:satMod val="175000"/>
                  <a:alpha val="40000"/>
                </a:schemeClr>
              </a:glow>
            </a:effectLst>
          </p:spPr>
          <p:txBody>
            <a:bodyPr wrap="none" rtlCol="0">
              <a:spAutoFit/>
            </a:bodyPr>
            <a:lstStyle/>
            <a:p>
              <a:pPr algn="ctr"/>
              <a:r>
                <a:rPr lang="en-US" altLang="ja-JP" b="1" i="1" dirty="0" smtClean="0">
                  <a:solidFill>
                    <a:srgbClr val="FFFF00"/>
                  </a:solidFill>
                  <a:latin typeface="Gill Sans"/>
                  <a:cs typeface="Gill Sans"/>
                </a:rPr>
                <a:t>KSHV </a:t>
              </a:r>
              <a:r>
                <a:rPr lang="en-US" altLang="ja-JP" b="1" i="1" dirty="0" err="1" smtClean="0">
                  <a:solidFill>
                    <a:srgbClr val="FFFF00"/>
                  </a:solidFill>
                  <a:latin typeface="Gill Sans"/>
                  <a:cs typeface="Gill Sans"/>
                </a:rPr>
                <a:t>oncogenesis</a:t>
              </a:r>
              <a:r>
                <a:rPr lang="en-US" altLang="ja-JP" b="1" i="1" dirty="0" smtClean="0">
                  <a:solidFill>
                    <a:srgbClr val="FFFF00"/>
                  </a:solidFill>
                  <a:latin typeface="Gill Sans"/>
                  <a:cs typeface="Gill Sans"/>
                </a:rPr>
                <a:t> </a:t>
              </a:r>
              <a:r>
                <a:rPr lang="en-US" altLang="ja-JP" b="1" i="1" dirty="0">
                  <a:solidFill>
                    <a:srgbClr val="FFFF00"/>
                  </a:solidFill>
                  <a:latin typeface="Gill Sans"/>
                  <a:cs typeface="Gill Sans"/>
                </a:rPr>
                <a:t>?</a:t>
              </a:r>
              <a:endParaRPr kumimoji="1" lang="ja-JP" altLang="en-US" dirty="0"/>
            </a:p>
          </p:txBody>
        </p:sp>
      </p:grpSp>
      <p:sp>
        <p:nvSpPr>
          <p:cNvPr id="71" name="テキスト ボックス 70"/>
          <p:cNvSpPr txBox="1"/>
          <p:nvPr/>
        </p:nvSpPr>
        <p:spPr>
          <a:xfrm>
            <a:off x="2313119" y="64532"/>
            <a:ext cx="4778622" cy="400110"/>
          </a:xfrm>
          <a:prstGeom prst="rect">
            <a:avLst/>
          </a:prstGeom>
          <a:noFill/>
        </p:spPr>
        <p:txBody>
          <a:bodyPr wrap="none" rtlCol="0">
            <a:spAutoFit/>
          </a:bodyPr>
          <a:lstStyle/>
          <a:p>
            <a:pPr algn="ctr"/>
            <a:r>
              <a:rPr kumimoji="1" lang="en-US" altLang="ja-JP" sz="2000" b="1" i="1" dirty="0" smtClean="0">
                <a:solidFill>
                  <a:schemeClr val="bg1"/>
                </a:solidFill>
                <a:latin typeface="Gill Sans"/>
                <a:cs typeface="Gill Sans"/>
              </a:rPr>
              <a:t>Problems we are challenging to solve</a:t>
            </a:r>
            <a:endParaRPr kumimoji="1" lang="ja-JP" altLang="en-US" sz="2000" b="1" i="1" dirty="0">
              <a:solidFill>
                <a:schemeClr val="bg1"/>
              </a:solidFill>
              <a:latin typeface="Gill Sans"/>
              <a:cs typeface="Gill Sans"/>
            </a:endParaRPr>
          </a:p>
        </p:txBody>
      </p:sp>
    </p:spTree>
    <p:extLst>
      <p:ext uri="{BB962C8B-B14F-4D97-AF65-F5344CB8AC3E}">
        <p14:creationId xmlns:p14="http://schemas.microsoft.com/office/powerpoint/2010/main" val="57709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85"/>
                                        </p:tgtEl>
                                        <p:attrNameLst>
                                          <p:attrName>style.visibility</p:attrName>
                                        </p:attrNameLst>
                                      </p:cBhvr>
                                      <p:to>
                                        <p:strVal val="visible"/>
                                      </p:to>
                                    </p:set>
                                    <p:animEffect transition="in" filter="dissolve">
                                      <p:cBhvr>
                                        <p:cTn id="22" dur="500"/>
                                        <p:tgtEl>
                                          <p:spTgt spid="28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dissolve">
                                      <p:cBhvr>
                                        <p:cTn id="2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IN" b="1" dirty="0"/>
              <a:t>Journal of Infectious Diseases and Therapy</a:t>
            </a:r>
            <a:endParaRPr lang="en-US" b="1"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Bacteriology &amp; Parasitology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Clinical Microbiology: Open Access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Antiviral Research </a:t>
            </a:r>
          </a:p>
          <a:p>
            <a:pPr marL="342900" indent="-342900">
              <a:buFont typeface="Wingdings" panose="05000000000000000000" pitchFamily="2" charset="2"/>
              <a:buChar char="Ø"/>
              <a:defRPr/>
            </a:pPr>
            <a:r>
              <a:rPr lang="en-IN" sz="2000" b="1" dirty="0">
                <a:solidFill>
                  <a:schemeClr val="bg2">
                    <a:lumMod val="50000"/>
                  </a:schemeClr>
                </a:solidFill>
                <a:latin typeface="Century Gothic" panose="020B0502020202020204" pitchFamily="34" charset="0"/>
                <a:cs typeface="Estrangelo Edessa" panose="03080600000000000000" pitchFamily="66" charset="0"/>
              </a:rPr>
              <a:t>Virology &amp; Mycology</a:t>
            </a:r>
            <a:endParaRPr lang="en-US" sz="2000" b="1" dirty="0">
              <a:solidFill>
                <a:schemeClr val="bg2">
                  <a:lumMod val="50000"/>
                </a:schemeClr>
              </a:solidFill>
              <a:latin typeface="Century Gothic" panose="020B0502020202020204" pitchFamily="34" charset="0"/>
              <a:cs typeface="Estrangelo Edessa" panose="03080600000000000000" pitchFamily="66" charset="0"/>
            </a:endParaRPr>
          </a:p>
        </p:txBody>
      </p:sp>
      <p:pic>
        <p:nvPicPr>
          <p:cNvPr id="10" name="Picture 2" descr="D:\Sree Lakshmi\JIDT_SREE\Journal Images\1-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538" y="3246059"/>
            <a:ext cx="3009950" cy="3140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5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IN" sz="3200" b="1" dirty="0">
                <a:latin typeface="Footlight MT Light" panose="0204060206030A020304" pitchFamily="18" charset="0"/>
              </a:rPr>
              <a:t>2nd International Congress on Bacteriology and Infectious Diseases </a:t>
            </a:r>
          </a:p>
          <a:p>
            <a:pPr marL="285750" indent="-285750">
              <a:buFont typeface="Wingdings" panose="05000000000000000000" pitchFamily="2" charset="2"/>
              <a:buChar char="Ø"/>
              <a:defRPr/>
            </a:pPr>
            <a:r>
              <a:rPr lang="en-IN" sz="3200" b="1" dirty="0">
                <a:latin typeface="Footlight MT Light" panose="0204060206030A020304" pitchFamily="18" charset="0"/>
              </a:rPr>
              <a:t>3rd International Conference on Clinical Microbiology &amp; Microbial Genomics </a:t>
            </a:r>
            <a:endParaRPr lang="en-US" sz="3200" b="1"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IN" sz="4000" b="1" dirty="0"/>
              <a:t>Journal of Infectious Diseases </a:t>
            </a:r>
            <a:r>
              <a:rPr lang="en-IN" sz="4000" b="1" dirty="0" smtClean="0"/>
              <a:t>and  Therapy</a:t>
            </a:r>
            <a:endParaRPr lang="en-US" sz="4000" b="1" dirty="0"/>
          </a:p>
        </p:txBody>
      </p:sp>
    </p:spTree>
    <p:extLst>
      <p:ext uri="{BB962C8B-B14F-4D97-AF65-F5344CB8AC3E}">
        <p14:creationId xmlns:p14="http://schemas.microsoft.com/office/powerpoint/2010/main" val="225184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885177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11791752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TotalTime>
  <Words>1204</Words>
  <Application>Microsoft Office PowerPoint</Application>
  <PresentationFormat>On-screen Show (4:3)</PresentationFormat>
  <Paragraphs>137</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テーマ</vt:lpstr>
      <vt:lpstr>Keiji Ueda</vt:lpstr>
      <vt:lpstr>Research Interest</vt:lpstr>
      <vt:lpstr>An aim of virology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ウイルス学が目指すもの</dc:title>
  <dc:creator>上田 啓次</dc:creator>
  <cp:lastModifiedBy>Sravan kumar Valluru</cp:lastModifiedBy>
  <cp:revision>48</cp:revision>
  <dcterms:created xsi:type="dcterms:W3CDTF">2010-10-12T09:18:21Z</dcterms:created>
  <dcterms:modified xsi:type="dcterms:W3CDTF">2015-10-13T10:03:10Z</dcterms:modified>
</cp:coreProperties>
</file>