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45" r:id="rId2"/>
    <p:sldId id="346" r:id="rId3"/>
    <p:sldId id="256" r:id="rId4"/>
    <p:sldId id="257" r:id="rId5"/>
    <p:sldId id="341" r:id="rId6"/>
    <p:sldId id="260" r:id="rId7"/>
    <p:sldId id="333" r:id="rId8"/>
    <p:sldId id="334" r:id="rId9"/>
    <p:sldId id="335" r:id="rId10"/>
    <p:sldId id="342" r:id="rId11"/>
    <p:sldId id="343" r:id="rId12"/>
    <p:sldId id="347" r:id="rId13"/>
    <p:sldId id="348" r:id="rId14"/>
    <p:sldId id="34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5262979"/>
          </a:xfrm>
          <a:prstGeom prst="rect">
            <a:avLst/>
          </a:prstGeom>
        </p:spPr>
        <p:txBody>
          <a:bodyPr wrap="square">
            <a:spAutoFit/>
          </a:bodyPr>
          <a:lstStyle/>
          <a:p>
            <a:r>
              <a:rPr lang="en-IN" sz="2400" b="1" dirty="0">
                <a:solidFill>
                  <a:schemeClr val="tx1">
                    <a:lumMod val="95000"/>
                    <a:lumOff val="5000"/>
                  </a:schemeClr>
                </a:solidFill>
              </a:rPr>
              <a:t>A review of airborne polycyclic aromatic hydrocarbons (PAHs) and their human health </a:t>
            </a:r>
            <a:r>
              <a:rPr lang="en-IN" sz="2400" b="1" dirty="0" smtClean="0">
                <a:solidFill>
                  <a:schemeClr val="tx1">
                    <a:lumMod val="95000"/>
                    <a:lumOff val="5000"/>
                  </a:schemeClr>
                </a:solidFill>
              </a:rPr>
              <a:t>effects</a:t>
            </a:r>
          </a:p>
          <a:p>
            <a:r>
              <a:rPr lang="en-US" sz="2400" dirty="0"/>
              <a:t>KH Kim, SA </a:t>
            </a:r>
            <a:r>
              <a:rPr lang="en-US" sz="2400" dirty="0" err="1"/>
              <a:t>Jahan</a:t>
            </a:r>
            <a:r>
              <a:rPr lang="en-US" sz="2400" dirty="0"/>
              <a:t>, E </a:t>
            </a:r>
            <a:r>
              <a:rPr lang="en-US" sz="2400" dirty="0" err="1"/>
              <a:t>Kabir</a:t>
            </a:r>
            <a:r>
              <a:rPr lang="en-US" sz="2400" dirty="0"/>
              <a:t>, RJC </a:t>
            </a:r>
            <a:r>
              <a:rPr lang="en-US" sz="2400" dirty="0" smtClean="0"/>
              <a:t>Brown</a:t>
            </a:r>
          </a:p>
          <a:p>
            <a:endParaRPr lang="en-US" sz="2400" dirty="0"/>
          </a:p>
          <a:p>
            <a:r>
              <a:rPr lang="en-IN" sz="2400" b="1" dirty="0"/>
              <a:t>Atmospheric mercury concentrations from several observatory sites in the Northern </a:t>
            </a:r>
            <a:r>
              <a:rPr lang="en-IN" sz="2400" b="1" dirty="0" smtClean="0"/>
              <a:t>Hemisphere</a:t>
            </a:r>
          </a:p>
          <a:p>
            <a:endParaRPr lang="en-US" sz="2400" dirty="0" smtClean="0"/>
          </a:p>
          <a:p>
            <a:r>
              <a:rPr lang="en-IN" sz="2400" dirty="0"/>
              <a:t>KH Kim, R </a:t>
            </a:r>
            <a:r>
              <a:rPr lang="en-IN" sz="2400" dirty="0" err="1"/>
              <a:t>Ebinghaus</a:t>
            </a:r>
            <a:r>
              <a:rPr lang="en-IN" sz="2400" dirty="0"/>
              <a:t>, WH Schroeder, P Blanchard, HH </a:t>
            </a:r>
            <a:r>
              <a:rPr lang="en-IN" sz="2400" dirty="0" err="1"/>
              <a:t>Kock</a:t>
            </a:r>
            <a:r>
              <a:rPr lang="en-IN" sz="2400" dirty="0"/>
              <a:t>, A </a:t>
            </a:r>
            <a:r>
              <a:rPr lang="en-IN" sz="2400" dirty="0" smtClean="0"/>
              <a:t>Steffen.</a:t>
            </a:r>
          </a:p>
          <a:p>
            <a:endParaRPr lang="en-IN" sz="2400" dirty="0"/>
          </a:p>
          <a:p>
            <a:r>
              <a:rPr lang="en-IN" sz="2400" b="1" dirty="0"/>
              <a:t>Design and initial tests of a dynamic enclosure chamber for measurements of </a:t>
            </a:r>
            <a:r>
              <a:rPr lang="en-IN" sz="2400" b="1" dirty="0" err="1"/>
              <a:t>vapor</a:t>
            </a:r>
            <a:r>
              <a:rPr lang="en-IN" sz="2400" b="1" dirty="0"/>
              <a:t>-phase mercury fluxes over </a:t>
            </a:r>
            <a:r>
              <a:rPr lang="en-IN" sz="2400" b="1" dirty="0" smtClean="0"/>
              <a:t>soils</a:t>
            </a:r>
          </a:p>
          <a:p>
            <a:r>
              <a:rPr lang="en-IN" sz="2400" dirty="0"/>
              <a:t>KH Kim, SE Lindberg</a:t>
            </a:r>
            <a:endParaRPr lang="en-US" sz="2400" b="1"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4524315"/>
          </a:xfrm>
          <a:prstGeom prst="rect">
            <a:avLst/>
          </a:prstGeom>
        </p:spPr>
        <p:txBody>
          <a:bodyPr wrap="square">
            <a:spAutoFit/>
          </a:bodyPr>
          <a:lstStyle/>
          <a:p>
            <a:r>
              <a:rPr lang="en-IN" sz="2400" b="1" dirty="0"/>
              <a:t>The temporal distribution characteristics of total gaseous mercury at an urban monitoring site in Seoul during </a:t>
            </a:r>
            <a:r>
              <a:rPr lang="en-IN" sz="2400" b="1" dirty="0" smtClean="0"/>
              <a:t>1999–2000</a:t>
            </a:r>
          </a:p>
          <a:p>
            <a:r>
              <a:rPr lang="en-IN" sz="2400" dirty="0"/>
              <a:t>KH Kim, MY </a:t>
            </a:r>
            <a:r>
              <a:rPr lang="en-IN" sz="2400" dirty="0" smtClean="0"/>
              <a:t>Kim</a:t>
            </a:r>
          </a:p>
          <a:p>
            <a:endParaRPr lang="en-US" sz="2400" b="1" dirty="0" smtClean="0"/>
          </a:p>
          <a:p>
            <a:r>
              <a:rPr lang="en-IN" sz="2400" b="1" dirty="0"/>
              <a:t>A review of sensor-based methods for monitoring hydrogen </a:t>
            </a:r>
            <a:r>
              <a:rPr lang="en-IN" sz="2400" b="1" dirty="0" err="1" smtClean="0"/>
              <a:t>sulfide</a:t>
            </a:r>
            <a:endParaRPr lang="en-IN" sz="2400" b="1" dirty="0" smtClean="0"/>
          </a:p>
          <a:p>
            <a:r>
              <a:rPr lang="pl-PL" sz="2400" dirty="0"/>
              <a:t>SK Pandey, KH Kim, KT </a:t>
            </a:r>
            <a:r>
              <a:rPr lang="pl-PL" sz="2400" dirty="0" smtClean="0"/>
              <a:t>Tang</a:t>
            </a:r>
            <a:endParaRPr lang="en-IN" sz="2400" dirty="0" smtClean="0"/>
          </a:p>
          <a:p>
            <a:endParaRPr lang="en-IN" sz="2400" b="1" dirty="0" smtClean="0"/>
          </a:p>
          <a:p>
            <a:r>
              <a:rPr lang="en-IN" sz="2400" b="1" dirty="0" smtClean="0"/>
              <a:t>A </a:t>
            </a:r>
            <a:r>
              <a:rPr lang="en-IN" sz="2400" b="1" dirty="0"/>
              <a:t>review of methods for the determination of reduced </a:t>
            </a:r>
            <a:r>
              <a:rPr lang="en-IN" sz="2400" b="1" dirty="0" err="1"/>
              <a:t>sulfur</a:t>
            </a:r>
            <a:r>
              <a:rPr lang="en-IN" sz="2400" b="1" dirty="0"/>
              <a:t> compounds (RSCs) in </a:t>
            </a:r>
            <a:r>
              <a:rPr lang="en-IN" sz="2400" b="1" dirty="0" smtClean="0"/>
              <a:t>air</a:t>
            </a:r>
          </a:p>
          <a:p>
            <a:r>
              <a:rPr lang="en-US" sz="2400" dirty="0"/>
              <a:t>SK Pandey, KH Kim</a:t>
            </a:r>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993436"/>
            <a:ext cx="5210503" cy="4547527"/>
          </a:xfrm>
          <a:prstGeom prst="rect">
            <a:avLst/>
          </a:prstGeom>
        </p:spPr>
        <p:txBody>
          <a:bodyPr wrap="square">
            <a:spAutoFit/>
          </a:bodyPr>
          <a:lstStyle/>
          <a:p>
            <a:pPr>
              <a:lnSpc>
                <a:spcPct val="150000"/>
              </a:lnSpc>
            </a:pPr>
            <a:r>
              <a:rPr lang="en-US" sz="2800" b="1" dirty="0"/>
              <a:t>Executive Editor</a:t>
            </a:r>
          </a:p>
          <a:p>
            <a:pPr>
              <a:lnSpc>
                <a:spcPct val="150000"/>
              </a:lnSpc>
            </a:pPr>
            <a:r>
              <a:rPr lang="en-US" sz="2800" b="1" dirty="0"/>
              <a:t>Ki Hyun Kim</a:t>
            </a:r>
          </a:p>
          <a:p>
            <a:pPr>
              <a:lnSpc>
                <a:spcPct val="150000"/>
              </a:lnSpc>
            </a:pPr>
            <a:r>
              <a:rPr lang="en-US" sz="2800" b="1" dirty="0"/>
              <a:t>Professor</a:t>
            </a:r>
          </a:p>
          <a:p>
            <a:pPr>
              <a:lnSpc>
                <a:spcPct val="150000"/>
              </a:lnSpc>
            </a:pPr>
            <a:r>
              <a:rPr lang="en-US" sz="2800" b="1" dirty="0"/>
              <a:t>Department of Civil &amp; Environmental Engineering, </a:t>
            </a:r>
          </a:p>
          <a:p>
            <a:pPr>
              <a:lnSpc>
                <a:spcPct val="150000"/>
              </a:lnSpc>
            </a:pPr>
            <a:r>
              <a:rPr lang="en-US" sz="2800" b="1" dirty="0" err="1"/>
              <a:t>Hanyang</a:t>
            </a:r>
            <a:r>
              <a:rPr lang="en-US" sz="2800" b="1" dirty="0"/>
              <a:t> University, </a:t>
            </a:r>
          </a:p>
          <a:p>
            <a:pPr>
              <a:lnSpc>
                <a:spcPct val="150000"/>
              </a:lnSpc>
            </a:pPr>
            <a:r>
              <a:rPr lang="en-US" sz="2800" b="1" dirty="0" err="1"/>
              <a:t>Seoul,Korea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438400"/>
            <a:ext cx="2057400" cy="288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2308324"/>
          </a:xfrm>
          <a:prstGeom prst="rect">
            <a:avLst/>
          </a:prstGeom>
        </p:spPr>
        <p:txBody>
          <a:bodyPr wrap="square">
            <a:spAutoFit/>
          </a:bodyPr>
          <a:lstStyle/>
          <a:p>
            <a:pPr marL="342900" indent="-342900" algn="just">
              <a:buFont typeface="Arial" pitchFamily="34" charset="0"/>
              <a:buChar char="•"/>
            </a:pPr>
            <a:r>
              <a:rPr lang="en-IN" sz="2400" dirty="0" err="1"/>
              <a:t>Prof.</a:t>
            </a:r>
            <a:r>
              <a:rPr lang="en-IN" sz="2400" dirty="0"/>
              <a:t> Kim has been involved in various projects to measure the environmental </a:t>
            </a:r>
            <a:r>
              <a:rPr lang="en-IN" sz="2400" dirty="0" err="1"/>
              <a:t>behavior</a:t>
            </a:r>
            <a:r>
              <a:rPr lang="en-IN" sz="2400" dirty="0"/>
              <a:t> and cycling of hazardous heavy metal species (Hg, Cd, </a:t>
            </a:r>
            <a:r>
              <a:rPr lang="en-IN" sz="2400" dirty="0" err="1"/>
              <a:t>Pb</a:t>
            </a:r>
            <a:r>
              <a:rPr lang="en-IN" sz="2400" dirty="0"/>
              <a:t>, </a:t>
            </a:r>
            <a:r>
              <a:rPr lang="en-IN" sz="2400" dirty="0" err="1"/>
              <a:t>etc</a:t>
            </a:r>
            <a:r>
              <a:rPr lang="en-IN" sz="2400" dirty="0"/>
              <a:t>) across air-surface boundary. He has also been developing analytical techniques for odorants and volatile organic compounds along with their relationship with olfactory detection.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1569660"/>
          </a:xfrm>
          <a:prstGeom prst="rect">
            <a:avLst/>
          </a:prstGeom>
        </p:spPr>
        <p:txBody>
          <a:bodyPr wrap="square">
            <a:spAutoFit/>
          </a:bodyPr>
          <a:lstStyle/>
          <a:p>
            <a:pPr marL="342900" indent="-342900" algn="just">
              <a:buFont typeface="Arial" pitchFamily="34" charset="0"/>
              <a:buChar char="•"/>
            </a:pPr>
            <a:r>
              <a:rPr lang="en-US" sz="2400" dirty="0"/>
              <a:t>Ki Hyun </a:t>
            </a:r>
            <a:r>
              <a:rPr lang="en-US" sz="2400" dirty="0" err="1"/>
              <a:t>KimHis</a:t>
            </a:r>
            <a:r>
              <a:rPr lang="en-US" sz="2400" dirty="0"/>
              <a:t> research interest include pollution problems in livelihood activities and catastrophic situations including environmental tobacco smoking (ETS), </a:t>
            </a:r>
            <a:r>
              <a:rPr lang="en-US" sz="2400" dirty="0" err="1"/>
              <a:t>barbaecuing</a:t>
            </a:r>
            <a:r>
              <a:rPr lang="en-US" sz="2400" dirty="0"/>
              <a:t>, oil spill accident.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093428"/>
          </a:xfrm>
          <a:prstGeom prst="rect">
            <a:avLst/>
          </a:prstGeom>
        </p:spPr>
        <p:txBody>
          <a:bodyPr wrap="square">
            <a:spAutoFit/>
          </a:bodyPr>
          <a:lstStyle/>
          <a:p>
            <a:r>
              <a:rPr lang="en-IN" sz="2400" b="1" dirty="0"/>
              <a:t>Rare earth element scavenging in </a:t>
            </a:r>
            <a:r>
              <a:rPr lang="en-IN" sz="2400" b="1" dirty="0" smtClean="0"/>
              <a:t>seawater</a:t>
            </a:r>
          </a:p>
          <a:p>
            <a:r>
              <a:rPr lang="en-US" sz="2400" dirty="0"/>
              <a:t>RH Byrne, KH </a:t>
            </a:r>
            <a:r>
              <a:rPr lang="en-US" sz="2400" dirty="0" smtClean="0"/>
              <a:t>Kim</a:t>
            </a:r>
          </a:p>
          <a:p>
            <a:endParaRPr lang="en-US" sz="2400" b="1" dirty="0" smtClean="0"/>
          </a:p>
          <a:p>
            <a:r>
              <a:rPr lang="en-IN" sz="2400" b="1" dirty="0"/>
              <a:t>Air/surface exchange of mercury </a:t>
            </a:r>
            <a:r>
              <a:rPr lang="en-IN" sz="2400" b="1" dirty="0" err="1"/>
              <a:t>vapor</a:t>
            </a:r>
            <a:r>
              <a:rPr lang="en-IN" sz="2400" b="1" dirty="0"/>
              <a:t> over forests—the need for a reassessment of continental biogenic </a:t>
            </a:r>
            <a:r>
              <a:rPr lang="en-IN" sz="2400" b="1" dirty="0" smtClean="0"/>
              <a:t>emissions</a:t>
            </a:r>
          </a:p>
          <a:p>
            <a:r>
              <a:rPr lang="en-US" sz="2400" dirty="0"/>
              <a:t>SE Lindberg, PJ Hanson, TP Meyers, KH </a:t>
            </a:r>
            <a:r>
              <a:rPr lang="en-US" sz="2400" dirty="0" smtClean="0"/>
              <a:t>Kim</a:t>
            </a:r>
          </a:p>
          <a:p>
            <a:endParaRPr lang="en-IN" sz="2200" dirty="0" smtClean="0">
              <a:latin typeface="Times New Roman" pitchFamily="18" charset="0"/>
              <a:cs typeface="Times New Roman" pitchFamily="18" charset="0"/>
            </a:endParaRPr>
          </a:p>
          <a:p>
            <a:r>
              <a:rPr lang="en-IN" sz="2400" b="1" dirty="0" smtClean="0">
                <a:latin typeface="Constantia" pitchFamily="18" charset="0"/>
                <a:cs typeface="Times New Roman" pitchFamily="18" charset="0"/>
              </a:rPr>
              <a:t>Micrometeorological </a:t>
            </a:r>
            <a:r>
              <a:rPr lang="en-IN" sz="2400" b="1" dirty="0">
                <a:latin typeface="Constantia" pitchFamily="18" charset="0"/>
                <a:cs typeface="Times New Roman" pitchFamily="18" charset="0"/>
              </a:rPr>
              <a:t>measurements of mercury </a:t>
            </a:r>
            <a:r>
              <a:rPr lang="en-IN" sz="2400" b="1" dirty="0" err="1">
                <a:latin typeface="Constantia" pitchFamily="18" charset="0"/>
                <a:cs typeface="Times New Roman" pitchFamily="18" charset="0"/>
              </a:rPr>
              <a:t>vapor</a:t>
            </a:r>
            <a:r>
              <a:rPr lang="en-IN" sz="2400" b="1" dirty="0">
                <a:latin typeface="Constantia" pitchFamily="18" charset="0"/>
                <a:cs typeface="Times New Roman" pitchFamily="18" charset="0"/>
              </a:rPr>
              <a:t> fluxes over background forest soils in eastern </a:t>
            </a:r>
            <a:r>
              <a:rPr lang="en-IN" sz="2400" b="1" dirty="0" smtClean="0">
                <a:latin typeface="Constantia" pitchFamily="18" charset="0"/>
                <a:cs typeface="Times New Roman" pitchFamily="18" charset="0"/>
              </a:rPr>
              <a:t>Tennessee</a:t>
            </a:r>
          </a:p>
          <a:p>
            <a:r>
              <a:rPr lang="en-IN" sz="2400" dirty="0"/>
              <a:t>KH Kim, SE Lindberg, TP Meyers</a:t>
            </a:r>
            <a:endParaRPr lang="en-US" sz="2400" b="1" dirty="0" smtClean="0">
              <a:latin typeface="Constantia"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4154984"/>
          </a:xfrm>
          <a:prstGeom prst="rect">
            <a:avLst/>
          </a:prstGeom>
        </p:spPr>
        <p:txBody>
          <a:bodyPr wrap="square">
            <a:spAutoFit/>
          </a:bodyPr>
          <a:lstStyle/>
          <a:p>
            <a:r>
              <a:rPr lang="en-IN" sz="2400" b="1" dirty="0"/>
              <a:t>Micrometeorological gradient approach for quantifying air/surface exchange of mercury </a:t>
            </a:r>
            <a:r>
              <a:rPr lang="en-IN" sz="2400" b="1" dirty="0" err="1"/>
              <a:t>vapor</a:t>
            </a:r>
            <a:r>
              <a:rPr lang="en-IN" sz="2400" b="1" dirty="0"/>
              <a:t>: tests over contaminated </a:t>
            </a:r>
            <a:r>
              <a:rPr lang="en-IN" sz="2400" b="1" dirty="0" smtClean="0"/>
              <a:t>soils</a:t>
            </a:r>
          </a:p>
          <a:p>
            <a:endParaRPr lang="en-IN" sz="2400" dirty="0" smtClean="0"/>
          </a:p>
          <a:p>
            <a:r>
              <a:rPr lang="en-IN" sz="2400" dirty="0" smtClean="0"/>
              <a:t>SE </a:t>
            </a:r>
            <a:r>
              <a:rPr lang="en-IN" sz="2400" dirty="0"/>
              <a:t>Lindberg, KH Kim, TP Meyers, JG Owens</a:t>
            </a:r>
            <a:endParaRPr lang="en-US" sz="2400" dirty="0" smtClean="0"/>
          </a:p>
          <a:p>
            <a:endParaRPr lang="en-US" sz="2400" dirty="0"/>
          </a:p>
          <a:p>
            <a:r>
              <a:rPr lang="en-IN" sz="2400" b="1" dirty="0"/>
              <a:t>The chemical composition of fine and coarse particles in relation with the Asian Dust </a:t>
            </a:r>
            <a:r>
              <a:rPr lang="en-IN" sz="2400" b="1" dirty="0" smtClean="0"/>
              <a:t>events</a:t>
            </a:r>
          </a:p>
          <a:p>
            <a:endParaRPr lang="en-US" sz="2400" dirty="0" smtClean="0"/>
          </a:p>
          <a:p>
            <a:r>
              <a:rPr lang="en-US" sz="2400" dirty="0" smtClean="0"/>
              <a:t>KH </a:t>
            </a:r>
            <a:r>
              <a:rPr lang="en-US" sz="2400" dirty="0"/>
              <a:t>Kim, GH Choi, CH Kang, JH Lee, JY Kim, YH Youn, SR Lee</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981199"/>
            <a:ext cx="8875986" cy="4154984"/>
          </a:xfrm>
          <a:prstGeom prst="rect">
            <a:avLst/>
          </a:prstGeom>
          <a:noFill/>
        </p:spPr>
        <p:txBody>
          <a:bodyPr wrap="square" rtlCol="0">
            <a:spAutoFit/>
          </a:bodyPr>
          <a:lstStyle/>
          <a:p>
            <a:r>
              <a:rPr lang="en-IN" sz="2400" b="1" dirty="0"/>
              <a:t>Characterization of malodorous </a:t>
            </a:r>
            <a:r>
              <a:rPr lang="en-IN" sz="2400" b="1" dirty="0" err="1"/>
              <a:t>sulfur</a:t>
            </a:r>
            <a:r>
              <a:rPr lang="en-IN" sz="2400" b="1" dirty="0"/>
              <a:t> compounds in landfill </a:t>
            </a:r>
            <a:r>
              <a:rPr lang="en-IN" sz="2400" b="1" dirty="0" smtClean="0"/>
              <a:t>gas</a:t>
            </a:r>
          </a:p>
          <a:p>
            <a:endParaRPr lang="en-US" sz="2400" dirty="0" smtClean="0"/>
          </a:p>
          <a:p>
            <a:r>
              <a:rPr lang="en-US" sz="2400" dirty="0" smtClean="0"/>
              <a:t>KH </a:t>
            </a:r>
            <a:r>
              <a:rPr lang="en-US" sz="2400" dirty="0"/>
              <a:t>Kim, YJ Choi, EC </a:t>
            </a:r>
            <a:r>
              <a:rPr lang="en-US" sz="2400" dirty="0" err="1"/>
              <a:t>Jeon</a:t>
            </a:r>
            <a:r>
              <a:rPr lang="en-US" sz="2400" dirty="0"/>
              <a:t>, Y </a:t>
            </a:r>
            <a:r>
              <a:rPr lang="en-US" sz="2400" dirty="0" err="1"/>
              <a:t>Sunwoo</a:t>
            </a:r>
            <a:endParaRPr lang="en-US" sz="2400" dirty="0"/>
          </a:p>
          <a:p>
            <a:endParaRPr lang="en-US" sz="2400" dirty="0"/>
          </a:p>
          <a:p>
            <a:r>
              <a:rPr lang="en-IN" sz="2400" b="1" dirty="0"/>
              <a:t>Rare earth precipitation and </a:t>
            </a:r>
            <a:r>
              <a:rPr lang="en-IN" sz="2400" b="1" dirty="0" err="1"/>
              <a:t>coprecipitation</a:t>
            </a:r>
            <a:r>
              <a:rPr lang="en-IN" sz="2400" b="1" dirty="0"/>
              <a:t> </a:t>
            </a:r>
            <a:r>
              <a:rPr lang="en-IN" sz="2400" b="1" dirty="0" err="1"/>
              <a:t>behavior</a:t>
            </a:r>
            <a:r>
              <a:rPr lang="en-IN" sz="2400" b="1" dirty="0"/>
              <a:t>: the limiting role of PO 4 3− on dissolved rare earth concentrations in </a:t>
            </a:r>
            <a:r>
              <a:rPr lang="en-IN" sz="2400" b="1" dirty="0" smtClean="0"/>
              <a:t>seawater</a:t>
            </a:r>
          </a:p>
          <a:p>
            <a:endParaRPr lang="en-US" sz="2400" dirty="0" smtClean="0"/>
          </a:p>
          <a:p>
            <a:r>
              <a:rPr lang="en-US" sz="2400" dirty="0" smtClean="0"/>
              <a:t>RH </a:t>
            </a:r>
            <a:r>
              <a:rPr lang="en-US" sz="2400" dirty="0"/>
              <a:t>Byrne, KH Kim</a:t>
            </a:r>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43000"/>
            <a:ext cx="7239000" cy="4339650"/>
          </a:xfrm>
          <a:prstGeom prst="rect">
            <a:avLst/>
          </a:prstGeom>
          <a:noFill/>
        </p:spPr>
        <p:txBody>
          <a:bodyPr wrap="square" rtlCol="0">
            <a:spAutoFit/>
          </a:bodyPr>
          <a:lstStyle/>
          <a:p>
            <a:r>
              <a:rPr lang="en-US" sz="2400" b="1" dirty="0"/>
              <a:t> </a:t>
            </a:r>
            <a:r>
              <a:rPr lang="en-IN" sz="2400" b="1" dirty="0"/>
              <a:t>Metals in airborne particulate matter from the first and second industrial complex area of Taejon city, </a:t>
            </a:r>
            <a:r>
              <a:rPr lang="en-IN" sz="2400" b="1" dirty="0" smtClean="0"/>
              <a:t>Korea</a:t>
            </a:r>
          </a:p>
          <a:p>
            <a:endParaRPr lang="de-DE" sz="2400" dirty="0" smtClean="0"/>
          </a:p>
          <a:p>
            <a:r>
              <a:rPr lang="de-DE" sz="2400" dirty="0" smtClean="0"/>
              <a:t>KH </a:t>
            </a:r>
            <a:r>
              <a:rPr lang="de-DE" sz="2400" dirty="0"/>
              <a:t>Kim, JH Lee, MS Jang</a:t>
            </a:r>
            <a:endParaRPr lang="en-US" sz="2400" dirty="0" smtClean="0"/>
          </a:p>
          <a:p>
            <a:endParaRPr lang="en-US" sz="2400" dirty="0"/>
          </a:p>
          <a:p>
            <a:r>
              <a:rPr lang="en-IN" sz="2400" b="1" dirty="0"/>
              <a:t>Use of the modified Bowen-ratio technique to measure fluxes of trace </a:t>
            </a:r>
            <a:r>
              <a:rPr lang="en-IN" sz="2400" b="1" dirty="0" smtClean="0"/>
              <a:t>gases</a:t>
            </a:r>
          </a:p>
          <a:p>
            <a:endParaRPr lang="fi-FI" sz="2400" dirty="0" smtClean="0"/>
          </a:p>
          <a:p>
            <a:r>
              <a:rPr lang="fi-FI" sz="2400" dirty="0" smtClean="0"/>
              <a:t>TP </a:t>
            </a:r>
            <a:r>
              <a:rPr lang="fi-FI" sz="2400" dirty="0"/>
              <a:t>Meyers, ME Hall, SE Lindberg, KI Kim</a:t>
            </a:r>
            <a:endParaRPr lang="en-US" dirty="0" smtClean="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945</TotalTime>
  <Words>744</Words>
  <Application>Microsoft Office PowerPoint</Application>
  <PresentationFormat>On-screen Show (4:3)</PresentationFormat>
  <Paragraphs>83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74</cp:revision>
  <dcterms:created xsi:type="dcterms:W3CDTF">2014-10-01T07:08:05Z</dcterms:created>
  <dcterms:modified xsi:type="dcterms:W3CDTF">2015-12-02T08:52:57Z</dcterms:modified>
</cp:coreProperties>
</file>