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45" r:id="rId2"/>
    <p:sldId id="346" r:id="rId3"/>
    <p:sldId id="256" r:id="rId4"/>
    <p:sldId id="257" r:id="rId5"/>
    <p:sldId id="341" r:id="rId6"/>
    <p:sldId id="260" r:id="rId7"/>
    <p:sldId id="333" r:id="rId8"/>
    <p:sldId id="334" r:id="rId9"/>
    <p:sldId id="335" r:id="rId10"/>
    <p:sldId id="342" r:id="rId11"/>
    <p:sldId id="343" r:id="rId12"/>
    <p:sldId id="347" r:id="rId13"/>
    <p:sldId id="348" r:id="rId14"/>
    <p:sldId id="34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00200"/>
            <a:ext cx="8077200" cy="4154984"/>
          </a:xfrm>
          <a:prstGeom prst="rect">
            <a:avLst/>
          </a:prstGeom>
        </p:spPr>
        <p:txBody>
          <a:bodyPr wrap="square">
            <a:spAutoFit/>
          </a:bodyPr>
          <a:lstStyle/>
          <a:p>
            <a:r>
              <a:rPr lang="en-US" sz="2400" b="1" dirty="0"/>
              <a:t>Functional characterization delineates that a Mycobacterium tuberculosis specific protein kinase (Rv3080c) is responsible for the growth, phagocytosis and intracellular survival of </a:t>
            </a:r>
            <a:r>
              <a:rPr lang="en-US" sz="2400" b="1" dirty="0" err="1"/>
              <a:t>avirulent</a:t>
            </a:r>
            <a:r>
              <a:rPr lang="en-US" sz="2400" b="1" dirty="0"/>
              <a:t> </a:t>
            </a:r>
            <a:r>
              <a:rPr lang="en-US" sz="2400" b="1" dirty="0" smtClean="0"/>
              <a:t>mycobacteria</a:t>
            </a:r>
          </a:p>
          <a:p>
            <a:r>
              <a:rPr lang="en-US" sz="2400" dirty="0" err="1"/>
              <a:t>Ruma</a:t>
            </a:r>
            <a:r>
              <a:rPr lang="en-US" sz="2400" dirty="0"/>
              <a:t> </a:t>
            </a:r>
            <a:r>
              <a:rPr lang="en-US" sz="2400" dirty="0" err="1"/>
              <a:t>Kumari</a:t>
            </a:r>
            <a:r>
              <a:rPr lang="en-US" sz="2400" dirty="0"/>
              <a:t>, </a:t>
            </a:r>
            <a:r>
              <a:rPr lang="en-US" sz="2400" dirty="0" err="1"/>
              <a:t>Susmita</a:t>
            </a:r>
            <a:r>
              <a:rPr lang="en-US" sz="2400" dirty="0"/>
              <a:t> K. Singh, </a:t>
            </a:r>
            <a:r>
              <a:rPr lang="en-US" sz="2400" dirty="0" err="1"/>
              <a:t>Diwakar</a:t>
            </a:r>
            <a:r>
              <a:rPr lang="en-US" sz="2400" dirty="0"/>
              <a:t> K. Singh, Pramod K. Singh, </a:t>
            </a:r>
            <a:r>
              <a:rPr lang="en-US" sz="2400" dirty="0" err="1"/>
              <a:t>Shivendra</a:t>
            </a:r>
            <a:r>
              <a:rPr lang="en-US" sz="2400" dirty="0"/>
              <a:t> K. </a:t>
            </a:r>
            <a:r>
              <a:rPr lang="en-US" sz="2400" dirty="0" err="1"/>
              <a:t>Chaurasiya</a:t>
            </a:r>
            <a:r>
              <a:rPr lang="en-US" sz="2400" dirty="0"/>
              <a:t>, Kishore K. </a:t>
            </a:r>
            <a:r>
              <a:rPr lang="en-US" sz="2400" dirty="0" err="1"/>
              <a:t>Srivastava</a:t>
            </a:r>
            <a:r>
              <a:rPr lang="en-US" sz="2400" dirty="0"/>
              <a:t> </a:t>
            </a:r>
            <a:endParaRPr lang="en-US" sz="2400" dirty="0" smtClean="0"/>
          </a:p>
          <a:p>
            <a:endParaRPr lang="en-US" sz="2400" dirty="0"/>
          </a:p>
          <a:p>
            <a:r>
              <a:rPr lang="en-IN" sz="2400" b="1" dirty="0"/>
              <a:t>Molecular Profiling of Drug Resistant Isolates of Mycobacterium tuberculosis in North </a:t>
            </a:r>
            <a:r>
              <a:rPr lang="en-IN" sz="2400" b="1" dirty="0" smtClean="0"/>
              <a:t>India</a:t>
            </a:r>
          </a:p>
          <a:p>
            <a:r>
              <a:rPr lang="en-US" sz="2400" dirty="0"/>
              <a:t>Dinesh K. </a:t>
            </a:r>
            <a:r>
              <a:rPr lang="en-US" sz="2400" dirty="0" smtClean="0"/>
              <a:t>Tripathi1, </a:t>
            </a:r>
            <a:r>
              <a:rPr lang="en-US" sz="2400" dirty="0" err="1"/>
              <a:t>Kanchan</a:t>
            </a:r>
            <a:r>
              <a:rPr lang="en-US" sz="2400" dirty="0"/>
              <a:t> </a:t>
            </a:r>
            <a:r>
              <a:rPr lang="en-US" sz="2400" dirty="0" err="1" smtClean="0"/>
              <a:t>Srivastava</a:t>
            </a:r>
            <a:r>
              <a:rPr lang="en-US" sz="2400" dirty="0" smtClean="0"/>
              <a:t>, </a:t>
            </a:r>
            <a:r>
              <a:rPr lang="en-US" sz="2400" dirty="0"/>
              <a:t>Surya </a:t>
            </a:r>
            <a:r>
              <a:rPr lang="en-US" sz="2400" dirty="0" smtClean="0"/>
              <a:t>Kant, </a:t>
            </a:r>
            <a:r>
              <a:rPr lang="en-US" sz="2400" dirty="0"/>
              <a:t>Kishore K. </a:t>
            </a:r>
            <a:r>
              <a:rPr lang="en-US" sz="2400" dirty="0" smtClean="0"/>
              <a:t>Srivastava1.</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4524315"/>
          </a:xfrm>
          <a:prstGeom prst="rect">
            <a:avLst/>
          </a:prstGeom>
        </p:spPr>
        <p:txBody>
          <a:bodyPr wrap="square">
            <a:spAutoFit/>
          </a:bodyPr>
          <a:lstStyle/>
          <a:p>
            <a:r>
              <a:rPr lang="en-IN" sz="2400" b="1" dirty="0"/>
              <a:t>Rv3080c regulates the rate of inhibition of mycobacteria by isoniazid through </a:t>
            </a:r>
            <a:r>
              <a:rPr lang="en-IN" sz="2400" b="1" dirty="0" err="1" smtClean="0"/>
              <a:t>FabD</a:t>
            </a:r>
            <a:endParaRPr lang="en-IN" sz="2400" b="1" dirty="0" smtClean="0"/>
          </a:p>
          <a:p>
            <a:r>
              <a:rPr lang="en-US" sz="2400" dirty="0" err="1"/>
              <a:t>Ruma</a:t>
            </a:r>
            <a:r>
              <a:rPr lang="en-US" sz="2400" dirty="0"/>
              <a:t> </a:t>
            </a:r>
            <a:r>
              <a:rPr lang="en-US" sz="2400" dirty="0" err="1"/>
              <a:t>Kumari</a:t>
            </a:r>
            <a:r>
              <a:rPr lang="en-US" sz="2400" dirty="0"/>
              <a:t>, </a:t>
            </a:r>
            <a:r>
              <a:rPr lang="en-US" sz="2400" dirty="0" err="1"/>
              <a:t>Richa</a:t>
            </a:r>
            <a:r>
              <a:rPr lang="en-US" sz="2400" dirty="0"/>
              <a:t> Saxena, Sameer </a:t>
            </a:r>
            <a:r>
              <a:rPr lang="en-US" sz="2400" dirty="0" err="1"/>
              <a:t>Tiwari</a:t>
            </a:r>
            <a:r>
              <a:rPr lang="en-US" sz="2400" dirty="0"/>
              <a:t>, Dinesh K. </a:t>
            </a:r>
            <a:r>
              <a:rPr lang="en-US" sz="2400" dirty="0" err="1"/>
              <a:t>Tripathi</a:t>
            </a:r>
            <a:r>
              <a:rPr lang="en-US" sz="2400" dirty="0"/>
              <a:t>, Kishore K. </a:t>
            </a:r>
            <a:r>
              <a:rPr lang="en-US" sz="2400" dirty="0" err="1" smtClean="0"/>
              <a:t>Srivastava</a:t>
            </a:r>
            <a:endParaRPr lang="en-US" sz="2400" dirty="0" smtClean="0"/>
          </a:p>
          <a:p>
            <a:endParaRPr lang="en-US" sz="2400" b="1" dirty="0" smtClean="0"/>
          </a:p>
          <a:p>
            <a:r>
              <a:rPr lang="en-IN" sz="2400" b="1" dirty="0"/>
              <a:t>Syntheses of 2-methoxyestradiol and </a:t>
            </a:r>
            <a:r>
              <a:rPr lang="en-IN" sz="2400" b="1" dirty="0" err="1"/>
              <a:t>eugenol</a:t>
            </a:r>
            <a:r>
              <a:rPr lang="en-IN" sz="2400" b="1" dirty="0"/>
              <a:t> template based </a:t>
            </a:r>
            <a:r>
              <a:rPr lang="en-IN" sz="2400" b="1" dirty="0" err="1"/>
              <a:t>diarylpropenes</a:t>
            </a:r>
            <a:r>
              <a:rPr lang="en-IN" sz="2400" b="1" dirty="0"/>
              <a:t> as non-steroidal anticancer </a:t>
            </a:r>
            <a:r>
              <a:rPr lang="en-IN" sz="2400" b="1" dirty="0" smtClean="0"/>
              <a:t>agents</a:t>
            </a:r>
          </a:p>
          <a:p>
            <a:r>
              <a:rPr lang="en-US" sz="2400" dirty="0"/>
              <a:t>Vinay </a:t>
            </a:r>
            <a:r>
              <a:rPr lang="en-US" sz="2400" dirty="0" smtClean="0"/>
              <a:t>Pathak, Imran Ahmad, </a:t>
            </a:r>
            <a:r>
              <a:rPr lang="en-US" sz="2400" dirty="0" err="1" smtClean="0"/>
              <a:t>Amandeep</a:t>
            </a:r>
            <a:r>
              <a:rPr lang="en-US" sz="2400" dirty="0" smtClean="0"/>
              <a:t> </a:t>
            </a:r>
            <a:r>
              <a:rPr lang="en-US" sz="2400" dirty="0" err="1"/>
              <a:t>Kaur</a:t>
            </a:r>
            <a:r>
              <a:rPr lang="en-US" sz="2400" dirty="0"/>
              <a:t> </a:t>
            </a:r>
            <a:r>
              <a:rPr lang="en-US" sz="2400" dirty="0" err="1" smtClean="0"/>
              <a:t>Kahlon</a:t>
            </a:r>
            <a:r>
              <a:rPr lang="en-US" sz="2400" dirty="0" smtClean="0"/>
              <a:t>, Mohammad </a:t>
            </a:r>
            <a:r>
              <a:rPr lang="en-US" sz="2400" dirty="0" err="1" smtClean="0"/>
              <a:t>Hasanain</a:t>
            </a:r>
            <a:r>
              <a:rPr lang="en-US" sz="2400" dirty="0" smtClean="0"/>
              <a:t>, </a:t>
            </a:r>
            <a:r>
              <a:rPr lang="en-US" sz="2400" dirty="0" err="1" smtClean="0"/>
              <a:t>Sandeep</a:t>
            </a:r>
            <a:r>
              <a:rPr lang="en-US" sz="2400" dirty="0" smtClean="0"/>
              <a:t> Sharma, Kishore </a:t>
            </a:r>
            <a:r>
              <a:rPr lang="en-US" sz="2400" dirty="0"/>
              <a:t>K. </a:t>
            </a:r>
            <a:r>
              <a:rPr lang="en-US" sz="2400" dirty="0" err="1" smtClean="0"/>
              <a:t>Srivastava</a:t>
            </a:r>
            <a:r>
              <a:rPr lang="en-US" sz="2400" dirty="0" smtClean="0"/>
              <a:t>, </a:t>
            </a:r>
            <a:r>
              <a:rPr lang="en-US" sz="2400" dirty="0" err="1" smtClean="0"/>
              <a:t>Jayanta</a:t>
            </a:r>
            <a:r>
              <a:rPr lang="en-US" sz="2400" dirty="0" smtClean="0"/>
              <a:t> </a:t>
            </a:r>
            <a:r>
              <a:rPr lang="en-US" sz="2400" dirty="0" err="1" smtClean="0"/>
              <a:t>Sarkar</a:t>
            </a:r>
            <a:r>
              <a:rPr lang="en-US" sz="2400" dirty="0" smtClean="0"/>
              <a:t>, </a:t>
            </a:r>
            <a:r>
              <a:rPr lang="en-US" sz="2400" dirty="0" err="1" smtClean="0"/>
              <a:t>Karuna</a:t>
            </a:r>
            <a:r>
              <a:rPr lang="en-US" sz="2400" dirty="0" smtClean="0"/>
              <a:t> Shankar, Ashok </a:t>
            </a:r>
            <a:r>
              <a:rPr lang="en-US" sz="2400" dirty="0" err="1"/>
              <a:t>Sharmab</a:t>
            </a:r>
            <a:r>
              <a:rPr lang="en-US" sz="2400" dirty="0"/>
              <a:t> and    </a:t>
            </a:r>
            <a:r>
              <a:rPr lang="en-US" sz="2400" dirty="0" err="1"/>
              <a:t>Atul</a:t>
            </a:r>
            <a:r>
              <a:rPr lang="en-US" sz="2400" dirty="0"/>
              <a:t> </a:t>
            </a:r>
            <a:r>
              <a:rPr lang="en-US" sz="2400" dirty="0" smtClean="0"/>
              <a:t>Gupta.</a:t>
            </a:r>
            <a:endParaRPr lang="en-US" sz="2400" b="1" dirty="0" smtClean="0"/>
          </a:p>
          <a:p>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 Related </a:t>
            </a:r>
            <a:r>
              <a:rPr lang="en-US" sz="3600" dirty="0" smtClean="0"/>
              <a:t>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901196"/>
          </a:xfrm>
          <a:prstGeom prst="rect">
            <a:avLst/>
          </a:prstGeom>
        </p:spPr>
        <p:txBody>
          <a:bodyPr wrap="square">
            <a:spAutoFit/>
          </a:bodyPr>
          <a:lstStyle/>
          <a:p>
            <a:pPr>
              <a:lnSpc>
                <a:spcPct val="150000"/>
              </a:lnSpc>
            </a:pPr>
            <a:r>
              <a:rPr lang="en-IN" sz="2800" b="1" dirty="0"/>
              <a:t>Kishore K </a:t>
            </a:r>
            <a:r>
              <a:rPr lang="en-IN" sz="2800" b="1" dirty="0" err="1"/>
              <a:t>Srivastava</a:t>
            </a:r>
            <a:r>
              <a:rPr lang="en-IN" sz="2800" b="1" dirty="0"/>
              <a:t> </a:t>
            </a:r>
          </a:p>
          <a:p>
            <a:pPr>
              <a:lnSpc>
                <a:spcPct val="150000"/>
              </a:lnSpc>
            </a:pPr>
            <a:r>
              <a:rPr lang="en-IN" sz="2800" b="1" dirty="0"/>
              <a:t>Principal Scientist </a:t>
            </a:r>
          </a:p>
          <a:p>
            <a:pPr>
              <a:lnSpc>
                <a:spcPct val="150000"/>
              </a:lnSpc>
            </a:pPr>
            <a:r>
              <a:rPr lang="en-IN" sz="2800" b="1" dirty="0"/>
              <a:t>Department of Microbiology </a:t>
            </a:r>
          </a:p>
          <a:p>
            <a:pPr>
              <a:lnSpc>
                <a:spcPct val="150000"/>
              </a:lnSpc>
            </a:pPr>
            <a:r>
              <a:rPr lang="en-IN" sz="2800" b="1" dirty="0"/>
              <a:t>Central Drug Research Institute </a:t>
            </a:r>
          </a:p>
          <a:p>
            <a:pPr>
              <a:lnSpc>
                <a:spcPct val="150000"/>
              </a:lnSpc>
            </a:pPr>
            <a:r>
              <a:rPr lang="en-IN" sz="2800" b="1" dirty="0" err="1"/>
              <a:t>Lucknow</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1" y="2286000"/>
            <a:ext cx="2424112" cy="33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4154984"/>
          </a:xfrm>
          <a:prstGeom prst="rect">
            <a:avLst/>
          </a:prstGeom>
        </p:spPr>
        <p:txBody>
          <a:bodyPr wrap="square">
            <a:spAutoFit/>
          </a:bodyPr>
          <a:lstStyle/>
          <a:p>
            <a:pPr marL="342900" indent="-342900" algn="just">
              <a:buFont typeface="Arial" pitchFamily="34" charset="0"/>
              <a:buChar char="•"/>
            </a:pPr>
            <a:r>
              <a:rPr lang="en-IN" sz="2400" dirty="0"/>
              <a:t>Dr Kishore K </a:t>
            </a:r>
            <a:r>
              <a:rPr lang="en-IN" sz="2400" dirty="0" err="1"/>
              <a:t>Srivastava</a:t>
            </a:r>
            <a:r>
              <a:rPr lang="en-IN" sz="2400" dirty="0"/>
              <a:t>, is presently the Principal Scientist, at the Department of Microbiology, CSIR-Central Drug Research Institute, </a:t>
            </a:r>
            <a:r>
              <a:rPr lang="en-IN" sz="2400" dirty="0" err="1"/>
              <a:t>Lucknow</a:t>
            </a:r>
            <a:r>
              <a:rPr lang="en-IN" sz="2400" dirty="0"/>
              <a:t>, India. Currently, Dr </a:t>
            </a:r>
            <a:r>
              <a:rPr lang="en-IN" sz="2400" dirty="0" err="1"/>
              <a:t>Srivastava</a:t>
            </a:r>
            <a:r>
              <a:rPr lang="en-IN" sz="2400" dirty="0"/>
              <a:t> is heading the department and is the Coordinator of Microbial Infections. </a:t>
            </a:r>
            <a:r>
              <a:rPr lang="en-IN" sz="2400" dirty="0" err="1"/>
              <a:t>Dr.</a:t>
            </a:r>
            <a:r>
              <a:rPr lang="en-IN" sz="2400" dirty="0"/>
              <a:t> </a:t>
            </a:r>
            <a:r>
              <a:rPr lang="en-IN" sz="2400" dirty="0" err="1"/>
              <a:t>Srivastava</a:t>
            </a:r>
            <a:r>
              <a:rPr lang="en-IN" sz="2400" dirty="0"/>
              <a:t> entered in tuberculosis research to understand the mechanism of pathogenesis, and was fascinated when he and his group could virtually see the differential regulation of tubercular and non-tubercular mycobacteria in macrophages. The recombinant mycobacteria (lux, </a:t>
            </a:r>
            <a:r>
              <a:rPr lang="en-IN" sz="2400" dirty="0" err="1"/>
              <a:t>gfp</a:t>
            </a:r>
            <a:r>
              <a:rPr lang="en-IN" sz="2400" dirty="0"/>
              <a:t>, β gal) were then brought to the study to expedite interaction studies and for HTS.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0" y="1550276"/>
            <a:ext cx="8001000" cy="3416320"/>
          </a:xfrm>
          <a:prstGeom prst="rect">
            <a:avLst/>
          </a:prstGeom>
        </p:spPr>
        <p:txBody>
          <a:bodyPr wrap="square">
            <a:spAutoFit/>
          </a:bodyPr>
          <a:lstStyle/>
          <a:p>
            <a:pPr marL="342900" indent="-342900" algn="just">
              <a:buFont typeface="Arial" pitchFamily="34" charset="0"/>
              <a:buChar char="•"/>
            </a:pPr>
            <a:r>
              <a:rPr lang="en-IN" sz="2400" dirty="0"/>
              <a:t>During the extensive studies it has been observed that most of the proteins in mycobacteria are regulated by posttranslational modifications. The one of such modification cascades is a group of </a:t>
            </a:r>
            <a:r>
              <a:rPr lang="en-IN" sz="2400" dirty="0" err="1"/>
              <a:t>transmembrane</a:t>
            </a:r>
            <a:r>
              <a:rPr lang="en-IN" sz="2400" dirty="0"/>
              <a:t> and cytosolic serine threonine kinases. Since, most of these kinases are not conserved between pathogenic and </a:t>
            </a:r>
            <a:r>
              <a:rPr lang="en-IN" sz="2400" dirty="0" err="1"/>
              <a:t>nonpathogenic</a:t>
            </a:r>
            <a:r>
              <a:rPr lang="en-IN" sz="2400" dirty="0"/>
              <a:t> forms; it has been proposed that these proteins may potentially be involved in slow growth and virulence of mycobacteria. </a:t>
            </a:r>
            <a:endParaRPr lang="en-US" sz="22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4159" y="2109952"/>
            <a:ext cx="8534400" cy="4093428"/>
          </a:xfrm>
          <a:prstGeom prst="rect">
            <a:avLst/>
          </a:prstGeom>
        </p:spPr>
        <p:txBody>
          <a:bodyPr wrap="square">
            <a:spAutoFit/>
          </a:bodyPr>
          <a:lstStyle/>
          <a:p>
            <a:pPr marL="342900" indent="-342900" algn="just">
              <a:buFont typeface="Arial" pitchFamily="34" charset="0"/>
              <a:buChar char="•"/>
            </a:pPr>
            <a:r>
              <a:rPr lang="en-IN" sz="2400" dirty="0"/>
              <a:t>Low sequence identities (around 30%) between human and mycobacterial kinases make them the important candidate to look for the inhibitors against them, knowing that design of specific molecules for eukaryotic STPKs, is currently one of the most active therapeutic areas. Dr </a:t>
            </a:r>
            <a:r>
              <a:rPr lang="en-IN" sz="2400" dirty="0" err="1"/>
              <a:t>Srivastava</a:t>
            </a:r>
            <a:r>
              <a:rPr lang="en-IN" sz="2400" dirty="0"/>
              <a:t> has also been involved in </a:t>
            </a:r>
            <a:r>
              <a:rPr lang="en-IN" sz="2400" dirty="0" err="1"/>
              <a:t>immunoprophylaxis</a:t>
            </a:r>
            <a:r>
              <a:rPr lang="en-IN" sz="2400" dirty="0"/>
              <a:t> of mycobacteria. He has published several manuscripts in high impact journals and held the several scientific positions in India and at abroad.</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600200"/>
            <a:ext cx="7772400" cy="1569660"/>
          </a:xfrm>
          <a:prstGeom prst="rect">
            <a:avLst/>
          </a:prstGeom>
        </p:spPr>
        <p:txBody>
          <a:bodyPr wrap="square">
            <a:spAutoFit/>
          </a:bodyPr>
          <a:lstStyle/>
          <a:p>
            <a:r>
              <a:rPr lang="en-IN" sz="2400" dirty="0"/>
              <a:t>Kishore K </a:t>
            </a:r>
            <a:r>
              <a:rPr lang="en-IN" sz="2400" dirty="0" err="1"/>
              <a:t>Srivastav</a:t>
            </a:r>
            <a:r>
              <a:rPr lang="en-IN" sz="2400" dirty="0"/>
              <a:t> research interest include Microbiology, Immunology, Cell Biology, Molecular Biology, Post translational Modifications, </a:t>
            </a:r>
            <a:r>
              <a:rPr lang="en-IN" sz="2400" dirty="0" err="1"/>
              <a:t>Immunoprophylaxis</a:t>
            </a:r>
            <a:r>
              <a:rPr lang="en-IN" sz="2400" dirty="0"/>
              <a:t> and pathogenesis.</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2344195"/>
            <a:ext cx="8875986" cy="4154984"/>
          </a:xfrm>
          <a:prstGeom prst="rect">
            <a:avLst/>
          </a:prstGeom>
          <a:noFill/>
        </p:spPr>
        <p:txBody>
          <a:bodyPr wrap="square" rtlCol="0">
            <a:spAutoFit/>
          </a:bodyPr>
          <a:lstStyle/>
          <a:p>
            <a:r>
              <a:rPr lang="en-IN" sz="2400" b="1" dirty="0"/>
              <a:t>Murine infection model for Mycobacterium </a:t>
            </a:r>
            <a:r>
              <a:rPr lang="en-IN" sz="2400" b="1" dirty="0" err="1" smtClean="0"/>
              <a:t>fortuitum</a:t>
            </a:r>
            <a:endParaRPr lang="en-IN" sz="2400" b="1" dirty="0" smtClean="0"/>
          </a:p>
          <a:p>
            <a:r>
              <a:rPr lang="en-US" sz="2400" dirty="0" err="1"/>
              <a:t>Rajinder</a:t>
            </a:r>
            <a:r>
              <a:rPr lang="en-US" sz="2400" dirty="0"/>
              <a:t> P.S. </a:t>
            </a:r>
            <a:r>
              <a:rPr lang="en-US" sz="2400" dirty="0" err="1"/>
              <a:t>Partia</a:t>
            </a:r>
            <a:r>
              <a:rPr lang="en-US" sz="2400" dirty="0"/>
              <a:t>, </a:t>
            </a:r>
            <a:r>
              <a:rPr lang="en-US" sz="2400" dirty="0" err="1"/>
              <a:t>Sudhir</a:t>
            </a:r>
            <a:r>
              <a:rPr lang="en-US" sz="2400" dirty="0"/>
              <a:t> </a:t>
            </a:r>
            <a:r>
              <a:rPr lang="en-US" sz="2400" dirty="0" err="1"/>
              <a:t>Srivastavab</a:t>
            </a:r>
            <a:r>
              <a:rPr lang="en-US" sz="2400" dirty="0"/>
              <a:t>, </a:t>
            </a:r>
            <a:r>
              <a:rPr lang="en-US" sz="2400" dirty="0" err="1"/>
              <a:t>Ratan</a:t>
            </a:r>
            <a:r>
              <a:rPr lang="en-US" sz="2400" dirty="0"/>
              <a:t> </a:t>
            </a:r>
            <a:r>
              <a:rPr lang="en-US" sz="2400" dirty="0" err="1"/>
              <a:t>Gachhuic</a:t>
            </a:r>
            <a:r>
              <a:rPr lang="en-US" sz="2400" dirty="0"/>
              <a:t>, Kishore K. </a:t>
            </a:r>
            <a:r>
              <a:rPr lang="en-US" sz="2400" dirty="0" err="1"/>
              <a:t>Srivastavaa</a:t>
            </a:r>
            <a:r>
              <a:rPr lang="en-US" sz="2400" dirty="0"/>
              <a:t>, </a:t>
            </a:r>
            <a:r>
              <a:rPr lang="en-US" sz="2400" dirty="0" err="1"/>
              <a:t>Ranjana</a:t>
            </a:r>
            <a:r>
              <a:rPr lang="en-US" sz="2400" dirty="0"/>
              <a:t> </a:t>
            </a:r>
            <a:r>
              <a:rPr lang="en-US" sz="2400" dirty="0" err="1" smtClean="0"/>
              <a:t>Srivastavaa</a:t>
            </a:r>
            <a:r>
              <a:rPr lang="en-US" sz="2400" dirty="0" smtClean="0"/>
              <a:t>.</a:t>
            </a:r>
            <a:endParaRPr lang="en-US" sz="2400" dirty="0" smtClean="0"/>
          </a:p>
          <a:p>
            <a:endParaRPr lang="en-US" sz="2400" dirty="0"/>
          </a:p>
          <a:p>
            <a:r>
              <a:rPr lang="en-US" sz="2400" b="1" dirty="0"/>
              <a:t>Studies on substituted </a:t>
            </a:r>
            <a:r>
              <a:rPr lang="en-US" sz="2400" b="1" dirty="0" err="1"/>
              <a:t>benzo</a:t>
            </a:r>
            <a:r>
              <a:rPr lang="en-US" sz="2400" b="1" dirty="0"/>
              <a:t>[h]</a:t>
            </a:r>
            <a:r>
              <a:rPr lang="en-US" sz="2400" b="1" dirty="0" err="1"/>
              <a:t>quinazolines</a:t>
            </a:r>
            <a:r>
              <a:rPr lang="en-US" sz="2400" b="1" dirty="0"/>
              <a:t>, </a:t>
            </a:r>
            <a:r>
              <a:rPr lang="en-US" sz="2400" b="1" dirty="0" err="1"/>
              <a:t>benzo</a:t>
            </a:r>
            <a:r>
              <a:rPr lang="en-US" sz="2400" b="1" dirty="0"/>
              <a:t>[g]</a:t>
            </a:r>
            <a:r>
              <a:rPr lang="en-US" sz="2400" b="1" dirty="0" err="1"/>
              <a:t>indazoles</a:t>
            </a:r>
            <a:r>
              <a:rPr lang="en-US" sz="2400" b="1" dirty="0"/>
              <a:t>, </a:t>
            </a:r>
            <a:r>
              <a:rPr lang="en-US" sz="2400" b="1" dirty="0" err="1"/>
              <a:t>pyrazoles</a:t>
            </a:r>
            <a:r>
              <a:rPr lang="en-US" sz="2400" b="1" dirty="0"/>
              <a:t>, 2,6-diarylpyridines as anti-tubercular </a:t>
            </a:r>
            <a:r>
              <a:rPr lang="en-US" sz="2400" b="1" dirty="0" smtClean="0"/>
              <a:t>agents</a:t>
            </a:r>
          </a:p>
          <a:p>
            <a:r>
              <a:rPr lang="en-US" sz="2400" dirty="0" err="1"/>
              <a:t>Hardesh</a:t>
            </a:r>
            <a:r>
              <a:rPr lang="en-US" sz="2400" dirty="0"/>
              <a:t> K. </a:t>
            </a:r>
            <a:r>
              <a:rPr lang="en-US" sz="2400" dirty="0" err="1"/>
              <a:t>Mauryaa</a:t>
            </a:r>
            <a:r>
              <a:rPr lang="en-US" sz="2400" dirty="0"/>
              <a:t>, Ruby </a:t>
            </a:r>
            <a:r>
              <a:rPr lang="en-US" sz="2400" dirty="0" err="1"/>
              <a:t>Vermaa</a:t>
            </a:r>
            <a:r>
              <a:rPr lang="en-US" sz="2400" dirty="0"/>
              <a:t>, Saba </a:t>
            </a:r>
            <a:r>
              <a:rPr lang="en-US" sz="2400" dirty="0" err="1"/>
              <a:t>Alama</a:t>
            </a:r>
            <a:r>
              <a:rPr lang="en-US" sz="2400" dirty="0"/>
              <a:t>, </a:t>
            </a:r>
            <a:r>
              <a:rPr lang="en-US" sz="2400" dirty="0" err="1"/>
              <a:t>Shweta</a:t>
            </a:r>
            <a:r>
              <a:rPr lang="en-US" sz="2400" dirty="0"/>
              <a:t> </a:t>
            </a:r>
            <a:r>
              <a:rPr lang="en-US" sz="2400" dirty="0" err="1"/>
              <a:t>Pandeya</a:t>
            </a:r>
            <a:r>
              <a:rPr lang="en-US" sz="2400" dirty="0"/>
              <a:t>, Vinay </a:t>
            </a:r>
            <a:r>
              <a:rPr lang="en-US" sz="2400" dirty="0" err="1"/>
              <a:t>Pathaka</a:t>
            </a:r>
            <a:r>
              <a:rPr lang="en-US" sz="2400" dirty="0"/>
              <a:t>, </a:t>
            </a:r>
            <a:r>
              <a:rPr lang="en-US" sz="2400" dirty="0" err="1"/>
              <a:t>Sandeep</a:t>
            </a:r>
            <a:r>
              <a:rPr lang="en-US" sz="2400" dirty="0"/>
              <a:t> </a:t>
            </a:r>
            <a:r>
              <a:rPr lang="en-US" sz="2400" dirty="0" err="1"/>
              <a:t>Sharmab</a:t>
            </a:r>
            <a:r>
              <a:rPr lang="en-US" sz="2400" dirty="0"/>
              <a:t>, Kishore K. </a:t>
            </a:r>
            <a:r>
              <a:rPr lang="en-US" sz="2400" dirty="0" err="1"/>
              <a:t>Srivastavab</a:t>
            </a:r>
            <a:r>
              <a:rPr lang="en-US" sz="2400" dirty="0"/>
              <a:t>, Arvind S. </a:t>
            </a:r>
            <a:r>
              <a:rPr lang="en-US" sz="2400" dirty="0" err="1"/>
              <a:t>Negia</a:t>
            </a:r>
            <a:r>
              <a:rPr lang="en-US" sz="2400" dirty="0"/>
              <a:t>, </a:t>
            </a:r>
            <a:r>
              <a:rPr lang="en-US" sz="2400" dirty="0" err="1"/>
              <a:t>Atul</a:t>
            </a:r>
            <a:r>
              <a:rPr lang="en-US" sz="2400" dirty="0"/>
              <a:t> </a:t>
            </a:r>
            <a:r>
              <a:rPr lang="en-US" sz="2400" dirty="0" err="1" smtClean="0"/>
              <a:t>Guptaa</a:t>
            </a:r>
            <a:r>
              <a:rPr lang="en-US" sz="2400" dirty="0"/>
              <a:t>.</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7200" y="1676400"/>
            <a:ext cx="1402948" cy="369332"/>
          </a:xfrm>
          <a:prstGeom prst="rect">
            <a:avLst/>
          </a:prstGeom>
        </p:spPr>
        <p:txBody>
          <a:bodyPr wrap="none">
            <a:spAutoFit/>
          </a:bodyPr>
          <a:lstStyle/>
          <a:p>
            <a:r>
              <a:rPr lang="en-US" b="1" dirty="0">
                <a:solidFill>
                  <a:srgbClr val="FF0000"/>
                </a:solidFill>
                <a:latin typeface="Times New Roman" pitchFamily="18" charset="0"/>
                <a:cs typeface="Times New Roman" pitchFamily="18" charset="0"/>
              </a:rPr>
              <a:t>Publications</a:t>
            </a:r>
            <a:endParaRPr lang="en-IN" dirty="0"/>
          </a:p>
        </p:txBody>
      </p:sp>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5078313"/>
          </a:xfrm>
          <a:prstGeom prst="rect">
            <a:avLst/>
          </a:prstGeom>
          <a:noFill/>
        </p:spPr>
        <p:txBody>
          <a:bodyPr wrap="square" rtlCol="0">
            <a:spAutoFit/>
          </a:bodyPr>
          <a:lstStyle/>
          <a:p>
            <a:r>
              <a:rPr lang="en-US" sz="2400" b="1" dirty="0" smtClean="0"/>
              <a:t> </a:t>
            </a:r>
            <a:r>
              <a:rPr lang="en-IN" sz="2400" b="1" dirty="0"/>
              <a:t>Protective and survival efficacies of Rv0160c protein in murine model of Mycobacterium </a:t>
            </a:r>
            <a:r>
              <a:rPr lang="en-IN" sz="2400" b="1" dirty="0" smtClean="0"/>
              <a:t>tuberculosis</a:t>
            </a:r>
          </a:p>
          <a:p>
            <a:r>
              <a:rPr lang="en-US" sz="2400" dirty="0" err="1"/>
              <a:t>Susmita</a:t>
            </a:r>
            <a:r>
              <a:rPr lang="en-US" sz="2400" dirty="0"/>
              <a:t> K. Singh, Dinesh K. </a:t>
            </a:r>
            <a:r>
              <a:rPr lang="en-US" sz="2400" dirty="0" err="1"/>
              <a:t>Tripathi</a:t>
            </a:r>
            <a:r>
              <a:rPr lang="en-US" sz="2400" dirty="0"/>
              <a:t>, Pramod K. Singh, </a:t>
            </a:r>
            <a:r>
              <a:rPr lang="en-US" sz="2400" dirty="0" err="1"/>
              <a:t>Sharad</a:t>
            </a:r>
            <a:r>
              <a:rPr lang="en-US" sz="2400" dirty="0"/>
              <a:t> Sharma, Kishore K. </a:t>
            </a:r>
            <a:r>
              <a:rPr lang="en-US" sz="2400" dirty="0" err="1"/>
              <a:t>Srivastava</a:t>
            </a:r>
            <a:r>
              <a:rPr lang="en-US" sz="2400" dirty="0"/>
              <a:t> </a:t>
            </a:r>
            <a:endParaRPr lang="en-US" sz="2400" dirty="0" smtClean="0"/>
          </a:p>
          <a:p>
            <a:endParaRPr lang="en-US" sz="2400" dirty="0"/>
          </a:p>
          <a:p>
            <a:r>
              <a:rPr lang="en-US" sz="2400" b="1" dirty="0"/>
              <a:t>Synthesis and biological evaluation of substituted 4,6-diarylpyrimidines and 3,5-diphenyl-4,5-dihydro-1H-pyrazoles as anti-tubercular </a:t>
            </a:r>
            <a:r>
              <a:rPr lang="en-US" sz="2400" b="1" dirty="0" smtClean="0"/>
              <a:t>agents</a:t>
            </a:r>
          </a:p>
          <a:p>
            <a:r>
              <a:rPr lang="en-US" sz="2400" dirty="0"/>
              <a:t>Vinay </a:t>
            </a:r>
            <a:r>
              <a:rPr lang="en-US" sz="2400" dirty="0" err="1"/>
              <a:t>Pathaka</a:t>
            </a:r>
            <a:r>
              <a:rPr lang="en-US" sz="2400" dirty="0"/>
              <a:t>, </a:t>
            </a:r>
            <a:r>
              <a:rPr lang="en-US" sz="2400" dirty="0" err="1"/>
              <a:t>Hardesh</a:t>
            </a:r>
            <a:r>
              <a:rPr lang="en-US" sz="2400" dirty="0"/>
              <a:t> K. </a:t>
            </a:r>
            <a:r>
              <a:rPr lang="en-US" sz="2400" dirty="0" err="1"/>
              <a:t>Mauryaa</a:t>
            </a:r>
            <a:r>
              <a:rPr lang="en-US" sz="2400" dirty="0"/>
              <a:t>, </a:t>
            </a:r>
            <a:r>
              <a:rPr lang="en-US" sz="2400" dirty="0" err="1"/>
              <a:t>Sandeep</a:t>
            </a:r>
            <a:r>
              <a:rPr lang="en-US" sz="2400" dirty="0"/>
              <a:t> </a:t>
            </a:r>
            <a:r>
              <a:rPr lang="en-US" sz="2400" dirty="0" err="1"/>
              <a:t>Sharmab</a:t>
            </a:r>
            <a:r>
              <a:rPr lang="en-US" sz="2400" dirty="0"/>
              <a:t>, Kishore K. </a:t>
            </a:r>
            <a:r>
              <a:rPr lang="en-US" sz="2400" dirty="0" err="1"/>
              <a:t>Srivastavab</a:t>
            </a:r>
            <a:r>
              <a:rPr lang="en-US" sz="2400" dirty="0"/>
              <a:t>, </a:t>
            </a:r>
            <a:r>
              <a:rPr lang="en-US" sz="2400" dirty="0" err="1"/>
              <a:t>Atul</a:t>
            </a:r>
            <a:r>
              <a:rPr lang="en-US" sz="2400" dirty="0"/>
              <a:t> </a:t>
            </a:r>
            <a:r>
              <a:rPr lang="en-US" sz="2400" dirty="0" err="1" smtClean="0"/>
              <a:t>Guptaa</a:t>
            </a:r>
            <a:r>
              <a:rPr lang="en-US" sz="2400" dirty="0"/>
              <a:t>.</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934</TotalTime>
  <Words>861</Words>
  <Application>Microsoft Office PowerPoint</Application>
  <PresentationFormat>On-screen Show (4:3)</PresentationFormat>
  <Paragraphs>58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73</cp:revision>
  <dcterms:created xsi:type="dcterms:W3CDTF">2014-10-01T07:08:05Z</dcterms:created>
  <dcterms:modified xsi:type="dcterms:W3CDTF">2015-12-03T05:28:22Z</dcterms:modified>
</cp:coreProperties>
</file>