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2"/>
  </p:notesMasterIdLst>
  <p:sldIdLst>
    <p:sldId id="345" r:id="rId2"/>
    <p:sldId id="346" r:id="rId3"/>
    <p:sldId id="256" r:id="rId4"/>
    <p:sldId id="257" r:id="rId5"/>
    <p:sldId id="341" r:id="rId6"/>
    <p:sldId id="260" r:id="rId7"/>
    <p:sldId id="333" r:id="rId8"/>
    <p:sldId id="347" r:id="rId9"/>
    <p:sldId id="348" r:id="rId10"/>
    <p:sldId id="349"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0" d="100"/>
          <a:sy n="60" d="100"/>
        </p:scale>
        <p:origin x="-1644" y="-27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2A46A11-D320-4319-BB19-6AF34A8AC94B}" type="datetimeFigureOut">
              <a:rPr lang="en-US" smtClean="0"/>
              <a:t>12/4/2015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CE54FC7-E7F6-46BE-91CA-F07215B68C83}" type="slidenum">
              <a:rPr lang="en-US" smtClean="0"/>
              <a:t>‹#›</a:t>
            </a:fld>
            <a:endParaRPr lang="en-US"/>
          </a:p>
        </p:txBody>
      </p:sp>
    </p:spTree>
    <p:extLst>
      <p:ext uri="{BB962C8B-B14F-4D97-AF65-F5344CB8AC3E}">
        <p14:creationId xmlns:p14="http://schemas.microsoft.com/office/powerpoint/2010/main" val="24214744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CE54FC7-E7F6-46BE-91CA-F07215B68C83}" type="slidenum">
              <a:rPr lang="en-US" smtClean="0"/>
              <a:t>3</a:t>
            </a:fld>
            <a:endParaRPr lang="en-US"/>
          </a:p>
        </p:txBody>
      </p:sp>
    </p:spTree>
    <p:extLst>
      <p:ext uri="{BB962C8B-B14F-4D97-AF65-F5344CB8AC3E}">
        <p14:creationId xmlns:p14="http://schemas.microsoft.com/office/powerpoint/2010/main" val="9338866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0897EF42-4468-45B4-839B-0223E8CED2DD}" type="datetimeFigureOut">
              <a:rPr lang="en-US" smtClean="0"/>
              <a:t>12/4/2015</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DF925245-6EC2-4710-A17C-F03DBAEE8AC6}"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897EF42-4468-45B4-839B-0223E8CED2DD}" type="datetimeFigureOut">
              <a:rPr lang="en-US" smtClean="0"/>
              <a:t>12/4/2015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925245-6EC2-4710-A17C-F03DBAEE8AC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897EF42-4468-45B4-839B-0223E8CED2DD}" type="datetimeFigureOut">
              <a:rPr lang="en-US" smtClean="0"/>
              <a:t>12/4/2015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925245-6EC2-4710-A17C-F03DBAEE8AC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897EF42-4468-45B4-839B-0223E8CED2DD}" type="datetimeFigureOut">
              <a:rPr lang="en-US" smtClean="0"/>
              <a:t>12/4/2015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925245-6EC2-4710-A17C-F03DBAEE8AC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897EF42-4468-45B4-839B-0223E8CED2DD}" type="datetimeFigureOut">
              <a:rPr lang="en-US" smtClean="0"/>
              <a:t>12/4/2015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925245-6EC2-4710-A17C-F03DBAEE8AC6}"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897EF42-4468-45B4-839B-0223E8CED2DD}" type="datetimeFigureOut">
              <a:rPr lang="en-US" smtClean="0"/>
              <a:t>12/4/2015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925245-6EC2-4710-A17C-F03DBAEE8AC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897EF42-4468-45B4-839B-0223E8CED2DD}" type="datetimeFigureOut">
              <a:rPr lang="en-US" smtClean="0"/>
              <a:t>12/4/2015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925245-6EC2-4710-A17C-F03DBAEE8AC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897EF42-4468-45B4-839B-0223E8CED2DD}" type="datetimeFigureOut">
              <a:rPr lang="en-US" smtClean="0"/>
              <a:t>12/4/2015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925245-6EC2-4710-A17C-F03DBAEE8AC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97EF42-4468-45B4-839B-0223E8CED2DD}" type="datetimeFigureOut">
              <a:rPr lang="en-US" smtClean="0"/>
              <a:t>12/4/2015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925245-6EC2-4710-A17C-F03DBAEE8AC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897EF42-4468-45B4-839B-0223E8CED2DD}" type="datetimeFigureOut">
              <a:rPr lang="en-US" smtClean="0"/>
              <a:t>12/4/2015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925245-6EC2-4710-A17C-F03DBAEE8AC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897EF42-4468-45B4-839B-0223E8CED2DD}" type="datetimeFigureOut">
              <a:rPr lang="en-US" smtClean="0"/>
              <a:t>12/4/2015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DF925245-6EC2-4710-A17C-F03DBAEE8AC6}"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897EF42-4468-45B4-839B-0223E8CED2DD}" type="datetimeFigureOut">
              <a:rPr lang="en-US" smtClean="0"/>
              <a:t>12/4/2015</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F925245-6EC2-4710-A17C-F03DBAEE8AC6}"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 Id="rId4" Type="http://schemas.openxmlformats.org/officeDocument/2006/relationships/hyperlink" Target="http://omicsonline.org/membership.php"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omicsonline.org/Submitmanuscript.php" TargetMode="External"/><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rakesh-s\Desktop\spring-ppt-template-green-blue-nature-plants-backgrounds-wallpapers-960x35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 y="0"/>
            <a:ext cx="9137650" cy="2849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Subtitle 2"/>
          <p:cNvSpPr txBox="1">
            <a:spLocks/>
          </p:cNvSpPr>
          <p:nvPr/>
        </p:nvSpPr>
        <p:spPr>
          <a:xfrm>
            <a:off x="2133600" y="819563"/>
            <a:ext cx="6556375" cy="758347"/>
          </a:xfrm>
          <a:prstGeom prst="rect">
            <a:avLst/>
          </a:prstGeom>
        </p:spPr>
        <p:txBody>
          <a:bodyPr>
            <a:normAutofit fontScale="850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defRPr/>
            </a:pPr>
            <a:r>
              <a:rPr lang="en-US" sz="5400" smtClean="0">
                <a:solidFill>
                  <a:schemeClr val="accent6"/>
                </a:solidFill>
                <a:latin typeface="Stencil" panose="040409050D0802020404" pitchFamily="82" charset="0"/>
              </a:rPr>
              <a:t>OMICS international</a:t>
            </a:r>
            <a:endParaRPr lang="en-US" sz="5400" dirty="0">
              <a:solidFill>
                <a:schemeClr val="accent6"/>
              </a:solidFill>
              <a:latin typeface="Stencil" panose="040409050D0802020404" pitchFamily="82" charset="0"/>
            </a:endParaRPr>
          </a:p>
        </p:txBody>
      </p:sp>
      <p:sp>
        <p:nvSpPr>
          <p:cNvPr id="3076" name="Rectangle 8"/>
          <p:cNvSpPr>
            <a:spLocks noChangeArrowheads="1"/>
          </p:cNvSpPr>
          <p:nvPr/>
        </p:nvSpPr>
        <p:spPr bwMode="auto">
          <a:xfrm>
            <a:off x="2209800" y="6372225"/>
            <a:ext cx="50196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en-US" sz="2000">
                <a:solidFill>
                  <a:srgbClr val="7030A0"/>
                </a:solidFill>
                <a:cs typeface="Arial" pitchFamily="34" charset="0"/>
              </a:rPr>
              <a:t>Contact us at: contact.omics@omicsonline.org</a:t>
            </a:r>
          </a:p>
        </p:txBody>
      </p:sp>
      <p:sp>
        <p:nvSpPr>
          <p:cNvPr id="2" name="Folded Corner 1"/>
          <p:cNvSpPr/>
          <p:nvPr/>
        </p:nvSpPr>
        <p:spPr>
          <a:xfrm>
            <a:off x="6350" y="2849563"/>
            <a:ext cx="9137650" cy="3922712"/>
          </a:xfrm>
          <a:prstGeom prst="foldedCorner">
            <a:avLst/>
          </a:prstGeom>
        </p:spPr>
        <p:style>
          <a:lnRef idx="1">
            <a:schemeClr val="accent5"/>
          </a:lnRef>
          <a:fillRef idx="2">
            <a:schemeClr val="accent5"/>
          </a:fillRef>
          <a:effectRef idx="1">
            <a:schemeClr val="accent5"/>
          </a:effectRef>
          <a:fontRef idx="minor">
            <a:schemeClr val="dk1"/>
          </a:fontRef>
        </p:style>
        <p:txBody>
          <a:bodyPr anchor="ctr"/>
          <a:lstStyle/>
          <a:p>
            <a:pPr>
              <a:defRPr/>
            </a:pPr>
            <a:r>
              <a:rPr lang="en-US" sz="2200" dirty="0">
                <a:solidFill>
                  <a:srgbClr val="0070C0"/>
                </a:solidFill>
                <a:latin typeface="Nyala" panose="02000504070300020003" pitchFamily="2" charset="0"/>
              </a:rPr>
              <a:t>OMICS </a:t>
            </a:r>
            <a:r>
              <a:rPr lang="en-US" sz="2200" dirty="0" smtClean="0">
                <a:solidFill>
                  <a:srgbClr val="0070C0"/>
                </a:solidFill>
                <a:latin typeface="Nyala" panose="02000504070300020003" pitchFamily="2" charset="0"/>
              </a:rPr>
              <a:t>International </a:t>
            </a:r>
            <a:r>
              <a:rPr lang="en-US" sz="2200" dirty="0">
                <a:solidFill>
                  <a:srgbClr val="0070C0"/>
                </a:solidFill>
                <a:latin typeface="Nyala" panose="02000504070300020003" pitchFamily="2" charset="0"/>
              </a:rPr>
              <a:t>through its Open Access Initiative is committed to make genuine and reliable contributions to the scientific community. OMICS International hosts over </a:t>
            </a:r>
            <a:r>
              <a:rPr lang="en-US" sz="2200" b="1" dirty="0" smtClean="0">
                <a:solidFill>
                  <a:srgbClr val="0070C0"/>
                </a:solidFill>
                <a:latin typeface="Nyala" panose="02000504070300020003" pitchFamily="2" charset="0"/>
              </a:rPr>
              <a:t>700</a:t>
            </a:r>
            <a:r>
              <a:rPr lang="en-US" sz="2200" dirty="0" smtClean="0">
                <a:solidFill>
                  <a:srgbClr val="0070C0"/>
                </a:solidFill>
                <a:latin typeface="Nyala" panose="02000504070300020003" pitchFamily="2" charset="0"/>
              </a:rPr>
              <a:t> </a:t>
            </a:r>
            <a:r>
              <a:rPr lang="en-US" sz="2200" dirty="0">
                <a:solidFill>
                  <a:srgbClr val="0070C0"/>
                </a:solidFill>
                <a:latin typeface="Nyala" panose="02000504070300020003" pitchFamily="2" charset="0"/>
              </a:rPr>
              <a:t>leading-edge peer reviewed Open Access Journals and organizes over </a:t>
            </a:r>
            <a:r>
              <a:rPr lang="en-US" sz="2200" b="1" dirty="0" smtClean="0">
                <a:solidFill>
                  <a:srgbClr val="0070C0"/>
                </a:solidFill>
                <a:latin typeface="Nyala" panose="02000504070300020003" pitchFamily="2" charset="0"/>
              </a:rPr>
              <a:t>1000</a:t>
            </a:r>
            <a:r>
              <a:rPr lang="en-US" sz="2200" dirty="0" smtClean="0">
                <a:solidFill>
                  <a:srgbClr val="0070C0"/>
                </a:solidFill>
                <a:latin typeface="Nyala" panose="02000504070300020003" pitchFamily="2" charset="0"/>
              </a:rPr>
              <a:t> </a:t>
            </a:r>
            <a:r>
              <a:rPr lang="en-US" sz="2200" dirty="0">
                <a:solidFill>
                  <a:srgbClr val="0070C0"/>
                </a:solidFill>
                <a:latin typeface="Nyala" panose="02000504070300020003" pitchFamily="2" charset="0"/>
              </a:rPr>
              <a:t>International Conferences annually all over the world. OMICS International journals have over </a:t>
            </a:r>
            <a:r>
              <a:rPr lang="en-US" sz="2200" b="1" dirty="0" smtClean="0">
                <a:solidFill>
                  <a:srgbClr val="0070C0"/>
                </a:solidFill>
                <a:latin typeface="Nyala" panose="02000504070300020003" pitchFamily="2" charset="0"/>
              </a:rPr>
              <a:t>10 </a:t>
            </a:r>
            <a:r>
              <a:rPr lang="en-US" sz="2200" b="1" dirty="0">
                <a:solidFill>
                  <a:srgbClr val="0070C0"/>
                </a:solidFill>
                <a:latin typeface="Nyala" panose="02000504070300020003" pitchFamily="2" charset="0"/>
              </a:rPr>
              <a:t>million</a:t>
            </a:r>
            <a:r>
              <a:rPr lang="en-US" sz="2200" dirty="0">
                <a:solidFill>
                  <a:srgbClr val="0070C0"/>
                </a:solidFill>
                <a:latin typeface="Nyala" panose="02000504070300020003" pitchFamily="2" charset="0"/>
              </a:rPr>
              <a:t> readers and the fame and success of the same can be attributed to the strong editorial board which contains over </a:t>
            </a:r>
            <a:r>
              <a:rPr lang="en-US" sz="2200" b="1" dirty="0" smtClean="0">
                <a:solidFill>
                  <a:srgbClr val="0070C0"/>
                </a:solidFill>
                <a:latin typeface="Nyala" panose="02000504070300020003" pitchFamily="2" charset="0"/>
              </a:rPr>
              <a:t>50000</a:t>
            </a:r>
            <a:r>
              <a:rPr lang="en-US" sz="2200" dirty="0" smtClean="0">
                <a:solidFill>
                  <a:srgbClr val="0070C0"/>
                </a:solidFill>
                <a:latin typeface="Nyala" panose="02000504070300020003" pitchFamily="2" charset="0"/>
              </a:rPr>
              <a:t> </a:t>
            </a:r>
            <a:r>
              <a:rPr lang="en-US" sz="2200" dirty="0">
                <a:solidFill>
                  <a:srgbClr val="0070C0"/>
                </a:solidFill>
                <a:latin typeface="Nyala" panose="02000504070300020003" pitchFamily="2" charset="0"/>
              </a:rPr>
              <a:t>eminent personalities that ensure a rapid, quality and quick review process. OMICS International signed an agreement with more than </a:t>
            </a:r>
            <a:r>
              <a:rPr lang="en-US" sz="2200" b="1" dirty="0">
                <a:solidFill>
                  <a:srgbClr val="0070C0"/>
                </a:solidFill>
                <a:latin typeface="Nyala" panose="02000504070300020003" pitchFamily="2" charset="0"/>
              </a:rPr>
              <a:t>1000</a:t>
            </a:r>
            <a:r>
              <a:rPr lang="en-US" sz="2200" dirty="0">
                <a:solidFill>
                  <a:srgbClr val="0070C0"/>
                </a:solidFill>
                <a:latin typeface="Nyala" panose="02000504070300020003" pitchFamily="2" charset="0"/>
              </a:rPr>
              <a:t> International Societies to make healthcare information Open Access.</a:t>
            </a:r>
          </a:p>
        </p:txBody>
      </p:sp>
      <p:pic>
        <p:nvPicPr>
          <p:cNvPr id="7" name="Picture 2" descr="C:\Users\pramoda-e\Desktop\OMICS log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914400"/>
            <a:ext cx="2133600" cy="19351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75797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a:p>
        </p:txBody>
      </p:sp>
      <p:sp>
        <p:nvSpPr>
          <p:cNvPr id="3" name="Content Placeholder 2"/>
          <p:cNvSpPr>
            <a:spLocks noGrp="1"/>
          </p:cNvSpPr>
          <p:nvPr>
            <p:ph idx="1"/>
          </p:nvPr>
        </p:nvSpPr>
        <p:spPr/>
        <p:txBody>
          <a:bodyPr/>
          <a:lstStyle/>
          <a:p>
            <a:pPr>
              <a:defRPr/>
            </a:pPr>
            <a:endParaRPr lang="en-US" dirty="0"/>
          </a:p>
        </p:txBody>
      </p:sp>
      <p:pic>
        <p:nvPicPr>
          <p:cNvPr id="17412" name="Picture 2" descr="C:\Users\rakesh-s\Desktop\2-2nd-dec.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434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3" name="Picture 3" descr="C:\Users\rakesh-s\Desktop\membership.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191000"/>
            <a:ext cx="9144000"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p:nvPr/>
        </p:nvSpPr>
        <p:spPr>
          <a:xfrm>
            <a:off x="1600200" y="0"/>
            <a:ext cx="7086600" cy="830262"/>
          </a:xfrm>
          <a:prstGeom prst="rect">
            <a:avLst/>
          </a:prstGeom>
        </p:spPr>
        <p:txBody>
          <a:bodyPr>
            <a:spAutoFit/>
          </a:bodyPr>
          <a:lstStyle/>
          <a:p>
            <a:pPr>
              <a:defRPr/>
            </a:pPr>
            <a:r>
              <a:rPr lang="en-US" sz="2400" b="1" dirty="0">
                <a:solidFill>
                  <a:schemeClr val="accent5">
                    <a:lumMod val="10000"/>
                  </a:schemeClr>
                </a:solidFill>
                <a:latin typeface="Andalus" panose="02020603050405020304" pitchFamily="18" charset="-78"/>
                <a:cs typeface="Andalus" panose="02020603050405020304" pitchFamily="18" charset="-78"/>
              </a:rPr>
              <a:t>OMICS International </a:t>
            </a:r>
            <a:r>
              <a:rPr lang="en-US" sz="2400" b="1" dirty="0" smtClean="0">
                <a:solidFill>
                  <a:schemeClr val="accent5">
                    <a:lumMod val="10000"/>
                  </a:schemeClr>
                </a:solidFill>
                <a:latin typeface="Andalus" panose="02020603050405020304" pitchFamily="18" charset="-78"/>
                <a:cs typeface="Andalus" panose="02020603050405020304" pitchFamily="18" charset="-78"/>
              </a:rPr>
              <a:t>Open </a:t>
            </a:r>
            <a:r>
              <a:rPr lang="en-US" sz="2400" b="1" dirty="0">
                <a:solidFill>
                  <a:schemeClr val="accent5">
                    <a:lumMod val="10000"/>
                  </a:schemeClr>
                </a:solidFill>
                <a:latin typeface="Andalus" panose="02020603050405020304" pitchFamily="18" charset="-78"/>
                <a:cs typeface="Andalus" panose="02020603050405020304" pitchFamily="18" charset="-78"/>
              </a:rPr>
              <a:t>Access Membership</a:t>
            </a:r>
            <a:br>
              <a:rPr lang="en-US" sz="2400" b="1" dirty="0">
                <a:solidFill>
                  <a:schemeClr val="accent5">
                    <a:lumMod val="10000"/>
                  </a:schemeClr>
                </a:solidFill>
                <a:latin typeface="Andalus" panose="02020603050405020304" pitchFamily="18" charset="-78"/>
                <a:cs typeface="Andalus" panose="02020603050405020304" pitchFamily="18" charset="-78"/>
              </a:rPr>
            </a:br>
            <a:endParaRPr lang="en-US" sz="2400" dirty="0">
              <a:solidFill>
                <a:schemeClr val="accent5">
                  <a:lumMod val="10000"/>
                </a:schemeClr>
              </a:solidFill>
              <a:latin typeface="Andalus" panose="02020603050405020304" pitchFamily="18" charset="-78"/>
              <a:cs typeface="Andalus" panose="02020603050405020304" pitchFamily="18" charset="-78"/>
            </a:endParaRPr>
          </a:p>
        </p:txBody>
      </p:sp>
      <p:sp>
        <p:nvSpPr>
          <p:cNvPr id="7" name="Teardrop 6"/>
          <p:cNvSpPr/>
          <p:nvPr/>
        </p:nvSpPr>
        <p:spPr>
          <a:xfrm>
            <a:off x="1295400" y="630238"/>
            <a:ext cx="7696200" cy="3560762"/>
          </a:xfrm>
          <a:prstGeom prst="teardrop">
            <a:avLst/>
          </a:prstGeom>
          <a:solidFill>
            <a:schemeClr val="accent3">
              <a:lumMod val="75000"/>
            </a:schemeClr>
          </a:solidFill>
        </p:spPr>
        <p:style>
          <a:lnRef idx="1">
            <a:schemeClr val="accent5"/>
          </a:lnRef>
          <a:fillRef idx="2">
            <a:schemeClr val="accent5"/>
          </a:fillRef>
          <a:effectRef idx="1">
            <a:schemeClr val="accent5"/>
          </a:effectRef>
          <a:fontRef idx="minor">
            <a:schemeClr val="dk1"/>
          </a:fontRef>
        </p:style>
        <p:txBody>
          <a:bodyPr anchor="ctr"/>
          <a:lstStyle/>
          <a:p>
            <a:pPr>
              <a:defRPr/>
            </a:pPr>
            <a:r>
              <a:rPr lang="en-US" sz="1800" dirty="0">
                <a:latin typeface="Calisto MT" panose="02040603050505030304" pitchFamily="18" charset="0"/>
              </a:rPr>
              <a:t>OMICS </a:t>
            </a:r>
            <a:r>
              <a:rPr lang="en-US" sz="1800" dirty="0" smtClean="0">
                <a:latin typeface="Calisto MT" panose="02040603050505030304" pitchFamily="18" charset="0"/>
              </a:rPr>
              <a:t>International </a:t>
            </a:r>
            <a:r>
              <a:rPr lang="en-US" sz="1800" dirty="0">
                <a:latin typeface="Calisto MT" panose="02040603050505030304" pitchFamily="18" charset="0"/>
              </a:rPr>
              <a:t>Open Access Membership enables academic and research institutions, funders and corporations to actively encourage open access in scholarly communication and the dissemination of research published by their authors.</a:t>
            </a:r>
          </a:p>
          <a:p>
            <a:pPr>
              <a:defRPr/>
            </a:pPr>
            <a:r>
              <a:rPr lang="en-US" sz="1800" dirty="0">
                <a:latin typeface="Calisto MT" panose="02040603050505030304" pitchFamily="18" charset="0"/>
              </a:rPr>
              <a:t>For more details and benefits, click on the link below:</a:t>
            </a:r>
          </a:p>
          <a:p>
            <a:pPr>
              <a:defRPr/>
            </a:pPr>
            <a:r>
              <a:rPr lang="en-US" sz="1800" dirty="0">
                <a:solidFill>
                  <a:schemeClr val="accent4">
                    <a:lumMod val="10000"/>
                  </a:schemeClr>
                </a:solidFill>
                <a:latin typeface="Calisto MT" panose="02040603050505030304" pitchFamily="18" charset="0"/>
                <a:hlinkClick r:id="rId4"/>
              </a:rPr>
              <a:t>http://omicsonline.org/membership.php</a:t>
            </a:r>
            <a:r>
              <a:rPr lang="en-US" sz="1800" dirty="0">
                <a:solidFill>
                  <a:schemeClr val="accent4">
                    <a:lumMod val="10000"/>
                  </a:schemeClr>
                </a:solidFill>
                <a:latin typeface="Calisto MT" panose="02040603050505030304" pitchFamily="18" charset="0"/>
              </a:rPr>
              <a:t> </a:t>
            </a:r>
          </a:p>
        </p:txBody>
      </p:sp>
    </p:spTree>
    <p:extLst>
      <p:ext uri="{BB962C8B-B14F-4D97-AF65-F5344CB8AC3E}">
        <p14:creationId xmlns:p14="http://schemas.microsoft.com/office/powerpoint/2010/main" val="29302493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rakesh-s\Desktop\blue_light_background_04_vector_18188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3663"/>
            <a:ext cx="9144000" cy="692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Flowchart: Display 4"/>
          <p:cNvSpPr/>
          <p:nvPr/>
        </p:nvSpPr>
        <p:spPr>
          <a:xfrm>
            <a:off x="14288" y="381000"/>
            <a:ext cx="9129712" cy="5410200"/>
          </a:xfrm>
          <a:prstGeom prst="flowChartDisplay">
            <a:avLst/>
          </a:prstGeom>
        </p:spPr>
        <p:style>
          <a:lnRef idx="2">
            <a:schemeClr val="accent2"/>
          </a:lnRef>
          <a:fillRef idx="1">
            <a:schemeClr val="lt1"/>
          </a:fillRef>
          <a:effectRef idx="0">
            <a:schemeClr val="accent2"/>
          </a:effectRef>
          <a:fontRef idx="minor">
            <a:schemeClr val="dk1"/>
          </a:fontRef>
        </p:style>
        <p:txBody>
          <a:bodyPr anchor="ctr"/>
          <a:lstStyle/>
          <a:p>
            <a:pPr algn="ctr">
              <a:defRPr/>
            </a:pPr>
            <a:r>
              <a:rPr lang="en-IN" sz="2000" dirty="0">
                <a:solidFill>
                  <a:schemeClr val="bg2">
                    <a:lumMod val="10000"/>
                  </a:schemeClr>
                </a:solidFill>
                <a:latin typeface="Centaur" panose="02030504050205020304" pitchFamily="18" charset="0"/>
              </a:rPr>
              <a:t>OMICS International </a:t>
            </a:r>
            <a:r>
              <a:rPr lang="en-IN" sz="2000" dirty="0" smtClean="0">
                <a:solidFill>
                  <a:schemeClr val="bg2">
                    <a:lumMod val="10000"/>
                  </a:schemeClr>
                </a:solidFill>
                <a:latin typeface="Centaur" panose="02030504050205020304" pitchFamily="18" charset="0"/>
              </a:rPr>
              <a:t>welcomes </a:t>
            </a:r>
            <a:r>
              <a:rPr lang="en-IN" sz="2000" dirty="0">
                <a:solidFill>
                  <a:schemeClr val="bg2">
                    <a:lumMod val="10000"/>
                  </a:schemeClr>
                </a:solidFill>
                <a:latin typeface="Centaur" panose="02030504050205020304" pitchFamily="18" charset="0"/>
              </a:rPr>
              <a:t>submissions that are original and technically so as to serve both the developing world and developed countries in the best possible way.</a:t>
            </a:r>
          </a:p>
          <a:p>
            <a:pPr algn="ctr">
              <a:defRPr/>
            </a:pPr>
            <a:r>
              <a:rPr lang="en-US" sz="2000" dirty="0">
                <a:solidFill>
                  <a:schemeClr val="bg2">
                    <a:lumMod val="10000"/>
                  </a:schemeClr>
                </a:solidFill>
                <a:latin typeface="Centaur" panose="02030504050205020304" pitchFamily="18" charset="0"/>
              </a:rPr>
              <a:t>OMICS Journals  are poised in excellence by publishing high quality research. </a:t>
            </a:r>
            <a:r>
              <a:rPr lang="en-IN" sz="2000" dirty="0">
                <a:solidFill>
                  <a:schemeClr val="bg2">
                    <a:lumMod val="10000"/>
                  </a:schemeClr>
                </a:solidFill>
                <a:latin typeface="Centaur" panose="02030504050205020304" pitchFamily="18" charset="0"/>
              </a:rPr>
              <a:t>OMICS International follows an Editorial Manager® System peer review process and boasts of a strong and active editorial board.</a:t>
            </a:r>
            <a:endParaRPr lang="en-US" sz="2000" dirty="0">
              <a:solidFill>
                <a:schemeClr val="bg2">
                  <a:lumMod val="10000"/>
                </a:schemeClr>
              </a:solidFill>
              <a:latin typeface="Centaur" panose="02030504050205020304" pitchFamily="18" charset="0"/>
            </a:endParaRPr>
          </a:p>
          <a:p>
            <a:pPr algn="ctr">
              <a:defRPr/>
            </a:pPr>
            <a:r>
              <a:rPr lang="en-US" sz="2000" dirty="0">
                <a:solidFill>
                  <a:schemeClr val="bg2">
                    <a:lumMod val="10000"/>
                  </a:schemeClr>
                </a:solidFill>
                <a:latin typeface="Centaur" panose="02030504050205020304" pitchFamily="18" charset="0"/>
              </a:rPr>
              <a:t>Editors and reviewers are experts in their field and provide anonymous, unbiased and detailed reviews of all submissions.</a:t>
            </a:r>
          </a:p>
          <a:p>
            <a:pPr algn="ctr">
              <a:defRPr/>
            </a:pPr>
            <a:r>
              <a:rPr lang="en-IN" sz="2000" dirty="0">
                <a:solidFill>
                  <a:schemeClr val="bg2">
                    <a:lumMod val="10000"/>
                  </a:schemeClr>
                </a:solidFill>
                <a:latin typeface="Centaur" panose="02030504050205020304" pitchFamily="18" charset="0"/>
              </a:rPr>
              <a:t>The journal gives the options of multiple language translations for all the articles and all archived articles are available in HTML, XML, PDF and audio formats. Also, all the published articles are archived in repositories and indexing services like DOAJ, CAS, Google Scholar, Scientific Commons, Index Copernicus, EBSCO, HINARI and GALE.</a:t>
            </a:r>
            <a:endParaRPr lang="en-US" sz="2000" dirty="0">
              <a:solidFill>
                <a:schemeClr val="bg2">
                  <a:lumMod val="10000"/>
                </a:schemeClr>
              </a:solidFill>
              <a:latin typeface="Centaur" panose="02030504050205020304" pitchFamily="18" charset="0"/>
            </a:endParaRPr>
          </a:p>
          <a:p>
            <a:pPr>
              <a:defRPr/>
            </a:pPr>
            <a:endParaRPr lang="en-US" sz="2000" dirty="0"/>
          </a:p>
        </p:txBody>
      </p:sp>
      <p:sp>
        <p:nvSpPr>
          <p:cNvPr id="6" name="Rectangle 5"/>
          <p:cNvSpPr/>
          <p:nvPr/>
        </p:nvSpPr>
        <p:spPr>
          <a:xfrm>
            <a:off x="319088" y="5910263"/>
            <a:ext cx="7010400" cy="922337"/>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pPr>
              <a:defRPr/>
            </a:pPr>
            <a:r>
              <a:rPr lang="en-US" b="1" dirty="0">
                <a:solidFill>
                  <a:srgbClr val="0070C0"/>
                </a:solidFill>
                <a:latin typeface="Microsoft YaHei" panose="020B0503020204020204" pitchFamily="34" charset="-122"/>
                <a:ea typeface="Microsoft YaHei" panose="020B0503020204020204" pitchFamily="34" charset="-122"/>
              </a:rPr>
              <a:t>For more details please visit our website: </a:t>
            </a:r>
            <a:r>
              <a:rPr lang="en-US" b="1" dirty="0">
                <a:solidFill>
                  <a:schemeClr val="accent5">
                    <a:lumMod val="10000"/>
                  </a:schemeClr>
                </a:solidFill>
                <a:latin typeface="Microsoft YaHei" panose="020B0503020204020204" pitchFamily="34" charset="-122"/>
                <a:ea typeface="Microsoft YaHei" panose="020B0503020204020204" pitchFamily="34" charset="-122"/>
                <a:hlinkClick r:id="rId3"/>
              </a:rPr>
              <a:t>http://omicsonline.org/Submitmanuscript.php</a:t>
            </a:r>
            <a:r>
              <a:rPr lang="en-US" b="1" dirty="0">
                <a:solidFill>
                  <a:schemeClr val="accent5">
                    <a:lumMod val="10000"/>
                  </a:schemeClr>
                </a:solidFill>
                <a:latin typeface="Microsoft YaHei" panose="020B0503020204020204" pitchFamily="34" charset="-122"/>
                <a:ea typeface="Microsoft YaHei" panose="020B0503020204020204" pitchFamily="34" charset="-122"/>
              </a:rPr>
              <a:t> </a:t>
            </a:r>
          </a:p>
          <a:p>
            <a:pPr>
              <a:defRPr/>
            </a:pPr>
            <a:endParaRPr lang="en-US" dirty="0">
              <a:solidFill>
                <a:srgbClr val="0070C0"/>
              </a:solidFill>
              <a:latin typeface="Microsoft YaHei" panose="020B0503020204020204" pitchFamily="34" charset="-122"/>
              <a:ea typeface="Microsoft YaHei" panose="020B0503020204020204" pitchFamily="34" charset="-122"/>
            </a:endParaRPr>
          </a:p>
        </p:txBody>
      </p:sp>
      <p:sp>
        <p:nvSpPr>
          <p:cNvPr id="7" name="Title 1"/>
          <p:cNvSpPr txBox="1">
            <a:spLocks/>
          </p:cNvSpPr>
          <p:nvPr/>
        </p:nvSpPr>
        <p:spPr>
          <a:xfrm>
            <a:off x="319088" y="41275"/>
            <a:ext cx="8534400" cy="831850"/>
          </a:xfrm>
          <a:prstGeom prst="rect">
            <a:avLst/>
          </a:prstGeom>
        </p:spPr>
        <p:txBody>
          <a:bodyPr anchor="ctr">
            <a:normAutofit fontScale="9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en-US" sz="3200" b="1" dirty="0" smtClean="0">
                <a:solidFill>
                  <a:schemeClr val="accent4">
                    <a:lumMod val="10000"/>
                  </a:schemeClr>
                </a:solidFill>
                <a:latin typeface="Baskerville Old Face" panose="02020602080505020303" pitchFamily="18" charset="0"/>
              </a:rPr>
              <a:t>OMICS Journals are welcoming Submissions</a:t>
            </a:r>
            <a:r>
              <a:rPr lang="en-US" sz="3200" b="1" dirty="0" smtClean="0">
                <a:solidFill>
                  <a:schemeClr val="accent4">
                    <a:lumMod val="10000"/>
                  </a:schemeClr>
                </a:solidFill>
              </a:rPr>
              <a:t/>
            </a:r>
            <a:br>
              <a:rPr lang="en-US" sz="3200" b="1" dirty="0" smtClean="0">
                <a:solidFill>
                  <a:schemeClr val="accent4">
                    <a:lumMod val="10000"/>
                  </a:schemeClr>
                </a:solidFill>
              </a:rPr>
            </a:br>
            <a:endParaRPr lang="en-US" sz="3200" dirty="0">
              <a:solidFill>
                <a:schemeClr val="accent4">
                  <a:lumMod val="10000"/>
                </a:schemeClr>
              </a:solidFill>
            </a:endParaRPr>
          </a:p>
        </p:txBody>
      </p:sp>
    </p:spTree>
    <p:extLst>
      <p:ext uri="{BB962C8B-B14F-4D97-AF65-F5344CB8AC3E}">
        <p14:creationId xmlns:p14="http://schemas.microsoft.com/office/powerpoint/2010/main" val="15152157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2396847"/>
            <a:ext cx="5210503" cy="3901196"/>
          </a:xfrm>
          <a:prstGeom prst="rect">
            <a:avLst/>
          </a:prstGeom>
        </p:spPr>
        <p:txBody>
          <a:bodyPr wrap="square">
            <a:spAutoFit/>
          </a:bodyPr>
          <a:lstStyle/>
          <a:p>
            <a:pPr>
              <a:lnSpc>
                <a:spcPct val="150000"/>
              </a:lnSpc>
            </a:pPr>
            <a:r>
              <a:rPr lang="en-IN" sz="2800" b="1" dirty="0"/>
              <a:t>Zhang Yan</a:t>
            </a:r>
          </a:p>
          <a:p>
            <a:pPr>
              <a:lnSpc>
                <a:spcPct val="150000"/>
              </a:lnSpc>
            </a:pPr>
            <a:r>
              <a:rPr lang="en-IN" sz="2800" b="1" dirty="0"/>
              <a:t>Shandong Provincial </a:t>
            </a:r>
            <a:r>
              <a:rPr lang="en-IN" sz="2800" b="1" dirty="0" err="1"/>
              <a:t>Center</a:t>
            </a:r>
            <a:r>
              <a:rPr lang="en-IN" sz="2800" b="1" dirty="0"/>
              <a:t> </a:t>
            </a:r>
          </a:p>
          <a:p>
            <a:pPr>
              <a:lnSpc>
                <a:spcPct val="150000"/>
              </a:lnSpc>
            </a:pPr>
            <a:r>
              <a:rPr lang="en-IN" sz="2800" b="1" dirty="0"/>
              <a:t>Department of Disease Control and Prevention</a:t>
            </a:r>
          </a:p>
          <a:p>
            <a:pPr>
              <a:lnSpc>
                <a:spcPct val="150000"/>
              </a:lnSpc>
            </a:pPr>
            <a:r>
              <a:rPr lang="en-IN" sz="2800" b="1" dirty="0"/>
              <a:t>University of Sao Paulo</a:t>
            </a:r>
          </a:p>
          <a:p>
            <a:pPr>
              <a:lnSpc>
                <a:spcPct val="150000"/>
              </a:lnSpc>
            </a:pPr>
            <a:r>
              <a:rPr lang="en-IN" sz="2800" b="1" dirty="0"/>
              <a:t>China</a:t>
            </a:r>
            <a:endParaRPr lang="en-US" sz="2400" dirty="0">
              <a:latin typeface="Times New Roman" pitchFamily="18" charset="0"/>
              <a:cs typeface="Times New Roman" pitchFamily="18" charset="0"/>
            </a:endParaRPr>
          </a:p>
        </p:txBody>
      </p:sp>
      <p:sp>
        <p:nvSpPr>
          <p:cNvPr id="5" name="Rectangle 4"/>
          <p:cNvSpPr/>
          <p:nvPr/>
        </p:nvSpPr>
        <p:spPr>
          <a:xfrm>
            <a:off x="2343807" y="1383200"/>
            <a:ext cx="3886200" cy="523220"/>
          </a:xfrm>
          <a:prstGeom prst="rect">
            <a:avLst/>
          </a:prstGeom>
        </p:spPr>
        <p:txBody>
          <a:bodyPr wrap="square">
            <a:spAutoFit/>
          </a:bodyPr>
          <a:lstStyle/>
          <a:p>
            <a:pPr algn="ctr"/>
            <a:r>
              <a:rPr lang="en-US" sz="2800" b="1" dirty="0" smtClean="0">
                <a:latin typeface="Times New Roman" pitchFamily="18" charset="0"/>
                <a:cs typeface="Times New Roman" pitchFamily="18" charset="0"/>
              </a:rPr>
              <a:t>Editorial Board</a:t>
            </a:r>
          </a:p>
        </p:txBody>
      </p:sp>
      <p:sp>
        <p:nvSpPr>
          <p:cNvPr id="7" name="TextBox 6"/>
          <p:cNvSpPr txBox="1"/>
          <p:nvPr/>
        </p:nvSpPr>
        <p:spPr>
          <a:xfrm>
            <a:off x="6248400" y="4267200"/>
            <a:ext cx="2209800" cy="369332"/>
          </a:xfrm>
          <a:prstGeom prst="rect">
            <a:avLst/>
          </a:prstGeom>
          <a:noFill/>
        </p:spPr>
        <p:txBody>
          <a:bodyPr wrap="square" rtlCol="0">
            <a:spAutoFit/>
          </a:bodyPr>
          <a:lstStyle/>
          <a:p>
            <a:endParaRPr lang="en-US" dirty="0"/>
          </a:p>
        </p:txBody>
      </p:sp>
      <p:pic>
        <p:nvPicPr>
          <p:cNvPr id="1026" name="Picture 2" descr="C:\Users\manjula-p\Desktop\AWBD header.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9595"/>
            <a:ext cx="9144000" cy="12096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48736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8393" y="2398216"/>
            <a:ext cx="8763000" cy="3785652"/>
          </a:xfrm>
          <a:prstGeom prst="rect">
            <a:avLst/>
          </a:prstGeom>
        </p:spPr>
        <p:txBody>
          <a:bodyPr wrap="square">
            <a:spAutoFit/>
          </a:bodyPr>
          <a:lstStyle/>
          <a:p>
            <a:pPr marL="342900" indent="-342900" algn="just">
              <a:buFont typeface="Arial" pitchFamily="34" charset="0"/>
              <a:buChar char="•"/>
            </a:pPr>
            <a:r>
              <a:rPr lang="en-IN" sz="2400" dirty="0"/>
              <a:t>Zhang Yan,  I graduated from Shandong Academy of Medicine with Master of Medical Science degree in 2008, and took immunology as my major. During my term of study, I worked at the clinical and preclinical medicine research </a:t>
            </a:r>
            <a:r>
              <a:rPr lang="en-IN" sz="2400" dirty="0" err="1"/>
              <a:t>center</a:t>
            </a:r>
            <a:r>
              <a:rPr lang="en-IN" sz="2400" dirty="0"/>
              <a:t> in </a:t>
            </a:r>
            <a:r>
              <a:rPr lang="en-IN" sz="2400" dirty="0" err="1"/>
              <a:t>Qilu</a:t>
            </a:r>
            <a:r>
              <a:rPr lang="en-IN" sz="2400" dirty="0"/>
              <a:t> Hospital of Shandong University for 3 years. At that time, I have read a mass of articles and could use flow cytometer in cell sorting, cell marker </a:t>
            </a:r>
            <a:r>
              <a:rPr lang="en-IN" sz="2400" dirty="0" err="1"/>
              <a:t>detecing</a:t>
            </a:r>
            <a:r>
              <a:rPr lang="en-IN" sz="2400" dirty="0"/>
              <a:t>, cell identification and so on to assist my advisor to accomplish the scientific research about the field of </a:t>
            </a:r>
            <a:r>
              <a:rPr lang="en-IN" sz="2400" dirty="0" err="1"/>
              <a:t>tumor</a:t>
            </a:r>
            <a:r>
              <a:rPr lang="en-IN" sz="2400" dirty="0"/>
              <a:t> immunology and reproductive immunology</a:t>
            </a:r>
            <a:r>
              <a:rPr lang="en-IN" sz="2400" dirty="0" smtClean="0"/>
              <a:t>..</a:t>
            </a:r>
            <a:endParaRPr lang="en-US" sz="2200" dirty="0">
              <a:latin typeface="Times New Roman" pitchFamily="18" charset="0"/>
              <a:cs typeface="Times New Roman" pitchFamily="18" charset="0"/>
            </a:endParaRPr>
          </a:p>
        </p:txBody>
      </p:sp>
      <p:sp>
        <p:nvSpPr>
          <p:cNvPr id="6" name="Rectangle 5"/>
          <p:cNvSpPr/>
          <p:nvPr/>
        </p:nvSpPr>
        <p:spPr>
          <a:xfrm>
            <a:off x="297717" y="1705718"/>
            <a:ext cx="1569661" cy="461665"/>
          </a:xfrm>
          <a:prstGeom prst="rect">
            <a:avLst/>
          </a:prstGeom>
          <a:noFill/>
        </p:spPr>
        <p:txBody>
          <a:bodyPr vert="horz" lIns="91440" tIns="45720" rIns="91440" bIns="45720" rtlCol="0" anchor="ctr">
            <a:normAutofit/>
          </a:bodyPr>
          <a:lstStyle/>
          <a:p>
            <a:pPr algn="ctr">
              <a:spcBef>
                <a:spcPct val="0"/>
              </a:spcBef>
            </a:pPr>
            <a:r>
              <a:rPr lang="en-US" sz="2400" b="1" dirty="0">
                <a:solidFill>
                  <a:srgbClr val="FF0000"/>
                </a:solidFill>
                <a:latin typeface="Times New Roman" pitchFamily="18" charset="0"/>
                <a:ea typeface="+mj-ea"/>
                <a:cs typeface="Times New Roman" pitchFamily="18" charset="0"/>
              </a:rPr>
              <a:t>Biography</a:t>
            </a:r>
          </a:p>
        </p:txBody>
      </p:sp>
      <p:sp>
        <p:nvSpPr>
          <p:cNvPr id="8" name="Rectangle 7"/>
          <p:cNvSpPr/>
          <p:nvPr/>
        </p:nvSpPr>
        <p:spPr>
          <a:xfrm>
            <a:off x="8001000" y="6368534"/>
            <a:ext cx="838200" cy="369332"/>
          </a:xfrm>
          <a:prstGeom prst="rect">
            <a:avLst/>
          </a:prstGeom>
        </p:spPr>
        <p:txBody>
          <a:bodyPr wrap="square">
            <a:spAutoFit/>
          </a:bodyPr>
          <a:lstStyle/>
          <a:p>
            <a:r>
              <a:rPr lang="en-US" b="1" dirty="0" smtClean="0"/>
              <a:t>&gt; &gt; &gt;</a:t>
            </a:r>
            <a:endParaRPr lang="en-US" b="1" dirty="0"/>
          </a:p>
        </p:txBody>
      </p:sp>
      <p:pic>
        <p:nvPicPr>
          <p:cNvPr id="9" name="Picture 2" descr="C:\Users\manjula-p\Desktop\AWBD head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595"/>
            <a:ext cx="9144000" cy="16668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478576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2286000"/>
            <a:ext cx="8001000" cy="2308324"/>
          </a:xfrm>
          <a:prstGeom prst="rect">
            <a:avLst/>
          </a:prstGeom>
        </p:spPr>
        <p:txBody>
          <a:bodyPr wrap="square">
            <a:spAutoFit/>
          </a:bodyPr>
          <a:lstStyle/>
          <a:p>
            <a:pPr marL="342900" indent="-342900" algn="just">
              <a:buFont typeface="Arial" pitchFamily="34" charset="0"/>
              <a:buChar char="•"/>
            </a:pPr>
            <a:r>
              <a:rPr lang="en-IN" sz="2400" dirty="0"/>
              <a:t>Now I am working at Shandong Provincial </a:t>
            </a:r>
            <a:r>
              <a:rPr lang="en-IN" sz="2400" dirty="0" err="1"/>
              <a:t>Center</a:t>
            </a:r>
            <a:r>
              <a:rPr lang="en-IN" sz="2400" dirty="0"/>
              <a:t> for Disease Control and Prevention and was engaged in Shandong Provincial Key Laboratory of Infectious Disease Control and Prevention. I paid close attention to </a:t>
            </a:r>
            <a:r>
              <a:rPr lang="en-IN" sz="2400" dirty="0" err="1"/>
              <a:t>Enterovirus</a:t>
            </a:r>
            <a:r>
              <a:rPr lang="en-IN" sz="2400" dirty="0"/>
              <a:t>, Neisseria meningitis, </a:t>
            </a:r>
            <a:r>
              <a:rPr lang="en-IN" sz="2400" dirty="0" err="1"/>
              <a:t>Bordetella</a:t>
            </a:r>
            <a:r>
              <a:rPr lang="en-IN" sz="2400" dirty="0"/>
              <a:t> pertussis, Streptococcus </a:t>
            </a:r>
            <a:r>
              <a:rPr lang="en-IN" sz="2400" dirty="0" err="1"/>
              <a:t>pneumoniae</a:t>
            </a:r>
            <a:r>
              <a:rPr lang="en-IN" sz="2400" dirty="0"/>
              <a:t> and </a:t>
            </a:r>
            <a:r>
              <a:rPr lang="en-IN" sz="2400" dirty="0" err="1"/>
              <a:t>Hemophilies</a:t>
            </a:r>
            <a:r>
              <a:rPr lang="en-IN" sz="2400" dirty="0"/>
              <a:t> </a:t>
            </a:r>
            <a:r>
              <a:rPr lang="en-IN" sz="2400" dirty="0" err="1"/>
              <a:t>influenzae</a:t>
            </a:r>
            <a:endParaRPr lang="en-US" sz="2400" dirty="0">
              <a:latin typeface="Times New Roman" pitchFamily="18" charset="0"/>
              <a:cs typeface="Times New Roman" pitchFamily="18" charset="0"/>
            </a:endParaRPr>
          </a:p>
        </p:txBody>
      </p:sp>
      <p:pic>
        <p:nvPicPr>
          <p:cNvPr id="4" name="Picture 2" descr="C:\Users\manjula-p\Desktop\AWBD head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595"/>
            <a:ext cx="9144000" cy="16668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021752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7721" y="1595735"/>
            <a:ext cx="1808508" cy="461665"/>
          </a:xfrm>
          <a:prstGeom prst="rect">
            <a:avLst/>
          </a:prstGeom>
          <a:noFill/>
        </p:spPr>
        <p:txBody>
          <a:bodyPr vert="horz" lIns="91440" tIns="45720" rIns="91440" bIns="45720" rtlCol="0" anchor="ctr">
            <a:normAutofit/>
          </a:bodyPr>
          <a:lstStyle/>
          <a:p>
            <a:pPr algn="ctr">
              <a:spcBef>
                <a:spcPct val="0"/>
              </a:spcBef>
            </a:pPr>
            <a:endParaRPr lang="en-US" sz="2400" b="1" dirty="0">
              <a:solidFill>
                <a:srgbClr val="FF0000"/>
              </a:solidFill>
              <a:latin typeface="Times New Roman" pitchFamily="18" charset="0"/>
              <a:ea typeface="+mj-ea"/>
              <a:cs typeface="Times New Roman" pitchFamily="18" charset="0"/>
            </a:endParaRPr>
          </a:p>
        </p:txBody>
      </p:sp>
      <p:sp>
        <p:nvSpPr>
          <p:cNvPr id="3" name="Rectangle 2"/>
          <p:cNvSpPr/>
          <p:nvPr/>
        </p:nvSpPr>
        <p:spPr>
          <a:xfrm>
            <a:off x="234583" y="2892531"/>
            <a:ext cx="8534400" cy="1538883"/>
          </a:xfrm>
          <a:prstGeom prst="rect">
            <a:avLst/>
          </a:prstGeom>
        </p:spPr>
        <p:txBody>
          <a:bodyPr wrap="square">
            <a:spAutoFit/>
          </a:bodyPr>
          <a:lstStyle/>
          <a:p>
            <a:r>
              <a:rPr lang="en-US" sz="2400" dirty="0"/>
              <a:t>Zhang Yan research interest include </a:t>
            </a:r>
            <a:r>
              <a:rPr lang="en-US" sz="2400" dirty="0" err="1"/>
              <a:t>Enterovirus</a:t>
            </a:r>
            <a:r>
              <a:rPr lang="en-US" sz="2400" dirty="0"/>
              <a:t>, Neisseria meningitis, </a:t>
            </a:r>
            <a:r>
              <a:rPr lang="en-US" sz="2400" dirty="0" err="1"/>
              <a:t>Bordetella</a:t>
            </a:r>
            <a:r>
              <a:rPr lang="en-US" sz="2400" dirty="0"/>
              <a:t> pertussis, Streptococcus </a:t>
            </a:r>
            <a:r>
              <a:rPr lang="en-US" sz="2400" dirty="0" err="1"/>
              <a:t>pneumoniae</a:t>
            </a:r>
            <a:r>
              <a:rPr lang="en-US" sz="2400" dirty="0"/>
              <a:t> and </a:t>
            </a:r>
            <a:r>
              <a:rPr lang="en-US" sz="2400" dirty="0" err="1"/>
              <a:t>Hemophilies</a:t>
            </a:r>
            <a:r>
              <a:rPr lang="en-US" sz="2400" dirty="0"/>
              <a:t> </a:t>
            </a:r>
            <a:r>
              <a:rPr lang="en-US" sz="2400" dirty="0" err="1"/>
              <a:t>influenzae</a:t>
            </a:r>
            <a:r>
              <a:rPr lang="en-US" sz="2400" dirty="0"/>
              <a:t>.</a:t>
            </a:r>
            <a:endParaRPr lang="en-US" sz="2200" dirty="0" smtClean="0">
              <a:latin typeface="Times New Roman" pitchFamily="18" charset="0"/>
              <a:cs typeface="Times New Roman" pitchFamily="18" charset="0"/>
            </a:endParaRPr>
          </a:p>
          <a:p>
            <a:endParaRPr lang="en-US" sz="2200" dirty="0">
              <a:latin typeface="Times New Roman" pitchFamily="18" charset="0"/>
              <a:cs typeface="Times New Roman" pitchFamily="18" charset="0"/>
            </a:endParaRPr>
          </a:p>
        </p:txBody>
      </p:sp>
      <p:pic>
        <p:nvPicPr>
          <p:cNvPr id="5" name="Picture 2" descr="C:\Users\manjula-p\Desktop\AWBD head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595"/>
            <a:ext cx="9144000" cy="16668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56511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1447800"/>
            <a:ext cx="7772400" cy="4893647"/>
          </a:xfrm>
          <a:prstGeom prst="rect">
            <a:avLst/>
          </a:prstGeom>
        </p:spPr>
        <p:txBody>
          <a:bodyPr wrap="square">
            <a:spAutoFit/>
          </a:bodyPr>
          <a:lstStyle/>
          <a:p>
            <a:r>
              <a:rPr lang="en-IN" sz="2400" b="1" dirty="0"/>
              <a:t>Intrauterine Subclinical Inflammation Sensitizes Hypoxic Ischemia- Induced Injury in the Immature Rat Brain and the </a:t>
            </a:r>
            <a:r>
              <a:rPr lang="en-IN" sz="2400" b="1" dirty="0" smtClean="0"/>
              <a:t>Mechanisms</a:t>
            </a:r>
          </a:p>
          <a:p>
            <a:r>
              <a:rPr lang="en-US" sz="2400" dirty="0" err="1"/>
              <a:t>Xu</a:t>
            </a:r>
            <a:r>
              <a:rPr lang="en-US" sz="2400" dirty="0"/>
              <a:t> Fa-lin1, Zhang Yan-</a:t>
            </a:r>
            <a:r>
              <a:rPr lang="en-US" sz="2400" dirty="0" err="1"/>
              <a:t>hua</a:t>
            </a:r>
            <a:r>
              <a:rPr lang="en-US" sz="2400" dirty="0"/>
              <a:t> and Guo </a:t>
            </a:r>
            <a:r>
              <a:rPr lang="en-US" sz="2400" dirty="0" err="1"/>
              <a:t>Jia-jia</a:t>
            </a:r>
            <a:endParaRPr lang="en-US" sz="2400" dirty="0"/>
          </a:p>
          <a:p>
            <a:endParaRPr lang="en-US" sz="2400" dirty="0"/>
          </a:p>
          <a:p>
            <a:r>
              <a:rPr lang="en-IN" sz="2400" b="1" dirty="0"/>
              <a:t>Characterization of microRNAs in serum: a novel class of biomarkers for diagnosis of cancer and other </a:t>
            </a:r>
            <a:r>
              <a:rPr lang="en-IN" sz="2400" b="1" dirty="0" smtClean="0"/>
              <a:t>diseases</a:t>
            </a:r>
          </a:p>
          <a:p>
            <a:r>
              <a:rPr lang="en-US" sz="2400" dirty="0"/>
              <a:t>Xi </a:t>
            </a:r>
            <a:r>
              <a:rPr lang="en-US" sz="2400" dirty="0" smtClean="0"/>
              <a:t>Chen1, </a:t>
            </a:r>
            <a:r>
              <a:rPr lang="en-US" sz="2400" dirty="0"/>
              <a:t>Yi </a:t>
            </a:r>
            <a:r>
              <a:rPr lang="en-US" sz="2400" dirty="0" smtClean="0"/>
              <a:t>Ba, </a:t>
            </a:r>
            <a:r>
              <a:rPr lang="en-US" sz="2400" dirty="0" err="1"/>
              <a:t>Lijia</a:t>
            </a:r>
            <a:r>
              <a:rPr lang="en-US" sz="2400" dirty="0"/>
              <a:t> </a:t>
            </a:r>
            <a:r>
              <a:rPr lang="en-US" sz="2400" dirty="0" smtClean="0"/>
              <a:t>Ma, </a:t>
            </a:r>
            <a:r>
              <a:rPr lang="en-US" sz="2400" dirty="0"/>
              <a:t>Xing </a:t>
            </a:r>
            <a:r>
              <a:rPr lang="en-US" sz="2400" dirty="0" err="1" smtClean="0"/>
              <a:t>Cai</a:t>
            </a:r>
            <a:r>
              <a:rPr lang="en-US" sz="2400" dirty="0" smtClean="0"/>
              <a:t>, </a:t>
            </a:r>
            <a:r>
              <a:rPr lang="en-US" sz="2400" dirty="0"/>
              <a:t>Yuan </a:t>
            </a:r>
            <a:r>
              <a:rPr lang="en-US" sz="2400" dirty="0" smtClean="0"/>
              <a:t>Yin, </a:t>
            </a:r>
            <a:r>
              <a:rPr lang="en-US" sz="2400" dirty="0" err="1"/>
              <a:t>Kehui</a:t>
            </a:r>
            <a:r>
              <a:rPr lang="en-US" sz="2400" dirty="0"/>
              <a:t> </a:t>
            </a:r>
            <a:r>
              <a:rPr lang="en-US" sz="2400" dirty="0" smtClean="0"/>
              <a:t>Wang, </a:t>
            </a:r>
            <a:r>
              <a:rPr lang="en-US" sz="2400" dirty="0" err="1"/>
              <a:t>Jigang</a:t>
            </a:r>
            <a:r>
              <a:rPr lang="en-US" sz="2400" dirty="0"/>
              <a:t> </a:t>
            </a:r>
            <a:r>
              <a:rPr lang="en-US" sz="2400" dirty="0" smtClean="0"/>
              <a:t>Guo, </a:t>
            </a:r>
            <a:r>
              <a:rPr lang="en-US" sz="2400" dirty="0" err="1"/>
              <a:t>Yujing</a:t>
            </a:r>
            <a:r>
              <a:rPr lang="en-US" sz="2400" dirty="0"/>
              <a:t> </a:t>
            </a:r>
            <a:r>
              <a:rPr lang="en-US" sz="2400" dirty="0" smtClean="0"/>
              <a:t>Zhang, </a:t>
            </a:r>
            <a:r>
              <a:rPr lang="en-US" sz="2400" dirty="0" err="1"/>
              <a:t>Jiangning</a:t>
            </a:r>
            <a:r>
              <a:rPr lang="en-US" sz="2400" dirty="0"/>
              <a:t> </a:t>
            </a:r>
            <a:r>
              <a:rPr lang="en-US" sz="2400" dirty="0" smtClean="0"/>
              <a:t>Chen, </a:t>
            </a:r>
            <a:r>
              <a:rPr lang="en-US" sz="2400" dirty="0"/>
              <a:t>Xing </a:t>
            </a:r>
            <a:r>
              <a:rPr lang="en-US" sz="2400" dirty="0" smtClean="0"/>
              <a:t>Guo, </a:t>
            </a:r>
            <a:r>
              <a:rPr lang="en-US" sz="2400" dirty="0" err="1"/>
              <a:t>Qibin</a:t>
            </a:r>
            <a:r>
              <a:rPr lang="en-US" sz="2400" dirty="0"/>
              <a:t> </a:t>
            </a:r>
            <a:r>
              <a:rPr lang="en-US" sz="2400" dirty="0" smtClean="0"/>
              <a:t>Li, </a:t>
            </a:r>
            <a:r>
              <a:rPr lang="en-US" sz="2400" dirty="0" err="1"/>
              <a:t>Xiaoying</a:t>
            </a:r>
            <a:r>
              <a:rPr lang="en-US" sz="2400" dirty="0"/>
              <a:t> </a:t>
            </a:r>
            <a:r>
              <a:rPr lang="en-US" sz="2400" dirty="0" smtClean="0"/>
              <a:t>Li, </a:t>
            </a:r>
            <a:r>
              <a:rPr lang="en-US" sz="2400" dirty="0" err="1"/>
              <a:t>Wenjing</a:t>
            </a:r>
            <a:r>
              <a:rPr lang="en-US" sz="2400" dirty="0"/>
              <a:t> </a:t>
            </a:r>
            <a:r>
              <a:rPr lang="en-US" sz="2400" dirty="0" smtClean="0"/>
              <a:t>Wang, </a:t>
            </a:r>
            <a:r>
              <a:rPr lang="en-US" sz="2400" dirty="0"/>
              <a:t>Yan </a:t>
            </a:r>
            <a:r>
              <a:rPr lang="en-US" sz="2400" dirty="0" smtClean="0"/>
              <a:t>Zhang, </a:t>
            </a:r>
            <a:r>
              <a:rPr lang="en-US" sz="2400" dirty="0"/>
              <a:t>Jin </a:t>
            </a:r>
            <a:r>
              <a:rPr lang="en-US" sz="2400" dirty="0" smtClean="0"/>
              <a:t>Wang, </a:t>
            </a:r>
            <a:r>
              <a:rPr lang="en-US" sz="2400" dirty="0" err="1"/>
              <a:t>Xueyuan</a:t>
            </a:r>
            <a:r>
              <a:rPr lang="en-US" sz="2400" dirty="0"/>
              <a:t> </a:t>
            </a:r>
            <a:r>
              <a:rPr lang="en-US" sz="2400" dirty="0" smtClean="0"/>
              <a:t>Jiang, </a:t>
            </a:r>
            <a:r>
              <a:rPr lang="en-US" sz="2400" dirty="0"/>
              <a:t>Yang </a:t>
            </a:r>
            <a:r>
              <a:rPr lang="en-US" sz="2400" dirty="0" smtClean="0"/>
              <a:t>Xiang, </a:t>
            </a:r>
            <a:r>
              <a:rPr lang="en-US" sz="2400" dirty="0"/>
              <a:t>Chen </a:t>
            </a:r>
            <a:r>
              <a:rPr lang="en-US" sz="2400" dirty="0" err="1" smtClean="0"/>
              <a:t>Xu</a:t>
            </a:r>
            <a:r>
              <a:rPr lang="en-US" sz="2400" dirty="0" smtClean="0"/>
              <a:t>, </a:t>
            </a:r>
            <a:r>
              <a:rPr lang="en-US" sz="2400" dirty="0" err="1"/>
              <a:t>Pingping</a:t>
            </a:r>
            <a:r>
              <a:rPr lang="en-US" sz="2400" dirty="0"/>
              <a:t> </a:t>
            </a:r>
            <a:r>
              <a:rPr lang="en-US" sz="2400" dirty="0" smtClean="0"/>
              <a:t>Zheng, </a:t>
            </a:r>
            <a:r>
              <a:rPr lang="en-US" sz="2400" dirty="0" err="1"/>
              <a:t>Juanbin</a:t>
            </a:r>
            <a:r>
              <a:rPr lang="en-US" sz="2400" dirty="0"/>
              <a:t> </a:t>
            </a:r>
            <a:r>
              <a:rPr lang="en-US" sz="2400" dirty="0" smtClean="0"/>
              <a:t>Zhang, </a:t>
            </a:r>
            <a:r>
              <a:rPr lang="en-US" sz="2400" dirty="0" err="1"/>
              <a:t>Ruiqiang</a:t>
            </a:r>
            <a:r>
              <a:rPr lang="en-US" sz="2400" dirty="0"/>
              <a:t> </a:t>
            </a:r>
            <a:r>
              <a:rPr lang="en-US" sz="2400" dirty="0" smtClean="0"/>
              <a:t>Li, </a:t>
            </a:r>
            <a:r>
              <a:rPr lang="en-US" sz="2400" dirty="0" err="1"/>
              <a:t>Hongjie</a:t>
            </a:r>
            <a:r>
              <a:rPr lang="en-US" sz="2400" dirty="0"/>
              <a:t> </a:t>
            </a:r>
            <a:r>
              <a:rPr lang="en-US" sz="2400" dirty="0" smtClean="0"/>
              <a:t>Zhang, </a:t>
            </a:r>
            <a:endParaRPr lang="en-US" sz="2400" dirty="0"/>
          </a:p>
        </p:txBody>
      </p:sp>
      <p:sp>
        <p:nvSpPr>
          <p:cNvPr id="3" name="Rectangle 2"/>
          <p:cNvSpPr/>
          <p:nvPr/>
        </p:nvSpPr>
        <p:spPr>
          <a:xfrm>
            <a:off x="959252" y="926068"/>
            <a:ext cx="1402948" cy="369332"/>
          </a:xfrm>
          <a:prstGeom prst="rect">
            <a:avLst/>
          </a:prstGeom>
        </p:spPr>
        <p:txBody>
          <a:bodyPr wrap="none">
            <a:spAutoFit/>
          </a:bodyPr>
          <a:lstStyle/>
          <a:p>
            <a:pPr algn="ctr">
              <a:spcBef>
                <a:spcPct val="0"/>
              </a:spcBef>
            </a:pPr>
            <a:r>
              <a:rPr lang="en-US" b="1" dirty="0">
                <a:solidFill>
                  <a:srgbClr val="FF0000"/>
                </a:solidFill>
                <a:latin typeface="Times New Roman" pitchFamily="18" charset="0"/>
                <a:cs typeface="Times New Roman" pitchFamily="18" charset="0"/>
              </a:rPr>
              <a:t>Publications</a:t>
            </a:r>
          </a:p>
        </p:txBody>
      </p:sp>
    </p:spTree>
    <p:extLst>
      <p:ext uri="{BB962C8B-B14F-4D97-AF65-F5344CB8AC3E}">
        <p14:creationId xmlns:p14="http://schemas.microsoft.com/office/powerpoint/2010/main" val="35893175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a:p>
        </p:txBody>
      </p:sp>
      <p:sp>
        <p:nvSpPr>
          <p:cNvPr id="3" name="Content Placeholder 2"/>
          <p:cNvSpPr>
            <a:spLocks noGrp="1"/>
          </p:cNvSpPr>
          <p:nvPr>
            <p:ph idx="1"/>
          </p:nvPr>
        </p:nvSpPr>
        <p:spPr/>
        <p:txBody>
          <a:bodyPr/>
          <a:lstStyle/>
          <a:p>
            <a:pPr>
              <a:defRPr/>
            </a:pPr>
            <a:endParaRPr lang="en-US"/>
          </a:p>
        </p:txBody>
      </p:sp>
      <p:pic>
        <p:nvPicPr>
          <p:cNvPr id="1536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25" y="0"/>
            <a:ext cx="9191625" cy="6958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itle 1"/>
          <p:cNvSpPr txBox="1">
            <a:spLocks/>
          </p:cNvSpPr>
          <p:nvPr/>
        </p:nvSpPr>
        <p:spPr>
          <a:xfrm>
            <a:off x="623887" y="225425"/>
            <a:ext cx="8229600" cy="1143000"/>
          </a:xfrm>
          <a:prstGeom prst="rect">
            <a:avLst/>
          </a:prstGeom>
        </p:spPr>
        <p:style>
          <a:lnRef idx="1">
            <a:schemeClr val="accent3"/>
          </a:lnRef>
          <a:fillRef idx="2">
            <a:schemeClr val="accent3"/>
          </a:fillRef>
          <a:effectRef idx="1">
            <a:schemeClr val="accent3"/>
          </a:effectRef>
          <a:fontRef idx="minor">
            <a:schemeClr val="dk1"/>
          </a:fontRef>
        </p:style>
        <p:txBody>
          <a:bodyPr anchor="ctr">
            <a:normAutofit fontScale="82500" lnSpcReduction="10000"/>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defRPr/>
            </a:pPr>
            <a:r>
              <a:rPr lang="en-US" dirty="0" smtClean="0"/>
              <a:t>Journal of Air &amp; Water Borne Diseases</a:t>
            </a:r>
          </a:p>
          <a:p>
            <a:pPr>
              <a:defRPr/>
            </a:pPr>
            <a:r>
              <a:rPr lang="en-US" dirty="0" smtClean="0"/>
              <a:t>Related Journals</a:t>
            </a:r>
            <a:endParaRPr lang="en-US" dirty="0"/>
          </a:p>
        </p:txBody>
      </p:sp>
      <p:sp>
        <p:nvSpPr>
          <p:cNvPr id="7" name="Vertical Scroll 6"/>
          <p:cNvSpPr/>
          <p:nvPr/>
        </p:nvSpPr>
        <p:spPr>
          <a:xfrm>
            <a:off x="-108826" y="1627188"/>
            <a:ext cx="5864225" cy="5486400"/>
          </a:xfrm>
          <a:prstGeom prst="verticalScroll">
            <a:avLst/>
          </a:prstGeom>
        </p:spPr>
        <p:style>
          <a:lnRef idx="1">
            <a:schemeClr val="accent3"/>
          </a:lnRef>
          <a:fillRef idx="3">
            <a:schemeClr val="accent3"/>
          </a:fillRef>
          <a:effectRef idx="2">
            <a:schemeClr val="accent3"/>
          </a:effectRef>
          <a:fontRef idx="minor">
            <a:schemeClr val="lt1"/>
          </a:fontRef>
        </p:style>
        <p:txBody>
          <a:bodyPr anchor="ctr"/>
          <a:lstStyle/>
          <a:p>
            <a:pPr marL="342900" indent="-342900">
              <a:buFont typeface="Wingdings" panose="05000000000000000000" pitchFamily="2" charset="2"/>
              <a:buChar char="Ø"/>
              <a:defRPr/>
            </a:pPr>
            <a:r>
              <a:rPr lang="en-US" sz="2800" dirty="0">
                <a:solidFill>
                  <a:schemeClr val="bg1"/>
                </a:solidFill>
                <a:latin typeface="Estrangelo Edessa" panose="03080600000000000000" pitchFamily="66" charset="0"/>
                <a:cs typeface="Estrangelo Edessa" panose="03080600000000000000" pitchFamily="66" charset="0"/>
              </a:rPr>
              <a:t>Journal of Bacteriology &amp; </a:t>
            </a:r>
            <a:r>
              <a:rPr lang="en-US" sz="2800" dirty="0" smtClean="0">
                <a:solidFill>
                  <a:schemeClr val="bg1"/>
                </a:solidFill>
                <a:latin typeface="Estrangelo Edessa" panose="03080600000000000000" pitchFamily="66" charset="0"/>
                <a:cs typeface="Estrangelo Edessa" panose="03080600000000000000" pitchFamily="66" charset="0"/>
              </a:rPr>
              <a:t>Parasitology</a:t>
            </a:r>
          </a:p>
          <a:p>
            <a:pPr marL="342900" indent="-342900">
              <a:buFont typeface="Wingdings" panose="05000000000000000000" pitchFamily="2" charset="2"/>
              <a:buChar char="Ø"/>
              <a:defRPr/>
            </a:pPr>
            <a:r>
              <a:rPr lang="en-IN" sz="2800" dirty="0">
                <a:solidFill>
                  <a:schemeClr val="bg1"/>
                </a:solidFill>
                <a:latin typeface="Estrangelo Edessa" panose="03080600000000000000" pitchFamily="66" charset="0"/>
                <a:cs typeface="Estrangelo Edessa" panose="03080600000000000000" pitchFamily="66" charset="0"/>
              </a:rPr>
              <a:t>Journal of Medical Microbiology &amp; </a:t>
            </a:r>
            <a:r>
              <a:rPr lang="en-IN" sz="2800" dirty="0" smtClean="0">
                <a:solidFill>
                  <a:schemeClr val="bg1"/>
                </a:solidFill>
                <a:latin typeface="Estrangelo Edessa" panose="03080600000000000000" pitchFamily="66" charset="0"/>
                <a:cs typeface="Estrangelo Edessa" panose="03080600000000000000" pitchFamily="66" charset="0"/>
              </a:rPr>
              <a:t>Diagnosis</a:t>
            </a:r>
          </a:p>
          <a:p>
            <a:pPr marL="342900" indent="-342900">
              <a:buFont typeface="Wingdings" panose="05000000000000000000" pitchFamily="2" charset="2"/>
              <a:buChar char="Ø"/>
              <a:defRPr/>
            </a:pPr>
            <a:r>
              <a:rPr lang="en-IN" sz="2800" dirty="0">
                <a:solidFill>
                  <a:schemeClr val="bg1"/>
                </a:solidFill>
                <a:latin typeface="Estrangelo Edessa" panose="03080600000000000000" pitchFamily="66" charset="0"/>
                <a:cs typeface="Estrangelo Edessa" panose="03080600000000000000" pitchFamily="66" charset="0"/>
              </a:rPr>
              <a:t>Journal of Microbial &amp; Biochemical </a:t>
            </a:r>
            <a:r>
              <a:rPr lang="en-IN" sz="2800" dirty="0" smtClean="0">
                <a:solidFill>
                  <a:schemeClr val="bg1"/>
                </a:solidFill>
                <a:latin typeface="Estrangelo Edessa" panose="03080600000000000000" pitchFamily="66" charset="0"/>
                <a:cs typeface="Estrangelo Edessa" panose="03080600000000000000" pitchFamily="66" charset="0"/>
              </a:rPr>
              <a:t>Technology</a:t>
            </a:r>
          </a:p>
          <a:p>
            <a:pPr marL="342900" indent="-342900">
              <a:buFont typeface="Wingdings" panose="05000000000000000000" pitchFamily="2" charset="2"/>
              <a:buChar char="Ø"/>
              <a:defRPr/>
            </a:pPr>
            <a:r>
              <a:rPr lang="en-IN" sz="2800" dirty="0">
                <a:solidFill>
                  <a:schemeClr val="bg1"/>
                </a:solidFill>
                <a:latin typeface="Estrangelo Edessa" panose="03080600000000000000" pitchFamily="66" charset="0"/>
                <a:cs typeface="Estrangelo Edessa" panose="03080600000000000000" pitchFamily="66" charset="0"/>
              </a:rPr>
              <a:t>Journal of Plant Pathology &amp; </a:t>
            </a:r>
            <a:r>
              <a:rPr lang="en-IN" sz="2800" dirty="0" smtClean="0">
                <a:solidFill>
                  <a:schemeClr val="bg1"/>
                </a:solidFill>
                <a:latin typeface="Estrangelo Edessa" panose="03080600000000000000" pitchFamily="66" charset="0"/>
                <a:cs typeface="Estrangelo Edessa" panose="03080600000000000000" pitchFamily="66" charset="0"/>
              </a:rPr>
              <a:t>Microbiology</a:t>
            </a:r>
          </a:p>
          <a:p>
            <a:pPr marL="342900" indent="-342900">
              <a:buFont typeface="Wingdings" panose="05000000000000000000" pitchFamily="2" charset="2"/>
              <a:buChar char="Ø"/>
              <a:defRPr/>
            </a:pPr>
            <a:r>
              <a:rPr lang="en-US" sz="2800" dirty="0">
                <a:solidFill>
                  <a:schemeClr val="bg1"/>
                </a:solidFill>
                <a:latin typeface="Estrangelo Edessa" panose="03080600000000000000" pitchFamily="66" charset="0"/>
                <a:cs typeface="Estrangelo Edessa" panose="03080600000000000000" pitchFamily="66" charset="0"/>
              </a:rPr>
              <a:t>Journal of Vaccines &amp; Vaccination</a:t>
            </a: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92080" y="3861048"/>
            <a:ext cx="3561407" cy="29969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667915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1" descr="C:\Users\rakesh-s\Desktop\speak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962400"/>
            <a:ext cx="9144000"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Horizontal Scroll 5"/>
          <p:cNvSpPr/>
          <p:nvPr/>
        </p:nvSpPr>
        <p:spPr>
          <a:xfrm>
            <a:off x="346075" y="914400"/>
            <a:ext cx="8229600" cy="3429000"/>
          </a:xfrm>
          <a:prstGeom prst="horizontalScroll">
            <a:avLst/>
          </a:prstGeom>
        </p:spPr>
        <p:style>
          <a:lnRef idx="3">
            <a:schemeClr val="lt1"/>
          </a:lnRef>
          <a:fillRef idx="1">
            <a:schemeClr val="accent2"/>
          </a:fillRef>
          <a:effectRef idx="1">
            <a:schemeClr val="accent2"/>
          </a:effectRef>
          <a:fontRef idx="minor">
            <a:schemeClr val="lt1"/>
          </a:fontRef>
        </p:style>
        <p:txBody>
          <a:bodyPr anchor="ctr"/>
          <a:lstStyle/>
          <a:p>
            <a:pPr marL="285750" indent="-285750">
              <a:buFont typeface="Wingdings" panose="05000000000000000000" pitchFamily="2" charset="2"/>
              <a:buChar char="Ø"/>
              <a:defRPr/>
            </a:pPr>
            <a:r>
              <a:rPr lang="en-IN" dirty="0"/>
              <a:t>Allergy Conference </a:t>
            </a:r>
            <a:endParaRPr lang="en-IN" dirty="0" smtClean="0"/>
          </a:p>
          <a:p>
            <a:pPr marL="285750" indent="-285750">
              <a:buFont typeface="Wingdings" panose="05000000000000000000" pitchFamily="2" charset="2"/>
              <a:buChar char="Ø"/>
              <a:defRPr/>
            </a:pPr>
            <a:r>
              <a:rPr lang="en-IN" dirty="0"/>
              <a:t>4th Bacteriology and Infectious Diseases </a:t>
            </a:r>
            <a:r>
              <a:rPr lang="en-IN" dirty="0" smtClean="0"/>
              <a:t>Conference</a:t>
            </a:r>
          </a:p>
          <a:p>
            <a:pPr marL="285750" indent="-285750">
              <a:buFont typeface="Wingdings" panose="05000000000000000000" pitchFamily="2" charset="2"/>
              <a:buChar char="Ø"/>
              <a:defRPr/>
            </a:pPr>
            <a:r>
              <a:rPr lang="en-IN" dirty="0"/>
              <a:t>2nd Infectious Diseases Congress</a:t>
            </a:r>
            <a:endParaRPr lang="en-US" dirty="0" smtClean="0"/>
          </a:p>
        </p:txBody>
      </p:sp>
      <p:sp>
        <p:nvSpPr>
          <p:cNvPr id="7" name="Double Wave 6"/>
          <p:cNvSpPr/>
          <p:nvPr/>
        </p:nvSpPr>
        <p:spPr>
          <a:xfrm>
            <a:off x="160585" y="-14436"/>
            <a:ext cx="8777288" cy="1435100"/>
          </a:xfrm>
          <a:prstGeom prst="doubleWave">
            <a:avLst/>
          </a:prstGeom>
        </p:spPr>
        <p:style>
          <a:lnRef idx="1">
            <a:schemeClr val="accent5"/>
          </a:lnRef>
          <a:fillRef idx="2">
            <a:schemeClr val="accent5"/>
          </a:fillRef>
          <a:effectRef idx="1">
            <a:schemeClr val="accent5"/>
          </a:effectRef>
          <a:fontRef idx="minor">
            <a:schemeClr val="dk1"/>
          </a:fontRef>
        </p:style>
        <p:txBody>
          <a:bodyPr anchor="ctr"/>
          <a:lstStyle/>
          <a:p>
            <a:pPr algn="ctr">
              <a:defRPr/>
            </a:pPr>
            <a:r>
              <a:rPr lang="en-US" sz="3600" dirty="0" smtClean="0"/>
              <a:t>Journal of </a:t>
            </a:r>
            <a:r>
              <a:rPr lang="en-US" sz="3600" dirty="0"/>
              <a:t>Air &amp; Water Borne Diseases</a:t>
            </a:r>
            <a:r>
              <a:rPr lang="en-US" sz="3600" dirty="0" smtClean="0"/>
              <a:t/>
            </a:r>
            <a:br>
              <a:rPr lang="en-US" sz="3600" dirty="0" smtClean="0"/>
            </a:br>
            <a:r>
              <a:rPr lang="en-US" sz="3600" dirty="0" smtClean="0"/>
              <a:t>Related Conferences</a:t>
            </a:r>
            <a:endParaRPr lang="en-US" sz="3600" dirty="0"/>
          </a:p>
        </p:txBody>
      </p:sp>
    </p:spTree>
    <p:extLst>
      <p:ext uri="{BB962C8B-B14F-4D97-AF65-F5344CB8AC3E}">
        <p14:creationId xmlns:p14="http://schemas.microsoft.com/office/powerpoint/2010/main" val="34393870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928</TotalTime>
  <Words>535</Words>
  <Application>Microsoft Office PowerPoint</Application>
  <PresentationFormat>On-screen Show (4:3)</PresentationFormat>
  <Paragraphs>42</Paragraphs>
  <Slides>10</Slides>
  <Notes>1</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Flow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Vinay Chandra Vipperla</dc:creator>
  <cp:lastModifiedBy>Manjula Podila</cp:lastModifiedBy>
  <cp:revision>74</cp:revision>
  <dcterms:created xsi:type="dcterms:W3CDTF">2014-10-01T07:08:05Z</dcterms:created>
  <dcterms:modified xsi:type="dcterms:W3CDTF">2015-12-04T10:21:29Z</dcterms:modified>
</cp:coreProperties>
</file>