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30"/>
  </p:notesMasterIdLst>
  <p:sldIdLst>
    <p:sldId id="282" r:id="rId2"/>
    <p:sldId id="283" r:id="rId3"/>
    <p:sldId id="277" r:id="rId4"/>
    <p:sldId id="257" r:id="rId5"/>
    <p:sldId id="258" r:id="rId6"/>
    <p:sldId id="259" r:id="rId7"/>
    <p:sldId id="260" r:id="rId8"/>
    <p:sldId id="261" r:id="rId9"/>
    <p:sldId id="263" r:id="rId10"/>
    <p:sldId id="264" r:id="rId11"/>
    <p:sldId id="265" r:id="rId12"/>
    <p:sldId id="267" r:id="rId13"/>
    <p:sldId id="268" r:id="rId14"/>
    <p:sldId id="269" r:id="rId15"/>
    <p:sldId id="266" r:id="rId16"/>
    <p:sldId id="270" r:id="rId17"/>
    <p:sldId id="271" r:id="rId18"/>
    <p:sldId id="272" r:id="rId19"/>
    <p:sldId id="274" r:id="rId20"/>
    <p:sldId id="275" r:id="rId21"/>
    <p:sldId id="273" r:id="rId22"/>
    <p:sldId id="276" r:id="rId23"/>
    <p:sldId id="278" r:id="rId24"/>
    <p:sldId id="279" r:id="rId25"/>
    <p:sldId id="280" r:id="rId26"/>
    <p:sldId id="287" r:id="rId27"/>
    <p:sldId id="288" r:id="rId28"/>
    <p:sldId id="284"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AD425BB-719A-4187-B7EE-6A3F671F32C4}" type="datetimeFigureOut">
              <a:rPr lang="en-US"/>
              <a:pPr>
                <a:defRPr/>
              </a:pPr>
              <a:t>10/13/2015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F2E16804-6061-4723-837A-84F53EEB8CD4}" type="slidenum">
              <a:rPr lang="en-US" altLang="en-US"/>
              <a:pPr/>
              <a:t>‹#›</a:t>
            </a:fld>
            <a:endParaRPr lang="en-US" altLang="en-US"/>
          </a:p>
        </p:txBody>
      </p:sp>
    </p:spTree>
    <p:extLst>
      <p:ext uri="{BB962C8B-B14F-4D97-AF65-F5344CB8AC3E}">
        <p14:creationId xmlns:p14="http://schemas.microsoft.com/office/powerpoint/2010/main" val="2550935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07335A34-B1E2-49F6-8EEE-88B2FF429E46}" type="slidenum">
              <a:rPr lang="en-US" altLang="en-US"/>
              <a:pPr/>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C6445444-72BD-483C-B82A-86BE434D334A}" type="slidenum">
              <a:rPr lang="en-US" altLang="en-US"/>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7EA4C2B9-BACB-4296-A8E3-ACC3CF2AB048}" type="slidenum">
              <a:rPr lang="en-US" altLang="en-US"/>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7C9AAC79-9B1F-4AE4-AB58-A004B1E56D8F}" type="slidenum">
              <a:rPr lang="en-US" altLang="en-US"/>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0FAEF1B6-5240-4C23-8DDB-C9CBFFDC3D17}" type="slidenum">
              <a:rPr lang="en-US" altLang="en-US"/>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8B9AB9D7-A4C0-413A-9E58-0045428034EB}" type="slidenum">
              <a:rPr lang="en-US" altLang="en-US"/>
              <a:pPr/>
              <a:t>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16CD085A-2F7B-4C31-8B75-C0B77B155A73}" type="slidenum">
              <a:rPr lang="en-US" altLang="en-US"/>
              <a:pPr/>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F3009741-E338-4372-B1AA-3AADD14F144C}" type="slidenum">
              <a:rPr lang="en-US" altLang="en-US"/>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9144000" cy="6858000"/>
            <a:chOff x="0" y="0"/>
            <a:chExt cx="9144677" cy="6858000"/>
          </a:xfrm>
        </p:grpSpPr>
        <p:pic>
          <p:nvPicPr>
            <p:cNvPr id="5" name="Picture 12" descr="SD-PanelTitle-R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0"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7480469"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3"/>
          <p:cNvSpPr>
            <a:spLocks noGrp="1"/>
          </p:cNvSpPr>
          <p:nvPr>
            <p:ph type="dt" sz="half" idx="10"/>
          </p:nvPr>
        </p:nvSpPr>
        <p:spPr>
          <a:xfrm>
            <a:off x="6065838" y="5054600"/>
            <a:ext cx="673100" cy="279400"/>
          </a:xfrm>
        </p:spPr>
        <p:txBody>
          <a:bodyPr/>
          <a:lstStyle>
            <a:lvl1pPr>
              <a:defRPr/>
            </a:lvl1pPr>
          </a:lstStyle>
          <a:p>
            <a:pPr>
              <a:defRPr/>
            </a:pPr>
            <a:fld id="{E6A643ED-8B3E-4416-AB96-41B76FF94DD3}" type="datetimeFigureOut">
              <a:rPr lang="en-US"/>
              <a:pPr>
                <a:defRPr/>
              </a:pPr>
              <a:t>10/13/2015</a:t>
            </a:fld>
            <a:endParaRPr lang="en-US" dirty="0"/>
          </a:p>
        </p:txBody>
      </p:sp>
      <p:sp>
        <p:nvSpPr>
          <p:cNvPr id="11" name="Footer Placeholder 4"/>
          <p:cNvSpPr>
            <a:spLocks noGrp="1"/>
          </p:cNvSpPr>
          <p:nvPr>
            <p:ph type="ftr" sz="quarter" idx="11"/>
          </p:nvPr>
        </p:nvSpPr>
        <p:spPr>
          <a:xfrm>
            <a:off x="1922463" y="5054600"/>
            <a:ext cx="4064000" cy="279400"/>
          </a:xfrm>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6816725" y="5054600"/>
            <a:ext cx="414338" cy="279400"/>
          </a:xfrm>
        </p:spPr>
        <p:txBody>
          <a:bodyPr/>
          <a:lstStyle>
            <a:lvl1pPr>
              <a:defRPr/>
            </a:lvl1pPr>
          </a:lstStyle>
          <a:p>
            <a:fld id="{15B7988F-DD0B-4D3B-BF6A-2807F897AE4D}" type="slidenum">
              <a:rPr lang="en-US" altLang="en-US"/>
              <a:pPr/>
              <a:t>‹#›</a:t>
            </a:fld>
            <a:endParaRPr lang="en-US" altLang="en-US"/>
          </a:p>
        </p:txBody>
      </p:sp>
    </p:spTree>
    <p:extLst>
      <p:ext uri="{BB962C8B-B14F-4D97-AF65-F5344CB8AC3E}">
        <p14:creationId xmlns:p14="http://schemas.microsoft.com/office/powerpoint/2010/main" val="775209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176866" y="5382153"/>
            <a:ext cx="6798734"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EFA5E9-4228-40DB-8CC9-B9570BDA7563}" type="datetimeFigureOut">
              <a:rPr lang="en-US"/>
              <a:pPr>
                <a:defRPr/>
              </a:pPr>
              <a:t>10/13/2015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B099323-76C0-46D5-BD4A-1FEF7FBC9CF1}" type="slidenum">
              <a:rPr lang="en-US" altLang="en-US"/>
              <a:pPr/>
              <a:t>‹#›</a:t>
            </a:fld>
            <a:endParaRPr lang="en-US" altLang="en-US"/>
          </a:p>
        </p:txBody>
      </p:sp>
    </p:spTree>
    <p:extLst>
      <p:ext uri="{BB962C8B-B14F-4D97-AF65-F5344CB8AC3E}">
        <p14:creationId xmlns:p14="http://schemas.microsoft.com/office/powerpoint/2010/main" val="2834277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p:cNvCxnSpPr/>
          <p:nvPr/>
        </p:nvCxnSpPr>
        <p:spPr>
          <a:xfrm>
            <a:off x="1277938" y="41402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06873"/>
            <a:ext cx="6798734" cy="3097860"/>
          </a:xfrm>
        </p:spPr>
        <p:txBody>
          <a:bodyP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77C742-C62B-4F31-850B-4E519709FAC3}" type="datetimeFigureOut">
              <a:rPr lang="en-US"/>
              <a:pPr>
                <a:defRPr/>
              </a:pPr>
              <a:t>10/13/2015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911A870-2216-4646-BBD1-F99756EB9E98}" type="slidenum">
              <a:rPr lang="en-US" altLang="en-US"/>
              <a:pPr/>
              <a:t>‹#›</a:t>
            </a:fld>
            <a:endParaRPr lang="en-US" altLang="en-US"/>
          </a:p>
        </p:txBody>
      </p:sp>
    </p:spTree>
    <p:extLst>
      <p:ext uri="{BB962C8B-B14F-4D97-AF65-F5344CB8AC3E}">
        <p14:creationId xmlns:p14="http://schemas.microsoft.com/office/powerpoint/2010/main" val="3984434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49313" y="9048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7200"/>
              <a:t>“</a:t>
            </a:r>
          </a:p>
        </p:txBody>
      </p:sp>
      <p:sp>
        <p:nvSpPr>
          <p:cNvPr id="6" name="TextBox 12"/>
          <p:cNvSpPr txBox="1">
            <a:spLocks noChangeArrowheads="1"/>
          </p:cNvSpPr>
          <p:nvPr/>
        </p:nvSpPr>
        <p:spPr bwMode="auto">
          <a:xfrm>
            <a:off x="7634288" y="2827338"/>
            <a:ext cx="457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r>
              <a:rPr lang="en-US" sz="7200"/>
              <a:t>”</a:t>
            </a:r>
          </a:p>
        </p:txBody>
      </p:sp>
      <p:cxnSp>
        <p:nvCxnSpPr>
          <p:cNvPr id="7" name="Straight Connector 6"/>
          <p:cNvCxnSpPr/>
          <p:nvPr/>
        </p:nvCxnSpPr>
        <p:spPr>
          <a:xfrm>
            <a:off x="1277938" y="41402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982132"/>
            <a:ext cx="6400250" cy="2370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77AB41CF-CD6A-4785-8E5F-82313A1B2A59}" type="datetimeFigureOut">
              <a:rPr lang="en-US"/>
              <a:pPr>
                <a:defRPr/>
              </a:pPr>
              <a:t>10/13/2015</a:t>
            </a:fld>
            <a:endParaRPr lang="en-US" dirty="0"/>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fld id="{BA17568C-A357-492B-B071-461F19EB4E57}" type="slidenum">
              <a:rPr lang="en-US" altLang="en-US"/>
              <a:pPr/>
              <a:t>‹#›</a:t>
            </a:fld>
            <a:endParaRPr lang="en-US" altLang="en-US"/>
          </a:p>
        </p:txBody>
      </p:sp>
    </p:spTree>
    <p:extLst>
      <p:ext uri="{BB962C8B-B14F-4D97-AF65-F5344CB8AC3E}">
        <p14:creationId xmlns:p14="http://schemas.microsoft.com/office/powerpoint/2010/main" val="2260334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1A8DC64-18E5-4DA0-AFD8-63F69CCD6AEB}" type="datetimeFigureOut">
              <a:rPr lang="en-US"/>
              <a:pPr>
                <a:defRPr/>
              </a:pPr>
              <a:t>10/13/2015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55C3185-72C7-449E-9E40-2ADE7E1B1C3A}" type="slidenum">
              <a:rPr lang="en-US" altLang="en-US"/>
              <a:pPr/>
              <a:t>‹#›</a:t>
            </a:fld>
            <a:endParaRPr lang="en-US" altLang="en-US"/>
          </a:p>
        </p:txBody>
      </p:sp>
    </p:spTree>
    <p:extLst>
      <p:ext uri="{BB962C8B-B14F-4D97-AF65-F5344CB8AC3E}">
        <p14:creationId xmlns:p14="http://schemas.microsoft.com/office/powerpoint/2010/main" val="444937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77888" y="896938"/>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8000"/>
              <a:t>“</a:t>
            </a:r>
          </a:p>
        </p:txBody>
      </p:sp>
      <p:sp>
        <p:nvSpPr>
          <p:cNvPr id="6" name="TextBox 12"/>
          <p:cNvSpPr txBox="1">
            <a:spLocks noChangeArrowheads="1"/>
          </p:cNvSpPr>
          <p:nvPr/>
        </p:nvSpPr>
        <p:spPr bwMode="auto">
          <a:xfrm>
            <a:off x="7650163" y="2608263"/>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r>
              <a:rPr lang="en-US" sz="8000"/>
              <a:t>”</a:t>
            </a:r>
          </a:p>
        </p:txBody>
      </p:sp>
      <p:cxnSp>
        <p:nvCxnSpPr>
          <p:cNvPr id="7" name="Straight Connector 6"/>
          <p:cNvCxnSpPr/>
          <p:nvPr/>
        </p:nvCxnSpPr>
        <p:spPr>
          <a:xfrm>
            <a:off x="1277938" y="34290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982132"/>
            <a:ext cx="6325168" cy="2243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F9289B82-223D-4A48-928B-0ACE36555AAE}" type="datetimeFigureOut">
              <a:rPr lang="en-US"/>
              <a:pPr>
                <a:defRPr/>
              </a:pPr>
              <a:t>10/13/2015</a:t>
            </a:fld>
            <a:endParaRPr lang="en-US" dirty="0"/>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fld id="{B8097467-CF65-40CC-A6F4-7641683B3874}" type="slidenum">
              <a:rPr lang="en-US" altLang="en-US"/>
              <a:pPr/>
              <a:t>‹#›</a:t>
            </a:fld>
            <a:endParaRPr lang="en-US" altLang="en-US"/>
          </a:p>
        </p:txBody>
      </p:sp>
    </p:spTree>
    <p:extLst>
      <p:ext uri="{BB962C8B-B14F-4D97-AF65-F5344CB8AC3E}">
        <p14:creationId xmlns:p14="http://schemas.microsoft.com/office/powerpoint/2010/main" val="3501491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p:cNvCxnSpPr/>
          <p:nvPr/>
        </p:nvCxnSpPr>
        <p:spPr>
          <a:xfrm>
            <a:off x="1277938" y="34290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82131"/>
            <a:ext cx="6798734" cy="2294467"/>
          </a:xfrm>
        </p:spPr>
        <p:txBody>
          <a:bodyPr rtlCol="0">
            <a:normAutofit/>
          </a:bodyPr>
          <a:lstStyle>
            <a:lvl1pPr>
              <a:defRPr lang="en-US" sz="3200" b="0" dirty="0"/>
            </a:lvl1pPr>
          </a:lstStyle>
          <a:p>
            <a:pPr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341CDAA1-E2BC-4E60-9A28-CD192498F75A}" type="datetimeFigureOut">
              <a:rPr lang="en-US"/>
              <a:pPr>
                <a:defRPr/>
              </a:pPr>
              <a:t>10/13/2015</a:t>
            </a:fld>
            <a:endParaRPr lang="en-US" dirty="0"/>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fld id="{15E45567-2B7A-4FC2-B88B-02C05D9208CE}" type="slidenum">
              <a:rPr lang="en-US" altLang="en-US"/>
              <a:pPr/>
              <a:t>‹#›</a:t>
            </a:fld>
            <a:endParaRPr lang="en-US" altLang="en-US"/>
          </a:p>
        </p:txBody>
      </p:sp>
    </p:spTree>
    <p:extLst>
      <p:ext uri="{BB962C8B-B14F-4D97-AF65-F5344CB8AC3E}">
        <p14:creationId xmlns:p14="http://schemas.microsoft.com/office/powerpoint/2010/main" val="3245533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1277938" y="2354263"/>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1FA26E6-2CD4-4138-9D99-B6A26B8D94BA}" type="datetimeFigureOut">
              <a:rPr lang="en-US"/>
              <a:pPr>
                <a:defRPr/>
              </a:pPr>
              <a:t>10/13/2015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F0A6C2D-FFFA-415B-A16E-88F6F2925AA1}" type="slidenum">
              <a:rPr lang="en-US" altLang="en-US"/>
              <a:pPr/>
              <a:t>‹#›</a:t>
            </a:fld>
            <a:endParaRPr lang="en-US" altLang="en-US"/>
          </a:p>
        </p:txBody>
      </p:sp>
    </p:spTree>
    <p:extLst>
      <p:ext uri="{BB962C8B-B14F-4D97-AF65-F5344CB8AC3E}">
        <p14:creationId xmlns:p14="http://schemas.microsoft.com/office/powerpoint/2010/main" val="2284329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a:off x="6245225" y="906463"/>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803C405-C656-43B0-9687-48D98095BF2D}" type="datetimeFigureOut">
              <a:rPr lang="en-US"/>
              <a:pPr>
                <a:defRPr/>
              </a:pPr>
              <a:t>10/13/2015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BBF51F6-CB63-498A-BBA0-BC882D547705}" type="slidenum">
              <a:rPr lang="en-US" altLang="en-US"/>
              <a:pPr/>
              <a:t>‹#›</a:t>
            </a:fld>
            <a:endParaRPr lang="en-US" altLang="en-US"/>
          </a:p>
        </p:txBody>
      </p:sp>
    </p:spTree>
    <p:extLst>
      <p:ext uri="{BB962C8B-B14F-4D97-AF65-F5344CB8AC3E}">
        <p14:creationId xmlns:p14="http://schemas.microsoft.com/office/powerpoint/2010/main" val="2591456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FB892F5-A7FF-4F17-9F3E-7BEDE5B7E362}" type="datetimeFigureOut">
              <a:rPr lang="en-US"/>
              <a:pPr>
                <a:defRPr/>
              </a:pPr>
              <a:t>10/13/2015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6050361-1FD4-491D-A00F-8BC5A8285F63}" type="slidenum">
              <a:rPr lang="en-US" altLang="en-US"/>
              <a:pPr/>
              <a:t>‹#›</a:t>
            </a:fld>
            <a:endParaRPr lang="en-US" altLang="en-US"/>
          </a:p>
        </p:txBody>
      </p:sp>
    </p:spTree>
    <p:extLst>
      <p:ext uri="{BB962C8B-B14F-4D97-AF65-F5344CB8AC3E}">
        <p14:creationId xmlns:p14="http://schemas.microsoft.com/office/powerpoint/2010/main" val="2512059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277938" y="35988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0AE3C0-88B5-4D20-802D-FFB8F2C64991}" type="datetimeFigureOut">
              <a:rPr lang="en-US"/>
              <a:pPr>
                <a:defRPr/>
              </a:pPr>
              <a:t>10/13/2015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8EB1B0F-7AE7-4E5D-947C-C4CC2BF00784}" type="slidenum">
              <a:rPr lang="en-US" altLang="en-US"/>
              <a:pPr/>
              <a:t>‹#›</a:t>
            </a:fld>
            <a:endParaRPr lang="en-US" altLang="en-US"/>
          </a:p>
        </p:txBody>
      </p:sp>
    </p:spTree>
    <p:extLst>
      <p:ext uri="{BB962C8B-B14F-4D97-AF65-F5344CB8AC3E}">
        <p14:creationId xmlns:p14="http://schemas.microsoft.com/office/powerpoint/2010/main" val="1007198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81B67CE7-41E4-416D-BEFD-EF1BA82C2FB9}" type="datetimeFigureOut">
              <a:rPr lang="en-US"/>
              <a:pPr>
                <a:defRPr/>
              </a:pPr>
              <a:t>10/13/2015</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55650DFD-AC67-4369-A568-11E8858D64EB}" type="slidenum">
              <a:rPr lang="en-US" altLang="en-US"/>
              <a:pPr/>
              <a:t>‹#›</a:t>
            </a:fld>
            <a:endParaRPr lang="en-US" altLang="en-US"/>
          </a:p>
        </p:txBody>
      </p:sp>
    </p:spTree>
    <p:extLst>
      <p:ext uri="{BB962C8B-B14F-4D97-AF65-F5344CB8AC3E}">
        <p14:creationId xmlns:p14="http://schemas.microsoft.com/office/powerpoint/2010/main" val="2256677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9D31828E-37AF-43F5-B07C-8BA7AD094FBD}" type="datetimeFigureOut">
              <a:rPr lang="en-US"/>
              <a:pPr>
                <a:defRPr/>
              </a:pPr>
              <a:t>10/13/2015</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90301FAD-42D4-420F-8EDA-BC1E73D94B5C}" type="slidenum">
              <a:rPr lang="en-US" altLang="en-US"/>
              <a:pPr/>
              <a:t>‹#›</a:t>
            </a:fld>
            <a:endParaRPr lang="en-US" altLang="en-US"/>
          </a:p>
        </p:txBody>
      </p:sp>
    </p:spTree>
    <p:extLst>
      <p:ext uri="{BB962C8B-B14F-4D97-AF65-F5344CB8AC3E}">
        <p14:creationId xmlns:p14="http://schemas.microsoft.com/office/powerpoint/2010/main" val="1374527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89D04C9F-D701-489A-BE97-EAF8E504B6DC}" type="datetimeFigureOut">
              <a:rPr lang="en-US"/>
              <a:pPr>
                <a:defRPr/>
              </a:pPr>
              <a:t>10/13/2015</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D11AE63E-6B27-4129-B9B1-EBB4553E1F54}" type="slidenum">
              <a:rPr lang="en-US" altLang="en-US"/>
              <a:pPr/>
              <a:t>‹#›</a:t>
            </a:fld>
            <a:endParaRPr lang="en-US" altLang="en-US"/>
          </a:p>
        </p:txBody>
      </p:sp>
    </p:spTree>
    <p:extLst>
      <p:ext uri="{BB962C8B-B14F-4D97-AF65-F5344CB8AC3E}">
        <p14:creationId xmlns:p14="http://schemas.microsoft.com/office/powerpoint/2010/main" val="855023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B3FE22-6AF8-4270-B769-F03DC40C4E88}" type="datetimeFigureOut">
              <a:rPr lang="en-US"/>
              <a:pPr>
                <a:defRPr/>
              </a:pPr>
              <a:t>10/13/2015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6994993-980E-4A34-BA22-2544139E4705}" type="slidenum">
              <a:rPr lang="en-US" altLang="en-US"/>
              <a:pPr/>
              <a:t>‹#›</a:t>
            </a:fld>
            <a:endParaRPr lang="en-US" altLang="en-US"/>
          </a:p>
        </p:txBody>
      </p:sp>
    </p:spTree>
    <p:extLst>
      <p:ext uri="{BB962C8B-B14F-4D97-AF65-F5344CB8AC3E}">
        <p14:creationId xmlns:p14="http://schemas.microsoft.com/office/powerpoint/2010/main" val="2646151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a:off x="1277938" y="2913063"/>
            <a:ext cx="23336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C3AADE0B-E89B-404D-8685-4512A537E382}" type="datetimeFigureOut">
              <a:rPr lang="en-US"/>
              <a:pPr>
                <a:defRPr/>
              </a:pPr>
              <a:t>10/13/2015</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28A6B3FD-B534-4FA3-8E2B-7CE2F87214CF}" type="slidenum">
              <a:rPr lang="en-US" altLang="en-US"/>
              <a:pPr/>
              <a:t>‹#›</a:t>
            </a:fld>
            <a:endParaRPr lang="en-US" altLang="en-US"/>
          </a:p>
        </p:txBody>
      </p:sp>
    </p:spTree>
    <p:extLst>
      <p:ext uri="{BB962C8B-B14F-4D97-AF65-F5344CB8AC3E}">
        <p14:creationId xmlns:p14="http://schemas.microsoft.com/office/powerpoint/2010/main" val="197373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176865" y="3255432"/>
            <a:ext cx="363220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E16AD8-E2B5-4C55-853F-A25960D51B79}" type="datetimeFigureOut">
              <a:rPr lang="en-US"/>
              <a:pPr>
                <a:defRPr/>
              </a:pPr>
              <a:t>10/13/2015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058583A-4E59-45DD-9A4B-59DEBF0B78C4}" type="slidenum">
              <a:rPr lang="en-US" altLang="en-US"/>
              <a:pPr/>
              <a:t>‹#›</a:t>
            </a:fld>
            <a:endParaRPr lang="en-US" altLang="en-US"/>
          </a:p>
        </p:txBody>
      </p:sp>
    </p:spTree>
    <p:extLst>
      <p:ext uri="{BB962C8B-B14F-4D97-AF65-F5344CB8AC3E}">
        <p14:creationId xmlns:p14="http://schemas.microsoft.com/office/powerpoint/2010/main" val="21594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151938" cy="6858000"/>
            <a:chOff x="0" y="0"/>
            <a:chExt cx="9152467" cy="6858000"/>
          </a:xfrm>
        </p:grpSpPr>
        <p:pic>
          <p:nvPicPr>
            <p:cNvPr id="1032" name="Picture 7" descr="SD-PanelContent.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0">
              <a:extLst>
                <a:ext uri="{28A0092B-C50C-407E-A947-70E740481C1C}">
                  <a14:useLocalDpi xmlns:a14="http://schemas.microsoft.com/office/drawing/2010/main" val="0"/>
                </a:ext>
              </a:extLst>
            </a:blip>
            <a:srcRect l="2" r="14240"/>
            <a:stretch>
              <a:fillRect/>
            </a:stretch>
          </p:blipFill>
          <p:spPr bwMode="auto">
            <a:xfrm>
              <a:off x="0"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0">
              <a:extLst>
                <a:ext uri="{28A0092B-C50C-407E-A947-70E740481C1C}">
                  <a14:useLocalDpi xmlns:a14="http://schemas.microsoft.com/office/drawing/2010/main" val="0"/>
                </a:ext>
              </a:extLst>
            </a:blip>
            <a:srcRect l="2" r="14240"/>
            <a:stretch>
              <a:fillRect/>
            </a:stretch>
          </p:blipFill>
          <p:spPr bwMode="auto">
            <a:xfrm>
              <a:off x="8466667"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176338" y="915988"/>
            <a:ext cx="679926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176338" y="2490788"/>
            <a:ext cx="67992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lgn="r" eaLnBrk="1" hangingPunct="1">
              <a:defRPr sz="1000" b="0" i="0" smtClean="0">
                <a:solidFill>
                  <a:schemeClr val="tx1"/>
                </a:solidFill>
                <a:effectLst/>
                <a:latin typeface="+mn-lt"/>
              </a:defRPr>
            </a:lvl1pPr>
          </a:lstStyle>
          <a:p>
            <a:pPr>
              <a:defRPr/>
            </a:pPr>
            <a:fld id="{4A47F5DA-A058-4523-96EE-E49FCF58FF72}" type="datetimeFigureOut">
              <a:rPr lang="en-US"/>
              <a:pPr>
                <a:defRPr/>
              </a:pPr>
              <a:t>10/13/2015</a:t>
            </a:fld>
            <a:endParaRPr lang="en-US" dirty="0"/>
          </a:p>
        </p:txBody>
      </p:sp>
      <p:sp>
        <p:nvSpPr>
          <p:cNvPr id="5" name="Footer Placeholder 4"/>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lgn="l" eaLnBrk="1" hangingPunct="1">
              <a:defRPr sz="1000" b="0" i="0" dirty="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580313" y="5961063"/>
            <a:ext cx="395287" cy="2794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atin typeface="Garamond" pitchFamily="18" charset="0"/>
              </a:defRPr>
            </a:lvl1pPr>
          </a:lstStyle>
          <a:p>
            <a:fld id="{9D31C57F-41AC-42E8-8D01-52A072AF73C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48" r:id="rId7"/>
    <p:sldLayoutId id="2147483758" r:id="rId8"/>
    <p:sldLayoutId id="2147483749" r:id="rId9"/>
    <p:sldLayoutId id="2147483750" r:id="rId10"/>
    <p:sldLayoutId id="2147483759" r:id="rId11"/>
    <p:sldLayoutId id="2147483760" r:id="rId12"/>
    <p:sldLayoutId id="2147483751" r:id="rId13"/>
    <p:sldLayoutId id="2147483761" r:id="rId14"/>
    <p:sldLayoutId id="2147483762" r:id="rId15"/>
    <p:sldLayoutId id="2147483763" r:id="rId16"/>
    <p:sldLayoutId id="2147483764" r:id="rId17"/>
  </p:sldLayoutIdLst>
  <p:txStyles>
    <p:titleStyle>
      <a:lvl1pPr algn="ctr" defTabSz="457200" rtl="0" fontAlgn="base">
        <a:spcBef>
          <a:spcPct val="0"/>
        </a:spcBef>
        <a:spcAft>
          <a:spcPct val="0"/>
        </a:spcAft>
        <a:defRPr sz="4000" kern="1200">
          <a:ln w="3175" cmpd="sng">
            <a:noFill/>
          </a:ln>
          <a:solidFill>
            <a:srgbClr val="262626"/>
          </a:solidFill>
          <a:latin typeface="+mj-lt"/>
          <a:ea typeface="+mj-ea"/>
          <a:cs typeface="+mj-cs"/>
        </a:defRPr>
      </a:lvl1pPr>
      <a:lvl2pPr algn="ctr" defTabSz="457200" rtl="0" fontAlgn="base">
        <a:spcBef>
          <a:spcPct val="0"/>
        </a:spcBef>
        <a:spcAft>
          <a:spcPct val="0"/>
        </a:spcAft>
        <a:defRPr sz="4000">
          <a:solidFill>
            <a:srgbClr val="262626"/>
          </a:solidFill>
          <a:latin typeface="Garamond" pitchFamily="18" charset="0"/>
        </a:defRPr>
      </a:lvl2pPr>
      <a:lvl3pPr algn="ctr" defTabSz="457200" rtl="0" fontAlgn="base">
        <a:spcBef>
          <a:spcPct val="0"/>
        </a:spcBef>
        <a:spcAft>
          <a:spcPct val="0"/>
        </a:spcAft>
        <a:defRPr sz="4000">
          <a:solidFill>
            <a:srgbClr val="262626"/>
          </a:solidFill>
          <a:latin typeface="Garamond" pitchFamily="18" charset="0"/>
        </a:defRPr>
      </a:lvl3pPr>
      <a:lvl4pPr algn="ctr" defTabSz="457200" rtl="0" fontAlgn="base">
        <a:spcBef>
          <a:spcPct val="0"/>
        </a:spcBef>
        <a:spcAft>
          <a:spcPct val="0"/>
        </a:spcAft>
        <a:defRPr sz="4000">
          <a:solidFill>
            <a:srgbClr val="262626"/>
          </a:solidFill>
          <a:latin typeface="Garamond" pitchFamily="18" charset="0"/>
        </a:defRPr>
      </a:lvl4pPr>
      <a:lvl5pPr algn="ctr" defTabSz="457200" rtl="0" fontAlgn="base">
        <a:spcBef>
          <a:spcPct val="0"/>
        </a:spcBef>
        <a:spcAft>
          <a:spcPct val="0"/>
        </a:spcAft>
        <a:defRPr sz="4000">
          <a:solidFill>
            <a:srgbClr val="262626"/>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accent1"/>
        </a:buClr>
        <a:buSzPct val="115000"/>
        <a:buFont typeface="Arial" charset="0"/>
        <a:buChar char="•"/>
        <a:defRPr sz="2400" kern="1200">
          <a:solidFill>
            <a:srgbClr val="262626"/>
          </a:solidFill>
          <a:latin typeface="+mn-lt"/>
          <a:ea typeface="+mn-ea"/>
          <a:cs typeface="+mn-cs"/>
        </a:defRPr>
      </a:lvl1pPr>
      <a:lvl2pPr marL="742950" indent="-285750" algn="l" defTabSz="457200" rtl="0" fontAlgn="base">
        <a:spcBef>
          <a:spcPct val="20000"/>
        </a:spcBef>
        <a:spcAft>
          <a:spcPts val="600"/>
        </a:spcAft>
        <a:buClr>
          <a:schemeClr val="accent1"/>
        </a:buClr>
        <a:buSzPct val="115000"/>
        <a:buFont typeface="Arial" charset="0"/>
        <a:buChar char="•"/>
        <a:defRPr sz="2000" kern="1200">
          <a:solidFill>
            <a:srgbClr val="262626"/>
          </a:solidFill>
          <a:latin typeface="+mn-lt"/>
          <a:ea typeface="+mn-ea"/>
          <a:cs typeface="+mn-cs"/>
        </a:defRPr>
      </a:lvl2pPr>
      <a:lvl3pPr marL="1200150" indent="-285750" algn="l" defTabSz="457200" rtl="0" fontAlgn="base">
        <a:spcBef>
          <a:spcPct val="20000"/>
        </a:spcBef>
        <a:spcAft>
          <a:spcPts val="600"/>
        </a:spcAft>
        <a:buClr>
          <a:schemeClr val="accent1"/>
        </a:buClr>
        <a:buSzPct val="115000"/>
        <a:buFont typeface="Arial" charset="0"/>
        <a:buChar char="•"/>
        <a:defRPr kern="1200">
          <a:solidFill>
            <a:srgbClr val="262626"/>
          </a:solidFill>
          <a:latin typeface="+mn-lt"/>
          <a:ea typeface="+mn-ea"/>
          <a:cs typeface="+mn-cs"/>
        </a:defRPr>
      </a:lvl3pPr>
      <a:lvl4pPr marL="1543050" indent="-171450" algn="l" defTabSz="457200" rtl="0" fontAlgn="base">
        <a:spcBef>
          <a:spcPct val="20000"/>
        </a:spcBef>
        <a:spcAft>
          <a:spcPts val="600"/>
        </a:spcAft>
        <a:buClr>
          <a:schemeClr val="accent1"/>
        </a:buClr>
        <a:buSzPct val="115000"/>
        <a:buFont typeface="Arial" charset="0"/>
        <a:buChar char="•"/>
        <a:defRPr sz="1600" kern="1200">
          <a:solidFill>
            <a:srgbClr val="262626"/>
          </a:solidFill>
          <a:latin typeface="+mn-lt"/>
          <a:ea typeface="+mn-ea"/>
          <a:cs typeface="+mn-cs"/>
        </a:defRPr>
      </a:lvl4pPr>
      <a:lvl5pPr marL="2000250" indent="-171450" algn="l" defTabSz="457200" rtl="0" fontAlgn="base">
        <a:spcBef>
          <a:spcPct val="20000"/>
        </a:spcBef>
        <a:spcAft>
          <a:spcPts val="600"/>
        </a:spcAft>
        <a:buClr>
          <a:schemeClr val="accent1"/>
        </a:buClr>
        <a:buSzPct val="115000"/>
        <a:buFont typeface="Arial"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conferenceseries.com/"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smtClean="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a:t>
            </a:r>
            <a:r>
              <a:rPr lang="en-IN" sz="2000" dirty="0" smtClean="0">
                <a:solidFill>
                  <a:schemeClr val="bg2">
                    <a:lumMod val="10000"/>
                  </a:schemeClr>
                </a:solidFill>
                <a:latin typeface="Centaur" panose="02030504050205020304" pitchFamily="18" charset="0"/>
              </a:rPr>
              <a:t> </a:t>
            </a:r>
            <a:r>
              <a:rPr lang="en-IN" sz="2000" dirty="0">
                <a:solidFill>
                  <a:schemeClr val="bg2">
                    <a:lumMod val="10000"/>
                  </a:schemeClr>
                </a:solidFill>
                <a:latin typeface="Centaur" panose="02030504050205020304" pitchFamily="18" charset="0"/>
              </a:rPr>
              <a:t>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a:t>
            </a:r>
            <a:r>
              <a:rPr lang="en-IN" sz="2000" dirty="0">
                <a:solidFill>
                  <a:schemeClr val="bg2">
                    <a:lumMod val="10000"/>
                  </a:schemeClr>
                </a:solidFill>
                <a:latin typeface="Centaur" panose="02030504050205020304" pitchFamily="18" charset="0"/>
              </a:rPr>
              <a:t>International </a:t>
            </a:r>
            <a:r>
              <a:rPr lang="en-IN" sz="2000" dirty="0">
                <a:solidFill>
                  <a:schemeClr val="bg2">
                    <a:lumMod val="10000"/>
                  </a:schemeClr>
                </a:solidFill>
                <a:latin typeface="Centaur" panose="02030504050205020304" pitchFamily="18" charset="0"/>
              </a:rPr>
              <a:t>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4253017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ln>
                  <a:noFill/>
                </a:ln>
              </a:rPr>
              <a:t>Response</a:t>
            </a:r>
          </a:p>
        </p:txBody>
      </p:sp>
      <p:sp>
        <p:nvSpPr>
          <p:cNvPr id="31747" name="Content Placeholder 2"/>
          <p:cNvSpPr>
            <a:spLocks noGrp="1"/>
          </p:cNvSpPr>
          <p:nvPr>
            <p:ph idx="1"/>
          </p:nvPr>
        </p:nvSpPr>
        <p:spPr/>
        <p:txBody>
          <a:bodyPr/>
          <a:lstStyle/>
          <a:p>
            <a:r>
              <a:rPr lang="en-US" altLang="en-US" smtClean="0"/>
              <a:t>Thus, in order to improve the educational experience of sexual minority students, it is vitally important that educators and other school staff develop an increased awareness of the issues faced by these students, and learn effective strategies for preventing and intervening in instances of bullying of LGBT children and adolescents.    </a:t>
            </a:r>
          </a:p>
          <a:p>
            <a:endParaRPr lang="en-US" alt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ln>
                  <a:noFill/>
                </a:ln>
              </a:rPr>
              <a:t>Study</a:t>
            </a:r>
          </a:p>
        </p:txBody>
      </p:sp>
      <p:sp>
        <p:nvSpPr>
          <p:cNvPr id="3" name="Content Placeholder 2"/>
          <p:cNvSpPr>
            <a:spLocks noGrp="1"/>
          </p:cNvSpPr>
          <p:nvPr>
            <p:ph idx="1"/>
          </p:nvPr>
        </p:nvSpPr>
        <p:spPr/>
        <p:txBody>
          <a:bodyPr rtlCol="0">
            <a:normAutofit fontScale="92500"/>
          </a:bodyPr>
          <a:lstStyle/>
          <a:p>
            <a:pPr fontAlgn="auto">
              <a:buFont typeface="Arial"/>
              <a:buChar char="•"/>
              <a:defRPr/>
            </a:pPr>
            <a:r>
              <a:rPr lang="en-US" dirty="0">
                <a:solidFill>
                  <a:schemeClr val="tx1">
                    <a:lumMod val="85000"/>
                    <a:lumOff val="15000"/>
                  </a:schemeClr>
                </a:solidFill>
              </a:rPr>
              <a:t>The investigators developed a questionnaire that evaluated the perceptions of the incidence and negative effects of bullying upon the LGBTQ student population, and perceived school support for these students.  </a:t>
            </a:r>
            <a:endParaRPr lang="en-US" dirty="0" smtClean="0">
              <a:solidFill>
                <a:schemeClr val="tx1">
                  <a:lumMod val="85000"/>
                  <a:lumOff val="15000"/>
                </a:schemeClr>
              </a:solidFill>
            </a:endParaRPr>
          </a:p>
          <a:p>
            <a:pPr fontAlgn="auto">
              <a:buFont typeface="Arial"/>
              <a:buChar char="•"/>
              <a:defRPr/>
            </a:pPr>
            <a:r>
              <a:rPr lang="en-US" dirty="0" smtClean="0">
                <a:solidFill>
                  <a:schemeClr val="tx1">
                    <a:lumMod val="85000"/>
                    <a:lumOff val="15000"/>
                  </a:schemeClr>
                </a:solidFill>
              </a:rPr>
              <a:t>The </a:t>
            </a:r>
            <a:r>
              <a:rPr lang="en-US" dirty="0">
                <a:solidFill>
                  <a:schemeClr val="tx1">
                    <a:lumMod val="85000"/>
                    <a:lumOff val="15000"/>
                  </a:schemeClr>
                </a:solidFill>
              </a:rPr>
              <a:t>scale measured such domains as educators’, students’, and parents’ perceptions of school support for LGBTQ students, exposure to the LGBTQ community, and perception of school policies regarding bullying, among others.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ln>
                  <a:noFill/>
                </a:ln>
              </a:rPr>
              <a:t>Student Sample</a:t>
            </a:r>
          </a:p>
        </p:txBody>
      </p:sp>
      <p:sp>
        <p:nvSpPr>
          <p:cNvPr id="3" name="Content Placeholder 2"/>
          <p:cNvSpPr>
            <a:spLocks noGrp="1"/>
          </p:cNvSpPr>
          <p:nvPr>
            <p:ph idx="1"/>
          </p:nvPr>
        </p:nvSpPr>
        <p:spPr>
          <a:xfrm>
            <a:off x="1176338" y="2490788"/>
            <a:ext cx="7205662" cy="3681412"/>
          </a:xfrm>
        </p:spPr>
        <p:txBody>
          <a:bodyPr rtlCol="0">
            <a:normAutofit fontScale="40000" lnSpcReduction="20000"/>
          </a:bodyPr>
          <a:lstStyle/>
          <a:p>
            <a:pPr fontAlgn="auto">
              <a:buFont typeface="Arial"/>
              <a:buChar char="•"/>
              <a:defRPr/>
            </a:pPr>
            <a:r>
              <a:rPr lang="en-US" dirty="0" smtClean="0">
                <a:solidFill>
                  <a:schemeClr val="tx1">
                    <a:lumMod val="85000"/>
                    <a:lumOff val="15000"/>
                  </a:schemeClr>
                </a:solidFill>
              </a:rPr>
              <a:t>100% response rate of 63 LGBTQ students and their allies participating in a community-based outreach program</a:t>
            </a:r>
          </a:p>
          <a:p>
            <a:pPr lvl="1" fontAlgn="auto">
              <a:buFont typeface="Arial"/>
              <a:buChar char="•"/>
              <a:defRPr/>
            </a:pPr>
            <a:r>
              <a:rPr lang="en-US" dirty="0" smtClean="0">
                <a:solidFill>
                  <a:schemeClr val="tx1">
                    <a:lumMod val="85000"/>
                    <a:lumOff val="15000"/>
                  </a:schemeClr>
                </a:solidFill>
              </a:rPr>
              <a:t>32</a:t>
            </a:r>
            <a:r>
              <a:rPr lang="en-US" dirty="0">
                <a:solidFill>
                  <a:schemeClr val="tx1">
                    <a:lumMod val="85000"/>
                    <a:lumOff val="15000"/>
                  </a:schemeClr>
                </a:solidFill>
              </a:rPr>
              <a:t>% </a:t>
            </a:r>
            <a:r>
              <a:rPr lang="en-US" dirty="0" smtClean="0">
                <a:solidFill>
                  <a:schemeClr val="tx1">
                    <a:lumMod val="85000"/>
                    <a:lumOff val="15000"/>
                  </a:schemeClr>
                </a:solidFill>
              </a:rPr>
              <a:t>Male</a:t>
            </a:r>
          </a:p>
          <a:p>
            <a:pPr lvl="1" fontAlgn="auto">
              <a:buFont typeface="Arial"/>
              <a:buChar char="•"/>
              <a:defRPr/>
            </a:pPr>
            <a:r>
              <a:rPr lang="en-US" dirty="0" smtClean="0">
                <a:solidFill>
                  <a:schemeClr val="tx1">
                    <a:lumMod val="85000"/>
                    <a:lumOff val="15000"/>
                  </a:schemeClr>
                </a:solidFill>
              </a:rPr>
              <a:t>56</a:t>
            </a:r>
            <a:r>
              <a:rPr lang="en-US" dirty="0">
                <a:solidFill>
                  <a:schemeClr val="tx1">
                    <a:lumMod val="85000"/>
                    <a:lumOff val="15000"/>
                  </a:schemeClr>
                </a:solidFill>
              </a:rPr>
              <a:t>% </a:t>
            </a:r>
            <a:r>
              <a:rPr lang="en-US" dirty="0" smtClean="0">
                <a:solidFill>
                  <a:schemeClr val="tx1">
                    <a:lumMod val="85000"/>
                    <a:lumOff val="15000"/>
                  </a:schemeClr>
                </a:solidFill>
              </a:rPr>
              <a:t>Female</a:t>
            </a:r>
          </a:p>
          <a:p>
            <a:pPr lvl="1" fontAlgn="auto">
              <a:buFont typeface="Arial"/>
              <a:buChar char="•"/>
              <a:defRPr/>
            </a:pPr>
            <a:r>
              <a:rPr lang="en-US" dirty="0" smtClean="0">
                <a:solidFill>
                  <a:schemeClr val="tx1">
                    <a:lumMod val="85000"/>
                    <a:lumOff val="15000"/>
                  </a:schemeClr>
                </a:solidFill>
              </a:rPr>
              <a:t>8</a:t>
            </a:r>
            <a:r>
              <a:rPr lang="en-US" dirty="0">
                <a:solidFill>
                  <a:schemeClr val="tx1">
                    <a:lumMod val="85000"/>
                    <a:lumOff val="15000"/>
                  </a:schemeClr>
                </a:solidFill>
              </a:rPr>
              <a:t>% </a:t>
            </a:r>
            <a:r>
              <a:rPr lang="en-US" dirty="0" smtClean="0">
                <a:solidFill>
                  <a:schemeClr val="tx1">
                    <a:lumMod val="85000"/>
                    <a:lumOff val="15000"/>
                  </a:schemeClr>
                </a:solidFill>
              </a:rPr>
              <a:t>Transgender</a:t>
            </a:r>
          </a:p>
          <a:p>
            <a:pPr lvl="1" fontAlgn="auto">
              <a:buFont typeface="Arial"/>
              <a:buChar char="•"/>
              <a:defRPr/>
            </a:pPr>
            <a:r>
              <a:rPr lang="en-US" dirty="0" smtClean="0">
                <a:solidFill>
                  <a:schemeClr val="tx1">
                    <a:lumMod val="85000"/>
                    <a:lumOff val="15000"/>
                  </a:schemeClr>
                </a:solidFill>
              </a:rPr>
              <a:t>5</a:t>
            </a:r>
            <a:r>
              <a:rPr lang="en-US" dirty="0">
                <a:solidFill>
                  <a:schemeClr val="tx1">
                    <a:lumMod val="85000"/>
                    <a:lumOff val="15000"/>
                  </a:schemeClr>
                </a:solidFill>
              </a:rPr>
              <a:t>% </a:t>
            </a:r>
            <a:r>
              <a:rPr lang="en-US" dirty="0" smtClean="0">
                <a:solidFill>
                  <a:schemeClr val="tx1">
                    <a:lumMod val="85000"/>
                    <a:lumOff val="15000"/>
                  </a:schemeClr>
                </a:solidFill>
              </a:rPr>
              <a:t>Gender fluid/Gender neutral</a:t>
            </a:r>
            <a:endParaRPr lang="en-US" dirty="0">
              <a:solidFill>
                <a:schemeClr val="tx1">
                  <a:lumMod val="85000"/>
                  <a:lumOff val="15000"/>
                </a:schemeClr>
              </a:solidFill>
            </a:endParaRPr>
          </a:p>
          <a:p>
            <a:pPr fontAlgn="auto">
              <a:buFont typeface="Arial"/>
              <a:buChar char="•"/>
              <a:defRPr/>
            </a:pPr>
            <a:r>
              <a:rPr lang="en-US" dirty="0" smtClean="0">
                <a:solidFill>
                  <a:schemeClr val="tx1">
                    <a:lumMod val="85000"/>
                    <a:lumOff val="15000"/>
                  </a:schemeClr>
                </a:solidFill>
              </a:rPr>
              <a:t>Ethnicity/Race</a:t>
            </a:r>
          </a:p>
          <a:p>
            <a:pPr lvl="1" fontAlgn="auto">
              <a:buFont typeface="Arial"/>
              <a:buChar char="•"/>
              <a:defRPr/>
            </a:pPr>
            <a:r>
              <a:rPr lang="en-US" dirty="0" smtClean="0">
                <a:solidFill>
                  <a:schemeClr val="tx1">
                    <a:lumMod val="85000"/>
                    <a:lumOff val="15000"/>
                  </a:schemeClr>
                </a:solidFill>
              </a:rPr>
              <a:t>63% Caucasian </a:t>
            </a:r>
          </a:p>
          <a:p>
            <a:pPr lvl="1" fontAlgn="auto">
              <a:buFont typeface="Arial"/>
              <a:buChar char="•"/>
              <a:defRPr/>
            </a:pPr>
            <a:r>
              <a:rPr lang="en-US" dirty="0" smtClean="0">
                <a:solidFill>
                  <a:schemeClr val="tx1">
                    <a:lumMod val="85000"/>
                    <a:lumOff val="15000"/>
                  </a:schemeClr>
                </a:solidFill>
              </a:rPr>
              <a:t>17% African American</a:t>
            </a:r>
          </a:p>
          <a:p>
            <a:pPr lvl="1" fontAlgn="auto">
              <a:buFont typeface="Arial"/>
              <a:buChar char="•"/>
              <a:defRPr/>
            </a:pPr>
            <a:r>
              <a:rPr lang="en-US" dirty="0" smtClean="0">
                <a:solidFill>
                  <a:schemeClr val="tx1">
                    <a:lumMod val="85000"/>
                    <a:lumOff val="15000"/>
                  </a:schemeClr>
                </a:solidFill>
              </a:rPr>
              <a:t>14% Biracial </a:t>
            </a:r>
          </a:p>
          <a:p>
            <a:pPr lvl="1" fontAlgn="auto">
              <a:buFont typeface="Arial"/>
              <a:buChar char="•"/>
              <a:defRPr/>
            </a:pPr>
            <a:r>
              <a:rPr lang="en-US" dirty="0" smtClean="0">
                <a:solidFill>
                  <a:schemeClr val="tx1">
                    <a:lumMod val="85000"/>
                    <a:lumOff val="15000"/>
                  </a:schemeClr>
                </a:solidFill>
              </a:rPr>
              <a:t>10% Hispanic</a:t>
            </a:r>
          </a:p>
          <a:p>
            <a:pPr lvl="1" fontAlgn="auto">
              <a:buFont typeface="Arial"/>
              <a:buChar char="•"/>
              <a:defRPr/>
            </a:pPr>
            <a:r>
              <a:rPr lang="en-US" dirty="0" smtClean="0">
                <a:solidFill>
                  <a:schemeClr val="tx1">
                    <a:lumMod val="85000"/>
                    <a:lumOff val="15000"/>
                  </a:schemeClr>
                </a:solidFill>
              </a:rPr>
              <a:t>5% </a:t>
            </a:r>
            <a:r>
              <a:rPr lang="en-US" dirty="0">
                <a:solidFill>
                  <a:schemeClr val="tx1">
                    <a:lumMod val="85000"/>
                    <a:lumOff val="15000"/>
                  </a:schemeClr>
                </a:solidFill>
              </a:rPr>
              <a:t>Asian/Pacific </a:t>
            </a:r>
            <a:r>
              <a:rPr lang="en-US" dirty="0" smtClean="0">
                <a:solidFill>
                  <a:schemeClr val="tx1">
                    <a:lumMod val="85000"/>
                    <a:lumOff val="15000"/>
                  </a:schemeClr>
                </a:solidFill>
              </a:rPr>
              <a:t>Islander</a:t>
            </a:r>
          </a:p>
          <a:p>
            <a:pPr lvl="1" fontAlgn="auto">
              <a:buFont typeface="Arial"/>
              <a:buChar char="•"/>
              <a:defRPr/>
            </a:pPr>
            <a:r>
              <a:rPr lang="en-US" dirty="0" smtClean="0">
                <a:solidFill>
                  <a:schemeClr val="tx1">
                    <a:lumMod val="85000"/>
                    <a:lumOff val="15000"/>
                  </a:schemeClr>
                </a:solidFill>
              </a:rPr>
              <a:t>5% Native </a:t>
            </a:r>
            <a:r>
              <a:rPr lang="en-US" dirty="0">
                <a:solidFill>
                  <a:schemeClr val="tx1">
                    <a:lumMod val="85000"/>
                    <a:lumOff val="15000"/>
                  </a:schemeClr>
                </a:solidFill>
              </a:rPr>
              <a:t>American </a:t>
            </a:r>
            <a:endParaRPr lang="en-US" dirty="0" smtClean="0">
              <a:solidFill>
                <a:schemeClr val="tx1">
                  <a:lumMod val="85000"/>
                  <a:lumOff val="15000"/>
                </a:schemeClr>
              </a:solidFill>
            </a:endParaRPr>
          </a:p>
          <a:p>
            <a:pPr fontAlgn="auto">
              <a:buFont typeface="Arial"/>
              <a:buChar char="•"/>
              <a:defRPr/>
            </a:pPr>
            <a:r>
              <a:rPr lang="en-US" dirty="0" smtClean="0">
                <a:solidFill>
                  <a:schemeClr val="tx1">
                    <a:lumMod val="85000"/>
                    <a:lumOff val="15000"/>
                  </a:schemeClr>
                </a:solidFill>
              </a:rPr>
              <a:t>Mean Age = 17 years </a:t>
            </a:r>
          </a:p>
          <a:p>
            <a:pPr fontAlgn="auto">
              <a:buFont typeface="Arial"/>
              <a:buChar char="•"/>
              <a:defRPr/>
            </a:pPr>
            <a:r>
              <a:rPr lang="en-US" dirty="0" smtClean="0">
                <a:solidFill>
                  <a:schemeClr val="tx1">
                    <a:lumMod val="85000"/>
                    <a:lumOff val="15000"/>
                  </a:schemeClr>
                </a:solidFill>
              </a:rPr>
              <a:t>Sexual Orientation</a:t>
            </a:r>
          </a:p>
          <a:p>
            <a:pPr lvl="1" fontAlgn="auto">
              <a:buFont typeface="Arial"/>
              <a:buChar char="•"/>
              <a:defRPr/>
            </a:pPr>
            <a:r>
              <a:rPr lang="en-US" dirty="0" smtClean="0">
                <a:solidFill>
                  <a:schemeClr val="tx1">
                    <a:lumMod val="85000"/>
                    <a:lumOff val="15000"/>
                  </a:schemeClr>
                </a:solidFill>
              </a:rPr>
              <a:t>31</a:t>
            </a:r>
            <a:r>
              <a:rPr lang="en-US" dirty="0">
                <a:solidFill>
                  <a:schemeClr val="tx1">
                    <a:lumMod val="85000"/>
                    <a:lumOff val="15000"/>
                  </a:schemeClr>
                </a:solidFill>
              </a:rPr>
              <a:t>% </a:t>
            </a:r>
            <a:r>
              <a:rPr lang="en-US" dirty="0" smtClean="0">
                <a:solidFill>
                  <a:schemeClr val="tx1">
                    <a:lumMod val="85000"/>
                    <a:lumOff val="15000"/>
                  </a:schemeClr>
                </a:solidFill>
              </a:rPr>
              <a:t>Straight</a:t>
            </a:r>
          </a:p>
          <a:p>
            <a:pPr lvl="1" fontAlgn="auto">
              <a:buFont typeface="Arial"/>
              <a:buChar char="•"/>
              <a:defRPr/>
            </a:pPr>
            <a:r>
              <a:rPr lang="en-US" dirty="0" smtClean="0">
                <a:solidFill>
                  <a:schemeClr val="tx1">
                    <a:lumMod val="85000"/>
                    <a:lumOff val="15000"/>
                  </a:schemeClr>
                </a:solidFill>
              </a:rPr>
              <a:t>31</a:t>
            </a:r>
            <a:r>
              <a:rPr lang="en-US" dirty="0">
                <a:solidFill>
                  <a:schemeClr val="tx1">
                    <a:lumMod val="85000"/>
                    <a:lumOff val="15000"/>
                  </a:schemeClr>
                </a:solidFill>
              </a:rPr>
              <a:t>% </a:t>
            </a:r>
            <a:r>
              <a:rPr lang="en-US" dirty="0" smtClean="0">
                <a:solidFill>
                  <a:schemeClr val="tx1">
                    <a:lumMod val="85000"/>
                    <a:lumOff val="15000"/>
                  </a:schemeClr>
                </a:solidFill>
              </a:rPr>
              <a:t>Homosexual</a:t>
            </a:r>
          </a:p>
          <a:p>
            <a:pPr lvl="1" fontAlgn="auto">
              <a:buFont typeface="Arial"/>
              <a:buChar char="•"/>
              <a:defRPr/>
            </a:pPr>
            <a:r>
              <a:rPr lang="en-US" dirty="0" smtClean="0">
                <a:solidFill>
                  <a:schemeClr val="tx1">
                    <a:lumMod val="85000"/>
                    <a:lumOff val="15000"/>
                  </a:schemeClr>
                </a:solidFill>
              </a:rPr>
              <a:t>25</a:t>
            </a:r>
            <a:r>
              <a:rPr lang="en-US" dirty="0">
                <a:solidFill>
                  <a:schemeClr val="tx1">
                    <a:lumMod val="85000"/>
                    <a:lumOff val="15000"/>
                  </a:schemeClr>
                </a:solidFill>
              </a:rPr>
              <a:t>% </a:t>
            </a:r>
            <a:r>
              <a:rPr lang="en-US" dirty="0" smtClean="0">
                <a:solidFill>
                  <a:schemeClr val="tx1">
                    <a:lumMod val="85000"/>
                    <a:lumOff val="15000"/>
                  </a:schemeClr>
                </a:solidFill>
              </a:rPr>
              <a:t>Bisexual</a:t>
            </a:r>
          </a:p>
          <a:p>
            <a:pPr lvl="1" fontAlgn="auto">
              <a:buFont typeface="Arial"/>
              <a:buChar char="•"/>
              <a:defRPr/>
            </a:pPr>
            <a:r>
              <a:rPr lang="en-US" dirty="0" smtClean="0">
                <a:solidFill>
                  <a:schemeClr val="tx1">
                    <a:lumMod val="85000"/>
                    <a:lumOff val="15000"/>
                  </a:schemeClr>
                </a:solidFill>
              </a:rPr>
              <a:t>13</a:t>
            </a:r>
            <a:r>
              <a:rPr lang="en-US" dirty="0">
                <a:solidFill>
                  <a:schemeClr val="tx1">
                    <a:lumMod val="85000"/>
                    <a:lumOff val="15000"/>
                  </a:schemeClr>
                </a:solidFill>
              </a:rPr>
              <a:t>% </a:t>
            </a:r>
            <a:r>
              <a:rPr lang="en-US" dirty="0" smtClean="0">
                <a:solidFill>
                  <a:schemeClr val="tx1">
                    <a:lumMod val="85000"/>
                    <a:lumOff val="15000"/>
                  </a:schemeClr>
                </a:solidFill>
              </a:rPr>
              <a:t>Questioning</a:t>
            </a:r>
            <a:endParaRPr lang="en-US" dirty="0">
              <a:solidFill>
                <a:schemeClr val="tx1">
                  <a:lumMod val="85000"/>
                  <a:lumOff val="1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ln>
                  <a:noFill/>
                </a:ln>
              </a:rPr>
              <a:t>Educator Sample</a:t>
            </a:r>
          </a:p>
        </p:txBody>
      </p:sp>
      <p:sp>
        <p:nvSpPr>
          <p:cNvPr id="35843" name="Content Placeholder 2"/>
          <p:cNvSpPr>
            <a:spLocks noGrp="1"/>
          </p:cNvSpPr>
          <p:nvPr>
            <p:ph idx="1"/>
          </p:nvPr>
        </p:nvSpPr>
        <p:spPr/>
        <p:txBody>
          <a:bodyPr/>
          <a:lstStyle/>
          <a:p>
            <a:r>
              <a:rPr lang="en-US" smtClean="0"/>
              <a:t>217 educators (6% response rate) from a county in southwestern Pennsylvania</a:t>
            </a:r>
          </a:p>
          <a:p>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ln>
                  <a:noFill/>
                </a:ln>
              </a:rPr>
              <a:t>Parent Sample</a:t>
            </a:r>
          </a:p>
        </p:txBody>
      </p:sp>
      <p:sp>
        <p:nvSpPr>
          <p:cNvPr id="3" name="Content Placeholder 2"/>
          <p:cNvSpPr>
            <a:spLocks noGrp="1"/>
          </p:cNvSpPr>
          <p:nvPr>
            <p:ph idx="1"/>
          </p:nvPr>
        </p:nvSpPr>
        <p:spPr>
          <a:xfrm>
            <a:off x="1176338" y="2490788"/>
            <a:ext cx="7129462" cy="3605212"/>
          </a:xfrm>
        </p:spPr>
        <p:txBody>
          <a:bodyPr rtlCol="0">
            <a:normAutofit fontScale="55000" lnSpcReduction="20000"/>
          </a:bodyPr>
          <a:lstStyle/>
          <a:p>
            <a:pPr fontAlgn="auto">
              <a:buFont typeface="Arial"/>
              <a:buChar char="•"/>
              <a:defRPr/>
            </a:pPr>
            <a:r>
              <a:rPr lang="en-US" dirty="0" smtClean="0">
                <a:solidFill>
                  <a:schemeClr val="tx1">
                    <a:lumMod val="85000"/>
                    <a:lumOff val="15000"/>
                  </a:schemeClr>
                </a:solidFill>
              </a:rPr>
              <a:t>Twenty </a:t>
            </a:r>
            <a:r>
              <a:rPr lang="en-US" dirty="0">
                <a:solidFill>
                  <a:schemeClr val="tx1">
                    <a:lumMod val="85000"/>
                    <a:lumOff val="15000"/>
                  </a:schemeClr>
                </a:solidFill>
              </a:rPr>
              <a:t>parents out of a membership of 30 affiliated with the an advocacy organization in southwestern PA </a:t>
            </a:r>
            <a:r>
              <a:rPr lang="en-US" dirty="0" smtClean="0">
                <a:solidFill>
                  <a:schemeClr val="tx1">
                    <a:lumMod val="85000"/>
                    <a:lumOff val="15000"/>
                  </a:schemeClr>
                </a:solidFill>
              </a:rPr>
              <a:t>completed </a:t>
            </a:r>
            <a:r>
              <a:rPr lang="en-US" dirty="0">
                <a:solidFill>
                  <a:schemeClr val="tx1">
                    <a:lumMod val="85000"/>
                    <a:lumOff val="15000"/>
                  </a:schemeClr>
                </a:solidFill>
              </a:rPr>
              <a:t>the survey, representing a 66% response rate.  </a:t>
            </a:r>
            <a:endParaRPr lang="en-US" dirty="0" smtClean="0">
              <a:solidFill>
                <a:schemeClr val="tx1">
                  <a:lumMod val="85000"/>
                  <a:lumOff val="15000"/>
                </a:schemeClr>
              </a:solidFill>
            </a:endParaRPr>
          </a:p>
          <a:p>
            <a:pPr lvl="1" fontAlgn="auto">
              <a:buFont typeface="Arial"/>
              <a:buChar char="•"/>
              <a:defRPr/>
            </a:pPr>
            <a:r>
              <a:rPr lang="en-US" dirty="0" smtClean="0">
                <a:solidFill>
                  <a:schemeClr val="tx1">
                    <a:lumMod val="85000"/>
                    <a:lumOff val="15000"/>
                  </a:schemeClr>
                </a:solidFill>
              </a:rPr>
              <a:t>58</a:t>
            </a:r>
            <a:r>
              <a:rPr lang="en-US" dirty="0">
                <a:solidFill>
                  <a:schemeClr val="tx1">
                    <a:lumMod val="85000"/>
                    <a:lumOff val="15000"/>
                  </a:schemeClr>
                </a:solidFill>
              </a:rPr>
              <a:t>% </a:t>
            </a:r>
            <a:r>
              <a:rPr lang="en-US" dirty="0" smtClean="0">
                <a:solidFill>
                  <a:schemeClr val="tx1">
                    <a:lumMod val="85000"/>
                    <a:lumOff val="15000"/>
                  </a:schemeClr>
                </a:solidFill>
              </a:rPr>
              <a:t>Female</a:t>
            </a:r>
          </a:p>
          <a:p>
            <a:pPr lvl="1" fontAlgn="auto">
              <a:buFont typeface="Arial"/>
              <a:buChar char="•"/>
              <a:defRPr/>
            </a:pPr>
            <a:r>
              <a:rPr lang="en-US" dirty="0" smtClean="0">
                <a:solidFill>
                  <a:schemeClr val="tx1">
                    <a:lumMod val="85000"/>
                    <a:lumOff val="15000"/>
                  </a:schemeClr>
                </a:solidFill>
              </a:rPr>
              <a:t>16% Male</a:t>
            </a:r>
          </a:p>
          <a:p>
            <a:pPr lvl="1" fontAlgn="auto">
              <a:buFont typeface="Arial"/>
              <a:buChar char="•"/>
              <a:defRPr/>
            </a:pPr>
            <a:r>
              <a:rPr lang="en-US" dirty="0" smtClean="0">
                <a:solidFill>
                  <a:schemeClr val="tx1">
                    <a:lumMod val="85000"/>
                    <a:lumOff val="15000"/>
                  </a:schemeClr>
                </a:solidFill>
              </a:rPr>
              <a:t>21</a:t>
            </a:r>
            <a:r>
              <a:rPr lang="en-US" dirty="0">
                <a:solidFill>
                  <a:schemeClr val="tx1">
                    <a:lumMod val="85000"/>
                    <a:lumOff val="15000"/>
                  </a:schemeClr>
                </a:solidFill>
              </a:rPr>
              <a:t>% </a:t>
            </a:r>
            <a:r>
              <a:rPr lang="en-US" dirty="0" smtClean="0">
                <a:solidFill>
                  <a:schemeClr val="tx1">
                    <a:lumMod val="85000"/>
                    <a:lumOff val="15000"/>
                  </a:schemeClr>
                </a:solidFill>
              </a:rPr>
              <a:t>Transgender</a:t>
            </a:r>
          </a:p>
          <a:p>
            <a:pPr lvl="1" fontAlgn="auto">
              <a:buFont typeface="Arial"/>
              <a:buChar char="•"/>
              <a:defRPr/>
            </a:pPr>
            <a:r>
              <a:rPr lang="en-US" dirty="0" smtClean="0">
                <a:solidFill>
                  <a:schemeClr val="tx1">
                    <a:lumMod val="85000"/>
                    <a:lumOff val="15000"/>
                  </a:schemeClr>
                </a:solidFill>
              </a:rPr>
              <a:t>5</a:t>
            </a:r>
            <a:r>
              <a:rPr lang="en-US" dirty="0">
                <a:solidFill>
                  <a:schemeClr val="tx1">
                    <a:lumMod val="85000"/>
                    <a:lumOff val="15000"/>
                  </a:schemeClr>
                </a:solidFill>
              </a:rPr>
              <a:t>% </a:t>
            </a:r>
            <a:r>
              <a:rPr lang="en-US" dirty="0" smtClean="0">
                <a:solidFill>
                  <a:schemeClr val="tx1">
                    <a:lumMod val="85000"/>
                    <a:lumOff val="15000"/>
                  </a:schemeClr>
                </a:solidFill>
              </a:rPr>
              <a:t>Self-Described </a:t>
            </a:r>
            <a:r>
              <a:rPr lang="en-US" dirty="0">
                <a:solidFill>
                  <a:schemeClr val="tx1">
                    <a:lumMod val="85000"/>
                    <a:lumOff val="15000"/>
                  </a:schemeClr>
                </a:solidFill>
              </a:rPr>
              <a:t>their </a:t>
            </a:r>
            <a:r>
              <a:rPr lang="en-US" dirty="0" smtClean="0">
                <a:solidFill>
                  <a:schemeClr val="tx1">
                    <a:lumMod val="85000"/>
                    <a:lumOff val="15000"/>
                  </a:schemeClr>
                </a:solidFill>
              </a:rPr>
              <a:t>gender</a:t>
            </a:r>
            <a:endParaRPr lang="en-US" dirty="0">
              <a:solidFill>
                <a:schemeClr val="tx1">
                  <a:lumMod val="85000"/>
                  <a:lumOff val="15000"/>
                </a:schemeClr>
              </a:solidFill>
            </a:endParaRPr>
          </a:p>
          <a:p>
            <a:pPr fontAlgn="auto">
              <a:buFont typeface="Arial"/>
              <a:buChar char="•"/>
              <a:defRPr/>
            </a:pPr>
            <a:r>
              <a:rPr lang="en-US" dirty="0" smtClean="0">
                <a:solidFill>
                  <a:schemeClr val="tx1">
                    <a:lumMod val="85000"/>
                    <a:lumOff val="15000"/>
                  </a:schemeClr>
                </a:solidFill>
              </a:rPr>
              <a:t>Ethnicity/Race</a:t>
            </a:r>
          </a:p>
          <a:p>
            <a:pPr lvl="1" fontAlgn="auto">
              <a:buFont typeface="Arial"/>
              <a:buChar char="•"/>
              <a:defRPr/>
            </a:pPr>
            <a:r>
              <a:rPr lang="en-US" dirty="0" smtClean="0">
                <a:solidFill>
                  <a:schemeClr val="tx1">
                    <a:lumMod val="85000"/>
                    <a:lumOff val="15000"/>
                  </a:schemeClr>
                </a:solidFill>
              </a:rPr>
              <a:t>89% Caucasian</a:t>
            </a:r>
          </a:p>
          <a:p>
            <a:pPr lvl="1" fontAlgn="auto">
              <a:buFont typeface="Arial"/>
              <a:buChar char="•"/>
              <a:defRPr/>
            </a:pPr>
            <a:r>
              <a:rPr lang="en-US" dirty="0" smtClean="0">
                <a:solidFill>
                  <a:schemeClr val="tx1">
                    <a:lumMod val="85000"/>
                    <a:lumOff val="15000"/>
                  </a:schemeClr>
                </a:solidFill>
              </a:rPr>
              <a:t>6</a:t>
            </a:r>
            <a:r>
              <a:rPr lang="en-US" dirty="0">
                <a:solidFill>
                  <a:schemeClr val="tx1">
                    <a:lumMod val="85000"/>
                    <a:lumOff val="15000"/>
                  </a:schemeClr>
                </a:solidFill>
              </a:rPr>
              <a:t>% </a:t>
            </a:r>
            <a:r>
              <a:rPr lang="en-US" dirty="0" smtClean="0">
                <a:solidFill>
                  <a:schemeClr val="tx1">
                    <a:lumMod val="85000"/>
                    <a:lumOff val="15000"/>
                  </a:schemeClr>
                </a:solidFill>
              </a:rPr>
              <a:t>Hispanic </a:t>
            </a:r>
          </a:p>
          <a:p>
            <a:pPr lvl="1" fontAlgn="auto">
              <a:buFont typeface="Arial"/>
              <a:buChar char="•"/>
              <a:defRPr/>
            </a:pPr>
            <a:r>
              <a:rPr lang="en-US" dirty="0" smtClean="0">
                <a:solidFill>
                  <a:schemeClr val="tx1">
                    <a:lumMod val="85000"/>
                    <a:lumOff val="15000"/>
                  </a:schemeClr>
                </a:solidFill>
              </a:rPr>
              <a:t>6% Native American</a:t>
            </a:r>
          </a:p>
          <a:p>
            <a:pPr fontAlgn="auto">
              <a:buFont typeface="Arial"/>
              <a:buChar char="•"/>
              <a:defRPr/>
            </a:pPr>
            <a:r>
              <a:rPr lang="en-US" dirty="0" smtClean="0">
                <a:solidFill>
                  <a:schemeClr val="tx1">
                    <a:lumMod val="85000"/>
                    <a:lumOff val="15000"/>
                  </a:schemeClr>
                </a:solidFill>
              </a:rPr>
              <a:t>Sexual Orientation</a:t>
            </a:r>
          </a:p>
          <a:p>
            <a:pPr lvl="1" fontAlgn="auto">
              <a:buFont typeface="Arial"/>
              <a:buChar char="•"/>
              <a:defRPr/>
            </a:pPr>
            <a:r>
              <a:rPr lang="en-US" dirty="0" smtClean="0">
                <a:solidFill>
                  <a:schemeClr val="tx1">
                    <a:lumMod val="85000"/>
                    <a:lumOff val="15000"/>
                  </a:schemeClr>
                </a:solidFill>
              </a:rPr>
              <a:t>82</a:t>
            </a:r>
            <a:r>
              <a:rPr lang="en-US" dirty="0">
                <a:solidFill>
                  <a:schemeClr val="tx1">
                    <a:lumMod val="85000"/>
                    <a:lumOff val="15000"/>
                  </a:schemeClr>
                </a:solidFill>
              </a:rPr>
              <a:t>% </a:t>
            </a:r>
            <a:r>
              <a:rPr lang="en-US" dirty="0" smtClean="0">
                <a:solidFill>
                  <a:schemeClr val="tx1">
                    <a:lumMod val="85000"/>
                    <a:lumOff val="15000"/>
                  </a:schemeClr>
                </a:solidFill>
              </a:rPr>
              <a:t>Straight</a:t>
            </a:r>
          </a:p>
          <a:p>
            <a:pPr lvl="1" fontAlgn="auto">
              <a:buFont typeface="Arial"/>
              <a:buChar char="•"/>
              <a:defRPr/>
            </a:pPr>
            <a:r>
              <a:rPr lang="en-US" dirty="0" smtClean="0">
                <a:solidFill>
                  <a:schemeClr val="tx1">
                    <a:lumMod val="85000"/>
                    <a:lumOff val="15000"/>
                  </a:schemeClr>
                </a:solidFill>
              </a:rPr>
              <a:t>2</a:t>
            </a:r>
            <a:r>
              <a:rPr lang="en-US" dirty="0">
                <a:solidFill>
                  <a:schemeClr val="tx1">
                    <a:lumMod val="85000"/>
                    <a:lumOff val="15000"/>
                  </a:schemeClr>
                </a:solidFill>
              </a:rPr>
              <a:t>% </a:t>
            </a:r>
            <a:r>
              <a:rPr lang="en-US" dirty="0" smtClean="0">
                <a:solidFill>
                  <a:schemeClr val="tx1">
                    <a:lumMod val="85000"/>
                    <a:lumOff val="15000"/>
                  </a:schemeClr>
                </a:solidFill>
              </a:rPr>
              <a:t>Gay/Lesbian</a:t>
            </a:r>
          </a:p>
          <a:p>
            <a:pPr lvl="1" fontAlgn="auto">
              <a:buFont typeface="Arial"/>
              <a:buChar char="•"/>
              <a:defRPr/>
            </a:pPr>
            <a:r>
              <a:rPr lang="en-US" dirty="0" smtClean="0">
                <a:solidFill>
                  <a:schemeClr val="tx1">
                    <a:lumMod val="85000"/>
                    <a:lumOff val="15000"/>
                  </a:schemeClr>
                </a:solidFill>
              </a:rPr>
              <a:t>6</a:t>
            </a:r>
            <a:r>
              <a:rPr lang="en-US" dirty="0">
                <a:solidFill>
                  <a:schemeClr val="tx1">
                    <a:lumMod val="85000"/>
                    <a:lumOff val="15000"/>
                  </a:schemeClr>
                </a:solidFill>
              </a:rPr>
              <a:t>% </a:t>
            </a:r>
            <a:r>
              <a:rPr lang="en-US" dirty="0" smtClean="0">
                <a:solidFill>
                  <a:schemeClr val="tx1">
                    <a:lumMod val="85000"/>
                    <a:lumOff val="15000"/>
                  </a:schemeClr>
                </a:solidFill>
              </a:rPr>
              <a:t>Questioning   </a:t>
            </a:r>
            <a:endParaRPr lang="en-US" dirty="0">
              <a:solidFill>
                <a:schemeClr val="tx1">
                  <a:lumMod val="85000"/>
                  <a:lumOff val="15000"/>
                </a:schemeClr>
              </a:solidFill>
            </a:endParaRPr>
          </a:p>
          <a:p>
            <a:pPr fontAlgn="auto">
              <a:buFont typeface="Arial"/>
              <a:buChar char="•"/>
              <a:defRPr/>
            </a:pPr>
            <a:endParaRPr lang="en-US" dirty="0">
              <a:solidFill>
                <a:schemeClr val="tx1">
                  <a:lumMod val="85000"/>
                  <a:lumOff val="1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85000"/>
                    <a:lumOff val="15000"/>
                  </a:schemeClr>
                </a:solidFill>
              </a:rPr>
              <a:t>Perception of Bullying of LGBTQ Students</a:t>
            </a:r>
            <a:endParaRPr lang="en-US" dirty="0">
              <a:solidFill>
                <a:schemeClr val="tx1">
                  <a:lumMod val="85000"/>
                  <a:lumOff val="15000"/>
                </a:schemeClr>
              </a:solidFill>
            </a:endParaRPr>
          </a:p>
        </p:txBody>
      </p:sp>
      <p:sp>
        <p:nvSpPr>
          <p:cNvPr id="3" name="Content Placeholder 2"/>
          <p:cNvSpPr>
            <a:spLocks noGrp="1"/>
          </p:cNvSpPr>
          <p:nvPr>
            <p:ph idx="1"/>
          </p:nvPr>
        </p:nvSpPr>
        <p:spPr/>
        <p:txBody>
          <a:bodyPr rtlCol="0">
            <a:normAutofit fontScale="92500"/>
          </a:bodyPr>
          <a:lstStyle/>
          <a:p>
            <a:pPr fontAlgn="auto">
              <a:buFont typeface="Arial"/>
              <a:buChar char="•"/>
              <a:defRPr/>
            </a:pPr>
            <a:r>
              <a:rPr lang="en-US" dirty="0" smtClean="0">
                <a:solidFill>
                  <a:schemeClr val="tx1">
                    <a:lumMod val="85000"/>
                    <a:lumOff val="15000"/>
                  </a:schemeClr>
                </a:solidFill>
              </a:rPr>
              <a:t>50% of </a:t>
            </a:r>
            <a:r>
              <a:rPr lang="en-US" dirty="0">
                <a:solidFill>
                  <a:schemeClr val="tx1">
                    <a:lumMod val="85000"/>
                    <a:lumOff val="15000"/>
                  </a:schemeClr>
                </a:solidFill>
              </a:rPr>
              <a:t>the students in the sample of this study believed that LGBTQ students were bullied at a higher frequency than their non-LGBTQ peers; 20% of these believed that LGBTQ students were much more likely to be bullied. </a:t>
            </a:r>
            <a:endParaRPr lang="en-US" dirty="0" smtClean="0">
              <a:solidFill>
                <a:schemeClr val="tx1">
                  <a:lumMod val="85000"/>
                  <a:lumOff val="15000"/>
                </a:schemeClr>
              </a:solidFill>
            </a:endParaRPr>
          </a:p>
          <a:p>
            <a:pPr fontAlgn="auto">
              <a:buFont typeface="Arial"/>
              <a:buChar char="•"/>
              <a:defRPr/>
            </a:pPr>
            <a:r>
              <a:rPr lang="en-US" dirty="0" smtClean="0">
                <a:solidFill>
                  <a:schemeClr val="tx1">
                    <a:lumMod val="85000"/>
                    <a:lumOff val="15000"/>
                  </a:schemeClr>
                </a:solidFill>
              </a:rPr>
              <a:t>20</a:t>
            </a:r>
            <a:r>
              <a:rPr lang="en-US" dirty="0">
                <a:solidFill>
                  <a:schemeClr val="tx1">
                    <a:lumMod val="85000"/>
                    <a:lumOff val="15000"/>
                  </a:schemeClr>
                </a:solidFill>
              </a:rPr>
              <a:t>% of teachers and 63.7% of parents participating in this study noted the frequency of LGBTQ students being victimized through bullying as being “more” or “much more” than the overall student population.</a:t>
            </a:r>
          </a:p>
          <a:p>
            <a:pPr fontAlgn="auto">
              <a:buFont typeface="Arial"/>
              <a:buChar char="•"/>
              <a:defRPr/>
            </a:pPr>
            <a:endParaRPr lang="en-US" dirty="0">
              <a:solidFill>
                <a:schemeClr val="tx1">
                  <a:lumMod val="85000"/>
                  <a:lumOff val="1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a:solidFill>
                  <a:schemeClr val="tx1">
                    <a:lumMod val="85000"/>
                    <a:lumOff val="15000"/>
                  </a:schemeClr>
                </a:solidFill>
              </a:rPr>
              <a:t>Types of Bullying Experienced by LGBTQ </a:t>
            </a:r>
            <a:r>
              <a:rPr lang="en-US" b="1" dirty="0" smtClean="0">
                <a:solidFill>
                  <a:schemeClr val="tx1">
                    <a:lumMod val="85000"/>
                    <a:lumOff val="15000"/>
                  </a:schemeClr>
                </a:solidFill>
              </a:rPr>
              <a:t>Students</a:t>
            </a:r>
            <a:endParaRPr lang="en-US" dirty="0">
              <a:solidFill>
                <a:schemeClr val="tx1">
                  <a:lumMod val="85000"/>
                  <a:lumOff val="15000"/>
                </a:schemeClr>
              </a:solidFill>
            </a:endParaRPr>
          </a:p>
        </p:txBody>
      </p:sp>
      <p:sp>
        <p:nvSpPr>
          <p:cNvPr id="3" name="Content Placeholder 2"/>
          <p:cNvSpPr>
            <a:spLocks noGrp="1"/>
          </p:cNvSpPr>
          <p:nvPr>
            <p:ph idx="1"/>
          </p:nvPr>
        </p:nvSpPr>
        <p:spPr/>
        <p:txBody>
          <a:bodyPr rtlCol="0">
            <a:normAutofit fontScale="77500" lnSpcReduction="20000"/>
          </a:bodyPr>
          <a:lstStyle/>
          <a:p>
            <a:pPr fontAlgn="auto">
              <a:buFont typeface="Arial"/>
              <a:buChar char="•"/>
              <a:defRPr/>
            </a:pPr>
            <a:r>
              <a:rPr lang="en-US" dirty="0" smtClean="0">
                <a:solidFill>
                  <a:schemeClr val="tx1">
                    <a:lumMod val="85000"/>
                    <a:lumOff val="15000"/>
                  </a:schemeClr>
                </a:solidFill>
              </a:rPr>
              <a:t>Relational </a:t>
            </a:r>
            <a:r>
              <a:rPr lang="en-US" dirty="0">
                <a:solidFill>
                  <a:schemeClr val="tx1">
                    <a:lumMod val="85000"/>
                    <a:lumOff val="15000"/>
                  </a:schemeClr>
                </a:solidFill>
              </a:rPr>
              <a:t>aggression appears to be the most common form of bullying reported being experienced by LGBTQ students and their allies, with 42.8% of students, 35.3% of teachers, and 81.9% of parents reporting LGBTQ students at least “Sometimes” experiencing this form of victimization.  </a:t>
            </a:r>
            <a:endParaRPr lang="en-US" dirty="0" smtClean="0">
              <a:solidFill>
                <a:schemeClr val="tx1">
                  <a:lumMod val="85000"/>
                  <a:lumOff val="15000"/>
                </a:schemeClr>
              </a:solidFill>
            </a:endParaRPr>
          </a:p>
          <a:p>
            <a:pPr fontAlgn="auto">
              <a:buFont typeface="Arial"/>
              <a:buChar char="•"/>
              <a:defRPr/>
            </a:pPr>
            <a:r>
              <a:rPr lang="en-US" dirty="0" smtClean="0">
                <a:solidFill>
                  <a:schemeClr val="tx1">
                    <a:lumMod val="85000"/>
                    <a:lumOff val="15000"/>
                  </a:schemeClr>
                </a:solidFill>
              </a:rPr>
              <a:t>The </a:t>
            </a:r>
            <a:r>
              <a:rPr lang="en-US" dirty="0">
                <a:solidFill>
                  <a:schemeClr val="tx1">
                    <a:lumMod val="85000"/>
                    <a:lumOff val="15000"/>
                  </a:schemeClr>
                </a:solidFill>
              </a:rPr>
              <a:t>next most common forms of victimization, measured as occurring at least “Sometimes” by the LGBTQ students and their allies (S), teachers (T), and parents of LGBTQ youth (P) </a:t>
            </a:r>
            <a:r>
              <a:rPr lang="en-US" dirty="0" smtClean="0">
                <a:solidFill>
                  <a:schemeClr val="tx1">
                    <a:lumMod val="85000"/>
                    <a:lumOff val="15000"/>
                  </a:schemeClr>
                </a:solidFill>
              </a:rPr>
              <a:t>included: </a:t>
            </a:r>
          </a:p>
          <a:p>
            <a:pPr lvl="1" fontAlgn="auto">
              <a:buFont typeface="Arial"/>
              <a:buChar char="•"/>
              <a:defRPr/>
            </a:pPr>
            <a:r>
              <a:rPr lang="en-US" dirty="0" smtClean="0">
                <a:solidFill>
                  <a:schemeClr val="tx1">
                    <a:lumMod val="85000"/>
                    <a:lumOff val="15000"/>
                  </a:schemeClr>
                </a:solidFill>
              </a:rPr>
              <a:t>Verbal </a:t>
            </a:r>
            <a:r>
              <a:rPr lang="en-US" dirty="0">
                <a:solidFill>
                  <a:schemeClr val="tx1">
                    <a:lumMod val="85000"/>
                    <a:lumOff val="15000"/>
                  </a:schemeClr>
                </a:solidFill>
              </a:rPr>
              <a:t>aggression (S - 37.5%; T – 29.5%; P - 63.7</a:t>
            </a:r>
            <a:r>
              <a:rPr lang="en-US" dirty="0" smtClean="0">
                <a:solidFill>
                  <a:schemeClr val="tx1">
                    <a:lumMod val="85000"/>
                    <a:lumOff val="15000"/>
                  </a:schemeClr>
                </a:solidFill>
              </a:rPr>
              <a:t>%)</a:t>
            </a:r>
          </a:p>
          <a:p>
            <a:pPr lvl="1" fontAlgn="auto">
              <a:buFont typeface="Arial"/>
              <a:buChar char="•"/>
              <a:defRPr/>
            </a:pPr>
            <a:r>
              <a:rPr lang="en-US" dirty="0" smtClean="0">
                <a:solidFill>
                  <a:schemeClr val="tx1">
                    <a:lumMod val="85000"/>
                    <a:lumOff val="15000"/>
                  </a:schemeClr>
                </a:solidFill>
              </a:rPr>
              <a:t>Cyberbullying </a:t>
            </a:r>
            <a:r>
              <a:rPr lang="en-US" dirty="0">
                <a:solidFill>
                  <a:schemeClr val="tx1">
                    <a:lumMod val="85000"/>
                    <a:lumOff val="15000"/>
                  </a:schemeClr>
                </a:solidFill>
              </a:rPr>
              <a:t>(S - 25%; T – 29.3%; P – 45.5</a:t>
            </a:r>
            <a:r>
              <a:rPr lang="en-US" dirty="0" smtClean="0">
                <a:solidFill>
                  <a:schemeClr val="tx1">
                    <a:lumMod val="85000"/>
                    <a:lumOff val="15000"/>
                  </a:schemeClr>
                </a:solidFill>
              </a:rPr>
              <a:t>%)</a:t>
            </a:r>
          </a:p>
          <a:p>
            <a:pPr lvl="1" fontAlgn="auto">
              <a:buFont typeface="Arial"/>
              <a:buChar char="•"/>
              <a:defRPr/>
            </a:pPr>
            <a:r>
              <a:rPr lang="en-US" dirty="0" smtClean="0">
                <a:solidFill>
                  <a:schemeClr val="tx1">
                    <a:lumMod val="85000"/>
                    <a:lumOff val="15000"/>
                  </a:schemeClr>
                </a:solidFill>
              </a:rPr>
              <a:t>Sexual </a:t>
            </a:r>
            <a:r>
              <a:rPr lang="en-US" dirty="0">
                <a:solidFill>
                  <a:schemeClr val="tx1">
                    <a:lumMod val="85000"/>
                    <a:lumOff val="15000"/>
                  </a:schemeClr>
                </a:solidFill>
              </a:rPr>
              <a:t>harassment (S - 16%; T – 11.8%; P – 11.8</a:t>
            </a:r>
            <a:r>
              <a:rPr lang="en-US" dirty="0" smtClean="0">
                <a:solidFill>
                  <a:schemeClr val="tx1">
                    <a:lumMod val="85000"/>
                    <a:lumOff val="15000"/>
                  </a:schemeClr>
                </a:solidFill>
              </a:rPr>
              <a:t>%)</a:t>
            </a:r>
          </a:p>
          <a:p>
            <a:pPr lvl="1" fontAlgn="auto">
              <a:buFont typeface="Arial"/>
              <a:buChar char="•"/>
              <a:defRPr/>
            </a:pPr>
            <a:r>
              <a:rPr lang="en-US" dirty="0" smtClean="0">
                <a:solidFill>
                  <a:schemeClr val="tx1">
                    <a:lumMod val="85000"/>
                    <a:lumOff val="15000"/>
                  </a:schemeClr>
                </a:solidFill>
              </a:rPr>
              <a:t>Physical </a:t>
            </a:r>
            <a:r>
              <a:rPr lang="en-US" dirty="0">
                <a:solidFill>
                  <a:schemeClr val="tx1">
                    <a:lumMod val="85000"/>
                    <a:lumOff val="15000"/>
                  </a:schemeClr>
                </a:solidFill>
              </a:rPr>
              <a:t>bullying (S - 10.7%; T – 7.5%; P – 54.6%, respectively).  </a:t>
            </a:r>
          </a:p>
          <a:p>
            <a:pPr fontAlgn="auto">
              <a:buFont typeface="Arial"/>
              <a:buChar char="•"/>
              <a:defRPr/>
            </a:pPr>
            <a:endParaRPr lang="en-US" dirty="0">
              <a:solidFill>
                <a:schemeClr val="tx1">
                  <a:lumMod val="85000"/>
                  <a:lumOff val="1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a:solidFill>
                  <a:schemeClr val="tx1">
                    <a:lumMod val="85000"/>
                    <a:lumOff val="15000"/>
                  </a:schemeClr>
                </a:solidFill>
              </a:rPr>
              <a:t>Frequency with which Students are Exposed to Queer </a:t>
            </a:r>
            <a:r>
              <a:rPr lang="en-US" b="1" dirty="0" smtClean="0">
                <a:solidFill>
                  <a:schemeClr val="tx1">
                    <a:lumMod val="85000"/>
                    <a:lumOff val="15000"/>
                  </a:schemeClr>
                </a:solidFill>
              </a:rPr>
              <a:t>Slurs</a:t>
            </a:r>
            <a:endParaRPr lang="en-US" dirty="0">
              <a:solidFill>
                <a:schemeClr val="tx1">
                  <a:lumMod val="85000"/>
                  <a:lumOff val="15000"/>
                </a:schemeClr>
              </a:solidFill>
            </a:endParaRPr>
          </a:p>
        </p:txBody>
      </p:sp>
      <p:sp>
        <p:nvSpPr>
          <p:cNvPr id="3" name="Content Placeholder 2"/>
          <p:cNvSpPr>
            <a:spLocks noGrp="1"/>
          </p:cNvSpPr>
          <p:nvPr>
            <p:ph idx="1"/>
          </p:nvPr>
        </p:nvSpPr>
        <p:spPr/>
        <p:txBody>
          <a:bodyPr rtlCol="0">
            <a:normAutofit fontScale="85000" lnSpcReduction="10000"/>
          </a:bodyPr>
          <a:lstStyle/>
          <a:p>
            <a:pPr fontAlgn="auto">
              <a:buFont typeface="Arial"/>
              <a:buChar char="•"/>
              <a:defRPr/>
            </a:pPr>
            <a:r>
              <a:rPr lang="en-US" dirty="0" smtClean="0">
                <a:solidFill>
                  <a:schemeClr val="tx1">
                    <a:lumMod val="85000"/>
                    <a:lumOff val="15000"/>
                  </a:schemeClr>
                </a:solidFill>
              </a:rPr>
              <a:t>Nearly </a:t>
            </a:r>
            <a:r>
              <a:rPr lang="en-US" dirty="0">
                <a:solidFill>
                  <a:schemeClr val="tx1">
                    <a:lumMod val="85000"/>
                    <a:lumOff val="15000"/>
                  </a:schemeClr>
                </a:solidFill>
              </a:rPr>
              <a:t>all of the students (98.2%), teachers (95%), and most parents (72.8%) reported hearing or being made aware of other students using such terms as “gay,” “fag,” “homo,” or “queer” in a derogatory manner, and 66.1% of students and 25.4% of teachers reported hearing these terms on at least a “frequent” basis.  </a:t>
            </a:r>
            <a:endParaRPr lang="en-US" dirty="0" smtClean="0">
              <a:solidFill>
                <a:schemeClr val="tx1">
                  <a:lumMod val="85000"/>
                  <a:lumOff val="15000"/>
                </a:schemeClr>
              </a:solidFill>
            </a:endParaRPr>
          </a:p>
          <a:p>
            <a:pPr fontAlgn="auto">
              <a:buFont typeface="Arial"/>
              <a:buChar char="•"/>
              <a:defRPr/>
            </a:pPr>
            <a:r>
              <a:rPr lang="en-US" dirty="0" smtClean="0">
                <a:solidFill>
                  <a:schemeClr val="tx1">
                    <a:lumMod val="85000"/>
                    <a:lumOff val="15000"/>
                  </a:schemeClr>
                </a:solidFill>
              </a:rPr>
              <a:t>Perhaps </a:t>
            </a:r>
            <a:r>
              <a:rPr lang="en-US" dirty="0">
                <a:solidFill>
                  <a:schemeClr val="tx1">
                    <a:lumMod val="85000"/>
                    <a:lumOff val="15000"/>
                  </a:schemeClr>
                </a:solidFill>
              </a:rPr>
              <a:t>more alarming, nearly half of the student respondents (48.2%), over half of the teacher respondents (65.4%), and nearly half of the parent respondents (45.5%) reported hearing or being made aware of school personnel using such terms in a derogatory manner. </a:t>
            </a:r>
          </a:p>
          <a:p>
            <a:pPr fontAlgn="auto">
              <a:buFont typeface="Arial"/>
              <a:buChar char="•"/>
              <a:defRPr/>
            </a:pPr>
            <a:endParaRPr lang="en-US" dirty="0">
              <a:solidFill>
                <a:schemeClr val="tx1">
                  <a:lumMod val="85000"/>
                  <a:lumOff val="1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5988"/>
            <a:ext cx="7391400" cy="1303337"/>
          </a:xfrm>
        </p:spPr>
        <p:txBody>
          <a:bodyPr rtlCol="0">
            <a:normAutofit fontScale="90000"/>
          </a:bodyPr>
          <a:lstStyle/>
          <a:p>
            <a:pPr fontAlgn="auto">
              <a:spcAft>
                <a:spcPts val="0"/>
              </a:spcAft>
              <a:defRPr/>
            </a:pPr>
            <a:r>
              <a:rPr lang="en-US" b="1" dirty="0">
                <a:solidFill>
                  <a:schemeClr val="tx1">
                    <a:lumMod val="85000"/>
                    <a:lumOff val="15000"/>
                  </a:schemeClr>
                </a:solidFill>
              </a:rPr>
              <a:t>Degree to Which LGBTQ Students Feel Supported by Others at School</a:t>
            </a:r>
            <a:r>
              <a:rPr lang="en-US" dirty="0">
                <a:solidFill>
                  <a:schemeClr val="tx1">
                    <a:lumMod val="85000"/>
                    <a:lumOff val="15000"/>
                  </a:schemeClr>
                </a:solidFill>
              </a:rPr>
              <a:t/>
            </a:r>
            <a:br>
              <a:rPr lang="en-US" dirty="0">
                <a:solidFill>
                  <a:schemeClr val="tx1">
                    <a:lumMod val="85000"/>
                    <a:lumOff val="15000"/>
                  </a:schemeClr>
                </a:solidFill>
              </a:rPr>
            </a:br>
            <a:endParaRPr lang="en-US" dirty="0">
              <a:solidFill>
                <a:schemeClr val="tx1">
                  <a:lumMod val="85000"/>
                  <a:lumOff val="15000"/>
                </a:schemeClr>
              </a:solidFill>
            </a:endParaRPr>
          </a:p>
        </p:txBody>
      </p:sp>
      <p:sp>
        <p:nvSpPr>
          <p:cNvPr id="40963" name="Content Placeholder 2"/>
          <p:cNvSpPr>
            <a:spLocks noGrp="1"/>
          </p:cNvSpPr>
          <p:nvPr>
            <p:ph idx="1"/>
          </p:nvPr>
        </p:nvSpPr>
        <p:spPr/>
        <p:txBody>
          <a:bodyPr/>
          <a:lstStyle/>
          <a:p>
            <a:r>
              <a:rPr lang="en-US" smtClean="0"/>
              <a:t>19.6% of LGBTQ students and their allies, 22.8% of teachers, and 18.2% of parents reported that LGBTQ students were insufficiently protected by their schools from bullying by peers.  </a:t>
            </a:r>
          </a:p>
          <a:p>
            <a:r>
              <a:rPr lang="en-US" smtClean="0"/>
              <a:t>These findings suggest that approximately a fifth of all samples surveyed believed that school systems are not adequately responding to bullying of LGBTQ youth in the educational setting.</a:t>
            </a:r>
          </a:p>
          <a:p>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5988"/>
            <a:ext cx="7620000" cy="1303337"/>
          </a:xfrm>
        </p:spPr>
        <p:txBody>
          <a:bodyPr rtlCol="0">
            <a:normAutofit fontScale="90000"/>
          </a:bodyPr>
          <a:lstStyle/>
          <a:p>
            <a:pPr fontAlgn="auto">
              <a:spcAft>
                <a:spcPts val="0"/>
              </a:spcAft>
              <a:defRPr/>
            </a:pPr>
            <a:r>
              <a:rPr lang="en-US" dirty="0" smtClean="0">
                <a:solidFill>
                  <a:schemeClr val="tx1">
                    <a:lumMod val="85000"/>
                    <a:lumOff val="15000"/>
                  </a:schemeClr>
                </a:solidFill>
              </a:rPr>
              <a:t>Conclusion #1 – Different Perceptions of Bullying of LGBTQ Students</a:t>
            </a:r>
            <a:endParaRPr lang="en-US" dirty="0">
              <a:solidFill>
                <a:schemeClr val="tx1">
                  <a:lumMod val="85000"/>
                  <a:lumOff val="15000"/>
                </a:schemeClr>
              </a:solidFill>
            </a:endParaRPr>
          </a:p>
        </p:txBody>
      </p:sp>
      <p:sp>
        <p:nvSpPr>
          <p:cNvPr id="3" name="Content Placeholder 2"/>
          <p:cNvSpPr>
            <a:spLocks noGrp="1"/>
          </p:cNvSpPr>
          <p:nvPr>
            <p:ph idx="1"/>
          </p:nvPr>
        </p:nvSpPr>
        <p:spPr>
          <a:xfrm>
            <a:off x="762000" y="2490788"/>
            <a:ext cx="7620000" cy="3681412"/>
          </a:xfrm>
        </p:spPr>
        <p:txBody>
          <a:bodyPr rtlCol="0">
            <a:normAutofit fontScale="85000" lnSpcReduction="20000"/>
          </a:bodyPr>
          <a:lstStyle/>
          <a:p>
            <a:pPr fontAlgn="auto">
              <a:buFont typeface="Arial"/>
              <a:buChar char="•"/>
              <a:defRPr/>
            </a:pPr>
            <a:r>
              <a:rPr lang="en-US" dirty="0">
                <a:solidFill>
                  <a:schemeClr val="tx1">
                    <a:lumMod val="85000"/>
                    <a:lumOff val="15000"/>
                  </a:schemeClr>
                </a:solidFill>
              </a:rPr>
              <a:t>Parents and LGBTQ students and allies reported observing/experiencing similar rates of bullying of LGBTQ students, while teachers indicated witnessing significantly less.  </a:t>
            </a:r>
            <a:endParaRPr lang="en-US" dirty="0" smtClean="0">
              <a:solidFill>
                <a:schemeClr val="tx1">
                  <a:lumMod val="85000"/>
                  <a:lumOff val="15000"/>
                </a:schemeClr>
              </a:solidFill>
            </a:endParaRPr>
          </a:p>
          <a:p>
            <a:pPr fontAlgn="auto">
              <a:buFont typeface="Arial"/>
              <a:buChar char="•"/>
              <a:defRPr/>
            </a:pPr>
            <a:r>
              <a:rPr lang="en-US" dirty="0" smtClean="0">
                <a:solidFill>
                  <a:schemeClr val="tx1">
                    <a:lumMod val="85000"/>
                    <a:lumOff val="15000"/>
                  </a:schemeClr>
                </a:solidFill>
              </a:rPr>
              <a:t>This </a:t>
            </a:r>
            <a:r>
              <a:rPr lang="en-US" dirty="0">
                <a:solidFill>
                  <a:schemeClr val="tx1">
                    <a:lumMod val="85000"/>
                    <a:lumOff val="15000"/>
                  </a:schemeClr>
                </a:solidFill>
              </a:rPr>
              <a:t>is an interesting finding, and contrary to a previous study in which teachers were significantly more likely than students to report observing bullying among middle school students (Crothers &amp; Kolbert, 2004).  </a:t>
            </a:r>
            <a:endParaRPr lang="en-US" dirty="0" smtClean="0">
              <a:solidFill>
                <a:schemeClr val="tx1">
                  <a:lumMod val="85000"/>
                  <a:lumOff val="15000"/>
                </a:schemeClr>
              </a:solidFill>
            </a:endParaRPr>
          </a:p>
          <a:p>
            <a:pPr fontAlgn="auto">
              <a:buFont typeface="Arial"/>
              <a:buChar char="•"/>
              <a:defRPr/>
            </a:pPr>
            <a:r>
              <a:rPr lang="en-US" dirty="0" smtClean="0">
                <a:solidFill>
                  <a:schemeClr val="tx1">
                    <a:lumMod val="85000"/>
                    <a:lumOff val="15000"/>
                  </a:schemeClr>
                </a:solidFill>
              </a:rPr>
              <a:t>It </a:t>
            </a:r>
            <a:r>
              <a:rPr lang="en-US" dirty="0">
                <a:solidFill>
                  <a:schemeClr val="tx1">
                    <a:lumMod val="85000"/>
                    <a:lumOff val="15000"/>
                  </a:schemeClr>
                </a:solidFill>
              </a:rPr>
              <a:t>may be that parents of LGBTQ youth are more sensitive to the type and rate of bullying of LGBTQ youth than are the educators who work with these students</a:t>
            </a:r>
            <a:r>
              <a:rPr lang="en-US" dirty="0" smtClean="0">
                <a:solidFill>
                  <a:schemeClr val="tx1">
                    <a:lumMod val="85000"/>
                    <a:lumOff val="15000"/>
                  </a:schemeClr>
                </a:solidFill>
              </a:rPr>
              <a:t>.</a:t>
            </a:r>
          </a:p>
          <a:p>
            <a:pPr fontAlgn="auto">
              <a:buFont typeface="Arial"/>
              <a:buChar char="•"/>
              <a:defRPr/>
            </a:pPr>
            <a:r>
              <a:rPr lang="en-US" dirty="0" smtClean="0">
                <a:solidFill>
                  <a:schemeClr val="tx1">
                    <a:lumMod val="85000"/>
                    <a:lumOff val="15000"/>
                  </a:schemeClr>
                </a:solidFill>
              </a:rPr>
              <a:t>LGBTQ students and their parents may also not be reporting incidents of bullying to school staff because of a lack of specificity of particular children who may be particularly at risk for bullying at school.</a:t>
            </a:r>
            <a:endParaRPr lang="en-US" dirty="0">
              <a:solidFill>
                <a:schemeClr val="tx1">
                  <a:lumMod val="85000"/>
                  <a:lumOff val="15000"/>
                </a:schemeClr>
              </a:solidFill>
            </a:endParaRPr>
          </a:p>
          <a:p>
            <a:pPr fontAlgn="auto">
              <a:buFont typeface="Arial"/>
              <a:buChar char="•"/>
              <a:defRPr/>
            </a:pPr>
            <a:endParaRPr lang="en-US" dirty="0">
              <a:solidFill>
                <a:schemeClr val="tx1">
                  <a:lumMod val="85000"/>
                  <a:lumOff val="1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1922463" y="1811338"/>
            <a:ext cx="5308600" cy="1516062"/>
          </a:xfrm>
        </p:spPr>
        <p:txBody>
          <a:bodyPr/>
          <a:lstStyle/>
          <a:p>
            <a:r>
              <a:rPr lang="en-US" altLang="en-US" sz="6000" smtClean="0">
                <a:ln>
                  <a:noFill/>
                </a:ln>
              </a:rPr>
              <a:t>Bullying of LGBTQ Youth</a:t>
            </a:r>
          </a:p>
        </p:txBody>
      </p:sp>
      <p:sp>
        <p:nvSpPr>
          <p:cNvPr id="16387" name="Subtitle 2"/>
          <p:cNvSpPr>
            <a:spLocks noGrp="1"/>
          </p:cNvSpPr>
          <p:nvPr>
            <p:ph type="subTitle" idx="1"/>
          </p:nvPr>
        </p:nvSpPr>
        <p:spPr>
          <a:xfrm>
            <a:off x="1681163" y="3925888"/>
            <a:ext cx="5710237" cy="1103312"/>
          </a:xfrm>
        </p:spPr>
        <p:txBody>
          <a:bodyPr/>
          <a:lstStyle/>
          <a:p>
            <a:r>
              <a:rPr lang="en-US" altLang="en-US" smtClean="0"/>
              <a:t>Dr. Laura M. Crothers and Dr. Jered B. Kolbert, Duquesne University</a:t>
            </a:r>
          </a:p>
        </p:txBody>
      </p:sp>
    </p:spTree>
    <p:extLst>
      <p:ext uri="{BB962C8B-B14F-4D97-AF65-F5344CB8AC3E}">
        <p14:creationId xmlns:p14="http://schemas.microsoft.com/office/powerpoint/2010/main" val="1951221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85000"/>
                    <a:lumOff val="15000"/>
                  </a:schemeClr>
                </a:solidFill>
              </a:rPr>
              <a:t>Conclusion #2 – Relational Aggression is the Most Frequent Type of Bullying of LGBTQ Youth</a:t>
            </a:r>
            <a:endParaRPr lang="en-US" dirty="0">
              <a:solidFill>
                <a:schemeClr val="tx1">
                  <a:lumMod val="85000"/>
                  <a:lumOff val="15000"/>
                </a:schemeClr>
              </a:solidFill>
            </a:endParaRPr>
          </a:p>
        </p:txBody>
      </p:sp>
      <p:sp>
        <p:nvSpPr>
          <p:cNvPr id="3" name="Content Placeholder 2"/>
          <p:cNvSpPr>
            <a:spLocks noGrp="1"/>
          </p:cNvSpPr>
          <p:nvPr>
            <p:ph idx="1"/>
          </p:nvPr>
        </p:nvSpPr>
        <p:spPr>
          <a:xfrm>
            <a:off x="762000" y="2490788"/>
            <a:ext cx="7620000" cy="3681412"/>
          </a:xfrm>
        </p:spPr>
        <p:txBody>
          <a:bodyPr rtlCol="0">
            <a:normAutofit fontScale="70000" lnSpcReduction="20000"/>
          </a:bodyPr>
          <a:lstStyle/>
          <a:p>
            <a:pPr fontAlgn="auto">
              <a:buFont typeface="Arial"/>
              <a:buChar char="•"/>
              <a:defRPr/>
            </a:pPr>
            <a:r>
              <a:rPr lang="en-US" dirty="0" smtClean="0">
                <a:solidFill>
                  <a:schemeClr val="tx1">
                    <a:lumMod val="85000"/>
                    <a:lumOff val="15000"/>
                  </a:schemeClr>
                </a:solidFill>
              </a:rPr>
              <a:t>Relational </a:t>
            </a:r>
            <a:r>
              <a:rPr lang="en-US" dirty="0">
                <a:solidFill>
                  <a:schemeClr val="tx1">
                    <a:lumMod val="85000"/>
                    <a:lumOff val="15000"/>
                  </a:schemeClr>
                </a:solidFill>
              </a:rPr>
              <a:t>aggression is an overarching term that includes both social aggression and relational aggression.  </a:t>
            </a:r>
            <a:endParaRPr lang="en-US" dirty="0" smtClean="0">
              <a:solidFill>
                <a:schemeClr val="tx1">
                  <a:lumMod val="85000"/>
                  <a:lumOff val="15000"/>
                </a:schemeClr>
              </a:solidFill>
            </a:endParaRPr>
          </a:p>
          <a:p>
            <a:pPr lvl="1" fontAlgn="auto">
              <a:buFont typeface="Arial"/>
              <a:buChar char="•"/>
              <a:defRPr/>
            </a:pPr>
            <a:r>
              <a:rPr lang="en-US" dirty="0" smtClean="0">
                <a:solidFill>
                  <a:schemeClr val="tx1">
                    <a:lumMod val="85000"/>
                    <a:lumOff val="15000"/>
                  </a:schemeClr>
                </a:solidFill>
              </a:rPr>
              <a:t>Social </a:t>
            </a:r>
            <a:r>
              <a:rPr lang="en-US" dirty="0">
                <a:solidFill>
                  <a:schemeClr val="tx1">
                    <a:lumMod val="85000"/>
                    <a:lumOff val="15000"/>
                  </a:schemeClr>
                </a:solidFill>
              </a:rPr>
              <a:t>aggression occurs when the aggressor attempts to affect the victim’s social standing by involving other people in the victim’s peer group (Richardson &amp; Green, 2006). </a:t>
            </a:r>
            <a:endParaRPr lang="en-US" dirty="0" smtClean="0">
              <a:solidFill>
                <a:schemeClr val="tx1">
                  <a:lumMod val="85000"/>
                  <a:lumOff val="15000"/>
                </a:schemeClr>
              </a:solidFill>
            </a:endParaRPr>
          </a:p>
          <a:p>
            <a:pPr lvl="1" fontAlgn="auto">
              <a:buFont typeface="Arial"/>
              <a:buChar char="•"/>
              <a:defRPr/>
            </a:pPr>
            <a:r>
              <a:rPr lang="en-US" dirty="0" smtClean="0">
                <a:solidFill>
                  <a:schemeClr val="tx1">
                    <a:lumMod val="85000"/>
                    <a:lumOff val="15000"/>
                  </a:schemeClr>
                </a:solidFill>
              </a:rPr>
              <a:t>The </a:t>
            </a:r>
            <a:r>
              <a:rPr lang="en-US" dirty="0">
                <a:solidFill>
                  <a:schemeClr val="tx1">
                    <a:lumMod val="85000"/>
                    <a:lumOff val="15000"/>
                  </a:schemeClr>
                </a:solidFill>
              </a:rPr>
              <a:t>perpetrators’ intention is to hurt the target’s social status while maintaining the perpetrators’ self-esteem and control over their own social standing (Archer &amp; Coyne, 2005; Crothers, Schreiber, Field, &amp; Kolbert, 2009; Underwood, </a:t>
            </a:r>
            <a:r>
              <a:rPr lang="en-US" dirty="0" smtClean="0">
                <a:solidFill>
                  <a:schemeClr val="tx1">
                    <a:lumMod val="85000"/>
                    <a:lumOff val="15000"/>
                  </a:schemeClr>
                </a:solidFill>
              </a:rPr>
              <a:t>2003)</a:t>
            </a:r>
          </a:p>
          <a:p>
            <a:pPr lvl="1" fontAlgn="auto">
              <a:buFont typeface="Arial"/>
              <a:buChar char="•"/>
              <a:defRPr/>
            </a:pPr>
            <a:r>
              <a:rPr lang="en-US" dirty="0" smtClean="0">
                <a:solidFill>
                  <a:schemeClr val="tx1">
                    <a:lumMod val="85000"/>
                    <a:lumOff val="15000"/>
                  </a:schemeClr>
                </a:solidFill>
              </a:rPr>
              <a:t>In relational </a:t>
            </a:r>
            <a:r>
              <a:rPr lang="en-US" dirty="0">
                <a:solidFill>
                  <a:schemeClr val="tx1">
                    <a:lumMod val="85000"/>
                    <a:lumOff val="15000"/>
                  </a:schemeClr>
                </a:solidFill>
              </a:rPr>
              <a:t>aggression, the aggressor uses her own relationship with the victim as the method for gaining compliance (Archer &amp; Coyne, 2005). </a:t>
            </a:r>
            <a:endParaRPr lang="en-US" dirty="0" smtClean="0">
              <a:solidFill>
                <a:schemeClr val="tx1">
                  <a:lumMod val="85000"/>
                  <a:lumOff val="15000"/>
                </a:schemeClr>
              </a:solidFill>
            </a:endParaRPr>
          </a:p>
          <a:p>
            <a:pPr lvl="1" fontAlgn="auto">
              <a:buFont typeface="Arial"/>
              <a:buChar char="•"/>
              <a:defRPr/>
            </a:pPr>
            <a:r>
              <a:rPr lang="en-US" dirty="0" smtClean="0">
                <a:solidFill>
                  <a:schemeClr val="tx1">
                    <a:lumMod val="85000"/>
                    <a:lumOff val="15000"/>
                  </a:schemeClr>
                </a:solidFill>
              </a:rPr>
              <a:t>Aggressors </a:t>
            </a:r>
            <a:r>
              <a:rPr lang="en-US" dirty="0">
                <a:solidFill>
                  <a:schemeClr val="tx1">
                    <a:lumMod val="85000"/>
                    <a:lumOff val="15000"/>
                  </a:schemeClr>
                </a:solidFill>
              </a:rPr>
              <a:t>use relational aggression as a way to gain control, upset social ties or companionships, or pursue specific objectives of manipulating relationships (Archer &amp; Coyne, 2005; Crothers et al., 2009).  </a:t>
            </a:r>
            <a:endParaRPr lang="en-US" dirty="0" smtClean="0">
              <a:solidFill>
                <a:schemeClr val="tx1">
                  <a:lumMod val="85000"/>
                  <a:lumOff val="15000"/>
                </a:schemeClr>
              </a:solidFill>
            </a:endParaRPr>
          </a:p>
          <a:p>
            <a:pPr lvl="1" fontAlgn="auto">
              <a:buFont typeface="Arial"/>
              <a:buChar char="•"/>
              <a:defRPr/>
            </a:pPr>
            <a:r>
              <a:rPr lang="en-US" dirty="0" smtClean="0">
                <a:solidFill>
                  <a:schemeClr val="tx1">
                    <a:lumMod val="85000"/>
                    <a:lumOff val="15000"/>
                  </a:schemeClr>
                </a:solidFill>
              </a:rPr>
              <a:t>Relational </a:t>
            </a:r>
            <a:r>
              <a:rPr lang="en-US" dirty="0">
                <a:solidFill>
                  <a:schemeClr val="tx1">
                    <a:lumMod val="85000"/>
                    <a:lumOff val="15000"/>
                  </a:schemeClr>
                </a:solidFill>
              </a:rPr>
              <a:t>aggression does not have to be completed covertly and face to face statements such as “we will not be friends anymore unless…” are common for relationally aggressive individuals (Coyne, Archer, &amp; Eslea, 2006).  </a:t>
            </a:r>
          </a:p>
          <a:p>
            <a:pPr fontAlgn="auto">
              <a:buFont typeface="Arial"/>
              <a:buChar char="•"/>
              <a:defRPr/>
            </a:pPr>
            <a:endParaRPr lang="en-US" dirty="0">
              <a:solidFill>
                <a:schemeClr val="tx1">
                  <a:lumMod val="85000"/>
                  <a:lumOff val="1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85000"/>
                    <a:lumOff val="15000"/>
                  </a:schemeClr>
                </a:solidFill>
              </a:rPr>
              <a:t>Conclusion #3 - Frequent Use of Queer Slurs</a:t>
            </a:r>
            <a:endParaRPr lang="en-US" dirty="0">
              <a:solidFill>
                <a:schemeClr val="tx1">
                  <a:lumMod val="85000"/>
                  <a:lumOff val="15000"/>
                </a:schemeClr>
              </a:solidFill>
            </a:endParaRPr>
          </a:p>
        </p:txBody>
      </p:sp>
      <p:sp>
        <p:nvSpPr>
          <p:cNvPr id="3" name="Content Placeholder 2"/>
          <p:cNvSpPr>
            <a:spLocks noGrp="1"/>
          </p:cNvSpPr>
          <p:nvPr>
            <p:ph idx="1"/>
          </p:nvPr>
        </p:nvSpPr>
        <p:spPr/>
        <p:txBody>
          <a:bodyPr rtlCol="0">
            <a:normAutofit fontScale="85000" lnSpcReduction="20000"/>
          </a:bodyPr>
          <a:lstStyle/>
          <a:p>
            <a:pPr fontAlgn="auto">
              <a:buFont typeface="Arial"/>
              <a:buChar char="•"/>
              <a:defRPr/>
            </a:pPr>
            <a:r>
              <a:rPr lang="en-US" dirty="0" smtClean="0">
                <a:solidFill>
                  <a:schemeClr val="tx1">
                    <a:lumMod val="85000"/>
                    <a:lumOff val="15000"/>
                  </a:schemeClr>
                </a:solidFill>
              </a:rPr>
              <a:t>At least </a:t>
            </a:r>
            <a:r>
              <a:rPr lang="en-US" dirty="0">
                <a:solidFill>
                  <a:schemeClr val="tx1">
                    <a:lumMod val="85000"/>
                    <a:lumOff val="15000"/>
                  </a:schemeClr>
                </a:solidFill>
              </a:rPr>
              <a:t>approximately half or more of the student, teacher, and parent respondents reported hearing or being made aware of queer slurs used by school personnel in a derogatory manner.  </a:t>
            </a:r>
            <a:endParaRPr lang="en-US" dirty="0" smtClean="0">
              <a:solidFill>
                <a:schemeClr val="tx1">
                  <a:lumMod val="85000"/>
                  <a:lumOff val="15000"/>
                </a:schemeClr>
              </a:solidFill>
            </a:endParaRPr>
          </a:p>
          <a:p>
            <a:pPr fontAlgn="auto">
              <a:buFont typeface="Arial"/>
              <a:buChar char="•"/>
              <a:defRPr/>
            </a:pPr>
            <a:r>
              <a:rPr lang="en-US" dirty="0" smtClean="0">
                <a:solidFill>
                  <a:schemeClr val="tx1">
                    <a:lumMod val="85000"/>
                    <a:lumOff val="15000"/>
                  </a:schemeClr>
                </a:solidFill>
              </a:rPr>
              <a:t>This </a:t>
            </a:r>
            <a:r>
              <a:rPr lang="en-US" dirty="0">
                <a:solidFill>
                  <a:schemeClr val="tx1">
                    <a:lumMod val="85000"/>
                    <a:lumOff val="15000"/>
                  </a:schemeClr>
                </a:solidFill>
              </a:rPr>
              <a:t>must be considered a serious area of need that requires immediate intervention in creating a safe place that schools should be for LGBTQ youth.  </a:t>
            </a:r>
            <a:endParaRPr lang="en-US" dirty="0" smtClean="0">
              <a:solidFill>
                <a:schemeClr val="tx1">
                  <a:lumMod val="85000"/>
                  <a:lumOff val="15000"/>
                </a:schemeClr>
              </a:solidFill>
            </a:endParaRPr>
          </a:p>
          <a:p>
            <a:pPr fontAlgn="auto">
              <a:buFont typeface="Arial"/>
              <a:buChar char="•"/>
              <a:defRPr/>
            </a:pPr>
            <a:r>
              <a:rPr lang="en-US" dirty="0" smtClean="0">
                <a:solidFill>
                  <a:schemeClr val="tx1">
                    <a:lumMod val="85000"/>
                    <a:lumOff val="15000"/>
                  </a:schemeClr>
                </a:solidFill>
              </a:rPr>
              <a:t>There </a:t>
            </a:r>
            <a:r>
              <a:rPr lang="en-US" dirty="0">
                <a:solidFill>
                  <a:schemeClr val="tx1">
                    <a:lumMod val="85000"/>
                    <a:lumOff val="15000"/>
                  </a:schemeClr>
                </a:solidFill>
              </a:rPr>
              <a:t>can be no tolerance for the degradation of another human being in our school systems, and schools need to identify the types of verbal utterances that would be contributory to the development of those feelings of abasement by these students.</a:t>
            </a:r>
          </a:p>
          <a:p>
            <a:pPr fontAlgn="auto">
              <a:buFont typeface="Arial"/>
              <a:buChar char="•"/>
              <a:defRPr/>
            </a:pPr>
            <a:endParaRPr lang="en-US" dirty="0">
              <a:solidFill>
                <a:schemeClr val="tx1">
                  <a:lumMod val="85000"/>
                  <a:lumOff val="1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85000"/>
                    <a:lumOff val="15000"/>
                  </a:schemeClr>
                </a:solidFill>
              </a:rPr>
              <a:t>Conclusion #4 – Perceptions of School Support for LGBTQ Students</a:t>
            </a:r>
            <a:endParaRPr lang="en-US" dirty="0">
              <a:solidFill>
                <a:schemeClr val="tx1">
                  <a:lumMod val="85000"/>
                  <a:lumOff val="15000"/>
                </a:schemeClr>
              </a:solidFill>
            </a:endParaRPr>
          </a:p>
        </p:txBody>
      </p:sp>
      <p:sp>
        <p:nvSpPr>
          <p:cNvPr id="3" name="Content Placeholder 2"/>
          <p:cNvSpPr>
            <a:spLocks noGrp="1"/>
          </p:cNvSpPr>
          <p:nvPr>
            <p:ph idx="1"/>
          </p:nvPr>
        </p:nvSpPr>
        <p:spPr/>
        <p:txBody>
          <a:bodyPr rtlCol="0">
            <a:normAutofit fontScale="70000" lnSpcReduction="20000"/>
          </a:bodyPr>
          <a:lstStyle/>
          <a:p>
            <a:pPr fontAlgn="auto">
              <a:buFont typeface="Arial"/>
              <a:buChar char="•"/>
              <a:defRPr/>
            </a:pPr>
            <a:r>
              <a:rPr lang="en-US" dirty="0" smtClean="0">
                <a:solidFill>
                  <a:schemeClr val="tx1">
                    <a:lumMod val="85000"/>
                    <a:lumOff val="15000"/>
                  </a:schemeClr>
                </a:solidFill>
              </a:rPr>
              <a:t>Teachers </a:t>
            </a:r>
            <a:r>
              <a:rPr lang="en-US" dirty="0">
                <a:solidFill>
                  <a:schemeClr val="tx1">
                    <a:lumMod val="85000"/>
                    <a:lumOff val="15000"/>
                  </a:schemeClr>
                </a:solidFill>
              </a:rPr>
              <a:t>perceived their schools to be generally supportive of LGBTQ students, whereas a sizeable minority of LGBTQ students and their allies claimed that teachers “rarely” or “never” supported LGBTQ victims of bullying, few LGBTQ students perceived their school to be effectively addressing bullying of LGBTQ students, and most LGBTQ students believed their peers to be more supportive than teachers.  </a:t>
            </a:r>
            <a:endParaRPr lang="en-US" dirty="0" smtClean="0">
              <a:solidFill>
                <a:schemeClr val="tx1">
                  <a:lumMod val="85000"/>
                  <a:lumOff val="15000"/>
                </a:schemeClr>
              </a:solidFill>
            </a:endParaRPr>
          </a:p>
          <a:p>
            <a:pPr fontAlgn="auto">
              <a:buFont typeface="Arial"/>
              <a:buChar char="•"/>
              <a:defRPr/>
            </a:pPr>
            <a:r>
              <a:rPr lang="en-US" dirty="0" smtClean="0">
                <a:solidFill>
                  <a:schemeClr val="tx1">
                    <a:lumMod val="85000"/>
                    <a:lumOff val="15000"/>
                  </a:schemeClr>
                </a:solidFill>
              </a:rPr>
              <a:t>This </a:t>
            </a:r>
            <a:r>
              <a:rPr lang="en-US" dirty="0">
                <a:solidFill>
                  <a:schemeClr val="tx1">
                    <a:lumMod val="85000"/>
                    <a:lumOff val="15000"/>
                  </a:schemeClr>
                </a:solidFill>
              </a:rPr>
              <a:t>finding is consistent with that of Crothers and Kolbert (2004) in which teachers were found to be more likely than middle school students to perceive educational personnel as supportive of victims. </a:t>
            </a:r>
            <a:endParaRPr lang="en-US" dirty="0" smtClean="0">
              <a:solidFill>
                <a:schemeClr val="tx1">
                  <a:lumMod val="85000"/>
                  <a:lumOff val="15000"/>
                </a:schemeClr>
              </a:solidFill>
            </a:endParaRPr>
          </a:p>
          <a:p>
            <a:pPr fontAlgn="auto">
              <a:buFont typeface="Arial"/>
              <a:buChar char="•"/>
              <a:defRPr/>
            </a:pPr>
            <a:r>
              <a:rPr lang="en-US" dirty="0" smtClean="0">
                <a:solidFill>
                  <a:schemeClr val="tx1">
                    <a:lumMod val="85000"/>
                    <a:lumOff val="15000"/>
                  </a:schemeClr>
                </a:solidFill>
              </a:rPr>
              <a:t>One </a:t>
            </a:r>
            <a:r>
              <a:rPr lang="en-US" dirty="0">
                <a:solidFill>
                  <a:schemeClr val="tx1">
                    <a:lumMod val="85000"/>
                    <a:lumOff val="15000"/>
                  </a:schemeClr>
                </a:solidFill>
              </a:rPr>
              <a:t>implication is that teachers need to have a clearer perception of LGBTQ students perceptions’ of the lack of school support, and that teachers should be more vocal and active in indicating their support of LGBTQ students.  </a:t>
            </a:r>
          </a:p>
          <a:p>
            <a:pPr fontAlgn="auto">
              <a:buFont typeface="Arial"/>
              <a:buChar char="•"/>
              <a:defRPr/>
            </a:pPr>
            <a:endParaRPr lang="en-US" dirty="0">
              <a:solidFill>
                <a:schemeClr val="tx1">
                  <a:lumMod val="85000"/>
                  <a:lumOff val="1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ln>
                  <a:noFill/>
                </a:ln>
              </a:rPr>
              <a:t>Future Research</a:t>
            </a:r>
          </a:p>
        </p:txBody>
      </p:sp>
      <p:sp>
        <p:nvSpPr>
          <p:cNvPr id="3" name="Content Placeholder 2"/>
          <p:cNvSpPr>
            <a:spLocks noGrp="1"/>
          </p:cNvSpPr>
          <p:nvPr>
            <p:ph idx="1"/>
          </p:nvPr>
        </p:nvSpPr>
        <p:spPr/>
        <p:txBody>
          <a:bodyPr rtlCol="0">
            <a:normAutofit/>
          </a:bodyPr>
          <a:lstStyle/>
          <a:p>
            <a:pPr fontAlgn="auto">
              <a:buFont typeface="Arial"/>
              <a:buChar char="•"/>
              <a:defRPr/>
            </a:pPr>
            <a:r>
              <a:rPr lang="en-US" dirty="0" smtClean="0">
                <a:solidFill>
                  <a:schemeClr val="tx1">
                    <a:lumMod val="85000"/>
                    <a:lumOff val="15000"/>
                  </a:schemeClr>
                </a:solidFill>
              </a:rPr>
              <a:t>Better understanding needs to be achieved regarding the conditions that permit bullying of LGBTQ students to flourish</a:t>
            </a:r>
          </a:p>
          <a:p>
            <a:pPr marL="0" indent="0" fontAlgn="auto">
              <a:buFont typeface="Arial"/>
              <a:buNone/>
              <a:defRPr/>
            </a:pPr>
            <a:endParaRPr lang="en-US" dirty="0">
              <a:solidFill>
                <a:schemeClr val="tx1">
                  <a:lumMod val="85000"/>
                  <a:lumOff val="1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ln>
                  <a:noFill/>
                </a:ln>
              </a:rPr>
              <a:t>References</a:t>
            </a:r>
          </a:p>
        </p:txBody>
      </p:sp>
      <p:sp>
        <p:nvSpPr>
          <p:cNvPr id="3" name="Content Placeholder 2"/>
          <p:cNvSpPr>
            <a:spLocks noGrp="1"/>
          </p:cNvSpPr>
          <p:nvPr>
            <p:ph idx="1"/>
          </p:nvPr>
        </p:nvSpPr>
        <p:spPr/>
        <p:txBody>
          <a:bodyPr rtlCol="0">
            <a:normAutofit fontScale="77500" lnSpcReduction="20000"/>
          </a:bodyPr>
          <a:lstStyle/>
          <a:p>
            <a:pPr fontAlgn="auto">
              <a:buFont typeface="Arial"/>
              <a:buChar char="•"/>
              <a:defRPr/>
            </a:pPr>
            <a:r>
              <a:rPr lang="en-US" dirty="0">
                <a:solidFill>
                  <a:schemeClr val="tx1">
                    <a:lumMod val="85000"/>
                    <a:lumOff val="15000"/>
                  </a:schemeClr>
                </a:solidFill>
              </a:rPr>
              <a:t>Archer, J., &amp; Coyne, S. M. (2005). An integrated review of indirect, relational, and social aggression. </a:t>
            </a:r>
            <a:r>
              <a:rPr lang="en-US" i="1" dirty="0">
                <a:solidFill>
                  <a:schemeClr val="tx1">
                    <a:lumMod val="85000"/>
                    <a:lumOff val="15000"/>
                  </a:schemeClr>
                </a:solidFill>
              </a:rPr>
              <a:t>Personality and Social Psychology Review, 9</a:t>
            </a:r>
            <a:r>
              <a:rPr lang="en-US" dirty="0">
                <a:solidFill>
                  <a:schemeClr val="tx1">
                    <a:lumMod val="85000"/>
                    <a:lumOff val="15000"/>
                  </a:schemeClr>
                </a:solidFill>
              </a:rPr>
              <a:t>, 212-230</a:t>
            </a:r>
            <a:r>
              <a:rPr lang="en-US" dirty="0" smtClean="0">
                <a:solidFill>
                  <a:schemeClr val="tx1">
                    <a:lumMod val="85000"/>
                    <a:lumOff val="15000"/>
                  </a:schemeClr>
                </a:solidFill>
              </a:rPr>
              <a:t>.</a:t>
            </a:r>
          </a:p>
          <a:p>
            <a:pPr fontAlgn="auto">
              <a:buFont typeface="Arial"/>
              <a:buChar char="•"/>
              <a:defRPr/>
            </a:pPr>
            <a:r>
              <a:rPr lang="en-US" dirty="0" smtClean="0">
                <a:solidFill>
                  <a:schemeClr val="tx1">
                    <a:lumMod val="85000"/>
                    <a:lumOff val="15000"/>
                  </a:schemeClr>
                </a:solidFill>
              </a:rPr>
              <a:t>Browman</a:t>
            </a:r>
            <a:r>
              <a:rPr lang="en-US" dirty="0">
                <a:solidFill>
                  <a:schemeClr val="tx1">
                    <a:lumMod val="85000"/>
                    <a:lumOff val="15000"/>
                  </a:schemeClr>
                </a:solidFill>
              </a:rPr>
              <a:t>, D. H. (2001). Report says schools often ignore harassment of gay </a:t>
            </a:r>
            <a:r>
              <a:rPr lang="en-US" dirty="0" smtClean="0">
                <a:solidFill>
                  <a:schemeClr val="tx1">
                    <a:lumMod val="85000"/>
                    <a:lumOff val="15000"/>
                  </a:schemeClr>
                </a:solidFill>
              </a:rPr>
              <a:t>students. </a:t>
            </a:r>
            <a:r>
              <a:rPr lang="en-US" i="1" dirty="0" smtClean="0">
                <a:solidFill>
                  <a:schemeClr val="tx1">
                    <a:lumMod val="85000"/>
                    <a:lumOff val="15000"/>
                  </a:schemeClr>
                </a:solidFill>
              </a:rPr>
              <a:t>Education </a:t>
            </a:r>
            <a:r>
              <a:rPr lang="en-US" i="1" dirty="0">
                <a:solidFill>
                  <a:schemeClr val="tx1">
                    <a:lumMod val="85000"/>
                    <a:lumOff val="15000"/>
                  </a:schemeClr>
                </a:solidFill>
              </a:rPr>
              <a:t>Week, 20</a:t>
            </a:r>
            <a:r>
              <a:rPr lang="en-US" dirty="0">
                <a:solidFill>
                  <a:schemeClr val="tx1">
                    <a:lumMod val="85000"/>
                    <a:lumOff val="15000"/>
                  </a:schemeClr>
                </a:solidFill>
              </a:rPr>
              <a:t>, 5.</a:t>
            </a:r>
          </a:p>
          <a:p>
            <a:pPr fontAlgn="auto">
              <a:buFont typeface="Arial"/>
              <a:buChar char="•"/>
              <a:defRPr/>
            </a:pPr>
            <a:r>
              <a:rPr lang="en-US" dirty="0" smtClean="0">
                <a:solidFill>
                  <a:schemeClr val="tx1">
                    <a:lumMod val="85000"/>
                    <a:lumOff val="15000"/>
                  </a:schemeClr>
                </a:solidFill>
              </a:rPr>
              <a:t>Coyne</a:t>
            </a:r>
            <a:r>
              <a:rPr lang="en-US" dirty="0">
                <a:solidFill>
                  <a:schemeClr val="tx1">
                    <a:lumMod val="85000"/>
                    <a:lumOff val="15000"/>
                  </a:schemeClr>
                </a:solidFill>
              </a:rPr>
              <a:t>, S. M., Archer, J., &amp; Eslea, M. (2006). “We’re not friends anymore! Unless…”: The frequency and harmfulness of indirect, relational, and social aggression. </a:t>
            </a:r>
            <a:r>
              <a:rPr lang="en-US" i="1" dirty="0">
                <a:solidFill>
                  <a:schemeClr val="tx1">
                    <a:lumMod val="85000"/>
                    <a:lumOff val="15000"/>
                  </a:schemeClr>
                </a:solidFill>
              </a:rPr>
              <a:t>Aggressive Behavior, 32</a:t>
            </a:r>
            <a:r>
              <a:rPr lang="en-US" dirty="0">
                <a:solidFill>
                  <a:schemeClr val="tx1">
                    <a:lumMod val="85000"/>
                    <a:lumOff val="15000"/>
                  </a:schemeClr>
                </a:solidFill>
              </a:rPr>
              <a:t>, 294-307.</a:t>
            </a:r>
          </a:p>
          <a:p>
            <a:pPr fontAlgn="auto">
              <a:buFont typeface="Arial"/>
              <a:buChar char="•"/>
              <a:defRPr/>
            </a:pPr>
            <a:r>
              <a:rPr lang="en-US" dirty="0">
                <a:solidFill>
                  <a:schemeClr val="tx1">
                    <a:lumMod val="85000"/>
                    <a:lumOff val="15000"/>
                  </a:schemeClr>
                </a:solidFill>
              </a:rPr>
              <a:t>Crothers, L. M.,</a:t>
            </a:r>
            <a:r>
              <a:rPr lang="en-US" b="1" dirty="0">
                <a:solidFill>
                  <a:schemeClr val="tx1">
                    <a:lumMod val="85000"/>
                    <a:lumOff val="15000"/>
                  </a:schemeClr>
                </a:solidFill>
              </a:rPr>
              <a:t> </a:t>
            </a:r>
            <a:r>
              <a:rPr lang="en-US" dirty="0">
                <a:solidFill>
                  <a:schemeClr val="tx1">
                    <a:lumMod val="85000"/>
                    <a:lumOff val="15000"/>
                  </a:schemeClr>
                </a:solidFill>
              </a:rPr>
              <a:t>&amp; Kolbert, J. B. (2004). Comparing middle school teachers’ and </a:t>
            </a:r>
            <a:r>
              <a:rPr lang="en-US" dirty="0" smtClean="0">
                <a:solidFill>
                  <a:schemeClr val="tx1">
                    <a:lumMod val="85000"/>
                    <a:lumOff val="15000"/>
                  </a:schemeClr>
                </a:solidFill>
              </a:rPr>
              <a:t>students</a:t>
            </a:r>
            <a:r>
              <a:rPr lang="en-US" dirty="0">
                <a:solidFill>
                  <a:schemeClr val="tx1">
                    <a:lumMod val="85000"/>
                    <a:lumOff val="15000"/>
                  </a:schemeClr>
                </a:solidFill>
              </a:rPr>
              <a:t>’ </a:t>
            </a:r>
            <a:r>
              <a:rPr lang="en-US" dirty="0" smtClean="0">
                <a:solidFill>
                  <a:schemeClr val="tx1">
                    <a:lumMod val="85000"/>
                    <a:lumOff val="15000"/>
                  </a:schemeClr>
                </a:solidFill>
              </a:rPr>
              <a:t>views </a:t>
            </a:r>
            <a:r>
              <a:rPr lang="en-US" dirty="0">
                <a:solidFill>
                  <a:schemeClr val="tx1">
                    <a:lumMod val="85000"/>
                    <a:lumOff val="15000"/>
                  </a:schemeClr>
                </a:solidFill>
              </a:rPr>
              <a:t>on bullying and anti-bullying interventions. </a:t>
            </a:r>
            <a:r>
              <a:rPr lang="en-US" i="1" dirty="0">
                <a:solidFill>
                  <a:schemeClr val="tx1">
                    <a:lumMod val="85000"/>
                    <a:lumOff val="15000"/>
                  </a:schemeClr>
                </a:solidFill>
              </a:rPr>
              <a:t>Journal of School Violence, 3</a:t>
            </a:r>
            <a:r>
              <a:rPr lang="en-US" dirty="0">
                <a:solidFill>
                  <a:schemeClr val="tx1">
                    <a:lumMod val="85000"/>
                    <a:lumOff val="15000"/>
                  </a:schemeClr>
                </a:solidFill>
              </a:rPr>
              <a:t>, 17-32</a:t>
            </a:r>
            <a:r>
              <a:rPr lang="en-US" b="1" dirty="0">
                <a:solidFill>
                  <a:schemeClr val="tx1">
                    <a:lumMod val="85000"/>
                    <a:lumOff val="15000"/>
                  </a:schemeClr>
                </a:solidFill>
              </a:rPr>
              <a:t>. </a:t>
            </a:r>
            <a:endParaRPr lang="en-US" dirty="0">
              <a:solidFill>
                <a:schemeClr val="tx1">
                  <a:lumMod val="85000"/>
                  <a:lumOff val="15000"/>
                </a:schemeClr>
              </a:solidFill>
            </a:endParaRPr>
          </a:p>
          <a:p>
            <a:pPr fontAlgn="auto">
              <a:buFont typeface="Arial"/>
              <a:buChar char="•"/>
              <a:defRPr/>
            </a:pPr>
            <a:endParaRPr lang="en-US" dirty="0">
              <a:solidFill>
                <a:schemeClr val="tx1">
                  <a:lumMod val="85000"/>
                  <a:lumOff val="15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ln>
                  <a:noFill/>
                </a:ln>
              </a:rPr>
              <a:t>References</a:t>
            </a:r>
          </a:p>
        </p:txBody>
      </p:sp>
      <p:sp>
        <p:nvSpPr>
          <p:cNvPr id="3" name="Content Placeholder 2"/>
          <p:cNvSpPr>
            <a:spLocks noGrp="1"/>
          </p:cNvSpPr>
          <p:nvPr>
            <p:ph idx="1"/>
          </p:nvPr>
        </p:nvSpPr>
        <p:spPr/>
        <p:txBody>
          <a:bodyPr rtlCol="0">
            <a:normAutofit fontScale="92500" lnSpcReduction="10000"/>
          </a:bodyPr>
          <a:lstStyle/>
          <a:p>
            <a:pPr fontAlgn="auto">
              <a:buFont typeface="Arial"/>
              <a:buChar char="•"/>
              <a:defRPr/>
            </a:pPr>
            <a:r>
              <a:rPr lang="en-US" dirty="0">
                <a:solidFill>
                  <a:schemeClr val="tx1">
                    <a:lumMod val="85000"/>
                    <a:lumOff val="15000"/>
                  </a:schemeClr>
                </a:solidFill>
              </a:rPr>
              <a:t>Crothers, L. M., Schreiber, J. B., Field, J. E., &amp; Kolbert, J. B. (2009). Development and </a:t>
            </a:r>
            <a:r>
              <a:rPr lang="en-US" dirty="0" smtClean="0">
                <a:solidFill>
                  <a:schemeClr val="tx1">
                    <a:lumMod val="85000"/>
                    <a:lumOff val="15000"/>
                  </a:schemeClr>
                </a:solidFill>
              </a:rPr>
              <a:t>measurement </a:t>
            </a:r>
            <a:r>
              <a:rPr lang="en-US" dirty="0">
                <a:solidFill>
                  <a:schemeClr val="tx1">
                    <a:lumMod val="85000"/>
                    <a:lumOff val="15000"/>
                  </a:schemeClr>
                </a:solidFill>
              </a:rPr>
              <a:t>through confirmatory factor analysis of the Young Adult Social Behavior Scale (YASB): An assessment of relational aggression in adolescence and young adulthood. </a:t>
            </a:r>
            <a:r>
              <a:rPr lang="en-US" i="1" dirty="0">
                <a:solidFill>
                  <a:schemeClr val="tx1">
                    <a:lumMod val="85000"/>
                    <a:lumOff val="15000"/>
                  </a:schemeClr>
                </a:solidFill>
              </a:rPr>
              <a:t>Journal of Psychoeducational Assessment, 27, </a:t>
            </a:r>
            <a:r>
              <a:rPr lang="en-US" dirty="0">
                <a:solidFill>
                  <a:schemeClr val="tx1">
                    <a:lumMod val="85000"/>
                    <a:lumOff val="15000"/>
                  </a:schemeClr>
                </a:solidFill>
              </a:rPr>
              <a:t>17-28. </a:t>
            </a:r>
            <a:endParaRPr lang="en-US" dirty="0" smtClean="0">
              <a:solidFill>
                <a:schemeClr val="tx1">
                  <a:lumMod val="85000"/>
                  <a:lumOff val="15000"/>
                </a:schemeClr>
              </a:solidFill>
            </a:endParaRPr>
          </a:p>
          <a:p>
            <a:pPr fontAlgn="auto">
              <a:buFont typeface="Arial"/>
              <a:buChar char="•"/>
              <a:defRPr/>
            </a:pPr>
            <a:r>
              <a:rPr lang="en-US" dirty="0" smtClean="0">
                <a:solidFill>
                  <a:schemeClr val="tx1">
                    <a:lumMod val="85000"/>
                    <a:lumOff val="15000"/>
                  </a:schemeClr>
                </a:solidFill>
              </a:rPr>
              <a:t>Richardson</a:t>
            </a:r>
            <a:r>
              <a:rPr lang="en-US" dirty="0">
                <a:solidFill>
                  <a:schemeClr val="tx1">
                    <a:lumMod val="85000"/>
                    <a:lumOff val="15000"/>
                  </a:schemeClr>
                </a:solidFill>
              </a:rPr>
              <a:t>, D. S., &amp; Green, L. R. (2006). Direct and indirect aggression: Relationships as social </a:t>
            </a:r>
            <a:r>
              <a:rPr lang="en-US" dirty="0" smtClean="0">
                <a:solidFill>
                  <a:schemeClr val="tx1">
                    <a:lumMod val="85000"/>
                    <a:lumOff val="15000"/>
                  </a:schemeClr>
                </a:solidFill>
              </a:rPr>
              <a:t>context</a:t>
            </a:r>
            <a:r>
              <a:rPr lang="en-US" dirty="0">
                <a:solidFill>
                  <a:schemeClr val="tx1">
                    <a:lumMod val="85000"/>
                    <a:lumOff val="15000"/>
                  </a:schemeClr>
                </a:solidFill>
              </a:rPr>
              <a:t>. </a:t>
            </a:r>
            <a:r>
              <a:rPr lang="en-US" i="1" dirty="0">
                <a:solidFill>
                  <a:schemeClr val="tx1">
                    <a:lumMod val="85000"/>
                    <a:lumOff val="15000"/>
                  </a:schemeClr>
                </a:solidFill>
              </a:rPr>
              <a:t>Aggressive Behavior, 36,</a:t>
            </a:r>
            <a:r>
              <a:rPr lang="en-US" dirty="0">
                <a:solidFill>
                  <a:schemeClr val="tx1">
                    <a:lumMod val="85000"/>
                    <a:lumOff val="15000"/>
                  </a:schemeClr>
                </a:solidFill>
              </a:rPr>
              <a:t> 2492-2508. doi:10.1111/j.0021-9029.2006.00114.x</a:t>
            </a:r>
          </a:p>
          <a:p>
            <a:pPr fontAlgn="auto">
              <a:buFont typeface="Arial"/>
              <a:buChar char="•"/>
              <a:defRPr/>
            </a:pPr>
            <a:endParaRPr lang="en-US" dirty="0">
              <a:solidFill>
                <a:schemeClr val="tx1">
                  <a:lumMod val="85000"/>
                  <a:lumOff val="15000"/>
                </a:schemeClr>
              </a:solidFill>
            </a:endParaRPr>
          </a:p>
          <a:p>
            <a:pPr fontAlgn="auto">
              <a:buFont typeface="Arial"/>
              <a:buChar char="•"/>
              <a:defRPr/>
            </a:pPr>
            <a:endParaRPr lang="en-US" dirty="0">
              <a:solidFill>
                <a:schemeClr val="tx1">
                  <a:lumMod val="85000"/>
                  <a:lumOff val="1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Journal of School and Cognitive Psychology </a:t>
            </a:r>
            <a:r>
              <a:rPr lang="en-US" dirty="0" smtClean="0"/>
              <a:t>Related Journals</a:t>
            </a:r>
            <a:endParaRPr lang="en-US" dirty="0"/>
          </a:p>
        </p:txBody>
      </p:sp>
      <p:sp>
        <p:nvSpPr>
          <p:cNvPr id="3" name="Content Placeholder 2"/>
          <p:cNvSpPr>
            <a:spLocks noGrp="1"/>
          </p:cNvSpPr>
          <p:nvPr>
            <p:ph idx="1"/>
          </p:nvPr>
        </p:nvSpPr>
        <p:spPr/>
        <p:txBody>
          <a:bodyPr/>
          <a:lstStyle/>
          <a:p>
            <a:r>
              <a:rPr lang="en-US" dirty="0"/>
              <a:t>Journal of Psychological Abnormalities in Children</a:t>
            </a:r>
          </a:p>
          <a:p>
            <a:r>
              <a:rPr lang="en-US" dirty="0" smtClean="0"/>
              <a:t>Journal </a:t>
            </a:r>
            <a:r>
              <a:rPr lang="en-US" dirty="0"/>
              <a:t>of Psychology &amp; Psychotherapy</a:t>
            </a:r>
          </a:p>
        </p:txBody>
      </p:sp>
    </p:spTree>
    <p:extLst>
      <p:ext uri="{BB962C8B-B14F-4D97-AF65-F5344CB8AC3E}">
        <p14:creationId xmlns:p14="http://schemas.microsoft.com/office/powerpoint/2010/main" val="1525250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752600"/>
            <a:ext cx="6400800" cy="1077218"/>
          </a:xfrm>
          <a:prstGeom prst="rect">
            <a:avLst/>
          </a:prstGeom>
          <a:noFill/>
        </p:spPr>
        <p:txBody>
          <a:bodyPr wrap="square" rtlCol="0">
            <a:spAutoFit/>
          </a:bodyPr>
          <a:lstStyle/>
          <a:p>
            <a:r>
              <a:rPr lang="en-IN" sz="3200" dirty="0" smtClean="0">
                <a:cs typeface="Times New Roman" panose="02020603050405020304" pitchFamily="18" charset="0"/>
              </a:rPr>
              <a:t>For upcoming conferences visit </a:t>
            </a:r>
            <a:r>
              <a:rPr lang="en-IN" sz="3200" u="sng" dirty="0">
                <a:cs typeface="Times New Roman" panose="02020603050405020304" pitchFamily="18" charset="0"/>
                <a:hlinkClick r:id="rId2" tooltip="Click to see the conferences OMICS International conducts every year"/>
              </a:rPr>
              <a:t>www.conferenceseries.com</a:t>
            </a:r>
            <a:endParaRPr lang="en-IN" sz="3200" dirty="0">
              <a:cs typeface="Times New Roman" panose="02020603050405020304" pitchFamily="18" charset="0"/>
            </a:endParaRPr>
          </a:p>
        </p:txBody>
      </p:sp>
    </p:spTree>
    <p:extLst>
      <p:ext uri="{BB962C8B-B14F-4D97-AF65-F5344CB8AC3E}">
        <p14:creationId xmlns:p14="http://schemas.microsoft.com/office/powerpoint/2010/main" val="580854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3920967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ln>
                  <a:noFill/>
                </a:ln>
              </a:rPr>
              <a:t>Introduction</a:t>
            </a:r>
          </a:p>
        </p:txBody>
      </p:sp>
      <p:sp>
        <p:nvSpPr>
          <p:cNvPr id="18435" name="Content Placeholder 2"/>
          <p:cNvSpPr>
            <a:spLocks noGrp="1"/>
          </p:cNvSpPr>
          <p:nvPr>
            <p:ph idx="1"/>
          </p:nvPr>
        </p:nvSpPr>
        <p:spPr/>
        <p:txBody>
          <a:bodyPr/>
          <a:lstStyle/>
          <a:p>
            <a:r>
              <a:rPr lang="en-US" smtClean="0"/>
              <a:t>This is one of the recent investigations that I have been working on with my colleagues and a team of school psychology and school counseling Ph.D. students</a:t>
            </a:r>
          </a:p>
          <a:p>
            <a:r>
              <a:rPr lang="en-US" smtClean="0"/>
              <a:t>This represents a multi-year effort to study and understand bullying of LGBTQ youth in the region of southwestern Pennsylvania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ln>
                  <a:noFill/>
                </a:ln>
              </a:rPr>
              <a:t>LGBTQ Kids Being Bullied</a:t>
            </a:r>
          </a:p>
        </p:txBody>
      </p:sp>
      <p:sp>
        <p:nvSpPr>
          <p:cNvPr id="19459" name="Content Placeholder 2"/>
          <p:cNvSpPr>
            <a:spLocks noGrp="1"/>
          </p:cNvSpPr>
          <p:nvPr>
            <p:ph idx="1"/>
          </p:nvPr>
        </p:nvSpPr>
        <p:spPr/>
        <p:txBody>
          <a:bodyPr/>
          <a:lstStyle/>
          <a:p>
            <a:r>
              <a:rPr lang="en-US" altLang="en-US" smtClean="0"/>
              <a:t>Among those at greatest risk for being bullied by peers are youth whose non-gender-conformity or sexual orientation places them in the minority, which includes those who identify as lesbian, gay, bisexual, or transgender, (LGBT) and perhaps those questioning their sexual orientation as well, a group of adolescents who represent about 5% of American high school students (GLSEN, 2006)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38200" y="990600"/>
            <a:ext cx="7104063" cy="846138"/>
          </a:xfrm>
        </p:spPr>
        <p:txBody>
          <a:bodyPr/>
          <a:lstStyle/>
          <a:p>
            <a:r>
              <a:rPr lang="en-US" altLang="en-US" smtClean="0">
                <a:ln>
                  <a:noFill/>
                </a:ln>
              </a:rPr>
              <a:t>2 Million Children</a:t>
            </a:r>
          </a:p>
        </p:txBody>
      </p:sp>
      <p:sp>
        <p:nvSpPr>
          <p:cNvPr id="3" name="Content Placeholder 2"/>
          <p:cNvSpPr>
            <a:spLocks noGrp="1"/>
          </p:cNvSpPr>
          <p:nvPr>
            <p:ph idx="1"/>
          </p:nvPr>
        </p:nvSpPr>
        <p:spPr>
          <a:xfrm>
            <a:off x="1158875" y="2438400"/>
            <a:ext cx="7223125" cy="3657600"/>
          </a:xfrm>
        </p:spPr>
        <p:txBody>
          <a:bodyPr rtlCol="0">
            <a:normAutofit fontScale="92500" lnSpcReduction="10000"/>
          </a:bodyPr>
          <a:lstStyle/>
          <a:p>
            <a:pPr marL="274320" indent="-274320" fontAlgn="auto">
              <a:spcAft>
                <a:spcPts val="0"/>
              </a:spcAft>
              <a:buFont typeface="Arial"/>
              <a:buChar char="•"/>
              <a:defRPr/>
            </a:pPr>
            <a:r>
              <a:rPr lang="en-US" dirty="0">
                <a:solidFill>
                  <a:schemeClr val="tx1">
                    <a:lumMod val="85000"/>
                    <a:lumOff val="15000"/>
                  </a:schemeClr>
                </a:solidFill>
              </a:rPr>
              <a:t>As many as two million school-age children and </a:t>
            </a:r>
            <a:r>
              <a:rPr lang="en-US" dirty="0" smtClean="0">
                <a:solidFill>
                  <a:schemeClr val="tx1">
                    <a:lumMod val="85000"/>
                    <a:lumOff val="15000"/>
                  </a:schemeClr>
                </a:solidFill>
              </a:rPr>
              <a:t>adolescents </a:t>
            </a:r>
            <a:r>
              <a:rPr lang="en-US" dirty="0">
                <a:solidFill>
                  <a:schemeClr val="tx1">
                    <a:lumMod val="85000"/>
                    <a:lumOff val="15000"/>
                  </a:schemeClr>
                </a:solidFill>
              </a:rPr>
              <a:t>may be bullied related to their sexual orientation, including verbal and physical harassment, threats, and intimidation (Browman, 2001</a:t>
            </a:r>
            <a:r>
              <a:rPr lang="en-US" dirty="0" smtClean="0">
                <a:solidFill>
                  <a:schemeClr val="tx1">
                    <a:lumMod val="85000"/>
                    <a:lumOff val="15000"/>
                  </a:schemeClr>
                </a:solidFill>
              </a:rPr>
              <a:t>)</a:t>
            </a:r>
          </a:p>
          <a:p>
            <a:pPr marL="274320" indent="-274320" fontAlgn="auto">
              <a:spcAft>
                <a:spcPts val="0"/>
              </a:spcAft>
              <a:buFont typeface="Arial"/>
              <a:buChar char="•"/>
              <a:defRPr/>
            </a:pPr>
            <a:r>
              <a:rPr lang="en-US" dirty="0">
                <a:solidFill>
                  <a:schemeClr val="tx1">
                    <a:lumMod val="85000"/>
                    <a:lumOff val="15000"/>
                  </a:schemeClr>
                </a:solidFill>
              </a:rPr>
              <a:t>Such youngsters also tend to be subjected to derogatory comments, name-calling, and/or jokes pertaining to their actual or perceived sexual preference (Horowitz &amp; Loehnig, 2005</a:t>
            </a:r>
            <a:r>
              <a:rPr lang="en-US" dirty="0" smtClean="0">
                <a:solidFill>
                  <a:schemeClr val="tx1">
                    <a:lumMod val="85000"/>
                    <a:lumOff val="15000"/>
                  </a:schemeClr>
                </a:solidFill>
              </a:rPr>
              <a:t>)</a:t>
            </a:r>
          </a:p>
          <a:p>
            <a:pPr marL="274320" indent="-274320" fontAlgn="auto">
              <a:spcAft>
                <a:spcPts val="0"/>
              </a:spcAft>
              <a:buFont typeface="Arial"/>
              <a:buChar char="•"/>
              <a:defRPr/>
            </a:pPr>
            <a:r>
              <a:rPr lang="en-US" dirty="0">
                <a:solidFill>
                  <a:schemeClr val="tx1">
                    <a:lumMod val="85000"/>
                    <a:lumOff val="15000"/>
                  </a:schemeClr>
                </a:solidFill>
              </a:rPr>
              <a:t>In a study of 218 secondary school students and teachers in Pennsylvania, more than 80% of students reported that they heard various homophobic remarks at school (Grant, 2006</a:t>
            </a:r>
            <a:r>
              <a:rPr lang="en-US" dirty="0" smtClean="0">
                <a:solidFill>
                  <a:schemeClr val="tx1">
                    <a:lumMod val="85000"/>
                    <a:lumOff val="15000"/>
                  </a:schemeClr>
                </a:solidFill>
              </a:rPr>
              <a:t>)</a:t>
            </a:r>
            <a:endParaRPr lang="en-US" dirty="0">
              <a:solidFill>
                <a:schemeClr val="tx1">
                  <a:lumMod val="85000"/>
                  <a:lumOff val="1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ln>
                  <a:noFill/>
                </a:ln>
              </a:rPr>
              <a:t>Effects of Bullying</a:t>
            </a:r>
          </a:p>
        </p:txBody>
      </p:sp>
      <p:sp>
        <p:nvSpPr>
          <p:cNvPr id="9219" name="Content Placeholder 2"/>
          <p:cNvSpPr>
            <a:spLocks noGrp="1"/>
          </p:cNvSpPr>
          <p:nvPr>
            <p:ph idx="1"/>
          </p:nvPr>
        </p:nvSpPr>
        <p:spPr>
          <a:xfrm>
            <a:off x="838200" y="2362200"/>
            <a:ext cx="7467600" cy="2971800"/>
          </a:xfrm>
        </p:spPr>
        <p:txBody>
          <a:bodyPr rtlCol="0">
            <a:normAutofit fontScale="70000" lnSpcReduction="20000"/>
          </a:bodyPr>
          <a:lstStyle/>
          <a:p>
            <a:pPr fontAlgn="auto">
              <a:buFont typeface="Arial"/>
              <a:buChar char="•"/>
              <a:defRPr/>
            </a:pPr>
            <a:r>
              <a:rPr lang="en-US" altLang="en-US" dirty="0" smtClean="0">
                <a:solidFill>
                  <a:schemeClr val="tx1">
                    <a:lumMod val="85000"/>
                    <a:lumOff val="15000"/>
                  </a:schemeClr>
                </a:solidFill>
              </a:rPr>
              <a:t>Such treatment can have a variety of negative outcomes upon the development of sexual minority youth</a:t>
            </a:r>
          </a:p>
          <a:p>
            <a:pPr lvl="1" fontAlgn="auto">
              <a:buFont typeface="Arial"/>
              <a:buChar char="•"/>
              <a:defRPr/>
            </a:pPr>
            <a:r>
              <a:rPr lang="en-US" altLang="en-US" dirty="0" smtClean="0">
                <a:solidFill>
                  <a:schemeClr val="tx1">
                    <a:lumMod val="85000"/>
                    <a:lumOff val="15000"/>
                  </a:schemeClr>
                </a:solidFill>
              </a:rPr>
              <a:t>Low self-esteem</a:t>
            </a:r>
          </a:p>
          <a:p>
            <a:pPr lvl="1" fontAlgn="auto">
              <a:buFont typeface="Arial"/>
              <a:buChar char="•"/>
              <a:defRPr/>
            </a:pPr>
            <a:r>
              <a:rPr lang="en-US" altLang="en-US" dirty="0" smtClean="0">
                <a:solidFill>
                  <a:schemeClr val="tx1">
                    <a:lumMod val="85000"/>
                    <a:lumOff val="15000"/>
                  </a:schemeClr>
                </a:solidFill>
              </a:rPr>
              <a:t>Depression</a:t>
            </a:r>
          </a:p>
          <a:p>
            <a:pPr lvl="1" fontAlgn="auto">
              <a:buFont typeface="Arial"/>
              <a:buChar char="•"/>
              <a:defRPr/>
            </a:pPr>
            <a:r>
              <a:rPr lang="en-US" altLang="en-US" dirty="0" smtClean="0">
                <a:solidFill>
                  <a:schemeClr val="tx1">
                    <a:lumMod val="85000"/>
                    <a:lumOff val="15000"/>
                  </a:schemeClr>
                </a:solidFill>
              </a:rPr>
              <a:t>Suicidal ideation or completion</a:t>
            </a:r>
          </a:p>
          <a:p>
            <a:pPr lvl="1" fontAlgn="auto">
              <a:buFont typeface="Arial"/>
              <a:buChar char="•"/>
              <a:defRPr/>
            </a:pPr>
            <a:r>
              <a:rPr lang="en-US" altLang="en-US" dirty="0" smtClean="0">
                <a:solidFill>
                  <a:schemeClr val="tx1">
                    <a:lumMod val="85000"/>
                    <a:lumOff val="15000"/>
                  </a:schemeClr>
                </a:solidFill>
              </a:rPr>
              <a:t>Abuse of alcohol and other substances</a:t>
            </a:r>
          </a:p>
          <a:p>
            <a:pPr lvl="1" fontAlgn="auto">
              <a:buFont typeface="Arial"/>
              <a:buChar char="•"/>
              <a:defRPr/>
            </a:pPr>
            <a:r>
              <a:rPr lang="en-US" altLang="en-US" dirty="0" smtClean="0">
                <a:solidFill>
                  <a:schemeClr val="tx1">
                    <a:lumMod val="85000"/>
                    <a:lumOff val="15000"/>
                  </a:schemeClr>
                </a:solidFill>
              </a:rPr>
              <a:t>Sexual acting out</a:t>
            </a:r>
          </a:p>
          <a:p>
            <a:pPr lvl="1" fontAlgn="auto">
              <a:buFont typeface="Arial"/>
              <a:buChar char="•"/>
              <a:defRPr/>
            </a:pPr>
            <a:r>
              <a:rPr lang="en-US" altLang="en-US" dirty="0" smtClean="0">
                <a:solidFill>
                  <a:schemeClr val="tx1">
                    <a:lumMod val="85000"/>
                    <a:lumOff val="15000"/>
                  </a:schemeClr>
                </a:solidFill>
              </a:rPr>
              <a:t>Exposure to sexually transmitted diseases</a:t>
            </a:r>
          </a:p>
          <a:p>
            <a:pPr lvl="1" fontAlgn="auto">
              <a:buFont typeface="Arial"/>
              <a:buChar char="•"/>
              <a:defRPr/>
            </a:pPr>
            <a:r>
              <a:rPr lang="en-US" altLang="en-US" dirty="0" smtClean="0">
                <a:solidFill>
                  <a:schemeClr val="tx1">
                    <a:lumMod val="85000"/>
                    <a:lumOff val="15000"/>
                  </a:schemeClr>
                </a:solidFill>
              </a:rPr>
              <a:t>Subjection to violence at rates higher than their heterosexual counterparts (Callahan, 2001; National Association of School Psychologists [NASP], 2004)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ln>
                  <a:noFill/>
                </a:ln>
              </a:rPr>
              <a:t>Problem Under the Radar</a:t>
            </a:r>
          </a:p>
        </p:txBody>
      </p:sp>
      <p:sp>
        <p:nvSpPr>
          <p:cNvPr id="10243" name="Content Placeholder 2"/>
          <p:cNvSpPr>
            <a:spLocks noGrp="1"/>
          </p:cNvSpPr>
          <p:nvPr>
            <p:ph idx="1"/>
          </p:nvPr>
        </p:nvSpPr>
        <p:spPr>
          <a:xfrm>
            <a:off x="1176338" y="2514600"/>
            <a:ext cx="7281862" cy="2895600"/>
          </a:xfrm>
        </p:spPr>
        <p:txBody>
          <a:bodyPr rtlCol="0">
            <a:normAutofit fontScale="92500" lnSpcReduction="20000"/>
          </a:bodyPr>
          <a:lstStyle/>
          <a:p>
            <a:pPr fontAlgn="auto">
              <a:buFont typeface="Arial"/>
              <a:buChar char="•"/>
              <a:defRPr/>
            </a:pPr>
            <a:r>
              <a:rPr lang="en-US" altLang="en-US" sz="2800" dirty="0" smtClean="0">
                <a:solidFill>
                  <a:schemeClr val="tx1">
                    <a:lumMod val="85000"/>
                    <a:lumOff val="15000"/>
                  </a:schemeClr>
                </a:solidFill>
              </a:rPr>
              <a:t>Of particular concern to schools is that much victimization of students based on sexual orientation occurs at a low level, and as a result, often goes undetected by educators and other school-based professionals</a:t>
            </a:r>
          </a:p>
          <a:p>
            <a:pPr fontAlgn="auto">
              <a:buFont typeface="Arial"/>
              <a:buChar char="•"/>
              <a:defRPr/>
            </a:pPr>
            <a:r>
              <a:rPr lang="en-US" altLang="en-US" sz="2800" dirty="0" smtClean="0">
                <a:solidFill>
                  <a:schemeClr val="tx1">
                    <a:lumMod val="85000"/>
                    <a:lumOff val="15000"/>
                  </a:schemeClr>
                </a:solidFill>
              </a:rPr>
              <a:t>While LGBTQ students are frequently bullied and harassed by peers, many do not report the problem to school officials (Grant, 2006)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ln>
                  <a:noFill/>
                </a:ln>
              </a:rPr>
              <a:t>Why Don’t They Help?</a:t>
            </a:r>
          </a:p>
        </p:txBody>
      </p:sp>
      <p:sp>
        <p:nvSpPr>
          <p:cNvPr id="27651" name="Content Placeholder 2"/>
          <p:cNvSpPr>
            <a:spLocks noGrp="1"/>
          </p:cNvSpPr>
          <p:nvPr>
            <p:ph idx="1"/>
          </p:nvPr>
        </p:nvSpPr>
        <p:spPr>
          <a:xfrm>
            <a:off x="762000" y="2590800"/>
            <a:ext cx="7543800" cy="3505200"/>
          </a:xfrm>
        </p:spPr>
        <p:txBody>
          <a:bodyPr/>
          <a:lstStyle/>
          <a:p>
            <a:r>
              <a:rPr lang="en-US" altLang="en-US" smtClean="0"/>
              <a:t>When they are aware of the problem, educators may not address bullying behavior of sexually-diverse children and adolescents because of fear of discrimination, fear of job loss, their own prejudices, or failure to recognize bullying based on sexual orientation as a serious problem (Browman, 2001)</a:t>
            </a:r>
          </a:p>
          <a:p>
            <a:endParaRPr lang="en-US" alt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ln>
                  <a:noFill/>
                </a:ln>
              </a:rPr>
              <a:t>Policy</a:t>
            </a:r>
          </a:p>
        </p:txBody>
      </p:sp>
      <p:sp>
        <p:nvSpPr>
          <p:cNvPr id="29699" name="Content Placeholder 2"/>
          <p:cNvSpPr>
            <a:spLocks noGrp="1"/>
          </p:cNvSpPr>
          <p:nvPr>
            <p:ph idx="1"/>
          </p:nvPr>
        </p:nvSpPr>
        <p:spPr/>
        <p:txBody>
          <a:bodyPr/>
          <a:lstStyle/>
          <a:p>
            <a:r>
              <a:rPr lang="en-US" altLang="en-US" smtClean="0"/>
              <a:t>Research conducted by Adams and colleagues (2004) indicates that few schools specifically address issues pertaining to sexual orientation in their anti-bullying policies. </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174</TotalTime>
  <Words>2267</Words>
  <Application>Microsoft Office PowerPoint</Application>
  <PresentationFormat>On-screen Show (4:3)</PresentationFormat>
  <Paragraphs>135</Paragraphs>
  <Slides>28</Slides>
  <Notes>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Organic</vt:lpstr>
      <vt:lpstr>PowerPoint Presentation</vt:lpstr>
      <vt:lpstr>Bullying of LGBTQ Youth</vt:lpstr>
      <vt:lpstr>Introduction</vt:lpstr>
      <vt:lpstr>LGBTQ Kids Being Bullied</vt:lpstr>
      <vt:lpstr>2 Million Children</vt:lpstr>
      <vt:lpstr>Effects of Bullying</vt:lpstr>
      <vt:lpstr>Problem Under the Radar</vt:lpstr>
      <vt:lpstr>Why Don’t They Help?</vt:lpstr>
      <vt:lpstr>Policy</vt:lpstr>
      <vt:lpstr>Response</vt:lpstr>
      <vt:lpstr>Study</vt:lpstr>
      <vt:lpstr>Student Sample</vt:lpstr>
      <vt:lpstr>Educator Sample</vt:lpstr>
      <vt:lpstr>Parent Sample</vt:lpstr>
      <vt:lpstr>Perception of Bullying of LGBTQ Students</vt:lpstr>
      <vt:lpstr>Types of Bullying Experienced by LGBTQ Students</vt:lpstr>
      <vt:lpstr>Frequency with which Students are Exposed to Queer Slurs</vt:lpstr>
      <vt:lpstr>Degree to Which LGBTQ Students Feel Supported by Others at School </vt:lpstr>
      <vt:lpstr>Conclusion #1 – Different Perceptions of Bullying of LGBTQ Students</vt:lpstr>
      <vt:lpstr>Conclusion #2 – Relational Aggression is the Most Frequent Type of Bullying of LGBTQ Youth</vt:lpstr>
      <vt:lpstr>Conclusion #3 - Frequent Use of Queer Slurs</vt:lpstr>
      <vt:lpstr>Conclusion #4 – Perceptions of School Support for LGBTQ Students</vt:lpstr>
      <vt:lpstr>Future Research</vt:lpstr>
      <vt:lpstr>References</vt:lpstr>
      <vt:lpstr>References</vt:lpstr>
      <vt:lpstr>International Journal of School and Cognitive Psychology Related Journals</vt:lpstr>
      <vt:lpstr>PowerPoint Presentation</vt:lpstr>
      <vt:lpstr>PowerPoint Presentation</vt:lpstr>
    </vt:vector>
  </TitlesOfParts>
  <Company>Duquesne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 of LGBTQ Youth</dc:title>
  <dc:creator>Laura M. Crothers</dc:creator>
  <cp:lastModifiedBy>Kranthi Kumar Bijili</cp:lastModifiedBy>
  <cp:revision>18</cp:revision>
  <dcterms:created xsi:type="dcterms:W3CDTF">2013-01-09T02:44:22Z</dcterms:created>
  <dcterms:modified xsi:type="dcterms:W3CDTF">2015-10-13T12:57:53Z</dcterms:modified>
</cp:coreProperties>
</file>