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6" r:id="rId3"/>
    <p:sldId id="269" r:id="rId4"/>
    <p:sldId id="268" r:id="rId5"/>
    <p:sldId id="267" r:id="rId6"/>
    <p:sldId id="265" r:id="rId7"/>
    <p:sldId id="273" r:id="rId8"/>
    <p:sldId id="264" r:id="rId9"/>
    <p:sldId id="261" r:id="rId10"/>
    <p:sldId id="260" r:id="rId11"/>
    <p:sldId id="259" r:id="rId12"/>
    <p:sldId id="258" r:id="rId13"/>
    <p:sldId id="27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omicsonline.org/Submitmanuscript.php"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omicsonline.org/membership.php" TargetMode="Externa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19088" y="220886"/>
            <a:ext cx="8534400" cy="83185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500" b="1" dirty="0" smtClean="0">
                <a:solidFill>
                  <a:srgbClr val="0070C0"/>
                </a:solidFill>
                <a:latin typeface="Calibri" pitchFamily="34" charset="0"/>
                <a:cs typeface="Calibri" pitchFamily="34" charset="0"/>
              </a:rPr>
              <a:t>OMICS  Journals are Welcoming Submissions</a:t>
            </a:r>
            <a:br>
              <a:rPr lang="en-US" sz="3500" b="1" dirty="0" smtClean="0">
                <a:solidFill>
                  <a:srgbClr val="0070C0"/>
                </a:solidFill>
                <a:latin typeface="Calibri" pitchFamily="34" charset="0"/>
                <a:cs typeface="Calibri" pitchFamily="34" charset="0"/>
              </a:rPr>
            </a:br>
            <a:endParaRPr lang="en-US" sz="3500" dirty="0">
              <a:solidFill>
                <a:srgbClr val="0070C0"/>
              </a:solidFill>
              <a:latin typeface="Calibri" pitchFamily="34" charset="0"/>
              <a:cs typeface="Calibri" pitchFamily="34" charset="0"/>
            </a:endParaRPr>
          </a:p>
        </p:txBody>
      </p:sp>
      <p:sp>
        <p:nvSpPr>
          <p:cNvPr id="3" name="Flowchart: Display 2"/>
          <p:cNvSpPr/>
          <p:nvPr/>
        </p:nvSpPr>
        <p:spPr>
          <a:xfrm>
            <a:off x="14288" y="831850"/>
            <a:ext cx="9129712" cy="4959350"/>
          </a:xfrm>
          <a:prstGeom prst="flowChartDisplay">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IN" sz="2000" dirty="0">
                <a:solidFill>
                  <a:srgbClr val="DEF5FA">
                    <a:lumMod val="10000"/>
                  </a:srgbClr>
                </a:solidFill>
                <a:latin typeface="Centaur" panose="02030504050205020304" pitchFamily="18" charset="0"/>
              </a:rPr>
              <a:t>OMICS </a:t>
            </a:r>
            <a:r>
              <a:rPr lang="en-IN" sz="2000" dirty="0" smtClean="0">
                <a:solidFill>
                  <a:srgbClr val="DEF5FA">
                    <a:lumMod val="10000"/>
                  </a:srgbClr>
                </a:solidFill>
                <a:latin typeface="Centaur" panose="02030504050205020304" pitchFamily="18" charset="0"/>
              </a:rPr>
              <a:t>International </a:t>
            </a:r>
            <a:r>
              <a:rPr lang="en-IN" sz="2000" dirty="0">
                <a:solidFill>
                  <a:srgbClr val="DEF5FA">
                    <a:lumMod val="10000"/>
                  </a:srgbClr>
                </a:solidFill>
                <a:latin typeface="Centaur" panose="02030504050205020304" pitchFamily="18" charset="0"/>
              </a:rPr>
              <a:t>welcomes submissions that are original and technically so as to serve both the developing world and developed countries in the best possible way.</a:t>
            </a:r>
          </a:p>
          <a:p>
            <a:pPr algn="ctr">
              <a:defRPr/>
            </a:pPr>
            <a:r>
              <a:rPr lang="en-US" sz="2000" dirty="0">
                <a:solidFill>
                  <a:srgbClr val="DEF5FA">
                    <a:lumMod val="10000"/>
                  </a:srgbClr>
                </a:solidFill>
                <a:latin typeface="Centaur" panose="02030504050205020304" pitchFamily="18" charset="0"/>
              </a:rPr>
              <a:t>OMICS Journals  are poised in excellence by publishing high quality research. </a:t>
            </a:r>
            <a:r>
              <a:rPr lang="en-IN" sz="2000" dirty="0">
                <a:solidFill>
                  <a:srgbClr val="DEF5FA">
                    <a:lumMod val="10000"/>
                  </a:srgbClr>
                </a:solidFill>
                <a:latin typeface="Centaur" panose="02030504050205020304" pitchFamily="18" charset="0"/>
              </a:rPr>
              <a:t>OMICS </a:t>
            </a:r>
            <a:r>
              <a:rPr lang="en-IN" sz="2000" dirty="0" smtClean="0">
                <a:solidFill>
                  <a:srgbClr val="DEF5FA">
                    <a:lumMod val="10000"/>
                  </a:srgbClr>
                </a:solidFill>
                <a:latin typeface="Centaur" panose="02030504050205020304" pitchFamily="18" charset="0"/>
              </a:rPr>
              <a:t>International </a:t>
            </a:r>
            <a:r>
              <a:rPr lang="en-IN" sz="2000" dirty="0">
                <a:solidFill>
                  <a:srgbClr val="DEF5FA">
                    <a:lumMod val="10000"/>
                  </a:srgbClr>
                </a:solidFill>
                <a:latin typeface="Centaur" panose="02030504050205020304" pitchFamily="18" charset="0"/>
              </a:rPr>
              <a:t>follows an Editorial Manager® System peer review process and boasts of a strong and active editorial board.</a:t>
            </a:r>
            <a:endParaRPr lang="en-US" sz="2000" dirty="0">
              <a:solidFill>
                <a:srgbClr val="DEF5FA">
                  <a:lumMod val="10000"/>
                </a:srgbClr>
              </a:solidFill>
              <a:latin typeface="Centaur" panose="02030504050205020304" pitchFamily="18" charset="0"/>
            </a:endParaRPr>
          </a:p>
          <a:p>
            <a:pPr algn="ctr">
              <a:defRPr/>
            </a:pPr>
            <a:r>
              <a:rPr lang="en-US" sz="2000" dirty="0">
                <a:solidFill>
                  <a:srgbClr val="DEF5FA">
                    <a:lumMod val="10000"/>
                  </a:srgb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rgbClr val="DEF5FA">
                    <a:lumMod val="10000"/>
                  </a:srgb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rgbClr val="DEF5FA">
                  <a:lumMod val="10000"/>
                </a:srgbClr>
              </a:solidFill>
              <a:latin typeface="Centaur" panose="02030504050205020304" pitchFamily="18" charset="0"/>
            </a:endParaRPr>
          </a:p>
          <a:p>
            <a:pPr>
              <a:defRPr/>
            </a:pPr>
            <a:endParaRPr lang="en-US" sz="2000" dirty="0">
              <a:solidFill>
                <a:prstClr val="black"/>
              </a:solidFill>
            </a:endParaRPr>
          </a:p>
        </p:txBody>
      </p:sp>
      <p:sp>
        <p:nvSpPr>
          <p:cNvPr id="4" name="Rectangle 3"/>
          <p:cNvSpPr/>
          <p:nvPr/>
        </p:nvSpPr>
        <p:spPr>
          <a:xfrm>
            <a:off x="1187624" y="5910262"/>
            <a:ext cx="7010400" cy="922338"/>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a:defRPr/>
            </a:pPr>
            <a:r>
              <a:rPr lang="en-US" b="1" dirty="0">
                <a:solidFill>
                  <a:srgbClr val="C00000"/>
                </a:solidFill>
                <a:latin typeface="Microsoft YaHei" panose="020B0503020204020204" pitchFamily="34" charset="-122"/>
                <a:ea typeface="Microsoft YaHei" panose="020B0503020204020204" pitchFamily="34" charset="-122"/>
              </a:rPr>
              <a:t>For more details please visit our website: </a:t>
            </a:r>
            <a:r>
              <a:rPr lang="en-US" b="1" dirty="0">
                <a:solidFill>
                  <a:srgbClr val="FF0000"/>
                </a:solidFill>
                <a:latin typeface="Microsoft YaHei" panose="020B0503020204020204" pitchFamily="34" charset="-122"/>
                <a:ea typeface="Microsoft YaHei" panose="020B0503020204020204" pitchFamily="34" charset="-122"/>
                <a:hlinkClick r:id="rId2"/>
              </a:rPr>
              <a:t>http://omicsonline.org/Submitmanuscript.php</a:t>
            </a:r>
            <a:r>
              <a:rPr lang="en-US" b="1" dirty="0">
                <a:solidFill>
                  <a:srgbClr val="FF0000"/>
                </a:solidFill>
                <a:latin typeface="Microsoft YaHei" panose="020B0503020204020204" pitchFamily="34" charset="-122"/>
                <a:ea typeface="Microsoft YaHei" panose="020B0503020204020204" pitchFamily="34" charset="-122"/>
              </a:rPr>
              <a:t> </a:t>
            </a:r>
          </a:p>
          <a:p>
            <a:pPr>
              <a:defRPr/>
            </a:pPr>
            <a:endParaRPr lang="en-US" dirty="0">
              <a:solidFill>
                <a:srgbClr val="FF0000"/>
              </a:solidFill>
              <a:latin typeface="Microsoft YaHei" panose="020B0503020204020204" pitchFamily="34" charset="-122"/>
              <a:ea typeface="Microsoft YaHei" panose="020B0503020204020204" pitchFamily="34"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6"/>
          <p:cNvSpPr txBox="1">
            <a:spLocks/>
          </p:cNvSpPr>
          <p:nvPr/>
        </p:nvSpPr>
        <p:spPr>
          <a:xfrm>
            <a:off x="144016" y="144016"/>
            <a:ext cx="8748464" cy="1484784"/>
          </a:xfrm>
          <a:prstGeom prst="doubleWave">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smtClean="0">
                <a:ln>
                  <a:noFill/>
                </a:ln>
                <a:solidFill>
                  <a:schemeClr val="dk1"/>
                </a:solidFill>
                <a:effectLst/>
                <a:uLnTx/>
                <a:uFillTx/>
                <a:latin typeface="Calibri" pitchFamily="34" charset="0"/>
                <a:ea typeface="+mn-ea"/>
                <a:cs typeface="Calibri" pitchFamily="34" charset="0"/>
              </a:rPr>
              <a:t>METABOLIC SYNDROME</a:t>
            </a:r>
            <a:br>
              <a:rPr kumimoji="0" lang="en-US" sz="4000" b="0" i="0" u="none" strike="noStrike" kern="1200" cap="none" spc="0" normalizeH="0" baseline="0" noProof="0" smtClean="0">
                <a:ln>
                  <a:noFill/>
                </a:ln>
                <a:solidFill>
                  <a:schemeClr val="dk1"/>
                </a:solidFill>
                <a:effectLst/>
                <a:uLnTx/>
                <a:uFillTx/>
                <a:latin typeface="Calibri" pitchFamily="34" charset="0"/>
                <a:ea typeface="+mn-ea"/>
                <a:cs typeface="Calibri" pitchFamily="34" charset="0"/>
              </a:rPr>
            </a:br>
            <a:r>
              <a:rPr kumimoji="0" lang="en-US" sz="4000" b="0" i="0" u="none" strike="noStrike" kern="1200" cap="none" spc="0" normalizeH="0" baseline="0" noProof="0" smtClean="0">
                <a:ln>
                  <a:noFill/>
                </a:ln>
                <a:solidFill>
                  <a:schemeClr val="dk1"/>
                </a:solidFill>
                <a:effectLst/>
                <a:uLnTx/>
                <a:uFillTx/>
                <a:latin typeface="Calibri" pitchFamily="34" charset="0"/>
                <a:ea typeface="+mn-ea"/>
                <a:cs typeface="Calibri" pitchFamily="34" charset="0"/>
              </a:rPr>
              <a:t>RELATED CONFERENCES</a:t>
            </a:r>
            <a:endParaRPr kumimoji="0" lang="en-US" sz="4000" b="0" i="0" u="none" strike="noStrike" kern="1200" cap="none" spc="0" normalizeH="0" baseline="0" noProof="0" dirty="0">
              <a:ln>
                <a:noFill/>
              </a:ln>
              <a:solidFill>
                <a:schemeClr val="dk1"/>
              </a:solidFill>
              <a:effectLst/>
              <a:uLnTx/>
              <a:uFillTx/>
              <a:latin typeface="Calibri" pitchFamily="34" charset="0"/>
              <a:ea typeface="+mn-ea"/>
              <a:cs typeface="Calibri" pitchFamily="34" charset="0"/>
            </a:endParaRPr>
          </a:p>
        </p:txBody>
      </p:sp>
      <p:sp>
        <p:nvSpPr>
          <p:cNvPr id="4" name="Horizontal Scroll 3"/>
          <p:cNvSpPr/>
          <p:nvPr/>
        </p:nvSpPr>
        <p:spPr>
          <a:xfrm>
            <a:off x="228600" y="2362200"/>
            <a:ext cx="8532440" cy="3151584"/>
          </a:xfrm>
          <a:prstGeom prst="horizontalScroll">
            <a:avLst/>
          </a:prstGeom>
        </p:spPr>
        <p:style>
          <a:lnRef idx="1">
            <a:schemeClr val="accent3"/>
          </a:lnRef>
          <a:fillRef idx="2">
            <a:schemeClr val="accent3"/>
          </a:fillRef>
          <a:effectRef idx="1">
            <a:schemeClr val="accent3"/>
          </a:effectRef>
          <a:fontRef idx="minor">
            <a:schemeClr val="dk1"/>
          </a:fontRef>
        </p:style>
        <p:txBody>
          <a:bodyPr anchor="ctr"/>
          <a:lstStyle/>
          <a:p>
            <a:pPr marL="285750" indent="-285750" algn="just">
              <a:buFont typeface="Wingdings" panose="05000000000000000000" pitchFamily="2" charset="2"/>
              <a:buChar char="Ø"/>
              <a:defRPr/>
            </a:pPr>
            <a:endParaRPr lang="en-IN" sz="2400" b="1" dirty="0">
              <a:solidFill>
                <a:prstClr val="black"/>
              </a:solidFill>
              <a:latin typeface="Calibri" pitchFamily="34" charset="0"/>
              <a:cs typeface="Calibri" pitchFamily="34" charset="0"/>
            </a:endParaRPr>
          </a:p>
          <a:p>
            <a:pPr marL="457200" indent="-457200">
              <a:buFont typeface="Wingdings" pitchFamily="2" charset="2"/>
              <a:buChar char="Ø"/>
            </a:pPr>
            <a:r>
              <a:rPr lang="en-US" sz="2400" dirty="0">
                <a:latin typeface="Verdana" pitchFamily="34" charset="0"/>
                <a:ea typeface="Verdana" pitchFamily="34" charset="0"/>
                <a:cs typeface="Verdana" pitchFamily="34" charset="0"/>
              </a:rPr>
              <a:t>2</a:t>
            </a:r>
            <a:r>
              <a:rPr lang="en-US" sz="2400" baseline="30000" dirty="0">
                <a:latin typeface="Verdana" pitchFamily="34" charset="0"/>
                <a:ea typeface="Verdana" pitchFamily="34" charset="0"/>
                <a:cs typeface="Verdana" pitchFamily="34" charset="0"/>
              </a:rPr>
              <a:t>nd</a:t>
            </a:r>
            <a:r>
              <a:rPr lang="en-US" sz="2400" dirty="0">
                <a:latin typeface="Verdana" pitchFamily="34" charset="0"/>
                <a:ea typeface="Verdana" pitchFamily="34" charset="0"/>
                <a:cs typeface="Verdana" pitchFamily="34" charset="0"/>
              </a:rPr>
              <a:t> International Conference on Endocrinology</a:t>
            </a:r>
          </a:p>
          <a:p>
            <a:endParaRPr lang="en-US" sz="2400" dirty="0">
              <a:latin typeface="Verdana" pitchFamily="34" charset="0"/>
              <a:ea typeface="Verdana" pitchFamily="34" charset="0"/>
              <a:cs typeface="Verdana" pitchFamily="34" charset="0"/>
            </a:endParaRPr>
          </a:p>
          <a:p>
            <a:pPr marL="457200" indent="-457200">
              <a:buFont typeface="Wingdings" pitchFamily="2" charset="2"/>
              <a:buChar char="Ø"/>
            </a:pPr>
            <a:r>
              <a:rPr lang="en-US" sz="2400" dirty="0">
                <a:latin typeface="Verdana" pitchFamily="34" charset="0"/>
                <a:ea typeface="Verdana" pitchFamily="34" charset="0"/>
                <a:cs typeface="Verdana" pitchFamily="34" charset="0"/>
              </a:rPr>
              <a:t>5</a:t>
            </a:r>
            <a:r>
              <a:rPr lang="en-US" sz="2400" baseline="30000" dirty="0">
                <a:latin typeface="Verdana" pitchFamily="34" charset="0"/>
                <a:ea typeface="Verdana" pitchFamily="34" charset="0"/>
                <a:cs typeface="Verdana" pitchFamily="34" charset="0"/>
              </a:rPr>
              <a:t>th</a:t>
            </a:r>
            <a:r>
              <a:rPr lang="en-US" sz="2400" dirty="0">
                <a:latin typeface="Verdana" pitchFamily="34" charset="0"/>
                <a:ea typeface="Verdana" pitchFamily="34" charset="0"/>
                <a:cs typeface="Verdana" pitchFamily="34" charset="0"/>
              </a:rPr>
              <a:t> International Conference on Diabetes &amp; Metabolism</a:t>
            </a:r>
          </a:p>
          <a:p>
            <a:pPr algn="just">
              <a:defRPr/>
            </a:pPr>
            <a:endParaRPr lang="en-US" sz="2400" b="1" dirty="0">
              <a:solidFill>
                <a:prstClr val="black"/>
              </a:solidFill>
              <a:latin typeface="Calibri" pitchFamily="34" charset="0"/>
              <a:cs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ardrop 2"/>
          <p:cNvSpPr/>
          <p:nvPr/>
        </p:nvSpPr>
        <p:spPr>
          <a:xfrm>
            <a:off x="1295400" y="630238"/>
            <a:ext cx="7696200" cy="3560762"/>
          </a:xfrm>
          <a:prstGeom prst="teardrop">
            <a:avLst/>
          </a:prstGeom>
        </p:spPr>
        <p:style>
          <a:lnRef idx="3">
            <a:schemeClr val="lt1"/>
          </a:lnRef>
          <a:fillRef idx="1">
            <a:schemeClr val="accent4"/>
          </a:fillRef>
          <a:effectRef idx="1">
            <a:schemeClr val="accent4"/>
          </a:effectRef>
          <a:fontRef idx="minor">
            <a:schemeClr val="lt1"/>
          </a:fontRef>
        </p:style>
        <p:txBody>
          <a:bodyPr anchor="ctr"/>
          <a:lstStyle/>
          <a:p>
            <a:pPr>
              <a:defRPr/>
            </a:pPr>
            <a:r>
              <a:rPr lang="en-US" dirty="0">
                <a:solidFill>
                  <a:prstClr val="white"/>
                </a:solidFill>
                <a:latin typeface="Calisto MT" panose="02040603050505030304" pitchFamily="18" charset="0"/>
              </a:rPr>
              <a:t>OMICS publishing </a:t>
            </a:r>
            <a:r>
              <a:rPr lang="en-US" dirty="0" smtClean="0">
                <a:solidFill>
                  <a:prstClr val="white"/>
                </a:solidFill>
                <a:latin typeface="Calisto MT" panose="02040603050505030304" pitchFamily="18" charset="0"/>
              </a:rPr>
              <a:t>International </a:t>
            </a:r>
            <a:r>
              <a:rPr lang="en-US" dirty="0">
                <a:solidFill>
                  <a:prstClr val="white"/>
                </a:solidFill>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solidFill>
                  <a:prstClr val="white"/>
                </a:solidFill>
                <a:latin typeface="Calisto MT" panose="02040603050505030304" pitchFamily="18" charset="0"/>
              </a:rPr>
              <a:t>For more details and benefits, click on the link below:</a:t>
            </a:r>
          </a:p>
          <a:p>
            <a:pPr>
              <a:defRPr/>
            </a:pPr>
            <a:r>
              <a:rPr lang="en-US" dirty="0">
                <a:solidFill>
                  <a:srgbClr val="39639D">
                    <a:lumMod val="10000"/>
                  </a:srgbClr>
                </a:solidFill>
                <a:latin typeface="Calisto MT" panose="02040603050505030304" pitchFamily="18" charset="0"/>
                <a:hlinkClick r:id="rId3"/>
              </a:rPr>
              <a:t>http://omicsonline.org/membership.php</a:t>
            </a:r>
            <a:r>
              <a:rPr lang="en-US" dirty="0">
                <a:solidFill>
                  <a:srgbClr val="39639D">
                    <a:lumMod val="10000"/>
                  </a:srgbClr>
                </a:solidFill>
                <a:latin typeface="Calisto MT" panose="02040603050505030304" pitchFamily="18" charset="0"/>
              </a:rPr>
              <a:t> </a:t>
            </a:r>
          </a:p>
        </p:txBody>
      </p:sp>
      <p:sp>
        <p:nvSpPr>
          <p:cNvPr id="4" name="Rectangle 3"/>
          <p:cNvSpPr/>
          <p:nvPr/>
        </p:nvSpPr>
        <p:spPr>
          <a:xfrm>
            <a:off x="2819400" y="30163"/>
            <a:ext cx="7086600" cy="830262"/>
          </a:xfrm>
          <a:prstGeom prst="rect">
            <a:avLst/>
          </a:prstGeom>
        </p:spPr>
        <p:txBody>
          <a:bodyPr>
            <a:spAutoFit/>
          </a:bodyPr>
          <a:lstStyle/>
          <a:p>
            <a:pPr>
              <a:defRPr/>
            </a:pPr>
            <a:r>
              <a:rPr lang="en-US" sz="2400" dirty="0">
                <a:solidFill>
                  <a:srgbClr val="474B78">
                    <a:lumMod val="10000"/>
                  </a:srgbClr>
                </a:solidFill>
                <a:latin typeface="Andalus" panose="02020603050405020304" pitchFamily="18" charset="-78"/>
                <a:cs typeface="Andalus" panose="02020603050405020304" pitchFamily="18" charset="-78"/>
              </a:rPr>
              <a:t>OMICS </a:t>
            </a:r>
            <a:r>
              <a:rPr lang="en-US" sz="2400" dirty="0" smtClean="0">
                <a:solidFill>
                  <a:srgbClr val="474B78">
                    <a:lumMod val="10000"/>
                  </a:srgbClr>
                </a:solidFill>
                <a:latin typeface="Andalus" panose="02020603050405020304" pitchFamily="18" charset="-78"/>
                <a:cs typeface="Andalus" panose="02020603050405020304" pitchFamily="18" charset="-78"/>
              </a:rPr>
              <a:t>International </a:t>
            </a:r>
            <a:r>
              <a:rPr lang="en-US" sz="2400" b="1" dirty="0">
                <a:solidFill>
                  <a:srgbClr val="474B78">
                    <a:lumMod val="10000"/>
                  </a:srgbClr>
                </a:solidFill>
                <a:latin typeface="Andalus" panose="02020603050405020304" pitchFamily="18" charset="-78"/>
                <a:cs typeface="Andalus" panose="02020603050405020304" pitchFamily="18" charset="-78"/>
              </a:rPr>
              <a:t>Open Access Membership</a:t>
            </a:r>
            <a:br>
              <a:rPr lang="en-US" sz="2400" b="1" dirty="0">
                <a:solidFill>
                  <a:srgbClr val="474B78">
                    <a:lumMod val="10000"/>
                  </a:srgbClr>
                </a:solidFill>
                <a:latin typeface="Andalus" panose="02020603050405020304" pitchFamily="18" charset="-78"/>
                <a:cs typeface="Andalus" panose="02020603050405020304" pitchFamily="18" charset="-78"/>
              </a:rPr>
            </a:br>
            <a:endParaRPr lang="en-US" sz="2400" dirty="0">
              <a:solidFill>
                <a:srgbClr val="474B78">
                  <a:lumMod val="10000"/>
                </a:srgbClr>
              </a:solidFill>
              <a:latin typeface="Andalus" panose="02020603050405020304" pitchFamily="18" charset="-78"/>
              <a:cs typeface="Andalus" panose="02020603050405020304" pitchFamily="18" charset="-78"/>
            </a:endParaRPr>
          </a:p>
        </p:txBody>
      </p:sp>
      <p:pic>
        <p:nvPicPr>
          <p:cNvPr id="5" name="Content Placeholder 3" descr="C:\Users\rakesh-s\Desktop\membership.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214900"/>
            <a:ext cx="9144000" cy="2670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392" y="0"/>
            <a:ext cx="9383567" cy="68580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Electronic Signature</a:t>
            </a:r>
            <a:endParaRPr lang="en-US" dirty="0"/>
          </a:p>
        </p:txBody>
      </p:sp>
      <p:sp>
        <p:nvSpPr>
          <p:cNvPr id="4" name="CaixaDeTexto 3"/>
          <p:cNvSpPr txBox="1"/>
          <p:nvPr/>
        </p:nvSpPr>
        <p:spPr>
          <a:xfrm>
            <a:off x="3276600" y="2851759"/>
            <a:ext cx="2133600" cy="369332"/>
          </a:xfrm>
          <a:prstGeom prst="rect">
            <a:avLst/>
          </a:prstGeom>
          <a:noFill/>
        </p:spPr>
        <p:txBody>
          <a:bodyPr wrap="square" rtlCol="0">
            <a:spAutoFit/>
          </a:bodyPr>
          <a:lstStyle/>
          <a:p>
            <a:r>
              <a:rPr lang="en-US" dirty="0" smtClean="0"/>
              <a:t>Leonardo </a:t>
            </a:r>
            <a:r>
              <a:rPr lang="en-US" dirty="0" err="1" smtClean="0"/>
              <a:t>Roever</a:t>
            </a:r>
            <a:endParaRPr lang="pt-BR" dirty="0"/>
          </a:p>
        </p:txBody>
      </p:sp>
    </p:spTree>
    <p:extLst>
      <p:ext uri="{BB962C8B-B14F-4D97-AF65-F5344CB8AC3E}">
        <p14:creationId xmlns:p14="http://schemas.microsoft.com/office/powerpoint/2010/main" val="1281508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733800" y="1600200"/>
            <a:ext cx="4572000" cy="1938992"/>
          </a:xfrm>
          <a:prstGeom prst="rect">
            <a:avLst/>
          </a:prstGeom>
        </p:spPr>
        <p:txBody>
          <a:bodyPr>
            <a:spAutoFit/>
          </a:bodyPr>
          <a:lstStyle/>
          <a:p>
            <a:r>
              <a:rPr lang="en-IN" sz="2400" b="1" dirty="0"/>
              <a:t>Leonardo Silva Borges </a:t>
            </a:r>
            <a:r>
              <a:rPr lang="en-IN" sz="2400" b="1" dirty="0" err="1"/>
              <a:t>Roever</a:t>
            </a:r>
            <a:endParaRPr lang="en-IN" sz="2400" b="1" dirty="0"/>
          </a:p>
          <a:p>
            <a:r>
              <a:rPr lang="en-IN" sz="2400" b="1" dirty="0"/>
              <a:t>Department of Cardiovascular Research</a:t>
            </a:r>
          </a:p>
          <a:p>
            <a:r>
              <a:rPr lang="en-IN" sz="2400" b="1" dirty="0" err="1"/>
              <a:t>Universidade</a:t>
            </a:r>
            <a:r>
              <a:rPr lang="en-IN" sz="2400" b="1" dirty="0"/>
              <a:t> Federal de </a:t>
            </a:r>
            <a:r>
              <a:rPr lang="en-IN" sz="2400" b="1" dirty="0" err="1"/>
              <a:t>Uberla</a:t>
            </a:r>
            <a:endParaRPr lang="en-IN" sz="2400" b="1" dirty="0"/>
          </a:p>
          <a:p>
            <a:r>
              <a:rPr lang="en-IN" sz="2400" b="1" dirty="0"/>
              <a:t>Brazil</a:t>
            </a:r>
          </a:p>
        </p:txBody>
      </p:sp>
      <p:sp>
        <p:nvSpPr>
          <p:cNvPr id="7" name="Rectangle 6"/>
          <p:cNvSpPr/>
          <p:nvPr/>
        </p:nvSpPr>
        <p:spPr>
          <a:xfrm>
            <a:off x="3048000" y="4572000"/>
            <a:ext cx="4953000" cy="954107"/>
          </a:xfrm>
          <a:prstGeom prst="rect">
            <a:avLst/>
          </a:prstGeom>
        </p:spPr>
        <p:txBody>
          <a:bodyPr wrap="square">
            <a:spAutoFit/>
          </a:bodyPr>
          <a:lstStyle/>
          <a:p>
            <a:r>
              <a:rPr lang="en-IN" sz="2800" b="1" dirty="0"/>
              <a:t>	</a:t>
            </a:r>
            <a:r>
              <a:rPr lang="en-IN" sz="2800" b="1" dirty="0" smtClean="0"/>
              <a:t>	Editor for </a:t>
            </a:r>
          </a:p>
          <a:p>
            <a:r>
              <a:rPr lang="en-IN" sz="2800" b="1" dirty="0" smtClean="0"/>
              <a:t>Journal of Metabolic Syndrome</a:t>
            </a:r>
            <a:endParaRPr lang="en-IN" sz="2800" dirty="0"/>
          </a:p>
        </p:txBody>
      </p:sp>
      <p:sp>
        <p:nvSpPr>
          <p:cNvPr id="9" name="Title 1"/>
          <p:cNvSpPr txBox="1">
            <a:spLocks/>
          </p:cNvSpPr>
          <p:nvPr/>
        </p:nvSpPr>
        <p:spPr>
          <a:xfrm>
            <a:off x="457200" y="228600"/>
            <a:ext cx="8291512" cy="850900"/>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IN" b="1" dirty="0" smtClean="0">
                <a:latin typeface="Calibri" pitchFamily="34" charset="0"/>
                <a:cs typeface="Calibri" pitchFamily="34" charset="0"/>
              </a:rPr>
              <a:t>JOURNAL</a:t>
            </a:r>
            <a:r>
              <a:rPr lang="en-IN" b="1" dirty="0" smtClean="0">
                <a:solidFill>
                  <a:srgbClr val="0070C0"/>
                </a:solidFill>
                <a:latin typeface="Calibri" pitchFamily="34" charset="0"/>
                <a:cs typeface="Calibri" pitchFamily="34" charset="0"/>
              </a:rPr>
              <a:t> </a:t>
            </a:r>
            <a:r>
              <a:rPr lang="en-IN" b="1" dirty="0" smtClean="0">
                <a:latin typeface="Calibri" pitchFamily="34" charset="0"/>
                <a:cs typeface="Calibri" pitchFamily="34" charset="0"/>
              </a:rPr>
              <a:t>OF</a:t>
            </a:r>
            <a:r>
              <a:rPr lang="en-IN" b="1" dirty="0" smtClean="0">
                <a:solidFill>
                  <a:srgbClr val="0070C0"/>
                </a:solidFill>
                <a:latin typeface="Calibri" pitchFamily="34" charset="0"/>
                <a:cs typeface="Calibri" pitchFamily="34" charset="0"/>
              </a:rPr>
              <a:t> </a:t>
            </a:r>
            <a:r>
              <a:rPr lang="en-IN" b="1" dirty="0" smtClean="0">
                <a:latin typeface="Calibri" pitchFamily="34" charset="0"/>
                <a:cs typeface="Calibri" pitchFamily="34" charset="0"/>
              </a:rPr>
              <a:t>METABOLIC</a:t>
            </a:r>
            <a:r>
              <a:rPr lang="en-IN" b="1" dirty="0" smtClean="0">
                <a:solidFill>
                  <a:srgbClr val="0070C0"/>
                </a:solidFill>
                <a:latin typeface="Calibri" pitchFamily="34" charset="0"/>
                <a:cs typeface="Calibri" pitchFamily="34" charset="0"/>
              </a:rPr>
              <a:t> </a:t>
            </a:r>
            <a:r>
              <a:rPr lang="en-IN" b="1" dirty="0" smtClean="0">
                <a:latin typeface="Calibri" pitchFamily="34" charset="0"/>
                <a:cs typeface="Calibri" pitchFamily="34" charset="0"/>
              </a:rPr>
              <a:t>SYNDROME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600200"/>
            <a:ext cx="1828800" cy="18509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143000"/>
            <a:ext cx="8610600" cy="5016758"/>
          </a:xfrm>
          <a:prstGeom prst="rect">
            <a:avLst/>
          </a:prstGeom>
        </p:spPr>
        <p:txBody>
          <a:bodyPr wrap="square">
            <a:spAutoFit/>
          </a:bodyPr>
          <a:lstStyle/>
          <a:p>
            <a:pPr algn="just"/>
            <a:r>
              <a:rPr lang="en-US" sz="2000" b="1" dirty="0"/>
              <a:t>Dr. Leonardo </a:t>
            </a:r>
            <a:r>
              <a:rPr lang="en-US" sz="2000" b="1" dirty="0" err="1"/>
              <a:t>Roever</a:t>
            </a:r>
            <a:r>
              <a:rPr lang="en-US" sz="2000" b="1" dirty="0"/>
              <a:t> was Graduated in 2002, had his specialization in 2003, Master's degree in Health Sciences from the UFU (2008), and improvement by the National Heart, Lung, and Blood Institute NHLBI-USA (2014). He has experience in healthcare, with emphasis on Cardiology acting on the following topics: atherosclerosis, ectopic </a:t>
            </a:r>
            <a:r>
              <a:rPr lang="en-US" sz="2000" b="1" dirty="0" err="1"/>
              <a:t>adipositophaty</a:t>
            </a:r>
            <a:r>
              <a:rPr lang="en-US" sz="2000" b="1" dirty="0"/>
              <a:t>, biomarkers, inflammatory markers, metabolic syndrome, coronary artery disease, cardiovascular prevention, clinical epidemiology, clinical research, biostatistics, aging and the development of new diagnostic and therapeutic methods. Reviewer journals such as Circulation, European Heart Journal, JACC, Stem Cells, Nature (EJCN), Stroke, Neurology, Chest, Critical Care Medicine and others. Ad Hoc is the American Heart Association (AHA-USA) and the National Institute of Health (NIH, USA). Author and co-author of more than 20 national and international scientific publications. Chief Editor of Research Topics: Cardiac Remodeling: New Insights in Physiological and Pathological Adaptations of Frontiers in Physiology in Switzerland. Academic Editor of Medicine (USA-Baltimore, Maryland).</a:t>
            </a:r>
            <a:endParaRPr lang="en-IN" sz="2000" b="1" dirty="0"/>
          </a:p>
        </p:txBody>
      </p:sp>
      <p:sp>
        <p:nvSpPr>
          <p:cNvPr id="3" name="Title 1"/>
          <p:cNvSpPr txBox="1">
            <a:spLocks/>
          </p:cNvSpPr>
          <p:nvPr/>
        </p:nvSpPr>
        <p:spPr>
          <a:xfrm>
            <a:off x="457200" y="304800"/>
            <a:ext cx="8147248" cy="79208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IN" sz="4400" b="1" i="0" u="none" strike="noStrike" kern="1200" cap="none" spc="0" normalizeH="0" baseline="0" noProof="0" dirty="0">
              <a:ln>
                <a:noFill/>
              </a:ln>
              <a:solidFill>
                <a:srgbClr val="0070C0"/>
              </a:solidFill>
              <a:effectLst/>
              <a:uLnTx/>
              <a:uFillTx/>
              <a:latin typeface="Calibri" pitchFamily="34" charset="0"/>
              <a:ea typeface="+mj-ea"/>
              <a:cs typeface="Calibri" pitchFamily="34" charset="0"/>
            </a:endParaRPr>
          </a:p>
        </p:txBody>
      </p:sp>
      <p:sp>
        <p:nvSpPr>
          <p:cNvPr id="4" name="Title 1"/>
          <p:cNvSpPr txBox="1">
            <a:spLocks/>
          </p:cNvSpPr>
          <p:nvPr/>
        </p:nvSpPr>
        <p:spPr>
          <a:xfrm>
            <a:off x="457200" y="228600"/>
            <a:ext cx="8291512" cy="850900"/>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lvl="0">
              <a:defRPr/>
            </a:pPr>
            <a:r>
              <a:rPr lang="en-IN" b="1" dirty="0" smtClean="0">
                <a:solidFill>
                  <a:schemeClr val="tx1"/>
                </a:solidFill>
                <a:latin typeface="Calibri" pitchFamily="34" charset="0"/>
                <a:cs typeface="Calibri" pitchFamily="34" charset="0"/>
              </a:rPr>
              <a:t>BIOGRAPHY</a:t>
            </a:r>
            <a:endParaRPr lang="en-IN" b="1" dirty="0">
              <a:solidFill>
                <a:schemeClr val="tx1"/>
              </a:solidFill>
              <a:latin typeface="Calibri" pitchFamily="34" charset="0"/>
              <a:cs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381000" y="1066800"/>
            <a:ext cx="8229600" cy="1143000"/>
          </a:xfrm>
          <a:prstGeom prst="rect">
            <a:avLst/>
          </a:prstGeom>
        </p:spPr>
        <p:txBody>
          <a:bodyPr vert="horz" lIns="91440" tIns="45720" rIns="91440" bIns="45720"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defRPr/>
            </a:pPr>
            <a:endParaRPr lang="en-IN" sz="4300" dirty="0">
              <a:solidFill>
                <a:schemeClr val="dk1"/>
              </a:solidFill>
              <a:effectLst/>
              <a:latin typeface="Calibri" pitchFamily="34" charset="0"/>
              <a:ea typeface="+mn-ea"/>
              <a:cs typeface="Calibri" pitchFamily="34" charset="0"/>
            </a:endParaRPr>
          </a:p>
        </p:txBody>
      </p:sp>
      <p:sp>
        <p:nvSpPr>
          <p:cNvPr id="3" name="Rectangle 2"/>
          <p:cNvSpPr/>
          <p:nvPr/>
        </p:nvSpPr>
        <p:spPr>
          <a:xfrm>
            <a:off x="533400" y="2286000"/>
            <a:ext cx="7924800" cy="1569660"/>
          </a:xfrm>
          <a:prstGeom prst="rect">
            <a:avLst/>
          </a:prstGeom>
        </p:spPr>
        <p:txBody>
          <a:bodyPr wrap="square">
            <a:spAutoFit/>
          </a:bodyPr>
          <a:lstStyle/>
          <a:p>
            <a:r>
              <a:rPr lang="en-IN" sz="2400" dirty="0" err="1"/>
              <a:t>Dr.</a:t>
            </a:r>
            <a:r>
              <a:rPr lang="en-IN" sz="2400" dirty="0"/>
              <a:t> Leonardo </a:t>
            </a:r>
            <a:r>
              <a:rPr lang="en-IN" sz="2400" dirty="0" err="1"/>
              <a:t>Roever</a:t>
            </a:r>
            <a:r>
              <a:rPr lang="en-IN" sz="2400" dirty="0"/>
              <a:t> research interests are Atherosclerosis, Ectopic </a:t>
            </a:r>
            <a:r>
              <a:rPr lang="en-IN" sz="2400" dirty="0" err="1"/>
              <a:t>adipositophaty</a:t>
            </a:r>
            <a:r>
              <a:rPr lang="en-IN" sz="2400" dirty="0"/>
              <a:t>, Biomarkers, Inflammatory markers</a:t>
            </a:r>
            <a:r>
              <a:rPr lang="en-IN" sz="2400" dirty="0" smtClean="0"/>
              <a:t>, Metabolic </a:t>
            </a:r>
            <a:r>
              <a:rPr lang="en-IN" sz="2400" dirty="0"/>
              <a:t>syndrome, Coronary artery disease, Cardiovascular prevention, Clinical epidemiology.</a:t>
            </a:r>
          </a:p>
        </p:txBody>
      </p:sp>
      <p:sp>
        <p:nvSpPr>
          <p:cNvPr id="4" name="Title 1"/>
          <p:cNvSpPr txBox="1">
            <a:spLocks/>
          </p:cNvSpPr>
          <p:nvPr/>
        </p:nvSpPr>
        <p:spPr>
          <a:xfrm>
            <a:off x="381000" y="1066800"/>
            <a:ext cx="8291512" cy="850900"/>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IN" b="1" dirty="0" smtClean="0">
                <a:latin typeface="Calibri" pitchFamily="34" charset="0"/>
                <a:cs typeface="Calibri" pitchFamily="34" charset="0"/>
              </a:rPr>
              <a:t>RESEARCH INTERESTS</a:t>
            </a:r>
            <a:endParaRPr lang="en-IN" b="1" dirty="0">
              <a:latin typeface="Calibri" pitchFamily="34" charset="0"/>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768549"/>
            <a:ext cx="8229600" cy="646331"/>
          </a:xfrm>
          <a:prstGeom prst="rect">
            <a:avLst/>
          </a:prstGeom>
        </p:spPr>
        <p:txBody>
          <a:bodyPr wrap="square">
            <a:spAutoFit/>
          </a:bodyPr>
          <a:lstStyle/>
          <a:p>
            <a:r>
              <a:rPr lang="en-US" b="1" dirty="0"/>
              <a:t>The association of left ventricular mass with coronary atherosclerosis and myocardial ischemia: cause and effect or simple association?</a:t>
            </a:r>
          </a:p>
        </p:txBody>
      </p:sp>
      <p:sp>
        <p:nvSpPr>
          <p:cNvPr id="3" name="Title 1"/>
          <p:cNvSpPr txBox="1">
            <a:spLocks/>
          </p:cNvSpPr>
          <p:nvPr/>
        </p:nvSpPr>
        <p:spPr>
          <a:xfrm>
            <a:off x="323528" y="547878"/>
            <a:ext cx="8291512" cy="850900"/>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dk1"/>
                </a:solidFill>
                <a:effectLst/>
                <a:uLnTx/>
                <a:uFillTx/>
                <a:latin typeface="Calibri" pitchFamily="34" charset="0"/>
                <a:ea typeface="+mn-ea"/>
                <a:cs typeface="Calibri" pitchFamily="34" charset="0"/>
              </a:rPr>
              <a:t>RECENT PUBLICATIONS</a:t>
            </a:r>
            <a:endParaRPr kumimoji="0" lang="en-US" sz="4400" b="1" i="0" u="none" strike="noStrike" kern="1200" cap="none" spc="0" normalizeH="0" baseline="0" noProof="0" dirty="0">
              <a:ln>
                <a:noFill/>
              </a:ln>
              <a:solidFill>
                <a:schemeClr val="dk1"/>
              </a:solidFill>
              <a:effectLst/>
              <a:uLnTx/>
              <a:uFillTx/>
              <a:latin typeface="Calibri" pitchFamily="34" charset="0"/>
              <a:ea typeface="+mn-ea"/>
              <a:cs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990600"/>
            <a:ext cx="8991600" cy="4708981"/>
          </a:xfrm>
          <a:prstGeom prst="rect">
            <a:avLst/>
          </a:prstGeom>
        </p:spPr>
        <p:txBody>
          <a:bodyPr wrap="square">
            <a:spAutoFit/>
          </a:bodyPr>
          <a:lstStyle/>
          <a:p>
            <a:pPr algn="just">
              <a:lnSpc>
                <a:spcPct val="150000"/>
              </a:lnSpc>
            </a:pPr>
            <a:r>
              <a:rPr lang="en-US" sz="2000" b="1" dirty="0">
                <a:latin typeface="Verdana" pitchFamily="34" charset="0"/>
                <a:ea typeface="Verdana" pitchFamily="34" charset="0"/>
                <a:cs typeface="Verdana" pitchFamily="34" charset="0"/>
              </a:rPr>
              <a:t>Metabolic syndrome</a:t>
            </a:r>
            <a:r>
              <a:rPr lang="en-US" sz="2000" dirty="0">
                <a:latin typeface="Verdana" pitchFamily="34" charset="0"/>
                <a:ea typeface="Verdana" pitchFamily="34" charset="0"/>
                <a:cs typeface="Verdana" pitchFamily="34" charset="0"/>
              </a:rPr>
              <a:t> is a disorder of energy utilization and storage, diagnosed by a co-occurrence of three out of five of the following medical conditions: abdominal (central) obesity, elevated blood pressure, elevated fasting plasma glucose, high serum triglycerides, and low high-density cholesterol (HDL) levels. </a:t>
            </a:r>
            <a:endParaRPr lang="en-US" sz="2000" dirty="0" smtClean="0">
              <a:latin typeface="Verdana" pitchFamily="34" charset="0"/>
              <a:ea typeface="Verdana" pitchFamily="34" charset="0"/>
              <a:cs typeface="Verdana" pitchFamily="34" charset="0"/>
            </a:endParaRPr>
          </a:p>
          <a:p>
            <a:pPr algn="just">
              <a:lnSpc>
                <a:spcPct val="150000"/>
              </a:lnSpc>
            </a:pPr>
            <a:endParaRPr lang="en-US" sz="2000" dirty="0">
              <a:latin typeface="Verdana" pitchFamily="34" charset="0"/>
              <a:ea typeface="Verdana" pitchFamily="34" charset="0"/>
              <a:cs typeface="Verdana" pitchFamily="34" charset="0"/>
            </a:endParaRPr>
          </a:p>
          <a:p>
            <a:pPr algn="just">
              <a:lnSpc>
                <a:spcPct val="150000"/>
              </a:lnSpc>
            </a:pPr>
            <a:r>
              <a:rPr lang="en-US" sz="2000" dirty="0">
                <a:latin typeface="Verdana" pitchFamily="34" charset="0"/>
                <a:ea typeface="Verdana" pitchFamily="34" charset="0"/>
                <a:cs typeface="Verdana" pitchFamily="34" charset="0"/>
              </a:rPr>
              <a:t>Metabolic syndrome increases the risk of developing cardiovascular disease, particularly heart failure, and </a:t>
            </a:r>
            <a:r>
              <a:rPr lang="en-US" sz="2000" dirty="0" err="1">
                <a:latin typeface="Verdana" pitchFamily="34" charset="0"/>
                <a:ea typeface="Verdana" pitchFamily="34" charset="0"/>
                <a:cs typeface="Verdana" pitchFamily="34" charset="0"/>
              </a:rPr>
              <a:t>diabetes.Some</a:t>
            </a:r>
            <a:r>
              <a:rPr lang="en-US" sz="2000" dirty="0">
                <a:latin typeface="Verdana" pitchFamily="34" charset="0"/>
                <a:ea typeface="Verdana" pitchFamily="34" charset="0"/>
                <a:cs typeface="Verdana" pitchFamily="34" charset="0"/>
              </a:rPr>
              <a:t> studies have shown the prevalence in the USA to be an estimated 34% of the adult population,</a:t>
            </a:r>
            <a:r>
              <a:rPr lang="en-US" sz="2000" baseline="30000" dirty="0">
                <a:latin typeface="Verdana" pitchFamily="34" charset="0"/>
                <a:ea typeface="Verdana" pitchFamily="34" charset="0"/>
                <a:cs typeface="Verdana" pitchFamily="34" charset="0"/>
              </a:rPr>
              <a:t> </a:t>
            </a:r>
            <a:r>
              <a:rPr lang="en-US" sz="2000" dirty="0">
                <a:latin typeface="Verdana" pitchFamily="34" charset="0"/>
                <a:ea typeface="Verdana" pitchFamily="34" charset="0"/>
                <a:cs typeface="Verdana" pitchFamily="34" charset="0"/>
              </a:rPr>
              <a:t>and the prevalence increases with age.</a:t>
            </a:r>
          </a:p>
        </p:txBody>
      </p:sp>
      <p:sp>
        <p:nvSpPr>
          <p:cNvPr id="6" name="Title 1"/>
          <p:cNvSpPr txBox="1">
            <a:spLocks/>
          </p:cNvSpPr>
          <p:nvPr/>
        </p:nvSpPr>
        <p:spPr>
          <a:xfrm>
            <a:off x="568036" y="227468"/>
            <a:ext cx="8291512" cy="492968"/>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fontScale="675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US" b="1" dirty="0"/>
              <a:t> Metabolic </a:t>
            </a:r>
            <a:r>
              <a:rPr lang="en-US" b="1" dirty="0" smtClean="0"/>
              <a:t>Syndrome</a:t>
            </a:r>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152400"/>
            <a:ext cx="8991600" cy="6093976"/>
          </a:xfrm>
          <a:prstGeom prst="rect">
            <a:avLst/>
          </a:prstGeom>
        </p:spPr>
        <p:txBody>
          <a:bodyPr wrap="square">
            <a:spAutoFit/>
          </a:bodyPr>
          <a:lstStyle/>
          <a:p>
            <a:pPr algn="just">
              <a:lnSpc>
                <a:spcPct val="150000"/>
              </a:lnSpc>
            </a:pPr>
            <a:r>
              <a:rPr lang="en-US" sz="2000" dirty="0">
                <a:latin typeface="Verdana" pitchFamily="34" charset="0"/>
                <a:ea typeface="Verdana" pitchFamily="34" charset="0"/>
                <a:cs typeface="Verdana" pitchFamily="34" charset="0"/>
              </a:rPr>
              <a:t>Metabolic syndrome is also known as metabolic syndrome X, </a:t>
            </a:r>
            <a:r>
              <a:rPr lang="en-US" sz="2000" dirty="0" err="1">
                <a:latin typeface="Verdana" pitchFamily="34" charset="0"/>
                <a:ea typeface="Verdana" pitchFamily="34" charset="0"/>
                <a:cs typeface="Verdana" pitchFamily="34" charset="0"/>
              </a:rPr>
              <a:t>cardiometabolic</a:t>
            </a:r>
            <a:r>
              <a:rPr lang="en-US" sz="2000" dirty="0">
                <a:latin typeface="Verdana" pitchFamily="34" charset="0"/>
                <a:ea typeface="Verdana" pitchFamily="34" charset="0"/>
                <a:cs typeface="Verdana" pitchFamily="34" charset="0"/>
              </a:rPr>
              <a:t> syndrome, syndrome X, insulin resistance syndrome, </a:t>
            </a:r>
            <a:r>
              <a:rPr lang="en-US" sz="2000" dirty="0" err="1">
                <a:latin typeface="Verdana" pitchFamily="34" charset="0"/>
                <a:ea typeface="Verdana" pitchFamily="34" charset="0"/>
                <a:cs typeface="Verdana" pitchFamily="34" charset="0"/>
              </a:rPr>
              <a:t>Reaven's</a:t>
            </a:r>
            <a:r>
              <a:rPr lang="en-US" sz="2000" dirty="0">
                <a:latin typeface="Verdana" pitchFamily="34" charset="0"/>
                <a:ea typeface="Verdana" pitchFamily="34" charset="0"/>
                <a:cs typeface="Verdana" pitchFamily="34" charset="0"/>
              </a:rPr>
              <a:t> syndrome (named for Gerald </a:t>
            </a:r>
            <a:r>
              <a:rPr lang="en-US" sz="2000" dirty="0" err="1">
                <a:latin typeface="Verdana" pitchFamily="34" charset="0"/>
                <a:ea typeface="Verdana" pitchFamily="34" charset="0"/>
                <a:cs typeface="Verdana" pitchFamily="34" charset="0"/>
              </a:rPr>
              <a:t>Reaven</a:t>
            </a:r>
            <a:r>
              <a:rPr lang="en-US" sz="2000" dirty="0">
                <a:latin typeface="Verdana" pitchFamily="34" charset="0"/>
                <a:ea typeface="Verdana" pitchFamily="34" charset="0"/>
                <a:cs typeface="Verdana" pitchFamily="34" charset="0"/>
              </a:rPr>
              <a:t>), and CHAOS (in Australia).</a:t>
            </a:r>
          </a:p>
          <a:p>
            <a:pPr algn="just">
              <a:lnSpc>
                <a:spcPct val="150000"/>
              </a:lnSpc>
            </a:pPr>
            <a:endParaRPr lang="en-US" sz="2000" dirty="0">
              <a:latin typeface="Verdana" pitchFamily="34" charset="0"/>
              <a:ea typeface="Verdana" pitchFamily="34" charset="0"/>
              <a:cs typeface="Verdana" pitchFamily="34" charset="0"/>
            </a:endParaRPr>
          </a:p>
          <a:p>
            <a:pPr algn="just">
              <a:lnSpc>
                <a:spcPct val="150000"/>
              </a:lnSpc>
            </a:pPr>
            <a:r>
              <a:rPr lang="en-US" sz="2000" b="1" dirty="0">
                <a:latin typeface="Verdana" pitchFamily="34" charset="0"/>
                <a:ea typeface="Verdana" pitchFamily="34" charset="0"/>
                <a:cs typeface="Verdana" pitchFamily="34" charset="0"/>
              </a:rPr>
              <a:t>Metabolic Syndrome and </a:t>
            </a:r>
            <a:r>
              <a:rPr lang="en-US" sz="2000" b="1" dirty="0" smtClean="0">
                <a:latin typeface="Verdana" pitchFamily="34" charset="0"/>
                <a:ea typeface="Verdana" pitchFamily="34" charset="0"/>
                <a:cs typeface="Verdana" pitchFamily="34" charset="0"/>
              </a:rPr>
              <a:t>Diabetes</a:t>
            </a:r>
            <a:endParaRPr lang="en-US" sz="2000" b="1" dirty="0">
              <a:latin typeface="Verdana" pitchFamily="34" charset="0"/>
              <a:ea typeface="Verdana" pitchFamily="34" charset="0"/>
              <a:cs typeface="Verdana" pitchFamily="34" charset="0"/>
            </a:endParaRPr>
          </a:p>
          <a:p>
            <a:pPr algn="just">
              <a:lnSpc>
                <a:spcPct val="150000"/>
              </a:lnSpc>
            </a:pPr>
            <a:r>
              <a:rPr lang="en-US" sz="2000" dirty="0">
                <a:latin typeface="Verdana" pitchFamily="34" charset="0"/>
                <a:ea typeface="Verdana" pitchFamily="34" charset="0"/>
                <a:cs typeface="Verdana" pitchFamily="34" charset="0"/>
              </a:rPr>
              <a:t>Metabolic syndrome is a disorder of energy utilization and storage, diagnosed by a co-occurrence of three out of five of the following medical conditions: abdominal (central) obesity, elevated blood pressure, elevated fasting plasma glucose, high serum triglycerides, and low high-density cholesterol (HDL) levels. Metabolic syndrome increases the risk of developing cardiovascular disease, particularly heart failure, and diabetes</a:t>
            </a:r>
          </a:p>
        </p:txBody>
      </p:sp>
    </p:spTree>
    <p:extLst>
      <p:ext uri="{BB962C8B-B14F-4D97-AF65-F5344CB8AC3E}">
        <p14:creationId xmlns:p14="http://schemas.microsoft.com/office/powerpoint/2010/main" val="980161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www.nature.com/nm/e-poster/images/metasym_land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28599"/>
            <a:ext cx="8709991" cy="66294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74638"/>
            <a:ext cx="8229600" cy="1143000"/>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smtClean="0">
                <a:ln>
                  <a:noFill/>
                </a:ln>
                <a:solidFill>
                  <a:prstClr val="black"/>
                </a:solidFill>
                <a:effectLst/>
                <a:uLnTx/>
                <a:uFillTx/>
                <a:latin typeface="Calibri" pitchFamily="34" charset="0"/>
                <a:ea typeface="+mn-ea"/>
                <a:cs typeface="Calibri" pitchFamily="34" charset="0"/>
              </a:rPr>
              <a:t>METABOLIC SYNDROME RELATED JOURNALS</a:t>
            </a:r>
            <a:endParaRPr kumimoji="0" lang="en-US" sz="4400" b="1" i="0" u="none" strike="noStrike" kern="1200" cap="none" spc="0" normalizeH="0" baseline="0" noProof="0" dirty="0">
              <a:ln>
                <a:noFill/>
              </a:ln>
              <a:solidFill>
                <a:prstClr val="black"/>
              </a:solidFill>
              <a:effectLst/>
              <a:uLnTx/>
              <a:uFillTx/>
              <a:latin typeface="Calibri" pitchFamily="34" charset="0"/>
              <a:ea typeface="+mn-ea"/>
              <a:cs typeface="Calibri" pitchFamily="34" charset="0"/>
            </a:endParaRPr>
          </a:p>
        </p:txBody>
      </p:sp>
      <p:sp>
        <p:nvSpPr>
          <p:cNvPr id="3" name="Content Placeholder 1"/>
          <p:cNvSpPr txBox="1">
            <a:spLocks/>
          </p:cNvSpPr>
          <p:nvPr/>
        </p:nvSpPr>
        <p:spPr>
          <a:xfrm>
            <a:off x="539552" y="2204864"/>
            <a:ext cx="8147248" cy="3802427"/>
          </a:xfrm>
          <a:prstGeom prst="rect">
            <a:avLst/>
          </a:prstGeom>
        </p:spPr>
        <p:txBody>
          <a:bodyPr vert="horz" lIns="91440" tIns="45720" rIns="91440" bIns="45720" rtlCol="0">
            <a:normAutofit/>
          </a:bodyPr>
          <a:lstStyle/>
          <a:p>
            <a:pPr lvl="0" algn="just">
              <a:spcBef>
                <a:spcPct val="20000"/>
              </a:spcBef>
              <a:buFont typeface="Wingdings" pitchFamily="2" charset="2"/>
              <a:buChar char="Ø"/>
              <a:defRPr/>
            </a:pPr>
            <a:r>
              <a:rPr lang="en-US" sz="2200" b="1" dirty="0" err="1">
                <a:latin typeface="Calibri" pitchFamily="34" charset="0"/>
                <a:cs typeface="Calibri" pitchFamily="34" charset="0"/>
              </a:rPr>
              <a:t>Metabolomics:Open</a:t>
            </a:r>
            <a:r>
              <a:rPr lang="en-US" sz="2200" b="1" dirty="0">
                <a:latin typeface="Calibri" pitchFamily="34" charset="0"/>
                <a:cs typeface="Calibri" pitchFamily="34" charset="0"/>
              </a:rPr>
              <a:t> </a:t>
            </a:r>
            <a:r>
              <a:rPr lang="en-US" sz="2200" b="1" dirty="0" smtClean="0">
                <a:latin typeface="Calibri" pitchFamily="34" charset="0"/>
                <a:cs typeface="Calibri" pitchFamily="34" charset="0"/>
              </a:rPr>
              <a:t>Access</a:t>
            </a:r>
            <a:endParaRPr lang="en-US" sz="2200" b="1" dirty="0">
              <a:latin typeface="Calibri" pitchFamily="34" charset="0"/>
              <a:cs typeface="Calibri" pitchFamily="34" charset="0"/>
            </a:endParaRPr>
          </a:p>
          <a:p>
            <a:pPr lvl="0" algn="just">
              <a:spcBef>
                <a:spcPct val="20000"/>
              </a:spcBef>
              <a:buFont typeface="Wingdings" pitchFamily="2" charset="2"/>
              <a:buChar char="Ø"/>
              <a:defRPr/>
            </a:pPr>
            <a:r>
              <a:rPr lang="en-US" sz="2200" b="1" dirty="0">
                <a:latin typeface="Calibri" pitchFamily="34" charset="0"/>
                <a:cs typeface="Calibri" pitchFamily="34" charset="0"/>
              </a:rPr>
              <a:t>Journal of Diabetes &amp; </a:t>
            </a:r>
            <a:r>
              <a:rPr lang="en-US" sz="2200" b="1" dirty="0" smtClean="0">
                <a:latin typeface="Calibri" pitchFamily="34" charset="0"/>
                <a:cs typeface="Calibri" pitchFamily="34" charset="0"/>
              </a:rPr>
              <a:t>Metabolism</a:t>
            </a:r>
            <a:endParaRPr lang="en-US" sz="2200" b="1" dirty="0">
              <a:latin typeface="Calibri" pitchFamily="34" charset="0"/>
              <a:cs typeface="Calibri" pitchFamily="34" charset="0"/>
            </a:endParaRPr>
          </a:p>
          <a:p>
            <a:pPr lvl="0" algn="just">
              <a:spcBef>
                <a:spcPct val="20000"/>
              </a:spcBef>
              <a:buFont typeface="Wingdings" pitchFamily="2" charset="2"/>
              <a:buChar char="Ø"/>
              <a:defRPr/>
            </a:pPr>
            <a:r>
              <a:rPr lang="en-US" sz="2200" b="1" dirty="0">
                <a:latin typeface="Calibri" pitchFamily="34" charset="0"/>
                <a:cs typeface="Calibri" pitchFamily="34" charset="0"/>
              </a:rPr>
              <a:t>Endocrinology &amp; Metabolic </a:t>
            </a:r>
            <a:r>
              <a:rPr lang="en-US" sz="2200" b="1" dirty="0" smtClean="0">
                <a:latin typeface="Calibri" pitchFamily="34" charset="0"/>
                <a:cs typeface="Calibri" pitchFamily="34" charset="0"/>
              </a:rPr>
              <a:t>Syndrome</a:t>
            </a:r>
            <a:endParaRPr kumimoji="0" lang="en-IN" sz="2200" b="1" i="0" u="none" strike="noStrike" kern="1200" cap="none" spc="0" normalizeH="0" baseline="0" noProof="0" dirty="0" smtClean="0">
              <a:ln>
                <a:noFill/>
              </a:ln>
              <a:effectLst/>
              <a:uLnTx/>
              <a:uFillTx/>
              <a:latin typeface="Calibri" pitchFamily="34" charset="0"/>
              <a:ea typeface="+mn-ea"/>
              <a:cs typeface="Calibri" pitchFamily="34" charset="0"/>
            </a:endParaRPr>
          </a:p>
          <a:p>
            <a:pPr marL="0" marR="0" lvl="0" indent="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IN" sz="2200" b="1" i="0" u="none" strike="noStrike" kern="1200" cap="none" spc="0" normalizeH="0" baseline="0" noProof="0" dirty="0" err="1" smtClean="0">
                <a:ln>
                  <a:noFill/>
                </a:ln>
                <a:effectLst/>
                <a:uLnTx/>
                <a:uFillTx/>
                <a:latin typeface="Calibri" pitchFamily="34" charset="0"/>
                <a:ea typeface="+mn-ea"/>
                <a:cs typeface="Calibri" pitchFamily="34" charset="0"/>
              </a:rPr>
              <a:t>Diabetology</a:t>
            </a:r>
            <a:r>
              <a:rPr kumimoji="0" lang="en-IN" sz="2200" b="1" i="0" u="none" strike="noStrike" kern="1200" cap="none" spc="0" normalizeH="0" baseline="0" noProof="0" dirty="0" smtClean="0">
                <a:ln>
                  <a:noFill/>
                </a:ln>
                <a:effectLst/>
                <a:uLnTx/>
                <a:uFillTx/>
                <a:latin typeface="Calibri" pitchFamily="34" charset="0"/>
                <a:ea typeface="+mn-ea"/>
                <a:cs typeface="Calibri" pitchFamily="34" charset="0"/>
              </a:rPr>
              <a:t> &amp; Metabolic Syndrome</a:t>
            </a:r>
          </a:p>
          <a:p>
            <a:pPr marL="0" marR="0" lvl="0" indent="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IN" sz="2200" b="1" i="0" u="none" strike="noStrike" kern="1200" cap="none" spc="0" normalizeH="0" baseline="0" noProof="0" dirty="0" smtClean="0">
                <a:ln>
                  <a:noFill/>
                </a:ln>
                <a:effectLst/>
                <a:uLnTx/>
                <a:uFillTx/>
                <a:latin typeface="Calibri" pitchFamily="34" charset="0"/>
                <a:ea typeface="+mn-ea"/>
                <a:cs typeface="Calibri" pitchFamily="34" charset="0"/>
              </a:rPr>
              <a:t>Diabetes, Metabolic Syndrome and Obesity: Targets and Therapy</a:t>
            </a:r>
          </a:p>
          <a:p>
            <a:pPr marL="0" marR="0" lvl="0" indent="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IN" sz="2200" b="1" i="0" u="none" strike="noStrike" kern="1200" cap="none" spc="0" normalizeH="0" baseline="0" noProof="0" dirty="0" smtClean="0">
                <a:ln>
                  <a:noFill/>
                </a:ln>
                <a:effectLst/>
                <a:uLnTx/>
                <a:uFillTx/>
                <a:latin typeface="Calibri" pitchFamily="34" charset="0"/>
                <a:ea typeface="+mn-ea"/>
                <a:cs typeface="Calibri" pitchFamily="34" charset="0"/>
              </a:rPr>
              <a:t>Metabolic Syndrome and Related Disorders</a:t>
            </a:r>
          </a:p>
          <a:p>
            <a:pPr marL="0" marR="0" lvl="0" indent="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IN" sz="2200" b="1" i="0" u="none" strike="noStrike" kern="1200" cap="none" spc="0" normalizeH="0" baseline="0" noProof="0" dirty="0" smtClean="0">
                <a:ln>
                  <a:noFill/>
                </a:ln>
                <a:effectLst/>
                <a:uLnTx/>
                <a:uFillTx/>
                <a:latin typeface="Calibri" pitchFamily="34" charset="0"/>
                <a:ea typeface="+mn-ea"/>
                <a:cs typeface="Calibri" pitchFamily="34" charset="0"/>
              </a:rPr>
              <a:t>Journal of Diabetes &amp; Metabolic Disorders</a:t>
            </a:r>
          </a:p>
          <a:p>
            <a:pPr marL="0" marR="0" lvl="0" indent="0" algn="just" defTabSz="914400" rtl="0" eaLnBrk="1" fontAlgn="auto" latinLnBrk="0" hangingPunct="1">
              <a:lnSpc>
                <a:spcPct val="100000"/>
              </a:lnSpc>
              <a:spcBef>
                <a:spcPct val="20000"/>
              </a:spcBef>
              <a:spcAft>
                <a:spcPts val="0"/>
              </a:spcAft>
              <a:buClrTx/>
              <a:buSzTx/>
              <a:buFont typeface="Wingdings" pitchFamily="2" charset="2"/>
              <a:buChar char="Ø"/>
              <a:tabLst/>
              <a:defRPr/>
            </a:pPr>
            <a:r>
              <a:rPr kumimoji="0" lang="en-IN" sz="2200" b="1" i="0" u="none" strike="noStrike" kern="1200" cap="none" spc="0" normalizeH="0" baseline="0" noProof="0" dirty="0" smtClean="0">
                <a:ln>
                  <a:noFill/>
                </a:ln>
                <a:effectLst/>
                <a:uLnTx/>
                <a:uFillTx/>
                <a:latin typeface="Calibri" pitchFamily="34" charset="0"/>
                <a:ea typeface="+mn-ea"/>
                <a:cs typeface="Calibri" pitchFamily="34" charset="0"/>
              </a:rPr>
              <a:t>Global Journal of Obesity, Diabetes and Metabolic Syndrome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501</Words>
  <Application>Microsoft Office PowerPoint</Application>
  <PresentationFormat>On-screen Show (4:3)</PresentationFormat>
  <Paragraphs>47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Electronic Signature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Abdul Gafoor Shaik</dc:creator>
  <cp:lastModifiedBy>Nithin Panwar</cp:lastModifiedBy>
  <cp:revision>26</cp:revision>
  <dcterms:created xsi:type="dcterms:W3CDTF">2006-08-16T00:00:00Z</dcterms:created>
  <dcterms:modified xsi:type="dcterms:W3CDTF">2015-10-13T14:17:17Z</dcterms:modified>
</cp:coreProperties>
</file>