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9"/>
  </p:notesMasterIdLst>
  <p:sldIdLst>
    <p:sldId id="410" r:id="rId2"/>
    <p:sldId id="257" r:id="rId3"/>
    <p:sldId id="338" r:id="rId4"/>
    <p:sldId id="398" r:id="rId5"/>
    <p:sldId id="400" r:id="rId6"/>
    <p:sldId id="399" r:id="rId7"/>
    <p:sldId id="402" r:id="rId8"/>
    <p:sldId id="341" r:id="rId9"/>
    <p:sldId id="403" r:id="rId10"/>
    <p:sldId id="404" r:id="rId11"/>
    <p:sldId id="405" r:id="rId12"/>
    <p:sldId id="407" r:id="rId13"/>
    <p:sldId id="406" r:id="rId14"/>
    <p:sldId id="408" r:id="rId15"/>
    <p:sldId id="411" r:id="rId16"/>
    <p:sldId id="412" r:id="rId17"/>
    <p:sldId id="413" r:id="rId1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0EE6A-3622-40C8-9307-2E044A6EFAFC}" type="datetimeFigureOut">
              <a:rPr lang="sr-Latn-CS" smtClean="0"/>
              <a:pPr/>
              <a:t>13.10.2015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9B7ED-CF8C-49CC-916F-03BD623B9458}" type="slidenum">
              <a:rPr lang="hr-HR" smtClean="0"/>
              <a:pPr/>
              <a:t>‹#›</a:t>
            </a:fld>
            <a:endParaRPr lang="hr-HR"/>
          </a:p>
        </p:txBody>
      </p:sp>
    </p:spTree>
    <p:extLst>
      <p:ext uri="{BB962C8B-B14F-4D97-AF65-F5344CB8AC3E}">
        <p14:creationId xmlns:p14="http://schemas.microsoft.com/office/powerpoint/2010/main" val="324448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943DE909-DC27-49BD-BA7B-B7224603052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4559B7ED-CF8C-49CC-916F-03BD623B9458}" type="slidenum">
              <a:rPr lang="hr-HR" smtClean="0"/>
              <a:pPr/>
              <a:t>3</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559B7ED-CF8C-49CC-916F-03BD623B9458}" type="slidenum">
              <a:rPr lang="hr-HR" smtClean="0"/>
              <a:pPr/>
              <a:t>4</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559B7ED-CF8C-49CC-916F-03BD623B9458}" type="slidenum">
              <a:rPr lang="hr-HR" smtClean="0"/>
              <a:pPr/>
              <a:t>5</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559B7ED-CF8C-49CC-916F-03BD623B9458}" type="slidenum">
              <a:rPr lang="hr-HR" smtClean="0"/>
              <a:pPr/>
              <a:t>6</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4559B7ED-CF8C-49CC-916F-03BD623B9458}" type="slidenum">
              <a:rPr lang="hr-HR" smtClean="0"/>
              <a:pPr/>
              <a:t>7</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425753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18648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1804071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2" y="857"/>
            <a:ext cx="9142858" cy="6857143"/>
          </a:xfrm>
          <a:prstGeom prst="rect">
            <a:avLst/>
          </a:prstGeom>
        </p:spPr>
      </p:pic>
      <p:sp>
        <p:nvSpPr>
          <p:cNvPr id="8" name="Rectangle 7"/>
          <p:cNvSpPr/>
          <p:nvPr userDrawn="1"/>
        </p:nvSpPr>
        <p:spPr>
          <a:xfrm>
            <a:off x="0" y="0"/>
            <a:ext cx="71628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81000"/>
            <a:ext cx="8229600" cy="574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59D5C-7180-4EB4-ABAC-B8291AE4A24B}"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391933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29549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168597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221532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357904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47177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240959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164960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3DB8303-ECD5-49BD-BC05-6EFEB6F5EFDF}" type="datetimeFigureOut">
              <a:rPr lang="sr-Latn-CS" smtClean="0"/>
              <a:pPr/>
              <a:t>13.10.2015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45C13DC-4D1D-4AB6-8C2B-0BD44335F46E}" type="slidenum">
              <a:rPr lang="hr-HR" smtClean="0"/>
              <a:pPr/>
              <a:t>‹#›</a:t>
            </a:fld>
            <a:endParaRPr lang="hr-HR"/>
          </a:p>
        </p:txBody>
      </p:sp>
    </p:spTree>
    <p:extLst>
      <p:ext uri="{BB962C8B-B14F-4D97-AF65-F5344CB8AC3E}">
        <p14:creationId xmlns:p14="http://schemas.microsoft.com/office/powerpoint/2010/main" val="362990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B8303-ECD5-49BD-BC05-6EFEB6F5EFDF}" type="datetimeFigureOut">
              <a:rPr lang="sr-Latn-CS" smtClean="0"/>
              <a:pPr/>
              <a:t>13.10.2015</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C13DC-4D1D-4AB6-8C2B-0BD44335F46E}" type="slidenum">
              <a:rPr lang="hr-HR" smtClean="0"/>
              <a:pPr/>
              <a:t>‹#›</a:t>
            </a:fld>
            <a:endParaRPr lang="hr-HR"/>
          </a:p>
        </p:txBody>
      </p:sp>
    </p:spTree>
    <p:extLst>
      <p:ext uri="{BB962C8B-B14F-4D97-AF65-F5344CB8AC3E}">
        <p14:creationId xmlns:p14="http://schemas.microsoft.com/office/powerpoint/2010/main" val="12310519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tif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micsonline.org/international-scientific-conference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2" y="-31882"/>
            <a:ext cx="9209192" cy="697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43222" y="549240"/>
            <a:ext cx="9129712" cy="5204419"/>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1900" dirty="0">
                <a:solidFill>
                  <a:schemeClr val="bg2">
                    <a:lumMod val="10000"/>
                  </a:schemeClr>
                </a:solidFill>
                <a:latin typeface="Centaur" panose="02030504050205020304" pitchFamily="18" charset="0"/>
              </a:rPr>
              <a:t>OMICS </a:t>
            </a:r>
            <a:r>
              <a:rPr lang="en-IN" sz="1900" dirty="0" smtClean="0">
                <a:solidFill>
                  <a:schemeClr val="bg2">
                    <a:lumMod val="10000"/>
                  </a:schemeClr>
                </a:solidFill>
                <a:latin typeface="Centaur" panose="02030504050205020304" pitchFamily="18" charset="0"/>
              </a:rPr>
              <a:t>International</a:t>
            </a:r>
            <a:r>
              <a:rPr lang="en-IN" sz="1900" dirty="0" smtClean="0">
                <a:solidFill>
                  <a:schemeClr val="bg2">
                    <a:lumMod val="10000"/>
                  </a:schemeClr>
                </a:solidFill>
                <a:latin typeface="Centaur" panose="02030504050205020304" pitchFamily="18" charset="0"/>
              </a:rPr>
              <a:t> </a:t>
            </a:r>
            <a:r>
              <a:rPr lang="en-IN" sz="19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1900" dirty="0">
                <a:solidFill>
                  <a:schemeClr val="bg2">
                    <a:lumMod val="10000"/>
                  </a:schemeClr>
                </a:solidFill>
                <a:latin typeface="Centaur" panose="02030504050205020304" pitchFamily="18" charset="0"/>
              </a:rPr>
              <a:t>OMICS Journals  are poised in excellence by publishing high quality research. </a:t>
            </a:r>
            <a:r>
              <a:rPr lang="en-IN" sz="1900" dirty="0">
                <a:solidFill>
                  <a:schemeClr val="bg2">
                    <a:lumMod val="10000"/>
                  </a:schemeClr>
                </a:solidFill>
                <a:latin typeface="Centaur" panose="02030504050205020304" pitchFamily="18" charset="0"/>
              </a:rPr>
              <a:t>OMICS </a:t>
            </a:r>
            <a:r>
              <a:rPr lang="en-IN" sz="1900" dirty="0" smtClean="0">
                <a:solidFill>
                  <a:schemeClr val="bg2">
                    <a:lumMod val="10000"/>
                  </a:schemeClr>
                </a:solidFill>
                <a:latin typeface="Centaur" panose="02030504050205020304" pitchFamily="18" charset="0"/>
              </a:rPr>
              <a:t>International follows </a:t>
            </a:r>
            <a:r>
              <a:rPr lang="en-IN" sz="1900"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sz="1900" dirty="0">
              <a:solidFill>
                <a:schemeClr val="bg2">
                  <a:lumMod val="10000"/>
                </a:schemeClr>
              </a:solidFill>
              <a:latin typeface="Centaur" panose="02030504050205020304" pitchFamily="18" charset="0"/>
            </a:endParaRPr>
          </a:p>
          <a:p>
            <a:pPr algn="ctr">
              <a:defRPr/>
            </a:pPr>
            <a:r>
              <a:rPr lang="en-US" sz="1900" dirty="0">
                <a:solidFill>
                  <a:schemeClr val="bg2">
                    <a:lumMod val="10000"/>
                  </a:schemeClr>
                </a:solidFill>
                <a:latin typeface="Centaur" panose="02030504050205020304" pitchFamily="18" charset="0"/>
              </a:rPr>
              <a:t>Editors and reviewers are experts in their field and provide anonymous, unbiased and detailed reviews </a:t>
            </a:r>
            <a:r>
              <a:rPr lang="en-US" sz="1900">
                <a:solidFill>
                  <a:schemeClr val="bg2">
                    <a:lumMod val="10000"/>
                  </a:schemeClr>
                </a:solidFill>
                <a:latin typeface="Centaur" panose="02030504050205020304" pitchFamily="18" charset="0"/>
              </a:rPr>
              <a:t>of </a:t>
            </a:r>
            <a:r>
              <a:rPr lang="en-US" sz="1900" smtClean="0">
                <a:solidFill>
                  <a:schemeClr val="bg2">
                    <a:lumMod val="10000"/>
                  </a:schemeClr>
                </a:solidFill>
                <a:latin typeface="Centaur" panose="02030504050205020304" pitchFamily="18" charset="0"/>
              </a:rPr>
              <a:t>all submissions</a:t>
            </a:r>
            <a:r>
              <a:rPr lang="en-US" sz="1900" dirty="0">
                <a:solidFill>
                  <a:schemeClr val="bg2">
                    <a:lumMod val="10000"/>
                  </a:schemeClr>
                </a:solidFill>
                <a:latin typeface="Centaur" panose="02030504050205020304" pitchFamily="18" charset="0"/>
              </a:rPr>
              <a:t>.</a:t>
            </a:r>
          </a:p>
          <a:p>
            <a:pPr algn="ctr">
              <a:defRPr/>
            </a:pPr>
            <a:r>
              <a:rPr lang="en-IN" sz="19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9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259632" y="5895713"/>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22369" y="2200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a:t>
            </a:r>
            <a:r>
              <a:rPr lang="en-US" sz="3200" b="1" dirty="0" smtClean="0">
                <a:solidFill>
                  <a:schemeClr val="accent4">
                    <a:lumMod val="10000"/>
                  </a:schemeClr>
                </a:solidFill>
                <a:latin typeface="Baskerville Old Face" panose="02020602080505020303" pitchFamily="18" charset="0"/>
              </a:rPr>
              <a:t>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599259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989" y="1461120"/>
            <a:ext cx="8229600" cy="2255912"/>
          </a:xfrm>
        </p:spPr>
        <p:txBody>
          <a:bodyPr/>
          <a:lstStyle/>
          <a:p>
            <a:r>
              <a:rPr lang="en-US" dirty="0"/>
              <a:t>White spot lesions, cavities (upper dentition), and gingival </a:t>
            </a:r>
            <a:r>
              <a:rPr lang="en-US" dirty="0" smtClean="0"/>
              <a:t>inflammation </a:t>
            </a:r>
            <a:r>
              <a:rPr lang="en-US" dirty="0"/>
              <a:t>(lower dentition) caused by orthodontic biofilms after </a:t>
            </a:r>
            <a:r>
              <a:rPr lang="en-US" dirty="0" smtClean="0"/>
              <a:t>removal </a:t>
            </a:r>
            <a:r>
              <a:rPr lang="en-US" dirty="0"/>
              <a:t>of fixed orthodontic appliance </a:t>
            </a:r>
            <a:endParaRPr lang="en-US" dirty="0" smtClean="0"/>
          </a:p>
          <a:p>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39" y="3717032"/>
            <a:ext cx="5016500" cy="293370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89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229600" cy="1751856"/>
          </a:xfrm>
        </p:spPr>
        <p:txBody>
          <a:bodyPr/>
          <a:lstStyle/>
          <a:p>
            <a:r>
              <a:rPr lang="en-US" dirty="0"/>
              <a:t>Images illustrating the severe consequences of biofilm accumulation, including enamel </a:t>
            </a:r>
            <a:r>
              <a:rPr lang="en-US" dirty="0" smtClean="0"/>
              <a:t>demineralization </a:t>
            </a:r>
            <a:r>
              <a:rPr lang="en-US" dirty="0"/>
              <a:t>and gingival inflammation. </a:t>
            </a:r>
            <a:endParaRPr lang="en-US" dirty="0" smtClean="0"/>
          </a:p>
          <a:p>
            <a:endParaRPr lang="en-US" dirty="0"/>
          </a:p>
        </p:txBody>
      </p:sp>
      <p:pic>
        <p:nvPicPr>
          <p:cNvPr id="3" name="Picture 2" descr="Untitled.tiff"/>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403647" y="2927523"/>
            <a:ext cx="6507123" cy="3930477"/>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95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389" y="1556792"/>
            <a:ext cx="8229600" cy="1967879"/>
          </a:xfrm>
        </p:spPr>
        <p:txBody>
          <a:bodyPr>
            <a:normAutofit lnSpcReduction="10000"/>
          </a:bodyPr>
          <a:lstStyle/>
          <a:p>
            <a:r>
              <a:rPr lang="en-US" dirty="0" smtClean="0"/>
              <a:t>Four </a:t>
            </a:r>
            <a:r>
              <a:rPr lang="en-US" dirty="0"/>
              <a:t>different treatments </a:t>
            </a:r>
            <a:r>
              <a:rPr lang="en-US" dirty="0" smtClean="0"/>
              <a:t>of WSLs.</a:t>
            </a:r>
          </a:p>
          <a:p>
            <a:r>
              <a:rPr lang="en-US" dirty="0"/>
              <a:t>Resin infiltration is more effective than </a:t>
            </a:r>
            <a:r>
              <a:rPr lang="en-US" dirty="0" err="1"/>
              <a:t>NaF</a:t>
            </a:r>
            <a:r>
              <a:rPr lang="en-US" dirty="0"/>
              <a:t> or CPP-ACP in providing esthetic improvement of WSLs. </a:t>
            </a:r>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36" y="3429000"/>
            <a:ext cx="8655906" cy="321771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57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40768"/>
            <a:ext cx="8229600" cy="3408040"/>
          </a:xfrm>
        </p:spPr>
        <p:txBody>
          <a:bodyPr>
            <a:normAutofit/>
          </a:bodyPr>
          <a:lstStyle/>
          <a:p>
            <a:r>
              <a:rPr lang="en-US" sz="2400" dirty="0"/>
              <a:t>Effect of visual method </a:t>
            </a:r>
            <a:r>
              <a:rPr lang="en-US" sz="2400" dirty="0" smtClean="0"/>
              <a:t>vs. </a:t>
            </a:r>
            <a:r>
              <a:rPr lang="en-US" sz="2400" dirty="0"/>
              <a:t>plaque disclosure in enhancing oral hygiene in adolescents and young </a:t>
            </a:r>
            <a:r>
              <a:rPr lang="en-US" sz="2400" dirty="0" smtClean="0"/>
              <a:t>adults. The </a:t>
            </a:r>
            <a:r>
              <a:rPr lang="en-US" sz="2400" dirty="0"/>
              <a:t>use of images showing the severe consequences of biofilm accumulation enhanced the oral hygiene of patients treated with fixed appliances. </a:t>
            </a:r>
            <a:endParaRPr lang="en-US" sz="2400" dirty="0" smtClean="0"/>
          </a:p>
          <a:p>
            <a:endParaRPr lang="en-US" dirty="0" smtClean="0"/>
          </a:p>
          <a:p>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387858"/>
            <a:ext cx="4968552" cy="3482718"/>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22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19" y="1412776"/>
            <a:ext cx="8640960" cy="5745163"/>
          </a:xfrm>
        </p:spPr>
        <p:txBody>
          <a:bodyPr>
            <a:normAutofit/>
          </a:bodyPr>
          <a:lstStyle/>
          <a:p>
            <a:pPr marL="0" indent="0">
              <a:buNone/>
            </a:pPr>
            <a:r>
              <a:rPr lang="en-US" sz="2800" dirty="0" smtClean="0"/>
              <a:t>Summary</a:t>
            </a:r>
          </a:p>
          <a:p>
            <a:r>
              <a:rPr lang="en-US" sz="2400" dirty="0"/>
              <a:t>The number of patients at risk of biofilm-related </a:t>
            </a:r>
            <a:r>
              <a:rPr lang="en-US" sz="2400" dirty="0" smtClean="0"/>
              <a:t>complications</a:t>
            </a:r>
            <a:r>
              <a:rPr lang="en-US" sz="2400" dirty="0"/>
              <a:t>, including </a:t>
            </a:r>
            <a:r>
              <a:rPr lang="en-US" sz="2400" dirty="0" smtClean="0"/>
              <a:t>WSLs, </a:t>
            </a:r>
            <a:r>
              <a:rPr lang="en-US" sz="2400" dirty="0"/>
              <a:t>caries, and gingivitis, has increased tremendously over the past two </a:t>
            </a:r>
            <a:r>
              <a:rPr lang="en-US" sz="2400" dirty="0" smtClean="0"/>
              <a:t>decades.</a:t>
            </a:r>
          </a:p>
          <a:p>
            <a:r>
              <a:rPr lang="en-US" sz="2400" dirty="0" smtClean="0"/>
              <a:t>Fixed </a:t>
            </a:r>
            <a:r>
              <a:rPr lang="en-US" sz="2400" dirty="0"/>
              <a:t>braces and other orthodontic appliances </a:t>
            </a:r>
            <a:r>
              <a:rPr lang="en-US" sz="2400" dirty="0" smtClean="0"/>
              <a:t>hamper </a:t>
            </a:r>
            <a:r>
              <a:rPr lang="en-US" sz="2400" dirty="0"/>
              <a:t>the maintenance of oral hygiene and provide numerous </a:t>
            </a:r>
            <a:r>
              <a:rPr lang="en-US" sz="2400" dirty="0" smtClean="0"/>
              <a:t>surfaces </a:t>
            </a:r>
            <a:r>
              <a:rPr lang="en-US" sz="2400" dirty="0"/>
              <a:t>in the oral cavity to which bacteria can adhere and form a biofilm. </a:t>
            </a:r>
            <a:endParaRPr lang="en-US" sz="2400" dirty="0" smtClean="0"/>
          </a:p>
          <a:p>
            <a:r>
              <a:rPr lang="en-US" sz="2400" dirty="0"/>
              <a:t>Improved preventive measures and </a:t>
            </a:r>
            <a:r>
              <a:rPr lang="en-US" sz="2400" dirty="0" smtClean="0"/>
              <a:t>antimicrobial </a:t>
            </a:r>
            <a:r>
              <a:rPr lang="en-US" sz="2400" dirty="0"/>
              <a:t>materials are urgently required to prevent biofilm-related complications of orthodontic treatment from overshadowing its functional and esthetic advantages. </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1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Dentistry Related Journals</a:t>
            </a:r>
            <a:endParaRPr lang="en-US" dirty="0"/>
          </a:p>
        </p:txBody>
      </p:sp>
      <p:sp>
        <p:nvSpPr>
          <p:cNvPr id="7" name="Vertical Scroll 6"/>
          <p:cNvSpPr/>
          <p:nvPr/>
        </p:nvSpPr>
        <p:spPr>
          <a:xfrm>
            <a:off x="-228600" y="1295399"/>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400" dirty="0"/>
              <a:t>JBR Journal of Interdisciplinary Medicine and Dental </a:t>
            </a:r>
            <a:r>
              <a:rPr lang="en-US" sz="2400" dirty="0" smtClean="0"/>
              <a:t>Science</a:t>
            </a:r>
          </a:p>
          <a:p>
            <a:pPr marL="342900" indent="-342900">
              <a:buFont typeface="Wingdings" panose="05000000000000000000" pitchFamily="2" charset="2"/>
              <a:buChar char="Ø"/>
              <a:defRPr/>
            </a:pPr>
            <a:r>
              <a:rPr lang="en-US" sz="2400" dirty="0"/>
              <a:t>Journal of Oral Hygiene &amp; </a:t>
            </a:r>
            <a:r>
              <a:rPr lang="en-US" sz="2400" dirty="0" smtClean="0"/>
              <a:t>Health</a:t>
            </a:r>
          </a:p>
          <a:p>
            <a:pPr marL="342900" indent="-342900">
              <a:buFont typeface="Wingdings" panose="05000000000000000000" pitchFamily="2" charset="2"/>
              <a:buChar char="Ø"/>
              <a:defRPr/>
            </a:pPr>
            <a:r>
              <a:rPr lang="en-US" sz="2400" dirty="0"/>
              <a:t>Oral Health and Dental Management</a:t>
            </a:r>
            <a:endParaRPr lang="en-US" sz="24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38599"/>
            <a:ext cx="3849440" cy="255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532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461169" y="910564"/>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a:defRPr/>
            </a:pPr>
            <a:r>
              <a:rPr lang="en-US" sz="2400" dirty="0"/>
              <a:t>OMICS International </a:t>
            </a:r>
            <a:r>
              <a:rPr lang="en-US" sz="2400" dirty="0" err="1"/>
              <a:t>Organises</a:t>
            </a:r>
            <a:r>
              <a:rPr lang="en-US" sz="2400" dirty="0"/>
              <a:t> 1000+ Global Events Every Year across USA, Europe &amp; </a:t>
            </a:r>
            <a:r>
              <a:rPr lang="en-US" sz="2400" dirty="0" smtClean="0"/>
              <a:t>Asia. For further details, </a:t>
            </a:r>
            <a:r>
              <a:rPr lang="en-US" sz="2400" dirty="0"/>
              <a:t>please visit </a:t>
            </a:r>
            <a:r>
              <a:rPr lang="en-US" dirty="0">
                <a:hlinkClick r:id="rId3"/>
              </a:rPr>
              <a:t>http://www.omicsonline.org/international-scientific-conferences</a:t>
            </a:r>
            <a:r>
              <a:rPr lang="en-US" dirty="0" smtClean="0">
                <a:hlinkClick r:id="rId3"/>
              </a:rPr>
              <a:t>/</a:t>
            </a:r>
            <a:r>
              <a:rPr lang="en-US" dirty="0" smtClean="0"/>
              <a:t> </a:t>
            </a:r>
            <a:r>
              <a:rPr lang="en-US" dirty="0"/>
              <a:t> </a:t>
            </a:r>
            <a:endParaRPr lang="en-US" dirty="0" smtClean="0"/>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smtClean="0"/>
              <a:t>Dentistry</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3339263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17637" y="215107"/>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smtClean="0">
                <a:solidFill>
                  <a:schemeClr val="accent5">
                    <a:lumMod val="10000"/>
                  </a:schemeClr>
                </a:solidFill>
                <a:latin typeface="Andalus" panose="02020603050405020304" pitchFamily="18" charset="-78"/>
                <a:cs typeface="Andalus" panose="02020603050405020304" pitchFamily="18" charset="-78"/>
              </a:rPr>
              <a:t>International</a:t>
            </a:r>
            <a:r>
              <a:rPr lang="en-US" sz="2400" dirty="0" smtClean="0">
                <a:solidFill>
                  <a:schemeClr val="accent5">
                    <a:lumMod val="10000"/>
                  </a:schemeClr>
                </a:solidFill>
                <a:latin typeface="Andalus" panose="02020603050405020304" pitchFamily="18" charset="-78"/>
                <a:cs typeface="Andalus" panose="02020603050405020304" pitchFamily="18" charset="-78"/>
              </a:rPr>
              <a:t>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a:t>
            </a:r>
            <a:r>
              <a:rPr lang="en-US" dirty="0" smtClean="0">
                <a:latin typeface="Calisto MT" panose="02040603050505030304" pitchFamily="18" charset="0"/>
              </a:rPr>
              <a:t> </a:t>
            </a:r>
            <a:r>
              <a:rPr lang="en-US" dirty="0">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80333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1206" y="2376462"/>
            <a:ext cx="5072098" cy="1384995"/>
          </a:xfrm>
          <a:prstGeom prst="rect">
            <a:avLst/>
          </a:prstGeom>
        </p:spPr>
        <p:txBody>
          <a:bodyPr wrap="square">
            <a:spAutoFit/>
          </a:bodyPr>
          <a:lstStyle/>
          <a:p>
            <a:r>
              <a:rPr lang="en-GB" sz="2000" b="1" dirty="0" smtClean="0">
                <a:latin typeface="Times New Roman" pitchFamily="18" charset="0"/>
                <a:cs typeface="Times New Roman" pitchFamily="18" charset="0"/>
              </a:rPr>
              <a:t>Li Mei   </a:t>
            </a:r>
            <a:r>
              <a:rPr lang="en-US" sz="2000" dirty="0" smtClean="0">
                <a:latin typeface="Times New Roman" pitchFamily="18" charset="0"/>
                <a:cs typeface="Times New Roman" pitchFamily="18" charset="0"/>
              </a:rPr>
              <a:t>BDS, DDS, PhD</a:t>
            </a:r>
            <a:r>
              <a:rPr lang="hr-HR"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hr-HR" sz="2000" dirty="0" smtClean="0">
                <a:latin typeface="Times New Roman" pitchFamily="18" charset="0"/>
                <a:cs typeface="Times New Roman" pitchFamily="18" charset="0"/>
              </a:rPr>
              <a:t>is a principal investigator and orthodontist specialist</a:t>
            </a:r>
          </a:p>
          <a:p>
            <a:pPr lvl="0" algn="ctr" fontAlgn="base">
              <a:spcBef>
                <a:spcPct val="0"/>
              </a:spcBef>
              <a:spcAft>
                <a:spcPct val="0"/>
              </a:spcAft>
            </a:pPr>
            <a:endParaRPr lang="en-US" sz="2400" dirty="0" smtClean="0">
              <a:latin typeface="Times New Roman" pitchFamily="18" charset="0"/>
              <a:ea typeface="Times New Roman" pitchFamily="18" charset="0"/>
              <a:cs typeface="Times New Roman" pitchFamily="18" charset="0"/>
            </a:endParaRPr>
          </a:p>
        </p:txBody>
      </p:sp>
      <p:sp>
        <p:nvSpPr>
          <p:cNvPr id="8" name="Rectangle 7"/>
          <p:cNvSpPr/>
          <p:nvPr/>
        </p:nvSpPr>
        <p:spPr>
          <a:xfrm>
            <a:off x="181206" y="4077271"/>
            <a:ext cx="4643438" cy="2246769"/>
          </a:xfrm>
          <a:prstGeom prst="rect">
            <a:avLst/>
          </a:prstGeom>
        </p:spPr>
        <p:txBody>
          <a:bodyPr wrap="square">
            <a:spAutoFit/>
          </a:bodyPr>
          <a:lstStyle/>
          <a:p>
            <a:endParaRPr lang="en-US"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a:p>
            <a:r>
              <a:rPr lang="hr-HR" sz="1400" b="1" dirty="0" smtClean="0">
                <a:latin typeface="Times New Roman" pitchFamily="18" charset="0"/>
                <a:cs typeface="Times New Roman" pitchFamily="18" charset="0"/>
              </a:rPr>
              <a:t>Faculty of Dentistry, University of Otago</a:t>
            </a:r>
            <a:endParaRPr lang="hr-HR" sz="1400" b="1" dirty="0">
              <a:latin typeface="Times New Roman" pitchFamily="18" charset="0"/>
              <a:cs typeface="Times New Roman" pitchFamily="18" charset="0"/>
            </a:endParaRPr>
          </a:p>
          <a:p>
            <a:r>
              <a:rPr lang="hr-HR" sz="1400" dirty="0" smtClean="0">
                <a:latin typeface="Times New Roman" pitchFamily="18" charset="0"/>
                <a:cs typeface="Times New Roman" pitchFamily="18" charset="0"/>
              </a:rPr>
              <a:t>310 Great King Streeet</a:t>
            </a:r>
            <a:endParaRPr lang="hr-HR" sz="1400" dirty="0">
              <a:latin typeface="Times New Roman" pitchFamily="18" charset="0"/>
              <a:cs typeface="Times New Roman" pitchFamily="18" charset="0"/>
            </a:endParaRPr>
          </a:p>
          <a:p>
            <a:r>
              <a:rPr lang="hr-HR" sz="1400" dirty="0" smtClean="0">
                <a:latin typeface="Times New Roman" pitchFamily="18" charset="0"/>
                <a:cs typeface="Times New Roman" pitchFamily="18" charset="0"/>
              </a:rPr>
              <a:t>9016 Dunedin</a:t>
            </a:r>
            <a:endParaRPr lang="hr-HR" sz="1400" dirty="0">
              <a:latin typeface="Times New Roman" pitchFamily="18" charset="0"/>
              <a:cs typeface="Times New Roman" pitchFamily="18" charset="0"/>
            </a:endParaRPr>
          </a:p>
          <a:p>
            <a:r>
              <a:rPr lang="hr-HR" sz="1400" dirty="0" smtClean="0">
                <a:latin typeface="Times New Roman" pitchFamily="18" charset="0"/>
                <a:cs typeface="Times New Roman" pitchFamily="18" charset="0"/>
              </a:rPr>
              <a:t>New Zealand</a:t>
            </a:r>
            <a:endParaRPr lang="hr-HR" sz="1400" dirty="0">
              <a:latin typeface="Times New Roman" pitchFamily="18" charset="0"/>
              <a:cs typeface="Times New Roman" pitchFamily="18" charset="0"/>
            </a:endParaRPr>
          </a:p>
        </p:txBody>
      </p:sp>
      <p:pic>
        <p:nvPicPr>
          <p:cNvPr id="2" name="Picture 1" descr="Li Mei.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4161" y="1628800"/>
            <a:ext cx="2592288" cy="388510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628800"/>
            <a:ext cx="5184576" cy="5201424"/>
          </a:xfrm>
          <a:prstGeom prst="rect">
            <a:avLst/>
          </a:prstGeom>
        </p:spPr>
        <p:txBody>
          <a:bodyPr wrap="square">
            <a:spAutoFit/>
          </a:bodyPr>
          <a:lstStyle/>
          <a:p>
            <a:r>
              <a:rPr lang="en-US" sz="2400" b="1" dirty="0" smtClean="0">
                <a:latin typeface="Times New Roman" pitchFamily="18" charset="0"/>
                <a:cs typeface="Times New Roman" pitchFamily="18" charset="0"/>
              </a:rPr>
              <a:t>Dr. Li Mei</a:t>
            </a:r>
            <a:r>
              <a:rPr lang="hr-HR"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Research fields:</a:t>
            </a:r>
          </a:p>
          <a:p>
            <a:endParaRPr lang="en-US" dirty="0" smtClean="0">
              <a:latin typeface="Times New Roman" pitchFamily="18" charset="0"/>
              <a:cs typeface="Times New Roman" pitchFamily="18" charset="0"/>
            </a:endParaRPr>
          </a:p>
          <a:p>
            <a:pPr>
              <a:buFontTx/>
              <a:buChar char="-"/>
            </a:pPr>
            <a:r>
              <a:rPr lang="en-GB" dirty="0" smtClean="0">
                <a:latin typeface="Times New Roman" pitchFamily="18" charset="0"/>
                <a:cs typeface="Times New Roman" pitchFamily="18" charset="0"/>
              </a:rPr>
              <a:t> Oral biofilm and bacterial adhesion</a:t>
            </a:r>
          </a:p>
          <a:p>
            <a:endParaRPr lang="en-US" dirty="0" smtClean="0">
              <a:latin typeface="Times New Roman" pitchFamily="18" charset="0"/>
              <a:cs typeface="Times New Roman" pitchFamily="18" charset="0"/>
            </a:endParaRPr>
          </a:p>
          <a:p>
            <a:pPr>
              <a:buFontTx/>
              <a:buChar char="-"/>
            </a:pPr>
            <a:r>
              <a:rPr lang="en-GB" dirty="0" smtClean="0">
                <a:latin typeface="Times New Roman" pitchFamily="18" charset="0"/>
                <a:cs typeface="Times New Roman" pitchFamily="18" charset="0"/>
              </a:rPr>
              <a:t> Oral hygiene in orthodontic patients</a:t>
            </a:r>
          </a:p>
          <a:p>
            <a:pPr>
              <a:buFontTx/>
              <a:buChar char="-"/>
            </a:pPr>
            <a:endParaRPr lang="en-GB" dirty="0">
              <a:latin typeface="Times New Roman" pitchFamily="18" charset="0"/>
              <a:cs typeface="Times New Roman" pitchFamily="18" charset="0"/>
            </a:endParaRPr>
          </a:p>
          <a:p>
            <a:pPr>
              <a:buFontTx/>
              <a:buChar char="-"/>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Enamel demineralization and </a:t>
            </a:r>
            <a:r>
              <a:rPr lang="en-GB" dirty="0" err="1" smtClean="0">
                <a:latin typeface="Times New Roman" pitchFamily="18" charset="0"/>
                <a:cs typeface="Times New Roman" pitchFamily="18" charset="0"/>
              </a:rPr>
              <a:t>remineralization</a:t>
            </a:r>
            <a:endParaRPr lang="en-US" dirty="0" smtClean="0">
              <a:latin typeface="Times New Roman" pitchFamily="18" charset="0"/>
              <a:cs typeface="Times New Roman" pitchFamily="18" charset="0"/>
            </a:endParaRPr>
          </a:p>
          <a:p>
            <a:pPr>
              <a:buFontTx/>
              <a:buChar char="-"/>
            </a:pPr>
            <a:endParaRPr lang="en-US" dirty="0" smtClean="0">
              <a:latin typeface="Times New Roman" pitchFamily="18" charset="0"/>
              <a:cs typeface="Times New Roman" pitchFamily="18" charset="0"/>
            </a:endParaRPr>
          </a:p>
          <a:p>
            <a:pPr>
              <a:buFontTx/>
              <a:buChar char="-"/>
            </a:pPr>
            <a:r>
              <a:rPr lang="en-GB" dirty="0" smtClean="0">
                <a:latin typeface="Times New Roman" pitchFamily="18" charset="0"/>
                <a:cs typeface="Times New Roman" pitchFamily="18" charset="0"/>
              </a:rPr>
              <a:t> Dental biomaterials, antimicrobial materials</a:t>
            </a:r>
            <a:endParaRPr lang="en-US" dirty="0" smtClean="0">
              <a:latin typeface="Times New Roman" pitchFamily="18" charset="0"/>
              <a:cs typeface="Times New Roman" pitchFamily="18" charset="0"/>
            </a:endParaRPr>
          </a:p>
          <a:p>
            <a:pPr>
              <a:buFontTx/>
              <a:buChar char="-"/>
            </a:pP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 Randomized controlled clinical trial (RCT)</a:t>
            </a:r>
          </a:p>
          <a:p>
            <a:pPr>
              <a:buFontTx/>
              <a:buChar char="-"/>
            </a:pPr>
            <a:endParaRPr lang="en-US" dirty="0">
              <a:latin typeface="Times New Roman" pitchFamily="18" charset="0"/>
              <a:cs typeface="Times New Roman" pitchFamily="18" charset="0"/>
            </a:endParaRPr>
          </a:p>
          <a:p>
            <a:pPr>
              <a:buFontTx/>
              <a:buChar cha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Evidence-based dentistry</a:t>
            </a:r>
          </a:p>
          <a:p>
            <a:pPr>
              <a:buFontTx/>
              <a:buChar char="-"/>
            </a:pPr>
            <a:endParaRPr lang="en-US" dirty="0" smtClean="0">
              <a:latin typeface="Times New Roman" pitchFamily="18" charset="0"/>
              <a:cs typeface="Times New Roman" pitchFamily="18" charset="0"/>
            </a:endParaRPr>
          </a:p>
          <a:p>
            <a:pPr>
              <a:buFontTx/>
              <a:buChar char="-"/>
            </a:pPr>
            <a:r>
              <a:rPr lang="en-GB" dirty="0" smtClean="0">
                <a:latin typeface="Times New Roman" pitchFamily="18" charset="0"/>
                <a:cs typeface="Times New Roman" pitchFamily="18" charset="0"/>
              </a:rPr>
              <a:t> Atomic Force Microscopy (AFM)</a:t>
            </a:r>
            <a:endParaRPr lang="en-US" dirty="0" smtClean="0">
              <a:latin typeface="Times New Roman" pitchFamily="18" charset="0"/>
              <a:cs typeface="Times New Roman" pitchFamily="18" charset="0"/>
            </a:endParaRPr>
          </a:p>
          <a:p>
            <a:pPr>
              <a:buFontTx/>
              <a:buChar char="-"/>
            </a:pPr>
            <a:endParaRPr lang="hr-HR" sz="2000" dirty="0" smtClean="0">
              <a:latin typeface="Times New Roman" pitchFamily="18" charset="0"/>
              <a:cs typeface="Times New Roman" pitchFamily="18" charset="0"/>
            </a:endParaRPr>
          </a:p>
        </p:txBody>
      </p:sp>
      <p:pic>
        <p:nvPicPr>
          <p:cNvPr id="5" name="Picture 4"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425208"/>
            <a:ext cx="2376264" cy="543279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304053" y="1484784"/>
            <a:ext cx="853589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en-US" sz="1600" b="1" dirty="0" smtClean="0">
                <a:latin typeface="Times New Roman" pitchFamily="18" charset="0"/>
                <a:cs typeface="Times New Roman" pitchFamily="18" charset="0"/>
              </a:rPr>
              <a:t>The research results and clinical </a:t>
            </a:r>
            <a:r>
              <a:rPr lang="en-US" sz="1600" b="1" dirty="0">
                <a:latin typeface="Times New Roman" pitchFamily="18" charset="0"/>
                <a:cs typeface="Times New Roman" pitchFamily="18" charset="0"/>
              </a:rPr>
              <a:t>outcomes have been presented </a:t>
            </a:r>
            <a:r>
              <a:rPr lang="en-US" sz="1600" b="1" dirty="0" smtClean="0">
                <a:latin typeface="Times New Roman" pitchFamily="18" charset="0"/>
                <a:cs typeface="Times New Roman" pitchFamily="18" charset="0"/>
              </a:rPr>
              <a:t>at c</a:t>
            </a: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onferences: </a:t>
            </a:r>
            <a:endParaRPr kumimoji="0" lang="hr-HR"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285750" lvl="0" indent="-285750">
              <a:lnSpc>
                <a:spcPct val="150000"/>
              </a:lnSpc>
              <a:buFont typeface="Arial"/>
              <a:buChar char="•"/>
            </a:pPr>
            <a:r>
              <a:rPr lang="de-DE" sz="1200" b="1" u="sng" dirty="0" smtClean="0"/>
              <a:t>Mei </a:t>
            </a:r>
            <a:r>
              <a:rPr lang="de-DE" sz="1200" b="1" u="sng" dirty="0"/>
              <a:t>L</a:t>
            </a:r>
            <a:r>
              <a:rPr lang="de-DE" sz="1200" dirty="0"/>
              <a:t>, </a:t>
            </a:r>
            <a:r>
              <a:rPr lang="de-DE" sz="1200" dirty="0" err="1"/>
              <a:t>Farella</a:t>
            </a:r>
            <a:r>
              <a:rPr lang="de-DE" sz="1200" dirty="0"/>
              <a:t> M. </a:t>
            </a:r>
            <a:r>
              <a:rPr lang="de-DE" sz="1200" dirty="0" err="1"/>
              <a:t>Prevention</a:t>
            </a:r>
            <a:r>
              <a:rPr lang="de-DE" sz="1200" dirty="0"/>
              <a:t> </a:t>
            </a:r>
            <a:r>
              <a:rPr lang="de-DE" sz="1200" dirty="0" err="1"/>
              <a:t>of</a:t>
            </a:r>
            <a:r>
              <a:rPr lang="de-DE" sz="1200" dirty="0"/>
              <a:t> </a:t>
            </a:r>
            <a:r>
              <a:rPr lang="de-DE" sz="1200" dirty="0" err="1"/>
              <a:t>enamel</a:t>
            </a:r>
            <a:r>
              <a:rPr lang="de-DE" sz="1200" dirty="0"/>
              <a:t> </a:t>
            </a:r>
            <a:r>
              <a:rPr lang="de-DE" sz="1200" dirty="0" err="1"/>
              <a:t>demineralisation</a:t>
            </a:r>
            <a:r>
              <a:rPr lang="de-DE" sz="1200" dirty="0"/>
              <a:t> </a:t>
            </a:r>
            <a:r>
              <a:rPr lang="de-DE" sz="1200" dirty="0" err="1"/>
              <a:t>using</a:t>
            </a:r>
            <a:r>
              <a:rPr lang="de-DE" sz="1200" dirty="0"/>
              <a:t> CPP-ACP: </a:t>
            </a:r>
            <a:r>
              <a:rPr lang="de-DE" sz="1200" dirty="0" err="1"/>
              <a:t>is</a:t>
            </a:r>
            <a:r>
              <a:rPr lang="de-DE" sz="1200" dirty="0"/>
              <a:t> </a:t>
            </a:r>
            <a:r>
              <a:rPr lang="de-DE" sz="1200" dirty="0" err="1"/>
              <a:t>it</a:t>
            </a:r>
            <a:r>
              <a:rPr lang="de-DE" sz="1200" dirty="0"/>
              <a:t> </a:t>
            </a:r>
            <a:r>
              <a:rPr lang="de-DE" sz="1200" dirty="0" err="1"/>
              <a:t>effective</a:t>
            </a:r>
            <a:r>
              <a:rPr lang="de-DE" sz="1200" dirty="0"/>
              <a:t> in vivo? </a:t>
            </a:r>
            <a:r>
              <a:rPr lang="en-US" sz="1200" b="1" i="1" dirty="0"/>
              <a:t>49th Australian </a:t>
            </a:r>
            <a:r>
              <a:rPr lang="en-US" sz="1200" b="1" i="1" dirty="0" err="1"/>
              <a:t>Begg</a:t>
            </a:r>
            <a:r>
              <a:rPr lang="en-US" sz="1200" b="1" i="1" dirty="0"/>
              <a:t> Society of Orthodontists Meeting</a:t>
            </a:r>
            <a:r>
              <a:rPr lang="de-DE" sz="1200" dirty="0"/>
              <a:t> (ABSO) </a:t>
            </a:r>
            <a:r>
              <a:rPr lang="de-DE" sz="1200" dirty="0" err="1"/>
              <a:t>Cairns</a:t>
            </a:r>
            <a:r>
              <a:rPr lang="en-US" sz="1200" dirty="0"/>
              <a:t>,</a:t>
            </a:r>
            <a:r>
              <a:rPr lang="en-US" sz="1200" b="1" i="1" dirty="0"/>
              <a:t> </a:t>
            </a:r>
            <a:r>
              <a:rPr lang="en-US" sz="1200" b="1" dirty="0"/>
              <a:t>Australia</a:t>
            </a:r>
            <a:r>
              <a:rPr lang="de-DE" sz="1200" dirty="0"/>
              <a:t> (2014). (Oral </a:t>
            </a:r>
            <a:r>
              <a:rPr lang="de-DE" sz="1200" dirty="0" err="1"/>
              <a:t>Presentation</a:t>
            </a:r>
            <a:r>
              <a:rPr lang="de-DE" sz="1200" dirty="0"/>
              <a:t>).</a:t>
            </a:r>
            <a:endParaRPr lang="en-GB" sz="1200" dirty="0"/>
          </a:p>
          <a:p>
            <a:pPr marL="285750" lvl="0" indent="-285750">
              <a:lnSpc>
                <a:spcPct val="150000"/>
              </a:lnSpc>
              <a:buFont typeface="Arial"/>
              <a:buChar char="•"/>
            </a:pPr>
            <a:r>
              <a:rPr lang="de-DE" sz="1200" b="1" u="sng" dirty="0"/>
              <a:t>Mei L</a:t>
            </a:r>
            <a:r>
              <a:rPr lang="de-DE" sz="1200" dirty="0"/>
              <a:t>, Peng Y, </a:t>
            </a:r>
            <a:r>
              <a:rPr lang="de-DE" sz="1200" dirty="0" err="1"/>
              <a:t>Farella</a:t>
            </a:r>
            <a:r>
              <a:rPr lang="de-DE" sz="1200" dirty="0"/>
              <a:t> M. </a:t>
            </a:r>
            <a:r>
              <a:rPr lang="de-DE" sz="1200" dirty="0" err="1"/>
              <a:t>Enhancing</a:t>
            </a:r>
            <a:r>
              <a:rPr lang="de-DE" sz="1200" dirty="0"/>
              <a:t> Oral Hygiene in </a:t>
            </a:r>
            <a:r>
              <a:rPr lang="de-DE" sz="1200" dirty="0" err="1"/>
              <a:t>Patients</a:t>
            </a:r>
            <a:r>
              <a:rPr lang="de-DE" sz="1200" dirty="0"/>
              <a:t> </a:t>
            </a:r>
            <a:r>
              <a:rPr lang="de-DE" sz="1200" dirty="0" err="1"/>
              <a:t>With</a:t>
            </a:r>
            <a:r>
              <a:rPr lang="de-DE" sz="1200" dirty="0"/>
              <a:t> Fixed </a:t>
            </a:r>
            <a:r>
              <a:rPr lang="de-DE" sz="1200" dirty="0" err="1"/>
              <a:t>Appliances</a:t>
            </a:r>
            <a:r>
              <a:rPr lang="de-DE" sz="1200" dirty="0"/>
              <a:t>: A </a:t>
            </a:r>
            <a:r>
              <a:rPr lang="de-DE" sz="1200" dirty="0" err="1"/>
              <a:t>Randomized</a:t>
            </a:r>
            <a:r>
              <a:rPr lang="de-DE" sz="1200" dirty="0"/>
              <a:t> </a:t>
            </a:r>
            <a:r>
              <a:rPr lang="de-DE" sz="1200" dirty="0" err="1"/>
              <a:t>Controlled</a:t>
            </a:r>
            <a:r>
              <a:rPr lang="de-DE" sz="1200" dirty="0"/>
              <a:t> Trial. </a:t>
            </a:r>
            <a:r>
              <a:rPr lang="en-US" sz="1200" b="1" i="1" dirty="0"/>
              <a:t>14th Annual Session of American Association of Orthodontists</a:t>
            </a:r>
            <a:r>
              <a:rPr lang="de-DE" sz="1200" dirty="0"/>
              <a:t> (AAO) New Orleans</a:t>
            </a:r>
            <a:r>
              <a:rPr lang="en-US" sz="1200" dirty="0"/>
              <a:t>,</a:t>
            </a:r>
            <a:r>
              <a:rPr lang="en-US" sz="1200" b="1" i="1" dirty="0"/>
              <a:t> </a:t>
            </a:r>
            <a:r>
              <a:rPr lang="en-US" sz="1200" b="1" dirty="0"/>
              <a:t>US</a:t>
            </a:r>
            <a:r>
              <a:rPr lang="de-DE" sz="1200" dirty="0"/>
              <a:t> (2014). (Oral </a:t>
            </a:r>
            <a:r>
              <a:rPr lang="de-DE" sz="1200" dirty="0" err="1"/>
              <a:t>Presentation</a:t>
            </a:r>
            <a:r>
              <a:rPr lang="de-DE" sz="1200" dirty="0"/>
              <a:t>).</a:t>
            </a:r>
            <a:endParaRPr lang="en-GB" sz="1200" dirty="0"/>
          </a:p>
          <a:p>
            <a:pPr marL="285750" lvl="0" indent="-285750">
              <a:lnSpc>
                <a:spcPct val="150000"/>
              </a:lnSpc>
              <a:buFont typeface="Arial"/>
              <a:buChar char="•"/>
            </a:pPr>
            <a:r>
              <a:rPr lang="de-DE" sz="1200" b="1" u="sng" dirty="0"/>
              <a:t>Mei L</a:t>
            </a:r>
            <a:r>
              <a:rPr lang="de-DE" sz="1200" u="sng" dirty="0"/>
              <a:t>,</a:t>
            </a:r>
            <a:r>
              <a:rPr lang="de-DE" sz="1200" dirty="0"/>
              <a:t> </a:t>
            </a:r>
            <a:r>
              <a:rPr lang="de-DE" sz="1200" dirty="0" err="1"/>
              <a:t>Antoun</a:t>
            </a:r>
            <a:r>
              <a:rPr lang="de-DE" sz="1200" dirty="0"/>
              <a:t> JS, </a:t>
            </a:r>
            <a:r>
              <a:rPr lang="de-DE" sz="1200" dirty="0" err="1"/>
              <a:t>Farella</a:t>
            </a:r>
            <a:r>
              <a:rPr lang="de-DE" sz="1200" dirty="0"/>
              <a:t> M. </a:t>
            </a:r>
            <a:r>
              <a:rPr lang="de-DE" sz="1200" dirty="0" err="1"/>
              <a:t>Prevention</a:t>
            </a:r>
            <a:r>
              <a:rPr lang="de-DE" sz="1200" dirty="0"/>
              <a:t> </a:t>
            </a:r>
            <a:r>
              <a:rPr lang="de-DE" sz="1200" dirty="0" err="1"/>
              <a:t>of</a:t>
            </a:r>
            <a:r>
              <a:rPr lang="de-DE" sz="1200" dirty="0"/>
              <a:t> </a:t>
            </a:r>
            <a:r>
              <a:rPr lang="de-DE" sz="1200" dirty="0" err="1"/>
              <a:t>enamel</a:t>
            </a:r>
            <a:r>
              <a:rPr lang="de-DE" sz="1200" dirty="0"/>
              <a:t> </a:t>
            </a:r>
            <a:r>
              <a:rPr lang="de-DE" sz="1200" dirty="0" err="1"/>
              <a:t>demineralisation</a:t>
            </a:r>
            <a:r>
              <a:rPr lang="de-DE" sz="1200" dirty="0"/>
              <a:t> </a:t>
            </a:r>
            <a:r>
              <a:rPr lang="de-DE" sz="1200" dirty="0" err="1"/>
              <a:t>using</a:t>
            </a:r>
            <a:r>
              <a:rPr lang="de-DE" sz="1200" dirty="0"/>
              <a:t> CPP-ACP: </a:t>
            </a:r>
            <a:r>
              <a:rPr lang="de-DE" sz="1200" dirty="0" err="1"/>
              <a:t>is</a:t>
            </a:r>
            <a:r>
              <a:rPr lang="de-DE" sz="1200" dirty="0"/>
              <a:t> </a:t>
            </a:r>
            <a:r>
              <a:rPr lang="de-DE" sz="1200" dirty="0" err="1"/>
              <a:t>it</a:t>
            </a:r>
            <a:r>
              <a:rPr lang="de-DE" sz="1200" dirty="0"/>
              <a:t> </a:t>
            </a:r>
            <a:r>
              <a:rPr lang="de-DE" sz="1200" dirty="0" err="1"/>
              <a:t>effective</a:t>
            </a:r>
            <a:r>
              <a:rPr lang="de-DE" sz="1200" dirty="0"/>
              <a:t> in vivo? </a:t>
            </a:r>
            <a:r>
              <a:rPr lang="en-US" sz="1200" b="1" i="1" dirty="0"/>
              <a:t>49th Australian </a:t>
            </a:r>
            <a:r>
              <a:rPr lang="en-US" sz="1200" b="1" i="1" dirty="0" err="1"/>
              <a:t>Begg</a:t>
            </a:r>
            <a:r>
              <a:rPr lang="en-US" sz="1200" b="1" i="1" dirty="0"/>
              <a:t> Society of Orthodontists (ABSO) Meeting, </a:t>
            </a:r>
            <a:r>
              <a:rPr lang="en-US" sz="1200" dirty="0"/>
              <a:t>Cairns, </a:t>
            </a:r>
            <a:r>
              <a:rPr lang="en-US" sz="1200" b="1" dirty="0"/>
              <a:t>Australia</a:t>
            </a:r>
            <a:r>
              <a:rPr lang="en-US" sz="1200" dirty="0"/>
              <a:t> (2014).  </a:t>
            </a:r>
            <a:r>
              <a:rPr lang="de-DE" sz="1200" dirty="0"/>
              <a:t>(Oral </a:t>
            </a:r>
            <a:r>
              <a:rPr lang="de-DE" sz="1200" dirty="0" err="1"/>
              <a:t>Presentation</a:t>
            </a:r>
            <a:r>
              <a:rPr lang="de-DE" sz="1200" dirty="0"/>
              <a:t>).</a:t>
            </a:r>
            <a:endParaRPr lang="en-GB" sz="1200" dirty="0"/>
          </a:p>
          <a:p>
            <a:pPr marL="285750" lvl="0" indent="-285750">
              <a:lnSpc>
                <a:spcPct val="150000"/>
              </a:lnSpc>
              <a:buFont typeface="Arial"/>
              <a:buChar char="•"/>
            </a:pPr>
            <a:r>
              <a:rPr lang="de-DE" sz="1200" b="1" u="sng" dirty="0"/>
              <a:t>Mei L</a:t>
            </a:r>
            <a:r>
              <a:rPr lang="de-DE" sz="1200" dirty="0"/>
              <a:t>, Peng Y, </a:t>
            </a:r>
            <a:r>
              <a:rPr lang="de-DE" sz="1200" dirty="0" err="1"/>
              <a:t>Stacknik</a:t>
            </a:r>
            <a:r>
              <a:rPr lang="de-DE" sz="1200" dirty="0"/>
              <a:t> S, </a:t>
            </a:r>
            <a:r>
              <a:rPr lang="de-DE" sz="1200" dirty="0" err="1"/>
              <a:t>Qu</a:t>
            </a:r>
            <a:r>
              <a:rPr lang="de-DE" sz="1200" dirty="0"/>
              <a:t> W, </a:t>
            </a:r>
            <a:r>
              <a:rPr lang="de-DE" sz="1200" dirty="0" err="1"/>
              <a:t>Farella</a:t>
            </a:r>
            <a:r>
              <a:rPr lang="de-DE" sz="1200" dirty="0"/>
              <a:t> M. A </a:t>
            </a:r>
            <a:r>
              <a:rPr lang="de-DE" sz="1200" dirty="0" err="1"/>
              <a:t>randomized</a:t>
            </a:r>
            <a:r>
              <a:rPr lang="de-DE" sz="1200" dirty="0"/>
              <a:t> </a:t>
            </a:r>
            <a:r>
              <a:rPr lang="de-DE" sz="1200" dirty="0" err="1"/>
              <a:t>clinical</a:t>
            </a:r>
            <a:r>
              <a:rPr lang="de-DE" sz="1200" dirty="0"/>
              <a:t> </a:t>
            </a:r>
            <a:r>
              <a:rPr lang="de-DE" sz="1200" dirty="0" err="1"/>
              <a:t>trial</a:t>
            </a:r>
            <a:r>
              <a:rPr lang="de-DE" sz="1200" dirty="0"/>
              <a:t> </a:t>
            </a:r>
            <a:r>
              <a:rPr lang="de-DE" sz="1200" dirty="0" err="1"/>
              <a:t>comparing</a:t>
            </a:r>
            <a:r>
              <a:rPr lang="de-DE" sz="1200" dirty="0"/>
              <a:t> </a:t>
            </a:r>
            <a:r>
              <a:rPr lang="de-DE" sz="1200" dirty="0" err="1"/>
              <a:t>four</a:t>
            </a:r>
            <a:r>
              <a:rPr lang="de-DE" sz="1200" dirty="0"/>
              <a:t> different </a:t>
            </a:r>
            <a:r>
              <a:rPr lang="de-DE" sz="1200" dirty="0" err="1"/>
              <a:t>modalities</a:t>
            </a:r>
            <a:r>
              <a:rPr lang="de-DE" sz="1200" dirty="0"/>
              <a:t> </a:t>
            </a:r>
            <a:r>
              <a:rPr lang="de-DE" sz="1200" dirty="0" err="1"/>
              <a:t>for</a:t>
            </a:r>
            <a:r>
              <a:rPr lang="de-DE" sz="1200" dirty="0"/>
              <a:t> </a:t>
            </a:r>
            <a:r>
              <a:rPr lang="de-DE" sz="1200" dirty="0" err="1"/>
              <a:t>reducing</a:t>
            </a:r>
            <a:r>
              <a:rPr lang="de-DE" sz="1200" dirty="0"/>
              <a:t> </a:t>
            </a:r>
            <a:r>
              <a:rPr lang="de-DE" sz="1200" dirty="0" err="1"/>
              <a:t>orthodontic</a:t>
            </a:r>
            <a:r>
              <a:rPr lang="de-DE" sz="1200" dirty="0"/>
              <a:t> </a:t>
            </a:r>
            <a:r>
              <a:rPr lang="de-DE" sz="1200" dirty="0" err="1"/>
              <a:t>biofilms</a:t>
            </a:r>
            <a:r>
              <a:rPr lang="de-DE" sz="1200" dirty="0"/>
              <a:t>. </a:t>
            </a:r>
            <a:r>
              <a:rPr lang="en-US" sz="1200" b="1" i="1" dirty="0"/>
              <a:t>89th Congress of the European Orthodontic Society</a:t>
            </a:r>
            <a:r>
              <a:rPr lang="de-DE" sz="1200" dirty="0"/>
              <a:t> (EOS), Reykjavik,</a:t>
            </a:r>
            <a:r>
              <a:rPr lang="de-DE" sz="1200" b="1" i="1" dirty="0"/>
              <a:t> </a:t>
            </a:r>
            <a:r>
              <a:rPr lang="en-US" sz="1200" b="1" dirty="0"/>
              <a:t>Iceland</a:t>
            </a:r>
            <a:r>
              <a:rPr lang="de-DE" sz="1200" dirty="0"/>
              <a:t> (2013). </a:t>
            </a:r>
            <a:endParaRPr lang="en-GB" sz="1200" dirty="0"/>
          </a:p>
          <a:p>
            <a:pPr marL="285750" lvl="0" indent="-285750">
              <a:lnSpc>
                <a:spcPct val="150000"/>
              </a:lnSpc>
              <a:buFont typeface="Arial"/>
              <a:buChar char="•"/>
            </a:pPr>
            <a:r>
              <a:rPr lang="de-DE" sz="1200" b="1" u="sng" dirty="0"/>
              <a:t>Mei L</a:t>
            </a:r>
            <a:r>
              <a:rPr lang="de-DE" sz="1200" dirty="0"/>
              <a:t>. A </a:t>
            </a:r>
            <a:r>
              <a:rPr lang="de-DE" sz="1200" dirty="0" err="1"/>
              <a:t>contact-killing</a:t>
            </a:r>
            <a:r>
              <a:rPr lang="de-DE" sz="1200" dirty="0"/>
              <a:t> </a:t>
            </a:r>
            <a:r>
              <a:rPr lang="de-DE" sz="1200" dirty="0" err="1"/>
              <a:t>surface</a:t>
            </a:r>
            <a:r>
              <a:rPr lang="de-DE" sz="1200" dirty="0"/>
              <a:t> </a:t>
            </a:r>
            <a:r>
              <a:rPr lang="de-DE" sz="1200" dirty="0" err="1"/>
              <a:t>to</a:t>
            </a:r>
            <a:r>
              <a:rPr lang="de-DE" sz="1200" dirty="0"/>
              <a:t> </a:t>
            </a:r>
            <a:r>
              <a:rPr lang="de-DE" sz="1200" dirty="0" err="1"/>
              <a:t>prevent</a:t>
            </a:r>
            <a:r>
              <a:rPr lang="de-DE" sz="1200" dirty="0"/>
              <a:t> oral </a:t>
            </a:r>
            <a:r>
              <a:rPr lang="de-DE" sz="1200" dirty="0" err="1"/>
              <a:t>biofilm</a:t>
            </a:r>
            <a:r>
              <a:rPr lang="de-DE" sz="1200" dirty="0"/>
              <a:t>. </a:t>
            </a:r>
            <a:r>
              <a:rPr lang="en-US" sz="1200" b="1" i="1" dirty="0"/>
              <a:t>9th World Biomaterials Congress</a:t>
            </a:r>
            <a:r>
              <a:rPr lang="de-DE" sz="1200" dirty="0"/>
              <a:t> (9th WBC) Chengdu, </a:t>
            </a:r>
            <a:r>
              <a:rPr lang="en-US" sz="1200" b="1" dirty="0"/>
              <a:t>China</a:t>
            </a:r>
            <a:r>
              <a:rPr lang="de-DE" sz="1200" dirty="0"/>
              <a:t> (2012). (Oral </a:t>
            </a:r>
            <a:r>
              <a:rPr lang="de-DE" sz="1200" dirty="0" err="1"/>
              <a:t>Presentation</a:t>
            </a:r>
            <a:r>
              <a:rPr lang="de-DE" sz="1200" dirty="0"/>
              <a:t>).</a:t>
            </a:r>
            <a:endParaRPr lang="en-GB" sz="1200" dirty="0"/>
          </a:p>
          <a:p>
            <a:pPr marL="285750" lvl="0" indent="-285750">
              <a:lnSpc>
                <a:spcPct val="150000"/>
              </a:lnSpc>
              <a:buFont typeface="Arial"/>
              <a:buChar char="•"/>
            </a:pPr>
            <a:r>
              <a:rPr lang="de-DE" sz="1200" b="1" u="sng" dirty="0"/>
              <a:t>Mei L</a:t>
            </a:r>
            <a:r>
              <a:rPr lang="de-DE" sz="1200" dirty="0"/>
              <a:t>, </a:t>
            </a:r>
            <a:r>
              <a:rPr lang="de-DE" sz="1200" dirty="0" err="1"/>
              <a:t>Sandham</a:t>
            </a:r>
            <a:r>
              <a:rPr lang="de-DE" sz="1200" dirty="0"/>
              <a:t> A, Chen YX, Van der Mei HC, </a:t>
            </a:r>
            <a:r>
              <a:rPr lang="de-DE" sz="1200" dirty="0" err="1"/>
              <a:t>Busscher</a:t>
            </a:r>
            <a:r>
              <a:rPr lang="de-DE" sz="1200" dirty="0"/>
              <a:t> HJ. </a:t>
            </a:r>
            <a:r>
              <a:rPr lang="en-US" sz="1200" dirty="0"/>
              <a:t>Biofilm formation on different orthodontic biomaterials. </a:t>
            </a:r>
            <a:r>
              <a:rPr lang="en-US" sz="1200" b="1" i="1" dirty="0"/>
              <a:t>International Symposium of Microbial Biofilm</a:t>
            </a:r>
            <a:r>
              <a:rPr lang="en-US" sz="1200" dirty="0"/>
              <a:t> (ISMB), Chengdu, </a:t>
            </a:r>
            <a:r>
              <a:rPr lang="en-US" sz="1200" b="1" dirty="0"/>
              <a:t>China</a:t>
            </a:r>
            <a:r>
              <a:rPr lang="en-US" sz="1200" dirty="0"/>
              <a:t> (2011). </a:t>
            </a:r>
            <a:r>
              <a:rPr lang="de-DE" sz="1200" dirty="0"/>
              <a:t>(Oral </a:t>
            </a:r>
            <a:r>
              <a:rPr lang="de-DE" sz="1200" dirty="0" err="1"/>
              <a:t>Presentation</a:t>
            </a:r>
            <a:r>
              <a:rPr lang="de-DE" sz="1200" dirty="0"/>
              <a:t>).</a:t>
            </a:r>
            <a:endParaRPr lang="en-GB" sz="1200" dirty="0"/>
          </a:p>
          <a:p>
            <a:pPr marL="285750" lvl="0" indent="-285750">
              <a:lnSpc>
                <a:spcPct val="150000"/>
              </a:lnSpc>
              <a:buFont typeface="Arial"/>
              <a:buChar char="•"/>
            </a:pPr>
            <a:r>
              <a:rPr lang="de-DE" sz="1200" b="1" u="sng" dirty="0"/>
              <a:t>Mei L</a:t>
            </a:r>
            <a:r>
              <a:rPr lang="de-DE" sz="1200" dirty="0"/>
              <a:t>, Ren Y, Van der Mei HC, </a:t>
            </a:r>
            <a:r>
              <a:rPr lang="de-DE" sz="1200" dirty="0" err="1"/>
              <a:t>Busscher</a:t>
            </a:r>
            <a:r>
              <a:rPr lang="de-DE" sz="1200" dirty="0"/>
              <a:t> HJ. </a:t>
            </a:r>
            <a:r>
              <a:rPr lang="de-DE" sz="1200" dirty="0" err="1"/>
              <a:t>Preventive</a:t>
            </a:r>
            <a:r>
              <a:rPr lang="de-DE" sz="1200" dirty="0"/>
              <a:t> </a:t>
            </a:r>
            <a:r>
              <a:rPr lang="en-US" sz="1200" dirty="0"/>
              <a:t>measures for biofilm formation on orthodontic composite resin. </a:t>
            </a:r>
            <a:r>
              <a:rPr lang="en-US" sz="1200" b="1" i="1" dirty="0"/>
              <a:t>87</a:t>
            </a:r>
            <a:r>
              <a:rPr lang="en-US" sz="1200" b="1" i="1" baseline="30000" dirty="0"/>
              <a:t>th</a:t>
            </a:r>
            <a:r>
              <a:rPr lang="en-US" sz="1200" b="1" i="1" dirty="0"/>
              <a:t> Congress of the European Orthodontic Society</a:t>
            </a:r>
            <a:r>
              <a:rPr lang="en-US" sz="1200" dirty="0"/>
              <a:t> (EOS) Istanbul, </a:t>
            </a:r>
            <a:r>
              <a:rPr lang="en-US" sz="1200" b="1" dirty="0"/>
              <a:t>Turkey</a:t>
            </a:r>
            <a:r>
              <a:rPr lang="en-US" sz="1200" dirty="0"/>
              <a:t> (2011). </a:t>
            </a:r>
            <a:endParaRPr lang="en-GB" sz="1200" dirty="0"/>
          </a:p>
          <a:p>
            <a:pPr marL="285750" lvl="0" indent="-285750">
              <a:lnSpc>
                <a:spcPct val="150000"/>
              </a:lnSpc>
              <a:buFont typeface="Arial"/>
              <a:buChar char="•"/>
            </a:pPr>
            <a:r>
              <a:rPr lang="de-DE" sz="1200" b="1" u="sng" dirty="0"/>
              <a:t>Mei L</a:t>
            </a:r>
            <a:r>
              <a:rPr lang="de-DE" sz="1200" dirty="0"/>
              <a:t>, Ren Y, Van der Mei HC, </a:t>
            </a:r>
            <a:r>
              <a:rPr lang="de-DE" sz="1200" dirty="0" err="1"/>
              <a:t>Busscher</a:t>
            </a:r>
            <a:r>
              <a:rPr lang="de-DE" sz="1200" dirty="0"/>
              <a:t> HJ. </a:t>
            </a:r>
            <a:r>
              <a:rPr lang="en-US" sz="1200" dirty="0"/>
              <a:t>Orthodontic biofilms: clinical and research concerns. </a:t>
            </a:r>
            <a:r>
              <a:rPr lang="en-US" sz="1200" b="1" i="1" dirty="0"/>
              <a:t>W.J. KOLFF Annual Conference</a:t>
            </a:r>
            <a:r>
              <a:rPr lang="en-US" sz="1200" i="1" dirty="0"/>
              <a:t> </a:t>
            </a:r>
            <a:r>
              <a:rPr lang="en-US" sz="1200" dirty="0"/>
              <a:t>(BMSA) </a:t>
            </a:r>
            <a:r>
              <a:rPr lang="en-US" sz="1200" dirty="0" err="1"/>
              <a:t>Schiermonnikoog</a:t>
            </a:r>
            <a:r>
              <a:rPr lang="en-US" sz="1200" dirty="0"/>
              <a:t>,</a:t>
            </a:r>
            <a:r>
              <a:rPr lang="en-US" sz="1200" b="1" dirty="0"/>
              <a:t> The Netherlands</a:t>
            </a:r>
            <a:r>
              <a:rPr lang="en-US" sz="1200" dirty="0"/>
              <a:t> (2011)</a:t>
            </a:r>
            <a:r>
              <a:rPr lang="en-US" sz="1200" dirty="0" smtClean="0"/>
              <a:t>.</a:t>
            </a:r>
            <a:endParaRPr kumimoji="0" lang="hr-H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318948" y="1253625"/>
            <a:ext cx="853589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en-US" sz="1600" b="1" dirty="0" smtClean="0">
                <a:latin typeface="Times New Roman" pitchFamily="18" charset="0"/>
                <a:cs typeface="Times New Roman" pitchFamily="18" charset="0"/>
              </a:rPr>
              <a:t>The research results and clinical </a:t>
            </a:r>
            <a:r>
              <a:rPr lang="en-US" sz="1600" b="1" dirty="0">
                <a:latin typeface="Times New Roman" pitchFamily="18" charset="0"/>
                <a:cs typeface="Times New Roman" pitchFamily="18" charset="0"/>
              </a:rPr>
              <a:t>outcomes have been presented </a:t>
            </a:r>
            <a:r>
              <a:rPr lang="en-US" sz="1600" b="1" dirty="0" smtClean="0">
                <a:latin typeface="Times New Roman" pitchFamily="18" charset="0"/>
                <a:cs typeface="Times New Roman" pitchFamily="18" charset="0"/>
              </a:rPr>
              <a:t>at c</a:t>
            </a: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onferences: </a:t>
            </a:r>
          </a:p>
          <a:p>
            <a:pPr marL="285750" lvl="0" indent="-285750">
              <a:lnSpc>
                <a:spcPct val="150000"/>
              </a:lnSpc>
              <a:buFont typeface="Arial"/>
              <a:buChar char="•"/>
            </a:pPr>
            <a:r>
              <a:rPr lang="de-DE" sz="1200" b="1" u="sng" dirty="0" smtClean="0"/>
              <a:t>Mei </a:t>
            </a:r>
            <a:r>
              <a:rPr lang="de-DE" sz="1200" b="1" u="sng" dirty="0"/>
              <a:t>L</a:t>
            </a:r>
            <a:r>
              <a:rPr lang="de-DE" sz="1200" dirty="0"/>
              <a:t>. </a:t>
            </a:r>
            <a:r>
              <a:rPr lang="de-DE" sz="1200" dirty="0" err="1"/>
              <a:t>Biofim</a:t>
            </a:r>
            <a:r>
              <a:rPr lang="de-DE" sz="1200" dirty="0"/>
              <a:t> </a:t>
            </a:r>
            <a:r>
              <a:rPr lang="de-DE" sz="1200" dirty="0" err="1"/>
              <a:t>prevention</a:t>
            </a:r>
            <a:r>
              <a:rPr lang="de-DE" sz="1200" dirty="0"/>
              <a:t> on </a:t>
            </a:r>
            <a:r>
              <a:rPr lang="de-DE" sz="1200" dirty="0" err="1"/>
              <a:t>orthodontic</a:t>
            </a:r>
            <a:r>
              <a:rPr lang="de-DE" sz="1200" dirty="0"/>
              <a:t> </a:t>
            </a:r>
            <a:r>
              <a:rPr lang="de-DE" sz="1200" dirty="0" err="1"/>
              <a:t>composite</a:t>
            </a:r>
            <a:r>
              <a:rPr lang="de-DE" sz="1200" dirty="0"/>
              <a:t> </a:t>
            </a:r>
            <a:r>
              <a:rPr lang="de-DE" sz="1200" dirty="0" err="1"/>
              <a:t>resin</a:t>
            </a:r>
            <a:r>
              <a:rPr lang="de-DE" sz="1200" dirty="0"/>
              <a:t>. </a:t>
            </a:r>
            <a:r>
              <a:rPr lang="de-DE" sz="1200" b="1" i="1" dirty="0"/>
              <a:t>14</a:t>
            </a:r>
            <a:r>
              <a:rPr lang="de-DE" sz="1200" b="1" i="1" baseline="30000" dirty="0"/>
              <a:t>th</a:t>
            </a:r>
            <a:r>
              <a:rPr lang="de-DE" sz="1200" b="1" i="1" dirty="0"/>
              <a:t> China </a:t>
            </a:r>
            <a:r>
              <a:rPr lang="de-DE" sz="1200" b="1" i="1" dirty="0" err="1"/>
              <a:t>Stomatological</a:t>
            </a:r>
            <a:r>
              <a:rPr lang="de-DE" sz="1200" b="1" i="1" dirty="0"/>
              <a:t> </a:t>
            </a:r>
            <a:r>
              <a:rPr lang="de-DE" sz="1200" b="1" i="1" dirty="0" err="1"/>
              <a:t>Association</a:t>
            </a:r>
            <a:r>
              <a:rPr lang="de-DE" sz="1200" b="1" i="1" dirty="0"/>
              <a:t> Annual Meeting </a:t>
            </a:r>
            <a:r>
              <a:rPr lang="de-DE" sz="1200" dirty="0"/>
              <a:t>(CSA),  Sep 2012, </a:t>
            </a:r>
            <a:r>
              <a:rPr lang="de-DE" sz="1200" dirty="0" err="1"/>
              <a:t>Xi</a:t>
            </a:r>
            <a:r>
              <a:rPr lang="de-DE" sz="1200" dirty="0"/>
              <a:t> An, </a:t>
            </a:r>
            <a:r>
              <a:rPr lang="de-DE" sz="1200" b="1" dirty="0"/>
              <a:t>China</a:t>
            </a:r>
            <a:r>
              <a:rPr lang="de-DE" sz="1200" dirty="0"/>
              <a:t>.</a:t>
            </a:r>
            <a:endParaRPr lang="en-GB" sz="1200" dirty="0"/>
          </a:p>
          <a:p>
            <a:pPr marL="285750" lvl="0" indent="-285750">
              <a:lnSpc>
                <a:spcPct val="150000"/>
              </a:lnSpc>
              <a:buFont typeface="Arial"/>
              <a:buChar char="•"/>
            </a:pPr>
            <a:r>
              <a:rPr lang="de-DE" sz="1200" b="1" u="sng" dirty="0"/>
              <a:t>Mei L</a:t>
            </a:r>
            <a:r>
              <a:rPr lang="de-DE" sz="1200" dirty="0"/>
              <a:t>, Han X, </a:t>
            </a:r>
            <a:r>
              <a:rPr lang="de-DE" sz="1200" dirty="0" err="1"/>
              <a:t>Xu</a:t>
            </a:r>
            <a:r>
              <a:rPr lang="de-DE" sz="1200" dirty="0"/>
              <a:t> X, Chen Y. </a:t>
            </a:r>
            <a:r>
              <a:rPr lang="de-DE" sz="1200" dirty="0" err="1"/>
              <a:t>Biofilm</a:t>
            </a:r>
            <a:r>
              <a:rPr lang="de-DE" sz="1200" dirty="0"/>
              <a:t> </a:t>
            </a:r>
            <a:r>
              <a:rPr lang="de-DE" sz="1200" dirty="0" err="1"/>
              <a:t>formation</a:t>
            </a:r>
            <a:r>
              <a:rPr lang="de-DE" sz="1200" dirty="0"/>
              <a:t>: </a:t>
            </a:r>
            <a:r>
              <a:rPr lang="de-DE" sz="1200" dirty="0" err="1"/>
              <a:t>orthodontic</a:t>
            </a:r>
            <a:r>
              <a:rPr lang="de-DE" sz="1200" dirty="0"/>
              <a:t> bracket </a:t>
            </a:r>
            <a:r>
              <a:rPr lang="de-DE" sz="1200" dirty="0" err="1"/>
              <a:t>matters</a:t>
            </a:r>
            <a:r>
              <a:rPr lang="de-DE" sz="1200" dirty="0"/>
              <a:t>. 2012 </a:t>
            </a:r>
            <a:r>
              <a:rPr lang="de-DE" sz="1200" b="1" i="1" dirty="0" err="1"/>
              <a:t>Sino</a:t>
            </a:r>
            <a:r>
              <a:rPr lang="de-DE" sz="1200" b="1" i="1" dirty="0"/>
              <a:t>-Japan Dental Conference</a:t>
            </a:r>
            <a:r>
              <a:rPr lang="de-DE" sz="1200" dirty="0"/>
              <a:t>, Apr 2012, Chengdu, </a:t>
            </a:r>
            <a:r>
              <a:rPr lang="de-DE" sz="1200" b="1" dirty="0"/>
              <a:t>China</a:t>
            </a:r>
            <a:r>
              <a:rPr lang="de-DE" sz="1200" dirty="0"/>
              <a:t>.</a:t>
            </a:r>
            <a:endParaRPr lang="en-GB" sz="1200" dirty="0"/>
          </a:p>
          <a:p>
            <a:pPr marL="285750" lvl="0" indent="-285750">
              <a:lnSpc>
                <a:spcPct val="150000"/>
              </a:lnSpc>
              <a:buFont typeface="Arial"/>
              <a:buChar char="•"/>
            </a:pPr>
            <a:r>
              <a:rPr lang="de-DE" sz="1200" b="1" u="sng" dirty="0"/>
              <a:t>Mei L</a:t>
            </a:r>
            <a:r>
              <a:rPr lang="de-DE" sz="1200" dirty="0"/>
              <a:t>. </a:t>
            </a:r>
            <a:r>
              <a:rPr lang="de-DE" sz="1200" dirty="0" err="1"/>
              <a:t>Bifilms</a:t>
            </a:r>
            <a:r>
              <a:rPr lang="de-DE" sz="1200" dirty="0"/>
              <a:t> in </a:t>
            </a:r>
            <a:r>
              <a:rPr lang="de-DE" sz="1200" dirty="0" err="1"/>
              <a:t>orthodontics</a:t>
            </a:r>
            <a:r>
              <a:rPr lang="de-DE" sz="1200" dirty="0"/>
              <a:t>: </a:t>
            </a:r>
            <a:r>
              <a:rPr lang="de-DE" sz="1200" dirty="0" err="1"/>
              <a:t>something</a:t>
            </a:r>
            <a:r>
              <a:rPr lang="de-DE" sz="1200" dirty="0"/>
              <a:t> </a:t>
            </a:r>
            <a:r>
              <a:rPr lang="de-DE" sz="1200" dirty="0" err="1"/>
              <a:t>old</a:t>
            </a:r>
            <a:r>
              <a:rPr lang="de-DE" sz="1200" dirty="0"/>
              <a:t>, </a:t>
            </a:r>
            <a:r>
              <a:rPr lang="de-DE" sz="1200" dirty="0" err="1"/>
              <a:t>something</a:t>
            </a:r>
            <a:r>
              <a:rPr lang="de-DE" sz="1200" dirty="0"/>
              <a:t> </a:t>
            </a:r>
            <a:r>
              <a:rPr lang="de-DE" sz="1200" dirty="0" err="1"/>
              <a:t>new</a:t>
            </a:r>
            <a:r>
              <a:rPr lang="de-DE" sz="1200" dirty="0"/>
              <a:t>, </a:t>
            </a:r>
            <a:r>
              <a:rPr lang="de-DE" sz="1200" dirty="0" err="1"/>
              <a:t>something</a:t>
            </a:r>
            <a:r>
              <a:rPr lang="de-DE" sz="1200" dirty="0"/>
              <a:t> </a:t>
            </a:r>
            <a:r>
              <a:rPr lang="de-DE" sz="1200" dirty="0" err="1"/>
              <a:t>borrowed</a:t>
            </a:r>
            <a:r>
              <a:rPr lang="de-DE" sz="1200" dirty="0"/>
              <a:t>. </a:t>
            </a:r>
            <a:r>
              <a:rPr lang="de-DE" sz="1200" b="1" i="1" dirty="0"/>
              <a:t>2012 </a:t>
            </a:r>
            <a:r>
              <a:rPr lang="de-DE" sz="1200" b="1" i="1" dirty="0" err="1"/>
              <a:t>Sino</a:t>
            </a:r>
            <a:r>
              <a:rPr lang="de-DE" sz="1200" b="1" i="1" dirty="0"/>
              <a:t>-Japan Dental Conference</a:t>
            </a:r>
            <a:r>
              <a:rPr lang="de-DE" sz="1200" dirty="0"/>
              <a:t>, Apr 2012, Chengdu, </a:t>
            </a:r>
            <a:r>
              <a:rPr lang="de-DE" sz="1200" b="1" dirty="0"/>
              <a:t>China</a:t>
            </a:r>
            <a:r>
              <a:rPr lang="de-DE" sz="1200" dirty="0"/>
              <a:t>.</a:t>
            </a:r>
            <a:endParaRPr lang="en-GB" sz="1200" dirty="0"/>
          </a:p>
          <a:p>
            <a:pPr marL="285750" lvl="0" indent="-285750">
              <a:lnSpc>
                <a:spcPct val="150000"/>
              </a:lnSpc>
              <a:buFont typeface="Arial"/>
              <a:buChar char="•"/>
            </a:pPr>
            <a:r>
              <a:rPr lang="de-DE" sz="1200" b="1" u="sng" dirty="0" smtClean="0"/>
              <a:t>Mei </a:t>
            </a:r>
            <a:r>
              <a:rPr lang="de-DE" sz="1200" b="1" u="sng" dirty="0"/>
              <a:t>L</a:t>
            </a:r>
            <a:r>
              <a:rPr lang="de-DE" sz="1200" dirty="0"/>
              <a:t>, Ren Y, Van der Mei HC, </a:t>
            </a:r>
            <a:r>
              <a:rPr lang="de-DE" sz="1200" dirty="0" err="1"/>
              <a:t>Busscher</a:t>
            </a:r>
            <a:r>
              <a:rPr lang="de-DE" sz="1200" dirty="0"/>
              <a:t> HJ. </a:t>
            </a:r>
            <a:r>
              <a:rPr lang="en-US" sz="1200" dirty="0"/>
              <a:t>Bacterial adhesion forces mediating biofilm formation to orthodontic materials, </a:t>
            </a:r>
            <a:r>
              <a:rPr lang="en-US" sz="1200" b="1" i="1" dirty="0"/>
              <a:t>7</a:t>
            </a:r>
            <a:r>
              <a:rPr lang="en-US" sz="1200" b="1" i="1" baseline="30000" dirty="0"/>
              <a:t>th</a:t>
            </a:r>
            <a:r>
              <a:rPr lang="en-US" sz="1200" b="1" i="1" dirty="0"/>
              <a:t> International Orthodontic Congress</a:t>
            </a:r>
            <a:r>
              <a:rPr lang="en-US" sz="1200" b="1" dirty="0"/>
              <a:t> </a:t>
            </a:r>
            <a:r>
              <a:rPr lang="en-US" sz="1200" dirty="0"/>
              <a:t>(WFO), Sydney,</a:t>
            </a:r>
            <a:r>
              <a:rPr lang="en-US" sz="1200" b="1" dirty="0"/>
              <a:t> Australia</a:t>
            </a:r>
            <a:r>
              <a:rPr lang="en-US" sz="1200" dirty="0"/>
              <a:t> (2010).</a:t>
            </a:r>
            <a:endParaRPr lang="en-GB" sz="1200" dirty="0"/>
          </a:p>
          <a:p>
            <a:pPr marL="285750" lvl="0" indent="-285750">
              <a:lnSpc>
                <a:spcPct val="150000"/>
              </a:lnSpc>
              <a:buFont typeface="Arial"/>
              <a:buChar char="•"/>
            </a:pPr>
            <a:r>
              <a:rPr lang="nl-NL" sz="1200" b="1" u="sng" dirty="0" smtClean="0"/>
              <a:t>Mei </a:t>
            </a:r>
            <a:r>
              <a:rPr lang="nl-NL" sz="1200" b="1" u="sng" dirty="0"/>
              <a:t>L</a:t>
            </a:r>
            <a:r>
              <a:rPr lang="nl-NL" sz="1200" dirty="0"/>
              <a:t>, Ren Y, Van der Mei HC, </a:t>
            </a:r>
            <a:r>
              <a:rPr lang="nl-NL" sz="1200" dirty="0" err="1"/>
              <a:t>Busscher</a:t>
            </a:r>
            <a:r>
              <a:rPr lang="nl-NL" sz="1200" dirty="0"/>
              <a:t> HJ. </a:t>
            </a:r>
            <a:r>
              <a:rPr lang="en-US" sz="1200" dirty="0"/>
              <a:t>Oral bacterial adhesion forces on bovine enamel coated with saliva, </a:t>
            </a:r>
            <a:r>
              <a:rPr lang="en-US" sz="1200" b="1" i="1" dirty="0"/>
              <a:t>W.J. KOLFF Annual Conference </a:t>
            </a:r>
            <a:r>
              <a:rPr lang="en-US" sz="1200" b="1" dirty="0"/>
              <a:t>(BMSA) </a:t>
            </a:r>
            <a:r>
              <a:rPr lang="en-US" sz="1200" dirty="0" err="1"/>
              <a:t>Schiermonnikoog</a:t>
            </a:r>
            <a:r>
              <a:rPr lang="en-US" sz="1200" dirty="0"/>
              <a:t>,</a:t>
            </a:r>
            <a:r>
              <a:rPr lang="en-US" sz="1200" b="1" dirty="0"/>
              <a:t> The Netherlands</a:t>
            </a:r>
            <a:r>
              <a:rPr lang="en-US" sz="1200" dirty="0"/>
              <a:t> (2010).</a:t>
            </a:r>
            <a:endParaRPr lang="en-GB" sz="1200" dirty="0"/>
          </a:p>
          <a:p>
            <a:pPr marL="285750" lvl="0" indent="-285750">
              <a:lnSpc>
                <a:spcPct val="150000"/>
              </a:lnSpc>
              <a:buFont typeface="Arial"/>
              <a:buChar char="•"/>
            </a:pPr>
            <a:r>
              <a:rPr lang="nl-NL" sz="1200" b="1" u="sng" dirty="0"/>
              <a:t>Mei L</a:t>
            </a:r>
            <a:r>
              <a:rPr lang="nl-NL" sz="1200" dirty="0"/>
              <a:t>, Henk </a:t>
            </a:r>
            <a:r>
              <a:rPr lang="nl-NL" sz="1200" dirty="0" err="1"/>
              <a:t>Busscher</a:t>
            </a:r>
            <a:r>
              <a:rPr lang="nl-NL" sz="1200" dirty="0"/>
              <a:t>, </a:t>
            </a:r>
            <a:r>
              <a:rPr lang="de-DE" sz="1200" dirty="0"/>
              <a:t>Ren Y, </a:t>
            </a:r>
            <a:r>
              <a:rPr lang="nl-NL" sz="1200" dirty="0"/>
              <a:t>Henny Van der Mei. </a:t>
            </a:r>
            <a:r>
              <a:rPr lang="en-US" sz="1200" dirty="0"/>
              <a:t>Influence of adhesive surface roughness on streptococcal adhesion forces, </a:t>
            </a:r>
            <a:r>
              <a:rPr lang="en-US" sz="1200" b="1" i="1" dirty="0"/>
              <a:t>86</a:t>
            </a:r>
            <a:r>
              <a:rPr lang="en-US" sz="1200" b="1" i="1" baseline="30000" dirty="0"/>
              <a:t>th</a:t>
            </a:r>
            <a:r>
              <a:rPr lang="en-US" sz="1200" b="1" i="1" dirty="0"/>
              <a:t> Congress of the European Orthodontic Society</a:t>
            </a:r>
            <a:r>
              <a:rPr lang="en-US" sz="1200" dirty="0"/>
              <a:t> (EOS), </a:t>
            </a:r>
            <a:r>
              <a:rPr lang="en-US" sz="1200" dirty="0" err="1"/>
              <a:t>Portoroz</a:t>
            </a:r>
            <a:r>
              <a:rPr lang="en-US" sz="1200" dirty="0"/>
              <a:t>, </a:t>
            </a:r>
            <a:r>
              <a:rPr lang="en-US" sz="1200" b="1" dirty="0"/>
              <a:t>Slovenia</a:t>
            </a:r>
            <a:r>
              <a:rPr lang="en-US" sz="1200" dirty="0"/>
              <a:t> (2010). </a:t>
            </a:r>
            <a:endParaRPr lang="en-US" sz="1200" dirty="0" smtClean="0"/>
          </a:p>
          <a:p>
            <a:pPr marL="285750" lvl="0" indent="-285750">
              <a:lnSpc>
                <a:spcPct val="150000"/>
              </a:lnSpc>
              <a:buFont typeface="Arial"/>
              <a:buChar char="•"/>
            </a:pPr>
            <a:r>
              <a:rPr lang="de-DE" sz="1200" b="1" u="sng" dirty="0"/>
              <a:t>Mei L</a:t>
            </a:r>
            <a:r>
              <a:rPr lang="de-DE" sz="1200" dirty="0"/>
              <a:t>, Ren Y, </a:t>
            </a:r>
            <a:r>
              <a:rPr lang="de-DE" sz="1200" dirty="0" err="1"/>
              <a:t>Busscher</a:t>
            </a:r>
            <a:r>
              <a:rPr lang="de-DE" sz="1200" dirty="0"/>
              <a:t> HJ, Van der Mei HC. </a:t>
            </a:r>
            <a:r>
              <a:rPr lang="en-US" sz="1200" dirty="0"/>
              <a:t>Bacterial adhesion forces at the bracket-adhesive-enamel junction. </a:t>
            </a:r>
            <a:r>
              <a:rPr lang="en-US" sz="1200" b="1" i="1" dirty="0"/>
              <a:t>85</a:t>
            </a:r>
            <a:r>
              <a:rPr lang="en-US" sz="1200" b="1" i="1" baseline="30000" dirty="0"/>
              <a:t>th</a:t>
            </a:r>
            <a:r>
              <a:rPr lang="en-US" sz="1200" b="1" i="1" dirty="0"/>
              <a:t> Congress of the European Orthodontic Society</a:t>
            </a:r>
            <a:r>
              <a:rPr lang="en-US" sz="1200" dirty="0"/>
              <a:t> (EOS) Helsinki, </a:t>
            </a:r>
            <a:r>
              <a:rPr lang="en-US" sz="1200" b="1" dirty="0"/>
              <a:t>Finland</a:t>
            </a:r>
            <a:r>
              <a:rPr lang="en-US" sz="1200" dirty="0"/>
              <a:t> (2009). 	</a:t>
            </a:r>
            <a:r>
              <a:rPr lang="de-DE" sz="1200" dirty="0"/>
              <a:t>(Oral </a:t>
            </a:r>
            <a:r>
              <a:rPr lang="de-DE" sz="1200" dirty="0" err="1"/>
              <a:t>Presentation</a:t>
            </a:r>
            <a:r>
              <a:rPr lang="de-DE" sz="1200" dirty="0"/>
              <a:t>).</a:t>
            </a:r>
            <a:endParaRPr lang="en-GB" sz="1200" dirty="0"/>
          </a:p>
          <a:p>
            <a:pPr marL="285750" lvl="0" indent="-285750">
              <a:lnSpc>
                <a:spcPct val="150000"/>
              </a:lnSpc>
              <a:buFont typeface="Arial"/>
              <a:buChar char="•"/>
            </a:pPr>
            <a:r>
              <a:rPr lang="en-US" sz="1200" b="1" u="sng" dirty="0"/>
              <a:t>Mei L</a:t>
            </a:r>
            <a:r>
              <a:rPr lang="en-US" sz="1200" dirty="0"/>
              <a:t>, </a:t>
            </a:r>
            <a:r>
              <a:rPr lang="en-US" sz="1200" dirty="0" err="1"/>
              <a:t>Ren</a:t>
            </a:r>
            <a:r>
              <a:rPr lang="en-US" sz="1200" dirty="0"/>
              <a:t> Y, </a:t>
            </a:r>
            <a:r>
              <a:rPr lang="en-US" sz="1200" dirty="0" err="1"/>
              <a:t>Guo</a:t>
            </a:r>
            <a:r>
              <a:rPr lang="en-US" sz="1200" dirty="0"/>
              <a:t> J. Comparison of the efficiency of two treatment approaches for </a:t>
            </a:r>
            <a:r>
              <a:rPr lang="en-US" sz="1200" dirty="0" err="1"/>
              <a:t>lingually</a:t>
            </a:r>
            <a:r>
              <a:rPr lang="en-US" sz="1200" dirty="0"/>
              <a:t> displaced teeth.</a:t>
            </a:r>
            <a:r>
              <a:rPr lang="en-US" sz="1200" b="1" i="1" dirty="0"/>
              <a:t> 84</a:t>
            </a:r>
            <a:r>
              <a:rPr lang="en-US" sz="1200" b="1" i="1" baseline="30000" dirty="0"/>
              <a:t>th</a:t>
            </a:r>
            <a:r>
              <a:rPr lang="en-US" sz="1200" b="1" i="1" dirty="0"/>
              <a:t> Congress of the European Orthodontic Society</a:t>
            </a:r>
            <a:r>
              <a:rPr lang="en-US" sz="1200" dirty="0"/>
              <a:t> (EOS) Lisbon, </a:t>
            </a:r>
            <a:r>
              <a:rPr lang="en-US" sz="1200" b="1" dirty="0"/>
              <a:t>Portugal</a:t>
            </a:r>
            <a:r>
              <a:rPr lang="en-US" sz="1200" dirty="0"/>
              <a:t> (2008).</a:t>
            </a:r>
            <a:endParaRPr lang="en-GB" sz="1200" dirty="0"/>
          </a:p>
          <a:p>
            <a:pPr marL="285750" lvl="0" indent="-285750">
              <a:lnSpc>
                <a:spcPct val="150000"/>
              </a:lnSpc>
              <a:buFont typeface="Arial"/>
              <a:buChar char="•"/>
            </a:pPr>
            <a:r>
              <a:rPr lang="en-US" sz="1200" b="1" u="sng" dirty="0"/>
              <a:t>Mei L</a:t>
            </a:r>
            <a:r>
              <a:rPr lang="en-US" sz="1200" dirty="0"/>
              <a:t>, </a:t>
            </a:r>
            <a:r>
              <a:rPr lang="en-US" sz="1200" dirty="0" err="1"/>
              <a:t>Guo</a:t>
            </a:r>
            <a:r>
              <a:rPr lang="en-US" sz="1200" dirty="0"/>
              <a:t> J, </a:t>
            </a:r>
            <a:r>
              <a:rPr lang="en-US" sz="1200" dirty="0" err="1"/>
              <a:t>Qu</a:t>
            </a:r>
            <a:r>
              <a:rPr lang="en-US" sz="1200" dirty="0"/>
              <a:t> W, Chen Y. Comparison of the efficiency of two approaches in making space for </a:t>
            </a:r>
            <a:r>
              <a:rPr lang="en-US" sz="1200" dirty="0" err="1"/>
              <a:t>lingually</a:t>
            </a:r>
            <a:r>
              <a:rPr lang="en-US" sz="1200" dirty="0"/>
              <a:t> displaced teeth: A randomized clinical trial. </a:t>
            </a:r>
            <a:r>
              <a:rPr lang="en-US" sz="1200" b="1" i="1" dirty="0"/>
              <a:t>15</a:t>
            </a:r>
            <a:r>
              <a:rPr lang="en-US" sz="1200" b="1" i="1" baseline="30000" dirty="0"/>
              <a:t>th</a:t>
            </a:r>
            <a:r>
              <a:rPr lang="en-US" sz="1200" b="1" i="1" dirty="0"/>
              <a:t> International Students Congress of Medical Science</a:t>
            </a:r>
            <a:r>
              <a:rPr lang="en-US" sz="1200" dirty="0"/>
              <a:t>, Groningen, </a:t>
            </a:r>
            <a:r>
              <a:rPr lang="en-US" sz="1200" b="1" dirty="0"/>
              <a:t>The Netherlands</a:t>
            </a:r>
            <a:r>
              <a:rPr lang="en-US" sz="1200" dirty="0"/>
              <a:t> (2008). </a:t>
            </a:r>
            <a:endParaRPr lang="en-GB"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73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179512" y="1412776"/>
            <a:ext cx="8784976"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600" b="1" dirty="0" smtClean="0">
                <a:latin typeface="Times New Roman" pitchFamily="18" charset="0"/>
                <a:cs typeface="Times New Roman" pitchFamily="18" charset="0"/>
              </a:rPr>
              <a:t>The research results and clinical outcomes have been published</a:t>
            </a:r>
            <a:r>
              <a:rPr kumimoji="0" lang="en-US"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marL="285750" lvl="0" indent="-285750">
              <a:buFont typeface="Arial"/>
              <a:buChar char="•"/>
            </a:pPr>
            <a:r>
              <a:rPr lang="de-DE" sz="1200" dirty="0" smtClean="0"/>
              <a:t>Li </a:t>
            </a:r>
            <a:r>
              <a:rPr lang="de-DE" sz="1200" dirty="0"/>
              <a:t>J, Xie X, Wang Y, Yin W, </a:t>
            </a:r>
            <a:r>
              <a:rPr lang="de-DE" sz="1200" dirty="0" err="1"/>
              <a:t>Antoun</a:t>
            </a:r>
            <a:r>
              <a:rPr lang="de-DE" sz="1200" dirty="0"/>
              <a:t> JS, </a:t>
            </a:r>
            <a:r>
              <a:rPr lang="de-DE" sz="1200" dirty="0" err="1"/>
              <a:t>Farella</a:t>
            </a:r>
            <a:r>
              <a:rPr lang="de-DE" sz="1200" dirty="0"/>
              <a:t> M, </a:t>
            </a:r>
            <a:r>
              <a:rPr lang="de-DE" sz="1200" b="1" u="sng" dirty="0"/>
              <a:t>Mei L</a:t>
            </a:r>
            <a:r>
              <a:rPr lang="de-DE" sz="1200" b="1" dirty="0"/>
              <a:t>.</a:t>
            </a:r>
            <a:r>
              <a:rPr lang="de-DE" sz="1200" dirty="0"/>
              <a:t> Long-term </a:t>
            </a:r>
            <a:r>
              <a:rPr lang="de-DE" sz="1200" dirty="0" err="1"/>
              <a:t>remineralizing</a:t>
            </a:r>
            <a:r>
              <a:rPr lang="de-DE" sz="1200" dirty="0"/>
              <a:t> </a:t>
            </a:r>
            <a:r>
              <a:rPr lang="de-DE" sz="1200" dirty="0" err="1"/>
              <a:t>effect</a:t>
            </a:r>
            <a:r>
              <a:rPr lang="de-DE" sz="1200" dirty="0"/>
              <a:t> </a:t>
            </a:r>
            <a:r>
              <a:rPr lang="de-DE" sz="1200" dirty="0" err="1"/>
              <a:t>of</a:t>
            </a:r>
            <a:r>
              <a:rPr lang="de-DE" sz="1200" dirty="0"/>
              <a:t> </a:t>
            </a:r>
            <a:r>
              <a:rPr lang="de-DE" sz="1200" dirty="0" err="1"/>
              <a:t>casein</a:t>
            </a:r>
            <a:r>
              <a:rPr lang="de-DE" sz="1200" dirty="0"/>
              <a:t> </a:t>
            </a:r>
            <a:r>
              <a:rPr lang="de-DE" sz="1200" dirty="0" err="1"/>
              <a:t>phosphopeptide-amorphous</a:t>
            </a:r>
            <a:r>
              <a:rPr lang="de-DE" sz="1200" dirty="0"/>
              <a:t> </a:t>
            </a:r>
            <a:r>
              <a:rPr lang="de-DE" sz="1200" dirty="0" err="1"/>
              <a:t>calcium</a:t>
            </a:r>
            <a:r>
              <a:rPr lang="de-DE" sz="1200" dirty="0"/>
              <a:t> </a:t>
            </a:r>
            <a:r>
              <a:rPr lang="de-DE" sz="1200" dirty="0" err="1"/>
              <a:t>phosphate</a:t>
            </a:r>
            <a:r>
              <a:rPr lang="de-DE" sz="1200" dirty="0"/>
              <a:t> (CPP-ACP) on </a:t>
            </a:r>
            <a:r>
              <a:rPr lang="de-DE" sz="1200" dirty="0" err="1"/>
              <a:t>early</a:t>
            </a:r>
            <a:r>
              <a:rPr lang="de-DE" sz="1200" dirty="0"/>
              <a:t> </a:t>
            </a:r>
            <a:r>
              <a:rPr lang="de-DE" sz="1200" dirty="0" err="1"/>
              <a:t>caries</a:t>
            </a:r>
            <a:r>
              <a:rPr lang="de-DE" sz="1200" dirty="0"/>
              <a:t> </a:t>
            </a:r>
            <a:r>
              <a:rPr lang="de-DE" sz="1200" dirty="0" err="1"/>
              <a:t>lesions</a:t>
            </a:r>
            <a:r>
              <a:rPr lang="de-DE" sz="1200" dirty="0"/>
              <a:t> in vivo: A </a:t>
            </a:r>
            <a:r>
              <a:rPr lang="de-DE" sz="1200" dirty="0" err="1"/>
              <a:t>systematic</a:t>
            </a:r>
            <a:r>
              <a:rPr lang="de-DE" sz="1200" dirty="0"/>
              <a:t> </a:t>
            </a:r>
            <a:r>
              <a:rPr lang="de-DE" sz="1200" dirty="0" err="1"/>
              <a:t>review</a:t>
            </a:r>
            <a:r>
              <a:rPr lang="de-DE" sz="1200" dirty="0"/>
              <a:t>. </a:t>
            </a:r>
            <a:r>
              <a:rPr lang="de-DE" sz="1200" b="1" i="1" dirty="0"/>
              <a:t>Journal </a:t>
            </a:r>
            <a:r>
              <a:rPr lang="de-DE" sz="1200" b="1" i="1" dirty="0" err="1"/>
              <a:t>of</a:t>
            </a:r>
            <a:r>
              <a:rPr lang="de-DE" sz="1200" b="1" i="1" dirty="0"/>
              <a:t> </a:t>
            </a:r>
            <a:r>
              <a:rPr lang="de-DE" sz="1200" b="1" i="1" dirty="0" err="1"/>
              <a:t>Dentistry</a:t>
            </a:r>
            <a:r>
              <a:rPr lang="de-DE" sz="1200" dirty="0"/>
              <a:t> 2014;(14)00096-7. </a:t>
            </a:r>
            <a:r>
              <a:rPr lang="de-DE" sz="1200" dirty="0" err="1"/>
              <a:t>doi</a:t>
            </a:r>
            <a:r>
              <a:rPr lang="de-DE" sz="1200" dirty="0"/>
              <a:t>: 10.1016</a:t>
            </a:r>
            <a:r>
              <a:rPr lang="de-DE" sz="1200" dirty="0" smtClean="0"/>
              <a:t>.</a:t>
            </a:r>
          </a:p>
          <a:p>
            <a:pPr lvl="0"/>
            <a:r>
              <a:rPr lang="de-DE" sz="1200" dirty="0"/>
              <a:t>	</a:t>
            </a:r>
            <a:endParaRPr lang="de-DE" sz="1200" dirty="0" smtClean="0"/>
          </a:p>
          <a:p>
            <a:pPr marL="285750" lvl="0" indent="-285750">
              <a:buFont typeface="Arial"/>
              <a:buChar char="•"/>
            </a:pPr>
            <a:r>
              <a:rPr lang="de-DE" sz="1200" dirty="0" smtClean="0"/>
              <a:t>Yuan </a:t>
            </a:r>
            <a:r>
              <a:rPr lang="de-DE" sz="1200" dirty="0"/>
              <a:t>H, Li J, Chen L, Cheng L, Cannon RD, </a:t>
            </a:r>
            <a:r>
              <a:rPr lang="de-DE" sz="1200" b="1" u="sng" dirty="0"/>
              <a:t>Mei L</a:t>
            </a:r>
            <a:r>
              <a:rPr lang="de-DE" sz="1200" b="1" dirty="0"/>
              <a:t>.</a:t>
            </a:r>
            <a:r>
              <a:rPr lang="de-DE" sz="1200" dirty="0"/>
              <a:t> </a:t>
            </a:r>
            <a:r>
              <a:rPr lang="en-US" sz="1200" dirty="0"/>
              <a:t>Esthetic comparison of white spot lesion treatment modalities using spectrometry and fluorescence. </a:t>
            </a:r>
            <a:r>
              <a:rPr lang="en-US" sz="1200" b="1" i="1" dirty="0"/>
              <a:t>The Angle Orthodontist </a:t>
            </a:r>
            <a:r>
              <a:rPr lang="en-US" sz="1200" dirty="0"/>
              <a:t>2014; 84(2):343-349. </a:t>
            </a:r>
            <a:endParaRPr lang="en-US" sz="1200" dirty="0" smtClean="0"/>
          </a:p>
          <a:p>
            <a:pPr lvl="0"/>
            <a:endParaRPr lang="en-GB" sz="1200" dirty="0" smtClean="0"/>
          </a:p>
          <a:p>
            <a:pPr marL="285750" lvl="0" indent="-285750">
              <a:buFont typeface="Arial"/>
              <a:buChar char="•"/>
            </a:pPr>
            <a:r>
              <a:rPr lang="de-DE" sz="1200" dirty="0" smtClean="0"/>
              <a:t>Peng </a:t>
            </a:r>
            <a:r>
              <a:rPr lang="de-DE" sz="1200" dirty="0"/>
              <a:t>Y, Wu R, </a:t>
            </a:r>
            <a:r>
              <a:rPr lang="de-DE" sz="1200" dirty="0" err="1"/>
              <a:t>Qu</a:t>
            </a:r>
            <a:r>
              <a:rPr lang="de-DE" sz="1200" dirty="0"/>
              <a:t> W, Wu W, Chen J, Fang J, Chen Y, </a:t>
            </a:r>
            <a:r>
              <a:rPr lang="de-DE" sz="1200" dirty="0" err="1"/>
              <a:t>Farella</a:t>
            </a:r>
            <a:r>
              <a:rPr lang="de-DE" sz="1200" dirty="0"/>
              <a:t> M, </a:t>
            </a:r>
            <a:r>
              <a:rPr lang="de-DE" sz="1200" b="1" u="sng" dirty="0"/>
              <a:t>Mei L</a:t>
            </a:r>
            <a:r>
              <a:rPr lang="de-DE" sz="1200" b="1" dirty="0"/>
              <a:t>.</a:t>
            </a:r>
            <a:r>
              <a:rPr lang="en-US" sz="1200" dirty="0"/>
              <a:t> The effect of visual method vs. plaque disclosure in enhancing oral hygiene in adolescents and young adults: a single blind randomized controlled trial. </a:t>
            </a:r>
            <a:r>
              <a:rPr lang="en-US" sz="1200" b="1" i="1" dirty="0"/>
              <a:t>American Journal of Orthodontics and </a:t>
            </a:r>
            <a:r>
              <a:rPr lang="en-US" sz="1200" b="1" i="1" dirty="0" err="1"/>
              <a:t>Dentofacial</a:t>
            </a:r>
            <a:r>
              <a:rPr lang="en-US" sz="1200" b="1" i="1" dirty="0"/>
              <a:t> Orthopedics </a:t>
            </a:r>
            <a:r>
              <a:rPr lang="en-US" sz="1200" dirty="0"/>
              <a:t>2014; 145:280-286.	</a:t>
            </a:r>
            <a:endParaRPr lang="en-US" sz="1200" dirty="0" smtClean="0"/>
          </a:p>
          <a:p>
            <a:pPr marL="285750" lvl="0" indent="-285750">
              <a:buFont typeface="Arial"/>
              <a:buChar char="•"/>
            </a:pPr>
            <a:endParaRPr lang="en-GB" sz="1200" dirty="0" smtClean="0"/>
          </a:p>
          <a:p>
            <a:pPr marL="285750" lvl="0" indent="-285750">
              <a:buFont typeface="Arial"/>
              <a:buChar char="•"/>
            </a:pPr>
            <a:r>
              <a:rPr lang="de-DE" sz="1200" dirty="0" smtClean="0"/>
              <a:t>Pei </a:t>
            </a:r>
            <a:r>
              <a:rPr lang="de-DE" sz="1200" dirty="0"/>
              <a:t>Z, Wang B, Zhang F, </a:t>
            </a:r>
            <a:r>
              <a:rPr lang="de-DE" sz="1200" dirty="0" err="1"/>
              <a:t>Niu</a:t>
            </a:r>
            <a:r>
              <a:rPr lang="de-DE" sz="1200" dirty="0"/>
              <a:t> Z, Shi S, Cannon RD, </a:t>
            </a:r>
            <a:r>
              <a:rPr lang="de-DE" sz="1200" b="1" u="sng" dirty="0"/>
              <a:t>Mei L</a:t>
            </a:r>
            <a:r>
              <a:rPr lang="de-DE" sz="1200" b="1" dirty="0"/>
              <a:t>.</a:t>
            </a:r>
            <a:r>
              <a:rPr lang="de-DE" sz="1200" dirty="0"/>
              <a:t> Response </a:t>
            </a:r>
            <a:r>
              <a:rPr lang="de-DE" sz="1200" dirty="0" err="1"/>
              <a:t>of</a:t>
            </a:r>
            <a:r>
              <a:rPr lang="de-DE" sz="1200" dirty="0"/>
              <a:t> human </a:t>
            </a:r>
            <a:r>
              <a:rPr lang="de-DE" sz="1200" dirty="0" err="1"/>
              <a:t>periodontal</a:t>
            </a:r>
            <a:r>
              <a:rPr lang="de-DE" sz="1200" dirty="0"/>
              <a:t> </a:t>
            </a:r>
            <a:r>
              <a:rPr lang="de-DE" sz="1200" dirty="0" err="1"/>
              <a:t>ligament</a:t>
            </a:r>
            <a:r>
              <a:rPr lang="de-DE" sz="1200" dirty="0"/>
              <a:t> </a:t>
            </a:r>
            <a:r>
              <a:rPr lang="de-DE" sz="1200" dirty="0" err="1"/>
              <a:t>cells</a:t>
            </a:r>
            <a:r>
              <a:rPr lang="de-DE" sz="1200" dirty="0"/>
              <a:t> </a:t>
            </a:r>
            <a:r>
              <a:rPr lang="de-DE" sz="1200" dirty="0" err="1"/>
              <a:t>to</a:t>
            </a:r>
            <a:r>
              <a:rPr lang="de-DE" sz="1200" dirty="0"/>
              <a:t> </a:t>
            </a:r>
            <a:r>
              <a:rPr lang="de-DE" sz="1200" dirty="0" err="1"/>
              <a:t>baicalin</a:t>
            </a:r>
            <a:r>
              <a:rPr lang="de-DE" sz="1200" dirty="0"/>
              <a:t>. </a:t>
            </a:r>
            <a:r>
              <a:rPr lang="de-DE" sz="1200" b="1" i="1" dirty="0"/>
              <a:t>Journal </a:t>
            </a:r>
            <a:r>
              <a:rPr lang="de-DE" sz="1200" b="1" i="1" dirty="0" err="1"/>
              <a:t>of</a:t>
            </a:r>
            <a:r>
              <a:rPr lang="de-DE" sz="1200" b="1" i="1" dirty="0"/>
              <a:t> </a:t>
            </a:r>
            <a:r>
              <a:rPr lang="de-DE" sz="1200" b="1" i="1" dirty="0" err="1"/>
              <a:t>Periodontology</a:t>
            </a:r>
            <a:r>
              <a:rPr lang="de-DE" sz="1200" dirty="0"/>
              <a:t>, 2014 Jan 30 (</a:t>
            </a:r>
            <a:r>
              <a:rPr lang="de-DE" sz="1200" dirty="0" err="1"/>
              <a:t>Epub</a:t>
            </a:r>
            <a:r>
              <a:rPr lang="de-DE" sz="1200" dirty="0"/>
              <a:t> </a:t>
            </a:r>
            <a:r>
              <a:rPr lang="de-DE" sz="1200" dirty="0" err="1"/>
              <a:t>ahead</a:t>
            </a:r>
            <a:r>
              <a:rPr lang="de-DE" sz="1200" dirty="0"/>
              <a:t> </a:t>
            </a:r>
            <a:r>
              <a:rPr lang="de-DE" sz="1200" dirty="0" err="1"/>
              <a:t>of</a:t>
            </a:r>
            <a:r>
              <a:rPr lang="de-DE" sz="1200" dirty="0"/>
              <a:t> </a:t>
            </a:r>
            <a:r>
              <a:rPr lang="de-DE" sz="1200" dirty="0" err="1"/>
              <a:t>print</a:t>
            </a:r>
            <a:r>
              <a:rPr lang="de-DE" sz="1200" dirty="0"/>
              <a:t>).	</a:t>
            </a:r>
            <a:endParaRPr lang="de-DE" sz="1200" dirty="0" smtClean="0"/>
          </a:p>
          <a:p>
            <a:pPr marL="285750" lvl="0" indent="-285750">
              <a:buFont typeface="Arial"/>
              <a:buChar char="•"/>
            </a:pPr>
            <a:endParaRPr lang="de-DE" sz="1200" dirty="0" smtClean="0"/>
          </a:p>
          <a:p>
            <a:pPr marL="285750" lvl="0" indent="-285750">
              <a:buFont typeface="Arial"/>
              <a:buChar char="•"/>
            </a:pPr>
            <a:r>
              <a:rPr lang="de-DE" sz="1200" dirty="0" smtClean="0"/>
              <a:t>Ren </a:t>
            </a:r>
            <a:r>
              <a:rPr lang="de-DE" sz="1200" dirty="0"/>
              <a:t>Y, </a:t>
            </a:r>
            <a:r>
              <a:rPr lang="de-DE" sz="1200" dirty="0" err="1"/>
              <a:t>Jongsma</a:t>
            </a:r>
            <a:r>
              <a:rPr lang="de-DE" sz="1200" dirty="0"/>
              <a:t> MA, </a:t>
            </a:r>
            <a:r>
              <a:rPr lang="de-DE" sz="1200" b="1" u="sng" dirty="0"/>
              <a:t>Mei L</a:t>
            </a:r>
            <a:r>
              <a:rPr lang="de-DE" sz="1200" dirty="0"/>
              <a:t>, van der Mei HC, </a:t>
            </a:r>
            <a:r>
              <a:rPr lang="de-DE" sz="1200" dirty="0" err="1"/>
              <a:t>Busscher</a:t>
            </a:r>
            <a:r>
              <a:rPr lang="de-DE" sz="1200" dirty="0"/>
              <a:t> HJ.</a:t>
            </a:r>
            <a:r>
              <a:rPr lang="en-US" sz="1200" dirty="0"/>
              <a:t> Orthodontic treatment with fixed appliances and biofilm formation-a potential public health threat? </a:t>
            </a:r>
            <a:r>
              <a:rPr lang="en-US" sz="1200" b="1" i="1" dirty="0"/>
              <a:t>Clinical Oral Investigations</a:t>
            </a:r>
            <a:r>
              <a:rPr lang="en-US" sz="1200" i="1" dirty="0"/>
              <a:t>,</a:t>
            </a:r>
            <a:r>
              <a:rPr lang="en-US" sz="1200" dirty="0"/>
              <a:t> </a:t>
            </a:r>
            <a:r>
              <a:rPr lang="nl-NL" sz="1200" dirty="0"/>
              <a:t>2014 Apr 13. [</a:t>
            </a:r>
            <a:r>
              <a:rPr lang="nl-NL" sz="1200" dirty="0" err="1"/>
              <a:t>Epub</a:t>
            </a:r>
            <a:r>
              <a:rPr lang="nl-NL" sz="1200" dirty="0"/>
              <a:t> </a:t>
            </a:r>
            <a:r>
              <a:rPr lang="nl-NL" sz="1200" dirty="0" err="1"/>
              <a:t>ahead</a:t>
            </a:r>
            <a:r>
              <a:rPr lang="nl-NL" sz="1200" dirty="0"/>
              <a:t> of print]</a:t>
            </a:r>
            <a:r>
              <a:rPr lang="nl-NL" sz="1200" dirty="0" smtClean="0"/>
              <a:t>.</a:t>
            </a:r>
          </a:p>
          <a:p>
            <a:pPr marL="285750" lvl="0" indent="-285750">
              <a:buFont typeface="Arial"/>
              <a:buChar char="•"/>
            </a:pPr>
            <a:endParaRPr lang="nl-NL" sz="1200" dirty="0" smtClean="0"/>
          </a:p>
          <a:p>
            <a:pPr marL="285750" lvl="0" indent="-285750">
              <a:buFont typeface="Arial"/>
              <a:buChar char="•"/>
            </a:pPr>
            <a:r>
              <a:rPr lang="de-DE" sz="1200" b="1" u="sng" dirty="0"/>
              <a:t>Mei L</a:t>
            </a:r>
            <a:r>
              <a:rPr lang="de-DE" sz="1200" dirty="0"/>
              <a:t>, </a:t>
            </a:r>
            <a:r>
              <a:rPr lang="de-DE" sz="1200" dirty="0" err="1"/>
              <a:t>Busscher</a:t>
            </a:r>
            <a:r>
              <a:rPr lang="de-DE" sz="1200" dirty="0"/>
              <a:t> HJ, van der Mei HC, Ren Y. </a:t>
            </a:r>
            <a:r>
              <a:rPr lang="en-US" sz="1200" dirty="0"/>
              <a:t>Influence of surface roughness on streptococcal adhesion forces to composite resins. </a:t>
            </a:r>
            <a:r>
              <a:rPr lang="en-US" sz="1200" b="1" i="1" dirty="0"/>
              <a:t>Dental Materials</a:t>
            </a:r>
            <a:r>
              <a:rPr lang="en-US" sz="1200" dirty="0"/>
              <a:t>, </a:t>
            </a:r>
            <a:r>
              <a:rPr lang="nl-NL" sz="1200" dirty="0"/>
              <a:t>2011; 27: 770–778.</a:t>
            </a:r>
            <a:r>
              <a:rPr lang="en-US" sz="1200" dirty="0"/>
              <a:t> </a:t>
            </a:r>
            <a:endParaRPr lang="en-US" sz="1200" dirty="0" smtClean="0"/>
          </a:p>
          <a:p>
            <a:pPr lvl="0"/>
            <a:r>
              <a:rPr lang="nl-NL" sz="1200" dirty="0"/>
              <a:t>	</a:t>
            </a:r>
            <a:endParaRPr lang="nl-NL" sz="1200" dirty="0" smtClean="0"/>
          </a:p>
          <a:p>
            <a:pPr marL="285750" lvl="0" indent="-285750">
              <a:lnSpc>
                <a:spcPct val="120000"/>
              </a:lnSpc>
              <a:buFont typeface="Arial"/>
              <a:buChar char="•"/>
            </a:pPr>
            <a:r>
              <a:rPr lang="de-DE" sz="1200" b="1" u="sng" dirty="0"/>
              <a:t>Mei L</a:t>
            </a:r>
            <a:r>
              <a:rPr lang="de-DE" sz="1200" dirty="0"/>
              <a:t>, Ren Y, </a:t>
            </a:r>
            <a:r>
              <a:rPr lang="de-DE" sz="1200" dirty="0" err="1"/>
              <a:t>Busscher</a:t>
            </a:r>
            <a:r>
              <a:rPr lang="de-DE" sz="1200" dirty="0"/>
              <a:t> HJ, Van der Mei. </a:t>
            </a:r>
            <a:r>
              <a:rPr lang="en-US" sz="1200" dirty="0"/>
              <a:t>Poisson analysis of streptococcal bond-strengthening on saliva-coated enamel. </a:t>
            </a:r>
            <a:r>
              <a:rPr lang="en-US" sz="1200" b="1" i="1" dirty="0"/>
              <a:t>Journal of Dental Research</a:t>
            </a:r>
            <a:r>
              <a:rPr lang="en-US" sz="1200" dirty="0"/>
              <a:t> 2009; 88:841-845. 	</a:t>
            </a:r>
            <a:endParaRPr lang="en-US" sz="1200" dirty="0" smtClean="0"/>
          </a:p>
          <a:p>
            <a:pPr marL="285750" lvl="0" indent="-285750">
              <a:lnSpc>
                <a:spcPct val="120000"/>
              </a:lnSpc>
              <a:buFont typeface="Arial"/>
              <a:buChar char="•"/>
            </a:pPr>
            <a:endParaRPr lang="en-GB" sz="1200" dirty="0"/>
          </a:p>
          <a:p>
            <a:pPr marL="285750" lvl="0" indent="-285750">
              <a:lnSpc>
                <a:spcPct val="120000"/>
              </a:lnSpc>
              <a:buFont typeface="Arial"/>
              <a:buChar char="•"/>
            </a:pPr>
            <a:r>
              <a:rPr lang="de-DE" sz="1200" b="1" u="sng" dirty="0"/>
              <a:t>Mei L</a:t>
            </a:r>
            <a:r>
              <a:rPr lang="de-DE" sz="1200" dirty="0"/>
              <a:t>, Ren Y, </a:t>
            </a:r>
            <a:r>
              <a:rPr lang="de-DE" sz="1200" dirty="0" err="1"/>
              <a:t>Loontjens</a:t>
            </a:r>
            <a:r>
              <a:rPr lang="de-DE" sz="1200" dirty="0"/>
              <a:t> TJ, Van der Mei HC, </a:t>
            </a:r>
            <a:r>
              <a:rPr lang="de-DE" sz="1200" dirty="0" err="1"/>
              <a:t>Busscher</a:t>
            </a:r>
            <a:r>
              <a:rPr lang="de-DE" sz="1200" dirty="0"/>
              <a:t> HJ. </a:t>
            </a:r>
            <a:r>
              <a:rPr lang="de-DE" sz="1200" dirty="0" err="1"/>
              <a:t>Contact</a:t>
            </a:r>
            <a:r>
              <a:rPr lang="de-DE" sz="1200" dirty="0"/>
              <a:t> </a:t>
            </a:r>
            <a:r>
              <a:rPr lang="de-DE" sz="1200" dirty="0" err="1"/>
              <a:t>killing</a:t>
            </a:r>
            <a:r>
              <a:rPr lang="de-DE" sz="1200" dirty="0"/>
              <a:t> </a:t>
            </a:r>
            <a:r>
              <a:rPr lang="de-DE" sz="1200" dirty="0" err="1"/>
              <a:t>of</a:t>
            </a:r>
            <a:r>
              <a:rPr lang="de-DE" sz="1200" dirty="0"/>
              <a:t> </a:t>
            </a:r>
            <a:r>
              <a:rPr lang="de-DE" sz="1200" dirty="0" err="1"/>
              <a:t>adhering</a:t>
            </a:r>
            <a:r>
              <a:rPr lang="de-DE" sz="1200" dirty="0"/>
              <a:t> </a:t>
            </a:r>
            <a:r>
              <a:rPr lang="de-DE" sz="1200" dirty="0" err="1"/>
              <a:t>streptococci</a:t>
            </a:r>
            <a:r>
              <a:rPr lang="de-DE" sz="1200" dirty="0"/>
              <a:t> </a:t>
            </a:r>
            <a:r>
              <a:rPr lang="de-DE" sz="1200" dirty="0" err="1"/>
              <a:t>by</a:t>
            </a:r>
            <a:r>
              <a:rPr lang="de-DE" sz="1200" dirty="0"/>
              <a:t> a </a:t>
            </a:r>
            <a:r>
              <a:rPr lang="de-DE" sz="1200" dirty="0" err="1"/>
              <a:t>quaternary</a:t>
            </a:r>
            <a:r>
              <a:rPr lang="de-DE" sz="1200" dirty="0"/>
              <a:t> </a:t>
            </a:r>
            <a:r>
              <a:rPr lang="de-DE" sz="1200" dirty="0" err="1"/>
              <a:t>ammonium</a:t>
            </a:r>
            <a:r>
              <a:rPr lang="de-DE" sz="1200" dirty="0"/>
              <a:t> </a:t>
            </a:r>
            <a:r>
              <a:rPr lang="de-DE" sz="1200" dirty="0" err="1"/>
              <a:t>compound</a:t>
            </a:r>
            <a:r>
              <a:rPr lang="de-DE" sz="1200" dirty="0"/>
              <a:t> incorporated in an </a:t>
            </a:r>
            <a:r>
              <a:rPr lang="de-DE" sz="1200" dirty="0" err="1"/>
              <a:t>acrylic</a:t>
            </a:r>
            <a:r>
              <a:rPr lang="de-DE" sz="1200" dirty="0"/>
              <a:t> </a:t>
            </a:r>
            <a:r>
              <a:rPr lang="de-DE" sz="1200" dirty="0" err="1"/>
              <a:t>resin</a:t>
            </a:r>
            <a:r>
              <a:rPr lang="de-DE" sz="1200" dirty="0"/>
              <a:t>. </a:t>
            </a:r>
            <a:r>
              <a:rPr lang="en-US" sz="1200" b="1" i="1" dirty="0"/>
              <a:t>International Journal of Artificial Organs</a:t>
            </a:r>
            <a:r>
              <a:rPr lang="de-DE" sz="1200" dirty="0"/>
              <a:t>. 2012; 35:854-863</a:t>
            </a:r>
            <a:r>
              <a:rPr lang="de-DE" sz="1200" dirty="0" smtClean="0"/>
              <a:t>.</a:t>
            </a:r>
            <a:endParaRPr lang="nl-NL"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50000" y="1228725"/>
            <a:ext cx="8643998" cy="54230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600" b="1" dirty="0" smtClean="0">
                <a:latin typeface="Times New Roman" pitchFamily="18" charset="0"/>
                <a:cs typeface="Times New Roman" pitchFamily="18" charset="0"/>
              </a:rPr>
              <a:t>The research results and clinical outcomes have been published</a:t>
            </a:r>
            <a:r>
              <a:rPr kumimoji="0" lang="en-US"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algn="just" fontAlgn="base">
              <a:spcBef>
                <a:spcPct val="0"/>
              </a:spcBef>
              <a:spcAft>
                <a:spcPct val="0"/>
              </a:spcAft>
            </a:pPr>
            <a:endParaRPr kumimoji="0" lang="en-US"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285750" lvl="0" indent="-285750">
              <a:lnSpc>
                <a:spcPct val="120000"/>
              </a:lnSpc>
              <a:buFont typeface="Arial"/>
              <a:buChar char="•"/>
            </a:pPr>
            <a:r>
              <a:rPr lang="de-DE" sz="1200" dirty="0"/>
              <a:t>Duan P, Zhang L, Zhao Q, </a:t>
            </a:r>
            <a:r>
              <a:rPr lang="de-DE" sz="1200" b="1" u="sng" dirty="0"/>
              <a:t>Mei L</a:t>
            </a:r>
            <a:r>
              <a:rPr lang="de-DE" sz="1200" dirty="0"/>
              <a:t>. Research </a:t>
            </a:r>
            <a:r>
              <a:rPr lang="de-DE" sz="1200" dirty="0" err="1"/>
              <a:t>progress</a:t>
            </a:r>
            <a:r>
              <a:rPr lang="de-DE" sz="1200" dirty="0"/>
              <a:t> on </a:t>
            </a:r>
            <a:r>
              <a:rPr lang="de-DE" sz="1200" dirty="0" err="1"/>
              <a:t>the</a:t>
            </a:r>
            <a:r>
              <a:rPr lang="de-DE" sz="1200" dirty="0"/>
              <a:t> </a:t>
            </a:r>
            <a:r>
              <a:rPr lang="de-DE" sz="1200" dirty="0" err="1"/>
              <a:t>biomechanics</a:t>
            </a:r>
            <a:r>
              <a:rPr lang="de-DE" sz="1200" dirty="0"/>
              <a:t> </a:t>
            </a:r>
            <a:r>
              <a:rPr lang="de-DE" sz="1200" dirty="0" err="1"/>
              <a:t>of</a:t>
            </a:r>
            <a:r>
              <a:rPr lang="de-DE" sz="1200" dirty="0"/>
              <a:t> </a:t>
            </a:r>
            <a:r>
              <a:rPr lang="de-DE" sz="1200" dirty="0" err="1"/>
              <a:t>self-ligating</a:t>
            </a:r>
            <a:r>
              <a:rPr lang="de-DE" sz="1200" dirty="0"/>
              <a:t> bracket </a:t>
            </a:r>
            <a:r>
              <a:rPr lang="de-DE" sz="1200" dirty="0" err="1"/>
              <a:t>systems</a:t>
            </a:r>
            <a:r>
              <a:rPr lang="de-DE" sz="1200" dirty="0"/>
              <a:t>. </a:t>
            </a:r>
            <a:r>
              <a:rPr lang="en-US" sz="1200" b="1" i="1" dirty="0"/>
              <a:t>International Journal of Stomatology</a:t>
            </a:r>
            <a:r>
              <a:rPr lang="de-DE" sz="1200" dirty="0"/>
              <a:t>, 2012(5): 661-663</a:t>
            </a:r>
            <a:r>
              <a:rPr lang="de-DE" sz="1200" dirty="0" smtClean="0"/>
              <a:t>.</a:t>
            </a:r>
          </a:p>
          <a:p>
            <a:pPr marL="285750" lvl="0" indent="-285750">
              <a:lnSpc>
                <a:spcPct val="120000"/>
              </a:lnSpc>
              <a:buFont typeface="Arial"/>
              <a:buChar char="•"/>
            </a:pPr>
            <a:endParaRPr lang="en-GB" sz="1200" dirty="0"/>
          </a:p>
          <a:p>
            <a:pPr marL="285750" indent="-285750">
              <a:lnSpc>
                <a:spcPct val="120000"/>
              </a:lnSpc>
              <a:buFont typeface="Arial"/>
              <a:buChar char="•"/>
            </a:pPr>
            <a:r>
              <a:rPr lang="nl-NL" sz="1200" b="1" u="sng" dirty="0"/>
              <a:t>Mei L</a:t>
            </a:r>
            <a:r>
              <a:rPr lang="nl-NL" sz="1200" dirty="0"/>
              <a:t>, Van der Mei HC, Ren Y, </a:t>
            </a:r>
            <a:r>
              <a:rPr lang="nl-NL" sz="1200" dirty="0" err="1"/>
              <a:t>Norde</a:t>
            </a:r>
            <a:r>
              <a:rPr lang="nl-NL" sz="1200" dirty="0"/>
              <a:t> W, </a:t>
            </a:r>
            <a:r>
              <a:rPr lang="nl-NL" sz="1200" dirty="0" err="1"/>
              <a:t>Busscher</a:t>
            </a:r>
            <a:r>
              <a:rPr lang="nl-NL" sz="1200" dirty="0"/>
              <a:t> HJ. </a:t>
            </a:r>
            <a:r>
              <a:rPr lang="en-US" sz="1200" dirty="0"/>
              <a:t>Poisson analysis of streptococcal bond strengthening on stainless steel with and without a salivary conditioning film. </a:t>
            </a:r>
            <a:r>
              <a:rPr lang="nl-NL" sz="1200" b="1" i="1" dirty="0" err="1"/>
              <a:t>Langmuir</a:t>
            </a:r>
            <a:r>
              <a:rPr lang="nl-NL" sz="1200" b="1" i="1" dirty="0"/>
              <a:t> </a:t>
            </a:r>
            <a:r>
              <a:rPr lang="nl-NL" sz="1200" dirty="0"/>
              <a:t>2009; 25:6227-6231</a:t>
            </a:r>
            <a:r>
              <a:rPr lang="nl-NL" sz="1200" dirty="0" smtClean="0"/>
              <a:t>.</a:t>
            </a:r>
          </a:p>
          <a:p>
            <a:pPr marL="285750" indent="-285750">
              <a:lnSpc>
                <a:spcPct val="120000"/>
              </a:lnSpc>
              <a:buFont typeface="Arial"/>
              <a:buChar char="•"/>
            </a:pPr>
            <a:endParaRPr lang="nl-NL" sz="1200" dirty="0" smtClean="0"/>
          </a:p>
          <a:p>
            <a:pPr marL="285750" lvl="0" indent="-285750">
              <a:buFont typeface="Arial"/>
              <a:buChar char="•"/>
            </a:pPr>
            <a:r>
              <a:rPr lang="en-US" sz="1200" b="1" u="sng" dirty="0"/>
              <a:t>Mei L</a:t>
            </a:r>
            <a:r>
              <a:rPr lang="en-US" sz="1200" dirty="0"/>
              <a:t>, </a:t>
            </a:r>
            <a:r>
              <a:rPr lang="en-US" sz="1200" dirty="0" err="1"/>
              <a:t>Busscher</a:t>
            </a:r>
            <a:r>
              <a:rPr lang="en-US" sz="1200" dirty="0"/>
              <a:t> HJ, Van der Mei HC, Chen Y, </a:t>
            </a:r>
            <a:r>
              <a:rPr lang="en-US" sz="1200" dirty="0" err="1"/>
              <a:t>Ren</a:t>
            </a:r>
            <a:r>
              <a:rPr lang="en-US" sz="1200" dirty="0"/>
              <a:t> Y. Oral bacterial adhesion forces to biomaterial surfaces constituting the bracket-adhesive-enamel junction in orthodontic treatment. </a:t>
            </a:r>
            <a:r>
              <a:rPr lang="en-US" sz="1200" b="1" i="1" dirty="0"/>
              <a:t>European Journal of Oral Sciences</a:t>
            </a:r>
            <a:r>
              <a:rPr lang="en-US" sz="1200" i="1" dirty="0"/>
              <a:t> </a:t>
            </a:r>
            <a:r>
              <a:rPr lang="en-US" sz="1200" dirty="0"/>
              <a:t>2009; 117:419-426</a:t>
            </a:r>
            <a:r>
              <a:rPr lang="en-US" sz="1200" dirty="0" smtClean="0"/>
              <a:t>.</a:t>
            </a:r>
            <a:endParaRPr lang="en-GB" sz="1200" dirty="0" smtClean="0"/>
          </a:p>
          <a:p>
            <a:pPr marL="285750" lvl="0" indent="-285750">
              <a:buFont typeface="Arial"/>
              <a:buChar char="•"/>
            </a:pPr>
            <a:endParaRPr lang="en-GB" sz="1200" dirty="0"/>
          </a:p>
          <a:p>
            <a:pPr marL="285750" lvl="0" indent="-285750">
              <a:buFont typeface="Arial"/>
              <a:buChar char="•"/>
            </a:pPr>
            <a:r>
              <a:rPr lang="en-US" sz="1200" dirty="0" smtClean="0"/>
              <a:t>Li </a:t>
            </a:r>
            <a:r>
              <a:rPr lang="en-US" sz="1200" dirty="0"/>
              <a:t>JY, Lim AJZ, </a:t>
            </a:r>
            <a:r>
              <a:rPr lang="en-US" sz="1200" dirty="0" err="1"/>
              <a:t>Lum</a:t>
            </a:r>
            <a:r>
              <a:rPr lang="en-US" sz="1200" dirty="0"/>
              <a:t> SHB, </a:t>
            </a:r>
            <a:r>
              <a:rPr lang="en-US" sz="1200" dirty="0" err="1"/>
              <a:t>Saion</a:t>
            </a:r>
            <a:r>
              <a:rPr lang="en-US" sz="1200" dirty="0"/>
              <a:t> MAM, </a:t>
            </a:r>
            <a:r>
              <a:rPr lang="en-US" sz="1200" b="1" dirty="0"/>
              <a:t>Mei L.</a:t>
            </a:r>
            <a:r>
              <a:rPr lang="en-US" sz="1200" dirty="0"/>
              <a:t> Clinical Applications of Cone-Beam Computed Tomography in </a:t>
            </a:r>
            <a:r>
              <a:rPr lang="en-US" sz="1200" dirty="0" err="1"/>
              <a:t>Endodontics</a:t>
            </a:r>
            <a:r>
              <a:rPr lang="en-US" sz="1200" dirty="0"/>
              <a:t>: A Systematic Review. </a:t>
            </a:r>
            <a:r>
              <a:rPr lang="en-US" sz="1200" b="1" i="1" dirty="0"/>
              <a:t>Journal of Dental Applications</a:t>
            </a:r>
            <a:r>
              <a:rPr lang="en-US" sz="1200" dirty="0"/>
              <a:t>. 2014;1(2): 16-20</a:t>
            </a:r>
            <a:r>
              <a:rPr lang="en-US" sz="1200" dirty="0" smtClean="0"/>
              <a:t>.</a:t>
            </a:r>
          </a:p>
          <a:p>
            <a:pPr marL="285750" lvl="0" indent="-285750">
              <a:buFont typeface="Arial"/>
              <a:buChar char="•"/>
            </a:pPr>
            <a:endParaRPr lang="en-GB" sz="1200" dirty="0"/>
          </a:p>
          <a:p>
            <a:pPr marL="285750" lvl="0" indent="-285750">
              <a:buFont typeface="Arial"/>
              <a:buChar char="•"/>
            </a:pPr>
            <a:r>
              <a:rPr lang="en-US" sz="1200" b="1" u="sng" dirty="0"/>
              <a:t>Mei L</a:t>
            </a:r>
            <a:r>
              <a:rPr lang="en-US" sz="1200" dirty="0"/>
              <a:t>, </a:t>
            </a:r>
            <a:r>
              <a:rPr lang="en-US" sz="1200" dirty="0" err="1"/>
              <a:t>Guo</a:t>
            </a:r>
            <a:r>
              <a:rPr lang="en-US" sz="1200" dirty="0"/>
              <a:t> Jun, Chen </a:t>
            </a:r>
            <a:r>
              <a:rPr lang="en-US" sz="1200" dirty="0" err="1"/>
              <a:t>Yangxi</a:t>
            </a:r>
            <a:r>
              <a:rPr lang="en-US" sz="1200" dirty="0"/>
              <a:t>. Displacement of impacted mandibular canine: a case report. </a:t>
            </a:r>
            <a:r>
              <a:rPr lang="nl-NL" sz="1200" b="1" i="1" dirty="0"/>
              <a:t>West China Journal of </a:t>
            </a:r>
            <a:r>
              <a:rPr lang="nl-NL" sz="1200" b="1" i="1" dirty="0" err="1"/>
              <a:t>Stomatology</a:t>
            </a:r>
            <a:r>
              <a:rPr lang="nl-NL" sz="1200" b="1" i="1" dirty="0"/>
              <a:t> </a:t>
            </a:r>
            <a:r>
              <a:rPr lang="nl-NL" sz="1200" dirty="0"/>
              <a:t>2008; 26:457-458</a:t>
            </a:r>
            <a:r>
              <a:rPr lang="nl-NL" sz="1200" dirty="0" smtClean="0"/>
              <a:t>.</a:t>
            </a:r>
          </a:p>
          <a:p>
            <a:pPr marL="285750" lvl="0" indent="-285750">
              <a:buFont typeface="Arial"/>
              <a:buChar char="•"/>
            </a:pPr>
            <a:endParaRPr lang="nl-NL" sz="1200" dirty="0" smtClean="0"/>
          </a:p>
          <a:p>
            <a:pPr marL="285750" lvl="0" indent="-285750">
              <a:buFont typeface="Arial"/>
              <a:buChar char="•"/>
            </a:pPr>
            <a:r>
              <a:rPr lang="en-US" sz="1200" b="1" u="sng" dirty="0"/>
              <a:t>Mei L</a:t>
            </a:r>
            <a:r>
              <a:rPr lang="en-US" sz="1200" dirty="0"/>
              <a:t>, Ye Q, </a:t>
            </a:r>
            <a:r>
              <a:rPr lang="en-US" sz="1200" dirty="0" err="1"/>
              <a:t>Qiao</a:t>
            </a:r>
            <a:r>
              <a:rPr lang="en-US" sz="1200" dirty="0"/>
              <a:t> J, </a:t>
            </a:r>
            <a:r>
              <a:rPr lang="en-US" sz="1200" dirty="0" err="1"/>
              <a:t>Qu</a:t>
            </a:r>
            <a:r>
              <a:rPr lang="en-US" sz="1200" dirty="0"/>
              <a:t> W, Wu TX. Dissemination and application of Evidence-based Medicine in orthodontic practices. </a:t>
            </a:r>
            <a:r>
              <a:rPr lang="nl-NL" sz="1200" b="1" i="1" dirty="0"/>
              <a:t>Chinese Journal of </a:t>
            </a:r>
            <a:r>
              <a:rPr lang="nl-NL" sz="1200" b="1" i="1" dirty="0" err="1"/>
              <a:t>Evidence-Based</a:t>
            </a:r>
            <a:r>
              <a:rPr lang="nl-NL" sz="1200" b="1" i="1" dirty="0"/>
              <a:t> </a:t>
            </a:r>
            <a:r>
              <a:rPr lang="nl-NL" sz="1200" b="1" i="1" dirty="0" err="1"/>
              <a:t>Medicine</a:t>
            </a:r>
            <a:r>
              <a:rPr lang="nl-NL" sz="1200" dirty="0"/>
              <a:t>. 2005; 5(11): 882-884. </a:t>
            </a:r>
            <a:endParaRPr lang="nl-NL" sz="1200" dirty="0" smtClean="0"/>
          </a:p>
          <a:p>
            <a:pPr marL="285750" lvl="0" indent="-285750">
              <a:buFont typeface="Arial"/>
              <a:buChar char="•"/>
            </a:pPr>
            <a:endParaRPr lang="en-GB" sz="1200" dirty="0"/>
          </a:p>
          <a:p>
            <a:pPr marL="285750" lvl="0" indent="-285750">
              <a:buFont typeface="Arial"/>
              <a:buChar char="•"/>
            </a:pPr>
            <a:r>
              <a:rPr lang="en-US" sz="1200" dirty="0" err="1"/>
              <a:t>Peng</a:t>
            </a:r>
            <a:r>
              <a:rPr lang="en-US" sz="1200" dirty="0"/>
              <a:t> Y, Chen YX, </a:t>
            </a:r>
            <a:r>
              <a:rPr lang="en-US" sz="1200" b="1" u="sng" dirty="0"/>
              <a:t>Mei L</a:t>
            </a:r>
            <a:r>
              <a:rPr lang="en-US" sz="1200" dirty="0"/>
              <a:t>. Biofilms in orthodontics: a review. </a:t>
            </a:r>
            <a:r>
              <a:rPr lang="en-US" sz="1200" b="1" i="1" dirty="0"/>
              <a:t>Journal of Modern Stomatology.</a:t>
            </a:r>
            <a:r>
              <a:rPr lang="en-US" sz="1200" dirty="0"/>
              <a:t> 2013; 2(27): 109-113</a:t>
            </a:r>
            <a:r>
              <a:rPr lang="en-US" sz="1200" dirty="0" smtClean="0"/>
              <a:t>.</a:t>
            </a:r>
          </a:p>
          <a:p>
            <a:pPr marL="285750" lvl="0" indent="-285750">
              <a:buFont typeface="Arial"/>
              <a:buChar char="•"/>
            </a:pPr>
            <a:endParaRPr lang="en-GB" sz="1200" dirty="0"/>
          </a:p>
          <a:p>
            <a:pPr marL="285750" lvl="0" indent="-285750">
              <a:buFont typeface="Arial"/>
              <a:buChar char="•"/>
            </a:pPr>
            <a:r>
              <a:rPr lang="en-US" sz="1200" dirty="0" err="1"/>
              <a:t>Duan</a:t>
            </a:r>
            <a:r>
              <a:rPr lang="en-US" sz="1200" dirty="0"/>
              <a:t> P, </a:t>
            </a:r>
            <a:r>
              <a:rPr lang="en-US" sz="1200" b="1" u="sng" dirty="0"/>
              <a:t>Mei L</a:t>
            </a:r>
            <a:r>
              <a:rPr lang="en-US" sz="1200" dirty="0"/>
              <a:t>, Chen Y. Development and clinical application of fixed functional appliances. </a:t>
            </a:r>
            <a:r>
              <a:rPr lang="en-US" sz="1200" b="1" i="1" dirty="0"/>
              <a:t>International Journal of Stomatology.</a:t>
            </a:r>
            <a:r>
              <a:rPr lang="en-US" sz="1200" dirty="0"/>
              <a:t> 2010; 5(23): 58-60</a:t>
            </a:r>
            <a:r>
              <a:rPr lang="en-US" sz="1200" dirty="0" smtClean="0"/>
              <a:t>.</a:t>
            </a:r>
          </a:p>
          <a:p>
            <a:pPr marL="285750" lvl="0" indent="-285750">
              <a:buFont typeface="Arial"/>
              <a:buChar char="•"/>
            </a:pPr>
            <a:endParaRPr lang="en-GB" sz="1200" dirty="0"/>
          </a:p>
          <a:p>
            <a:pPr marL="285750" lvl="0" indent="-285750">
              <a:buFont typeface="Arial"/>
              <a:buChar char="•"/>
            </a:pPr>
            <a:r>
              <a:rPr lang="en-US" sz="1200" dirty="0" err="1"/>
              <a:t>Guo</a:t>
            </a:r>
            <a:r>
              <a:rPr lang="en-US" sz="1200" dirty="0"/>
              <a:t> J, </a:t>
            </a:r>
            <a:r>
              <a:rPr lang="en-US" sz="1200" b="1" u="sng" dirty="0"/>
              <a:t>Mei L</a:t>
            </a:r>
            <a:r>
              <a:rPr lang="en-US" sz="1200" dirty="0"/>
              <a:t>, Gong H, et al. Designs of vertical loops for correcting </a:t>
            </a:r>
            <a:r>
              <a:rPr lang="en-US" sz="1200" dirty="0" err="1"/>
              <a:t>lingually</a:t>
            </a:r>
            <a:r>
              <a:rPr lang="en-US" sz="1200" dirty="0"/>
              <a:t> displaced teeth. </a:t>
            </a:r>
            <a:r>
              <a:rPr lang="nl-NL" sz="1200" b="1" i="1" dirty="0"/>
              <a:t>West China Journal of </a:t>
            </a:r>
            <a:r>
              <a:rPr lang="nl-NL" sz="1200" b="1" i="1" dirty="0" err="1"/>
              <a:t>Stomatology</a:t>
            </a:r>
            <a:r>
              <a:rPr lang="en-US" sz="1200" dirty="0"/>
              <a:t>, 2007; 6(25): 96-97</a:t>
            </a:r>
            <a:r>
              <a:rPr lang="en-US" sz="1200" dirty="0" smtClean="0"/>
              <a:t>.</a:t>
            </a:r>
            <a:endParaRPr lang="en-US"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10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tiff"/>
          <p:cNvPicPr>
            <a:picLocks noChangeAspect="1"/>
          </p:cNvPicPr>
          <p:nvPr/>
        </p:nvPicPr>
        <p:blipFill rotWithShape="1">
          <a:blip r:embed="rId2">
            <a:extLst>
              <a:ext uri="{28A0092B-C50C-407E-A947-70E740481C1C}">
                <a14:useLocalDpi xmlns:a14="http://schemas.microsoft.com/office/drawing/2010/main" val="0"/>
              </a:ext>
            </a:extLst>
          </a:blip>
          <a:srcRect r="17179"/>
          <a:stretch/>
        </p:blipFill>
        <p:spPr>
          <a:xfrm>
            <a:off x="899592" y="2622459"/>
            <a:ext cx="7344816" cy="4235541"/>
          </a:xfrm>
          <a:prstGeom prst="rect">
            <a:avLst/>
          </a:prstGeom>
        </p:spPr>
      </p:pic>
      <p:sp>
        <p:nvSpPr>
          <p:cNvPr id="3" name="Rectangle 2"/>
          <p:cNvSpPr/>
          <p:nvPr/>
        </p:nvSpPr>
        <p:spPr>
          <a:xfrm>
            <a:off x="411067" y="1270501"/>
            <a:ext cx="8429684" cy="646331"/>
          </a:xfrm>
          <a:prstGeom prst="rect">
            <a:avLst/>
          </a:prstGeom>
        </p:spPr>
        <p:txBody>
          <a:bodyPr wrap="square">
            <a:spAutoFit/>
          </a:bodyPr>
          <a:lstStyle/>
          <a:p>
            <a:pPr algn="ctr"/>
            <a:r>
              <a:rPr lang="hr-HR" sz="3600" b="1" dirty="0" smtClean="0">
                <a:latin typeface="Times New Roman" pitchFamily="18" charset="0"/>
                <a:cs typeface="Times New Roman" pitchFamily="18" charset="0"/>
              </a:rPr>
              <a:t>Biofilm in Orthdontics</a:t>
            </a:r>
          </a:p>
        </p:txBody>
      </p:sp>
      <p:pic>
        <p:nvPicPr>
          <p:cNvPr id="6" name="Picture 5"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509120"/>
            <a:ext cx="2659066" cy="1776018"/>
          </a:xfrm>
          <a:prstGeom prst="roundRect">
            <a:avLst/>
          </a:prstGeom>
        </p:spPr>
      </p:pic>
      <p:sp>
        <p:nvSpPr>
          <p:cNvPr id="2" name="TextBox 1"/>
          <p:cNvSpPr txBox="1"/>
          <p:nvPr/>
        </p:nvSpPr>
        <p:spPr>
          <a:xfrm>
            <a:off x="487823" y="1916832"/>
            <a:ext cx="8352928" cy="1138773"/>
          </a:xfrm>
          <a:prstGeom prst="rect">
            <a:avLst/>
          </a:prstGeom>
          <a:noFill/>
        </p:spPr>
        <p:txBody>
          <a:bodyPr wrap="square" rtlCol="0">
            <a:spAutoFit/>
          </a:bodyPr>
          <a:lstStyle/>
          <a:p>
            <a:r>
              <a:rPr lang="en-US" sz="2000" b="1" dirty="0"/>
              <a:t>Orthodontic treatment with fixed appliances and biofilm formation—a potential public health </a:t>
            </a:r>
            <a:r>
              <a:rPr lang="en-US" sz="2000" b="1" dirty="0" smtClean="0"/>
              <a:t>threat </a:t>
            </a:r>
            <a:endParaRPr lang="en-US" sz="2000" b="1" dirty="0"/>
          </a:p>
          <a:p>
            <a:endParaRPr lang="en-US" sz="28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17104"/>
            <a:ext cx="8229600" cy="1679848"/>
          </a:xfrm>
        </p:spPr>
        <p:txBody>
          <a:bodyPr>
            <a:normAutofit fontScale="92500"/>
          </a:bodyPr>
          <a:lstStyle/>
          <a:p>
            <a:r>
              <a:rPr lang="en-US" dirty="0" smtClean="0"/>
              <a:t>Scanning electron micrograph of a </a:t>
            </a:r>
            <a:r>
              <a:rPr lang="en-US" dirty="0" err="1" smtClean="0"/>
              <a:t>multistrand</a:t>
            </a:r>
            <a:r>
              <a:rPr lang="en-US" dirty="0" smtClean="0"/>
              <a:t> wire used for fixed </a:t>
            </a:r>
            <a:r>
              <a:rPr lang="en-US" dirty="0"/>
              <a:t>retainers. </a:t>
            </a:r>
            <a:r>
              <a:rPr lang="en-US" dirty="0" smtClean="0"/>
              <a:t>Biofilm </a:t>
            </a:r>
            <a:r>
              <a:rPr lang="en-US" dirty="0"/>
              <a:t>formation in the niches between the wires is clearly visible </a:t>
            </a:r>
            <a:endParaRPr lang="en-US" dirty="0" smtClean="0"/>
          </a:p>
          <a:p>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026" y="2996952"/>
            <a:ext cx="5138451" cy="3651005"/>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5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1244</Words>
  <Application>Microsoft Office PowerPoint</Application>
  <PresentationFormat>On-screen Show (4:3)</PresentationFormat>
  <Paragraphs>117</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Sandeep Kumar Beemreddy</cp:lastModifiedBy>
  <cp:revision>66</cp:revision>
  <dcterms:created xsi:type="dcterms:W3CDTF">2014-07-15T10:01:35Z</dcterms:created>
  <dcterms:modified xsi:type="dcterms:W3CDTF">2015-10-13T13:26:34Z</dcterms:modified>
</cp:coreProperties>
</file>